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9144000" cy="5143500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Slajd tytułowy – przywitaj się, przedstaw projekt i siebie. Czas: ~30s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Opisz cel i założenia projektu. Wspomnij o podziale pracy w zespole. Czas: ~60s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Omów przepływ danych – od pliku MIDI przez Python do kodu Arduino. Czas: ~60s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Pokaż fizyczny układ na płytce stykowej. Omów podłączenie LCD przez I2C (oszczędność pinów). Czas: ~60s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Omów schemat ideowy – zwróć uwagę na rezystory pull-up przy przyciskach i magistralę I2C do LCD. Czas: ~45s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Omów automat stanów i trzy moduły. Podkreśl trick z detectBtn() wewnątrz play() dla responsywności. Czas: ~90s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TUTAJ: demonstracja na żywo! Włącz Arduino, przełącz menu, odtwórz utwór. Czas: ~90s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Podsumowanie projektu. Podkreśl naukę z realizacji. Zostaw czas na pytania. Czas: ~60s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Slajd końcowy. Zaproś do pytań. Łączny czas prezentacji: ~8 minut.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1131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731520" y="-731520"/>
            <a:ext cx="3200400" cy="3200400"/>
          </a:xfrm>
          <a:prstGeom prst="ellipse">
            <a:avLst/>
          </a:prstGeom>
          <a:solidFill>
            <a:srgbClr val="E8166A">
              <a:alpha val="18000"/>
            </a:srgbClr>
          </a:solidFill>
          <a:ln w="12700">
            <a:solidFill>
              <a:srgbClr val="E8166A">
                <a:alpha val="3000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7315200" y="3200400"/>
            <a:ext cx="2560320" cy="2560320"/>
          </a:xfrm>
          <a:prstGeom prst="ellipse">
            <a:avLst/>
          </a:prstGeom>
          <a:solidFill>
            <a:srgbClr val="39E07A">
              <a:alpha val="15000"/>
            </a:srgbClr>
          </a:solidFill>
          <a:ln w="12700">
            <a:solidFill>
              <a:srgbClr val="39E07A">
                <a:alpha val="25000"/>
              </a:srgbClr>
            </a:solidFill>
            <a:prstDash val="solid"/>
          </a:ln>
        </p:spPr>
      </p:sp>
      <p:pic>
        <p:nvPicPr>
          <p:cNvPr id="4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160520" y="502920"/>
            <a:ext cx="822960" cy="822960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457200" y="1417320"/>
            <a:ext cx="82296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4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MUSIC PLAYER 8BIT</a:t>
            </a:r>
            <a:endParaRPr lang="en-US" sz="4600" dirty="0"/>
          </a:p>
        </p:txBody>
      </p:sp>
      <p:sp>
        <p:nvSpPr>
          <p:cNvPr id="6" name="Text 3"/>
          <p:cNvSpPr/>
          <p:nvPr/>
        </p:nvSpPr>
        <p:spPr>
          <a:xfrm>
            <a:off x="457200" y="2377440"/>
            <a:ext cx="82296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700" i="1" dirty="0">
                <a:solidFill>
                  <a:srgbClr val="F587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Prosty syntezator muzyczny na bazie Arduino</a:t>
            </a:r>
            <a:endParaRPr lang="en-US" sz="1700" dirty="0"/>
          </a:p>
        </p:txBody>
      </p:sp>
      <p:sp>
        <p:nvSpPr>
          <p:cNvPr id="7" name="Shape 4"/>
          <p:cNvSpPr/>
          <p:nvPr/>
        </p:nvSpPr>
        <p:spPr>
          <a:xfrm>
            <a:off x="2743200" y="2880360"/>
            <a:ext cx="3657600" cy="0"/>
          </a:xfrm>
          <a:prstGeom prst="line">
            <a:avLst/>
          </a:prstGeom>
          <a:noFill/>
          <a:ln w="25400">
            <a:solidFill>
              <a:srgbClr val="E8166A"/>
            </a:solidFill>
            <a:prstDash val="solid"/>
          </a:ln>
        </p:spPr>
      </p:sp>
      <p:sp>
        <p:nvSpPr>
          <p:cNvPr id="8" name="Shape 5"/>
          <p:cNvSpPr/>
          <p:nvPr/>
        </p:nvSpPr>
        <p:spPr>
          <a:xfrm>
            <a:off x="502920" y="3063240"/>
            <a:ext cx="3931920" cy="1325880"/>
          </a:xfrm>
          <a:prstGeom prst="roundRect">
            <a:avLst>
              <a:gd name="adj" fmla="val 8276"/>
            </a:avLst>
          </a:prstGeom>
          <a:solidFill>
            <a:srgbClr val="1C2030"/>
          </a:solidFill>
          <a:ln/>
          <a:effectLst>
            <a:outerShdw sx="100000" sy="100000" kx="0" ky="0" algn="bl" rotWithShape="0" blurRad="101600" dist="38100" dir="2700000">
              <a:srgbClr val="000000">
                <a:alpha val="30000"/>
              </a:srgbClr>
            </a:outerShdw>
          </a:effectLst>
        </p:spPr>
      </p:sp>
      <p:sp>
        <p:nvSpPr>
          <p:cNvPr id="9" name="Shape 6"/>
          <p:cNvSpPr/>
          <p:nvPr/>
        </p:nvSpPr>
        <p:spPr>
          <a:xfrm>
            <a:off x="502920" y="3063240"/>
            <a:ext cx="3931920" cy="347472"/>
          </a:xfrm>
          <a:prstGeom prst="roundRect">
            <a:avLst>
              <a:gd name="adj" fmla="val 31579"/>
            </a:avLst>
          </a:prstGeom>
          <a:solidFill>
            <a:srgbClr val="E8166A">
              <a:alpha val="80000"/>
            </a:srgbClr>
          </a:solidFill>
          <a:ln/>
        </p:spPr>
      </p:sp>
      <p:sp>
        <p:nvSpPr>
          <p:cNvPr id="10" name="Text 7"/>
          <p:cNvSpPr/>
          <p:nvPr/>
        </p:nvSpPr>
        <p:spPr>
          <a:xfrm>
            <a:off x="502920" y="3063240"/>
            <a:ext cx="39319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Daniel Pawelec</a:t>
            </a:r>
            <a:endParaRPr lang="en-US" sz="1600" dirty="0"/>
          </a:p>
        </p:txBody>
      </p:sp>
      <p:sp>
        <p:nvSpPr>
          <p:cNvPr id="11" name="Text 8"/>
          <p:cNvSpPr/>
          <p:nvPr/>
        </p:nvSpPr>
        <p:spPr>
          <a:xfrm>
            <a:off x="594360" y="3474720"/>
            <a:ext cx="374904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spcAft>
                <a:spcPts val="400"/>
              </a:spcAft>
              <a:buNone/>
            </a:pPr>
            <a:r>
              <a:rPr lang="en-US" sz="1300" dirty="0">
                <a:solidFill>
                  <a:srgbClr val="A0A8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nr albumu: 183922
</a:t>
            </a:r>
            <a:pPr algn="ctr" indent="0" marL="0">
              <a:spcAft>
                <a:spcPts val="400"/>
              </a:spcAft>
              <a:buNone/>
            </a:pPr>
            <a:r>
              <a:rPr lang="en-US" sz="1100" i="1" dirty="0">
                <a:solidFill>
                  <a:srgbClr val="F587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Implementacja dźwięku · Konwerter MIDI</a:t>
            </a:r>
            <a:endParaRPr lang="en-US" sz="1300" dirty="0"/>
          </a:p>
        </p:txBody>
      </p:sp>
      <p:sp>
        <p:nvSpPr>
          <p:cNvPr id="12" name="Shape 9"/>
          <p:cNvSpPr/>
          <p:nvPr/>
        </p:nvSpPr>
        <p:spPr>
          <a:xfrm>
            <a:off x="4709160" y="3063240"/>
            <a:ext cx="3931920" cy="1325880"/>
          </a:xfrm>
          <a:prstGeom prst="roundRect">
            <a:avLst>
              <a:gd name="adj" fmla="val 8276"/>
            </a:avLst>
          </a:prstGeom>
          <a:solidFill>
            <a:srgbClr val="1C2030"/>
          </a:solidFill>
          <a:ln/>
          <a:effectLst>
            <a:outerShdw sx="100000" sy="100000" kx="0" ky="0" algn="bl" rotWithShape="0" blurRad="101600" dist="38100" dir="2700000">
              <a:srgbClr val="000000">
                <a:alpha val="30000"/>
              </a:srgbClr>
            </a:outerShdw>
          </a:effectLst>
        </p:spPr>
      </p:sp>
      <p:sp>
        <p:nvSpPr>
          <p:cNvPr id="13" name="Shape 10"/>
          <p:cNvSpPr/>
          <p:nvPr/>
        </p:nvSpPr>
        <p:spPr>
          <a:xfrm>
            <a:off x="4709160" y="3063240"/>
            <a:ext cx="3931920" cy="347472"/>
          </a:xfrm>
          <a:prstGeom prst="roundRect">
            <a:avLst>
              <a:gd name="adj" fmla="val 31579"/>
            </a:avLst>
          </a:prstGeom>
          <a:solidFill>
            <a:srgbClr val="39E07A">
              <a:alpha val="80000"/>
            </a:srgbClr>
          </a:solidFill>
          <a:ln/>
        </p:spPr>
      </p:sp>
      <p:sp>
        <p:nvSpPr>
          <p:cNvPr id="14" name="Text 11"/>
          <p:cNvSpPr/>
          <p:nvPr/>
        </p:nvSpPr>
        <p:spPr>
          <a:xfrm>
            <a:off x="4709160" y="3063240"/>
            <a:ext cx="39319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Wojciech Piątek</a:t>
            </a:r>
            <a:endParaRPr lang="en-US" sz="1600" dirty="0"/>
          </a:p>
        </p:txBody>
      </p:sp>
      <p:sp>
        <p:nvSpPr>
          <p:cNvPr id="15" name="Text 12"/>
          <p:cNvSpPr/>
          <p:nvPr/>
        </p:nvSpPr>
        <p:spPr>
          <a:xfrm>
            <a:off x="4800600" y="3474720"/>
            <a:ext cx="374904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spcAft>
                <a:spcPts val="400"/>
              </a:spcAft>
              <a:buNone/>
            </a:pPr>
            <a:r>
              <a:rPr lang="en-US" sz="1300" dirty="0">
                <a:solidFill>
                  <a:srgbClr val="A0A8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nr albumu: 174752
</a:t>
            </a:r>
            <a:pPr algn="ctr" indent="0" marL="0">
              <a:spcAft>
                <a:spcPts val="400"/>
              </a:spcAft>
              <a:buNone/>
            </a:pPr>
            <a:r>
              <a:rPr lang="en-US" sz="1100" i="1" dirty="0">
                <a:solidFill>
                  <a:srgbClr val="39E0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Interfejs LCD · Menu użytkownika</a:t>
            </a:r>
            <a:endParaRPr lang="en-US" sz="1300" dirty="0"/>
          </a:p>
        </p:txBody>
      </p:sp>
      <p:sp>
        <p:nvSpPr>
          <p:cNvPr id="16" name="Text 13"/>
          <p:cNvSpPr/>
          <p:nvPr/>
        </p:nvSpPr>
        <p:spPr>
          <a:xfrm>
            <a:off x="4297680" y="3429000"/>
            <a:ext cx="5486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A0A8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&amp;</a:t>
            </a:r>
            <a:endParaRPr lang="en-US" sz="2200" dirty="0"/>
          </a:p>
        </p:txBody>
      </p:sp>
      <p:sp>
        <p:nvSpPr>
          <p:cNvPr id="17" name="Text 14"/>
          <p:cNvSpPr/>
          <p:nvPr/>
        </p:nvSpPr>
        <p:spPr>
          <a:xfrm>
            <a:off x="457200" y="4663440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A0A8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Politechnika Rzeszowska  ·  Elektronika dla Informatyków  ·  Rzeszów 2026</a:t>
            </a:r>
            <a:endParaRPr lang="en-US" sz="1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11131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11480" y="201168"/>
            <a:ext cx="83210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spc="300" kern="0" dirty="0">
                <a:solidFill>
                  <a:srgbClr val="E816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CEL I ZAKRES PROJEKTU</a:t>
            </a:r>
            <a:endParaRPr lang="en-US" sz="2200" dirty="0"/>
          </a:p>
        </p:txBody>
      </p:sp>
      <p:sp>
        <p:nvSpPr>
          <p:cNvPr id="3" name="Shape 1"/>
          <p:cNvSpPr/>
          <p:nvPr/>
        </p:nvSpPr>
        <p:spPr>
          <a:xfrm>
            <a:off x="320040" y="822960"/>
            <a:ext cx="4069080" cy="3931920"/>
          </a:xfrm>
          <a:prstGeom prst="roundRect">
            <a:avLst>
              <a:gd name="adj" fmla="val 2791"/>
            </a:avLst>
          </a:prstGeom>
          <a:solidFill>
            <a:srgbClr val="1C2030"/>
          </a:solidFill>
          <a:ln/>
          <a:effectLst>
            <a:outerShdw sx="100000" sy="100000" kx="0" ky="0" algn="bl" rotWithShape="0" blurRad="101600" dist="38100" dir="2700000">
              <a:srgbClr val="000000">
                <a:alpha val="30000"/>
              </a:srgbClr>
            </a:outerShdw>
          </a:effectLst>
        </p:spPr>
      </p:sp>
      <p:sp>
        <p:nvSpPr>
          <p:cNvPr id="4" name="Text 2"/>
          <p:cNvSpPr/>
          <p:nvPr/>
        </p:nvSpPr>
        <p:spPr>
          <a:xfrm>
            <a:off x="502920" y="914400"/>
            <a:ext cx="365760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spc="200" kern="0" dirty="0">
                <a:solidFill>
                  <a:srgbClr val="E816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CEL PROJEKTU</a:t>
            </a:r>
            <a:endParaRPr lang="en-US" sz="1300" dirty="0"/>
          </a:p>
        </p:txBody>
      </p:sp>
      <p:sp>
        <p:nvSpPr>
          <p:cNvPr id="5" name="Text 3"/>
          <p:cNvSpPr/>
          <p:nvPr/>
        </p:nvSpPr>
        <p:spPr>
          <a:xfrm>
            <a:off x="502920" y="1371600"/>
            <a:ext cx="3703320" cy="3108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spcAft>
                <a:spcPts val="1400"/>
              </a:spcAft>
              <a:buNone/>
            </a:pPr>
            <a:r>
              <a:rPr lang="en-US" sz="1300" b="1" dirty="0">
                <a:solidFill>
                  <a:srgbClr val="E816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01  </a:t>
            </a:r>
            <a:pPr indent="0" marL="0">
              <a:spcAft>
                <a:spcPts val="1400"/>
              </a:spcAft>
              <a:buNone/>
            </a:pPr>
            <a:r>
              <a:rPr lang="en-US" sz="1300" dirty="0">
                <a:solidFill>
                  <a:srgbClr val="F0F0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Zaprojektowanie i implementacja prostego systemu odtwarzania muzyki na Arduino UNO</a:t>
            </a:r>
            <a:pPr indent="0" marL="0">
              <a:spcAft>
                <a:spcPts val="1400"/>
              </a:spcAft>
              <a:buNone/>
            </a:pPr>
            <a:r>
              <a:rPr lang="en-US" sz="13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
</a:t>
            </a:r>
            <a:pPr indent="0" marL="0">
              <a:spcAft>
                <a:spcPts val="1400"/>
              </a:spcAft>
              <a:buNone/>
            </a:pPr>
            <a:r>
              <a:rPr lang="en-US" sz="1300" b="1" dirty="0">
                <a:solidFill>
                  <a:srgbClr val="E816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  </a:t>
            </a:r>
            <a:pPr indent="0" marL="0">
              <a:spcAft>
                <a:spcPts val="1400"/>
              </a:spcAft>
              <a:buNone/>
            </a:pPr>
            <a:r>
              <a:rPr lang="en-US" sz="1300" dirty="0">
                <a:solidFill>
                  <a:srgbClr val="F0F0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Wykorzystanie buzzera jako generatora dźwięku i wyświetlacza LCD 16×2 jako interfejsu</a:t>
            </a:r>
            <a:pPr indent="0" marL="0">
              <a:spcAft>
                <a:spcPts val="1400"/>
              </a:spcAft>
              <a:buNone/>
            </a:pPr>
            <a:r>
              <a:rPr lang="en-US" sz="13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
</a:t>
            </a:r>
            <a:pPr indent="0" marL="0">
              <a:spcAft>
                <a:spcPts val="1400"/>
              </a:spcAft>
              <a:buNone/>
            </a:pPr>
            <a:r>
              <a:rPr lang="en-US" sz="1300" b="1" dirty="0">
                <a:solidFill>
                  <a:srgbClr val="E816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  </a:t>
            </a:r>
            <a:pPr indent="0" marL="0">
              <a:spcAft>
                <a:spcPts val="1400"/>
              </a:spcAft>
              <a:buNone/>
            </a:pPr>
            <a:r>
              <a:rPr lang="en-US" sz="1300" dirty="0">
                <a:solidFill>
                  <a:srgbClr val="F0F0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Stworzenie narzędzia Python do konwersji plików MIDI → kod Arduino</a:t>
            </a:r>
            <a:endParaRPr lang="en-US" sz="1300" dirty="0"/>
          </a:p>
        </p:txBody>
      </p:sp>
      <p:sp>
        <p:nvSpPr>
          <p:cNvPr id="6" name="Shape 4"/>
          <p:cNvSpPr/>
          <p:nvPr/>
        </p:nvSpPr>
        <p:spPr>
          <a:xfrm>
            <a:off x="4526280" y="822960"/>
            <a:ext cx="4297680" cy="1828800"/>
          </a:xfrm>
          <a:prstGeom prst="roundRect">
            <a:avLst>
              <a:gd name="adj" fmla="val 6000"/>
            </a:avLst>
          </a:prstGeom>
          <a:solidFill>
            <a:srgbClr val="222840"/>
          </a:solidFill>
          <a:ln/>
          <a:effectLst>
            <a:outerShdw sx="100000" sy="100000" kx="0" ky="0" algn="bl" rotWithShape="0" blurRad="101600" dist="38100" dir="2700000">
              <a:srgbClr val="000000">
                <a:alpha val="30000"/>
              </a:srgbClr>
            </a:outerShdw>
          </a:effectLst>
        </p:spPr>
      </p:sp>
      <p:sp>
        <p:nvSpPr>
          <p:cNvPr id="7" name="Text 5"/>
          <p:cNvSpPr/>
          <p:nvPr/>
        </p:nvSpPr>
        <p:spPr>
          <a:xfrm>
            <a:off x="4663440" y="914400"/>
            <a:ext cx="39319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spc="200" kern="0" dirty="0">
                <a:solidFill>
                  <a:srgbClr val="39E0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ZAŁOŻENIA</a:t>
            </a:r>
            <a:endParaRPr lang="en-US" sz="1300" dirty="0"/>
          </a:p>
        </p:txBody>
      </p:sp>
      <p:sp>
        <p:nvSpPr>
          <p:cNvPr id="8" name="Text 6"/>
          <p:cNvSpPr/>
          <p:nvPr/>
        </p:nvSpPr>
        <p:spPr>
          <a:xfrm>
            <a:off x="4663440" y="1325880"/>
            <a:ext cx="3931920" cy="11430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spcAft>
                <a:spcPts val="600"/>
              </a:spcAft>
              <a:buNone/>
            </a:pPr>
            <a:r>
              <a:rPr lang="en-US" sz="1250" b="1" dirty="0">
                <a:solidFill>
                  <a:srgbClr val="39E0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</a:t>
            </a:r>
            <a:pPr indent="0" marL="0">
              <a:spcAft>
                <a:spcPts val="600"/>
              </a:spcAft>
              <a:buNone/>
            </a:pPr>
            <a:r>
              <a:rPr lang="en-US" sz="1250" dirty="0">
                <a:solidFill>
                  <a:srgbClr val="F0F0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Odtwarzanie melodii na buzzerze (monofoniczny)
</a:t>
            </a:r>
            <a:pPr indent="0" marL="0">
              <a:spcAft>
                <a:spcPts val="600"/>
              </a:spcAft>
              <a:buNone/>
            </a:pPr>
            <a:r>
              <a:rPr lang="en-US" sz="1250" b="1" dirty="0">
                <a:solidFill>
                  <a:srgbClr val="39E0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</a:t>
            </a:r>
            <a:pPr indent="0" marL="0">
              <a:spcAft>
                <a:spcPts val="600"/>
              </a:spcAft>
              <a:buNone/>
            </a:pPr>
            <a:r>
              <a:rPr lang="en-US" sz="1250" dirty="0">
                <a:solidFill>
                  <a:srgbClr val="F0F0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Prosty i intuicyjny interfejs (4 przyciski)
</a:t>
            </a:r>
            <a:pPr indent="0" marL="0">
              <a:spcAft>
                <a:spcPts val="600"/>
              </a:spcAft>
              <a:buNone/>
            </a:pPr>
            <a:r>
              <a:rPr lang="en-US" sz="1250" b="1" dirty="0">
                <a:solidFill>
                  <a:srgbClr val="39E0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</a:t>
            </a:r>
            <a:pPr indent="0" marL="0">
              <a:spcAft>
                <a:spcPts val="600"/>
              </a:spcAft>
              <a:buNone/>
            </a:pPr>
            <a:r>
              <a:rPr lang="en-US" sz="1250" dirty="0">
                <a:solidFill>
                  <a:srgbClr val="F0F0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Łatwe dodawanie nowych utworów</a:t>
            </a:r>
            <a:endParaRPr lang="en-US" sz="1250" dirty="0"/>
          </a:p>
        </p:txBody>
      </p:sp>
      <p:sp>
        <p:nvSpPr>
          <p:cNvPr id="9" name="Shape 7"/>
          <p:cNvSpPr/>
          <p:nvPr/>
        </p:nvSpPr>
        <p:spPr>
          <a:xfrm>
            <a:off x="4526280" y="2788920"/>
            <a:ext cx="4297680" cy="1965960"/>
          </a:xfrm>
          <a:prstGeom prst="roundRect">
            <a:avLst>
              <a:gd name="adj" fmla="val 5581"/>
            </a:avLst>
          </a:prstGeom>
          <a:solidFill>
            <a:srgbClr val="222840"/>
          </a:solidFill>
          <a:ln/>
          <a:effectLst>
            <a:outerShdw sx="100000" sy="100000" kx="0" ky="0" algn="bl" rotWithShape="0" blurRad="101600" dist="38100" dir="2700000">
              <a:srgbClr val="000000">
                <a:alpha val="30000"/>
              </a:srgbClr>
            </a:outerShdw>
          </a:effectLst>
        </p:spPr>
      </p:sp>
      <p:sp>
        <p:nvSpPr>
          <p:cNvPr id="10" name="Text 8"/>
          <p:cNvSpPr/>
          <p:nvPr/>
        </p:nvSpPr>
        <p:spPr>
          <a:xfrm>
            <a:off x="4663440" y="2880360"/>
            <a:ext cx="39319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spc="200" kern="0" dirty="0">
                <a:solidFill>
                  <a:srgbClr val="F587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TECHNOLOGIE</a:t>
            </a:r>
            <a:endParaRPr lang="en-US" sz="1300" dirty="0"/>
          </a:p>
        </p:txBody>
      </p:sp>
      <p:sp>
        <p:nvSpPr>
          <p:cNvPr id="11" name="Text 9"/>
          <p:cNvSpPr/>
          <p:nvPr/>
        </p:nvSpPr>
        <p:spPr>
          <a:xfrm>
            <a:off x="4663440" y="3273552"/>
            <a:ext cx="3977640" cy="1280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spcAft>
                <a:spcPts val="800"/>
              </a:spcAft>
              <a:buNone/>
            </a:pPr>
            <a:r>
              <a:rPr lang="en-US" sz="1250" b="1" dirty="0">
                <a:solidFill>
                  <a:srgbClr val="F587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Sprzęt:  </a:t>
            </a:r>
            <a:pPr indent="0" marL="0">
              <a:spcAft>
                <a:spcPts val="800"/>
              </a:spcAft>
              <a:buNone/>
            </a:pPr>
            <a:r>
              <a:rPr lang="en-US" sz="1250" dirty="0">
                <a:solidFill>
                  <a:srgbClr val="F0F0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Arduino UNO, LCD 16×2 (I2C), Buzzer, 4 przyciski, rezystory 10kΩ
</a:t>
            </a:r>
            <a:pPr indent="0" marL="0">
              <a:spcAft>
                <a:spcPts val="800"/>
              </a:spcAft>
              <a:buNone/>
            </a:pPr>
            <a:r>
              <a:rPr lang="en-US" sz="1250" b="1" dirty="0">
                <a:solidFill>
                  <a:srgbClr val="F587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Soft:  </a:t>
            </a:r>
            <a:pPr indent="0" marL="0">
              <a:spcAft>
                <a:spcPts val="800"/>
              </a:spcAft>
              <a:buNone/>
            </a:pPr>
            <a:r>
              <a:rPr lang="en-US" sz="1250" dirty="0">
                <a:solidFill>
                  <a:srgbClr val="F0F0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Arduino IDE (C/C++), Python 3 + mido, Tinkercad
</a:t>
            </a:r>
            <a:endParaRPr lang="en-US" sz="12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11131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11480" y="201168"/>
            <a:ext cx="83210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spc="300" kern="0" dirty="0">
                <a:solidFill>
                  <a:srgbClr val="E816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OGÓLNY SCHEMAT BLOKOWY SYSTEMU</a:t>
            </a:r>
            <a:endParaRPr lang="en-US" sz="2200" dirty="0"/>
          </a:p>
        </p:txBody>
      </p:sp>
      <p:sp>
        <p:nvSpPr>
          <p:cNvPr id="3" name="Shape 1"/>
          <p:cNvSpPr/>
          <p:nvPr/>
        </p:nvSpPr>
        <p:spPr>
          <a:xfrm>
            <a:off x="274320" y="1188720"/>
            <a:ext cx="1508760" cy="658368"/>
          </a:xfrm>
          <a:prstGeom prst="roundRect">
            <a:avLst>
              <a:gd name="adj" fmla="val 13889"/>
            </a:avLst>
          </a:prstGeom>
          <a:solidFill>
            <a:srgbClr val="222840"/>
          </a:solidFill>
          <a:ln/>
          <a:effectLst>
            <a:outerShdw sx="100000" sy="100000" kx="0" ky="0" algn="bl" rotWithShape="0" blurRad="101600" dist="38100" dir="2700000">
              <a:srgbClr val="000000">
                <a:alpha val="30000"/>
              </a:srgbClr>
            </a:outerShdw>
          </a:effectLst>
        </p:spPr>
      </p:sp>
      <p:sp>
        <p:nvSpPr>
          <p:cNvPr id="4" name="Text 2"/>
          <p:cNvSpPr/>
          <p:nvPr/>
        </p:nvSpPr>
        <p:spPr>
          <a:xfrm>
            <a:off x="320040" y="1188720"/>
            <a:ext cx="141732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587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Pliki</a:t>
            </a:r>
            <a:endParaRPr lang="en-US" sz="1200" dirty="0"/>
          </a:p>
          <a:p>
            <a:pPr algn="ctr" indent="0" marL="0">
              <a:buNone/>
            </a:pPr>
            <a:r>
              <a:rPr lang="en-US" sz="1200" b="1" dirty="0">
                <a:solidFill>
                  <a:srgbClr val="F587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MIDI</a:t>
            </a:r>
            <a:endParaRPr lang="en-US" sz="1200" dirty="0"/>
          </a:p>
        </p:txBody>
      </p:sp>
      <p:sp>
        <p:nvSpPr>
          <p:cNvPr id="5" name="Shape 3"/>
          <p:cNvSpPr/>
          <p:nvPr/>
        </p:nvSpPr>
        <p:spPr>
          <a:xfrm>
            <a:off x="1783080" y="1517904"/>
            <a:ext cx="521208" cy="0"/>
          </a:xfrm>
          <a:prstGeom prst="line">
            <a:avLst/>
          </a:prstGeom>
          <a:noFill/>
          <a:ln w="25400">
            <a:solidFill>
              <a:srgbClr val="A0A8C0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2121408" y="1389888"/>
            <a:ext cx="201168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A0A8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▶</a:t>
            </a:r>
            <a:endParaRPr lang="en-US" sz="1000" dirty="0"/>
          </a:p>
        </p:txBody>
      </p:sp>
      <p:sp>
        <p:nvSpPr>
          <p:cNvPr id="7" name="Shape 5"/>
          <p:cNvSpPr/>
          <p:nvPr/>
        </p:nvSpPr>
        <p:spPr>
          <a:xfrm>
            <a:off x="2304288" y="1188720"/>
            <a:ext cx="1508760" cy="658368"/>
          </a:xfrm>
          <a:prstGeom prst="roundRect">
            <a:avLst>
              <a:gd name="adj" fmla="val 13889"/>
            </a:avLst>
          </a:prstGeom>
          <a:solidFill>
            <a:srgbClr val="222840"/>
          </a:solidFill>
          <a:ln/>
          <a:effectLst>
            <a:outerShdw sx="100000" sy="100000" kx="0" ky="0" algn="bl" rotWithShape="0" blurRad="101600" dist="38100" dir="2700000">
              <a:srgbClr val="000000">
                <a:alpha val="30000"/>
              </a:srgbClr>
            </a:outerShdw>
          </a:effectLst>
        </p:spPr>
      </p:sp>
      <p:sp>
        <p:nvSpPr>
          <p:cNvPr id="8" name="Text 6"/>
          <p:cNvSpPr/>
          <p:nvPr/>
        </p:nvSpPr>
        <p:spPr>
          <a:xfrm>
            <a:off x="2350008" y="1188720"/>
            <a:ext cx="141732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587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Konwerter</a:t>
            </a:r>
            <a:endParaRPr lang="en-US" sz="1200" dirty="0"/>
          </a:p>
          <a:p>
            <a:pPr algn="ctr" indent="0" marL="0">
              <a:buNone/>
            </a:pPr>
            <a:r>
              <a:rPr lang="en-US" sz="1200" b="1" dirty="0">
                <a:solidFill>
                  <a:srgbClr val="F587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Python</a:t>
            </a:r>
            <a:endParaRPr lang="en-US" sz="1200" dirty="0"/>
          </a:p>
        </p:txBody>
      </p:sp>
      <p:sp>
        <p:nvSpPr>
          <p:cNvPr id="9" name="Shape 7"/>
          <p:cNvSpPr/>
          <p:nvPr/>
        </p:nvSpPr>
        <p:spPr>
          <a:xfrm>
            <a:off x="3813048" y="1517904"/>
            <a:ext cx="521208" cy="0"/>
          </a:xfrm>
          <a:prstGeom prst="line">
            <a:avLst/>
          </a:prstGeom>
          <a:noFill/>
          <a:ln w="25400">
            <a:solidFill>
              <a:srgbClr val="A0A8C0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4151376" y="1389888"/>
            <a:ext cx="201168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A0A8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▶</a:t>
            </a:r>
            <a:endParaRPr lang="en-US" sz="1000" dirty="0"/>
          </a:p>
        </p:txBody>
      </p:sp>
      <p:sp>
        <p:nvSpPr>
          <p:cNvPr id="11" name="Shape 9"/>
          <p:cNvSpPr/>
          <p:nvPr/>
        </p:nvSpPr>
        <p:spPr>
          <a:xfrm>
            <a:off x="4334256" y="1188720"/>
            <a:ext cx="1508760" cy="658368"/>
          </a:xfrm>
          <a:prstGeom prst="roundRect">
            <a:avLst>
              <a:gd name="adj" fmla="val 13889"/>
            </a:avLst>
          </a:prstGeom>
          <a:solidFill>
            <a:srgbClr val="222840"/>
          </a:solidFill>
          <a:ln/>
          <a:effectLst>
            <a:outerShdw sx="100000" sy="100000" kx="0" ky="0" algn="bl" rotWithShape="0" blurRad="101600" dist="38100" dir="2700000">
              <a:srgbClr val="000000">
                <a:alpha val="30000"/>
              </a:srgbClr>
            </a:outerShdw>
          </a:effectLst>
        </p:spPr>
      </p:sp>
      <p:sp>
        <p:nvSpPr>
          <p:cNvPr id="12" name="Text 10"/>
          <p:cNvSpPr/>
          <p:nvPr/>
        </p:nvSpPr>
        <p:spPr>
          <a:xfrm>
            <a:off x="4379976" y="1188720"/>
            <a:ext cx="141732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E816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Kod</a:t>
            </a:r>
            <a:endParaRPr lang="en-US" sz="1200" dirty="0"/>
          </a:p>
          <a:p>
            <a:pPr algn="ctr" indent="0" marL="0">
              <a:buNone/>
            </a:pPr>
            <a:r>
              <a:rPr lang="en-US" sz="1200" b="1" dirty="0">
                <a:solidFill>
                  <a:srgbClr val="E816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Arduino</a:t>
            </a:r>
            <a:endParaRPr lang="en-US" sz="1200" dirty="0"/>
          </a:p>
          <a:p>
            <a:pPr algn="ctr" indent="0" marL="0">
              <a:buNone/>
            </a:pPr>
            <a:r>
              <a:rPr lang="en-US" sz="1200" b="1" dirty="0">
                <a:solidFill>
                  <a:srgbClr val="E816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(C/C++)</a:t>
            </a:r>
            <a:endParaRPr lang="en-US" sz="1200" dirty="0"/>
          </a:p>
        </p:txBody>
      </p:sp>
      <p:sp>
        <p:nvSpPr>
          <p:cNvPr id="13" name="Shape 11"/>
          <p:cNvSpPr/>
          <p:nvPr/>
        </p:nvSpPr>
        <p:spPr>
          <a:xfrm>
            <a:off x="5843016" y="1517904"/>
            <a:ext cx="521208" cy="0"/>
          </a:xfrm>
          <a:prstGeom prst="line">
            <a:avLst/>
          </a:prstGeom>
          <a:noFill/>
          <a:ln w="25400">
            <a:solidFill>
              <a:srgbClr val="A0A8C0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6181344" y="1389888"/>
            <a:ext cx="201168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A0A8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▶</a:t>
            </a:r>
            <a:endParaRPr lang="en-US" sz="1000" dirty="0"/>
          </a:p>
        </p:txBody>
      </p:sp>
      <p:sp>
        <p:nvSpPr>
          <p:cNvPr id="15" name="Shape 13"/>
          <p:cNvSpPr/>
          <p:nvPr/>
        </p:nvSpPr>
        <p:spPr>
          <a:xfrm>
            <a:off x="6364224" y="1188720"/>
            <a:ext cx="1508760" cy="841248"/>
          </a:xfrm>
          <a:prstGeom prst="roundRect">
            <a:avLst>
              <a:gd name="adj" fmla="val 10870"/>
            </a:avLst>
          </a:prstGeom>
          <a:solidFill>
            <a:srgbClr val="1A2A50"/>
          </a:solidFill>
          <a:ln/>
          <a:effectLst>
            <a:outerShdw sx="100000" sy="100000" kx="0" ky="0" algn="bl" rotWithShape="0" blurRad="101600" dist="38100" dir="2700000">
              <a:srgbClr val="000000">
                <a:alpha val="30000"/>
              </a:srgbClr>
            </a:outerShdw>
          </a:effectLst>
        </p:spPr>
      </p:sp>
      <p:sp>
        <p:nvSpPr>
          <p:cNvPr id="16" name="Text 14"/>
          <p:cNvSpPr/>
          <p:nvPr/>
        </p:nvSpPr>
        <p:spPr>
          <a:xfrm>
            <a:off x="6409944" y="1188720"/>
            <a:ext cx="1417320" cy="8412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39E0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Arduino</a:t>
            </a:r>
            <a:endParaRPr lang="en-US" sz="1200" dirty="0"/>
          </a:p>
          <a:p>
            <a:pPr algn="ctr" indent="0" marL="0">
              <a:buNone/>
            </a:pPr>
            <a:r>
              <a:rPr lang="en-US" sz="1200" b="1" dirty="0">
                <a:solidFill>
                  <a:srgbClr val="39E0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UNO</a:t>
            </a:r>
            <a:endParaRPr lang="en-US" sz="1200" dirty="0"/>
          </a:p>
          <a:p>
            <a:pPr algn="ctr" indent="0" marL="0">
              <a:buNone/>
            </a:pPr>
            <a:r>
              <a:rPr lang="en-US" sz="1200" b="1" dirty="0">
                <a:solidFill>
                  <a:srgbClr val="39E0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ATmega328P</a:t>
            </a:r>
            <a:endParaRPr lang="en-US" sz="1200" dirty="0"/>
          </a:p>
        </p:txBody>
      </p:sp>
      <p:sp>
        <p:nvSpPr>
          <p:cNvPr id="17" name="Shape 15"/>
          <p:cNvSpPr/>
          <p:nvPr/>
        </p:nvSpPr>
        <p:spPr>
          <a:xfrm>
            <a:off x="7118604" y="2029968"/>
            <a:ext cx="0" cy="502920"/>
          </a:xfrm>
          <a:prstGeom prst="line">
            <a:avLst/>
          </a:prstGeom>
          <a:noFill/>
          <a:ln w="25400">
            <a:solidFill>
              <a:srgbClr val="A0A8C0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7008876" y="2395728"/>
            <a:ext cx="2286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A0A8C0"/>
                </a:solidFill>
              </a:rPr>
              <a:t>▼</a:t>
            </a:r>
            <a:endParaRPr lang="en-US" sz="1000" dirty="0"/>
          </a:p>
        </p:txBody>
      </p:sp>
      <p:sp>
        <p:nvSpPr>
          <p:cNvPr id="19" name="Shape 17"/>
          <p:cNvSpPr/>
          <p:nvPr/>
        </p:nvSpPr>
        <p:spPr>
          <a:xfrm>
            <a:off x="5724144" y="2624328"/>
            <a:ext cx="1280160" cy="530352"/>
          </a:xfrm>
          <a:prstGeom prst="roundRect">
            <a:avLst>
              <a:gd name="adj" fmla="val 15517"/>
            </a:avLst>
          </a:prstGeom>
          <a:solidFill>
            <a:srgbClr val="222840"/>
          </a:solidFill>
          <a:ln/>
          <a:effectLst>
            <a:outerShdw sx="100000" sy="100000" kx="0" ky="0" algn="bl" rotWithShape="0" blurRad="101600" dist="38100" dir="2700000">
              <a:srgbClr val="000000">
                <a:alpha val="30000"/>
              </a:srgbClr>
            </a:outerShdw>
          </a:effectLst>
        </p:spPr>
      </p:sp>
      <p:sp>
        <p:nvSpPr>
          <p:cNvPr id="20" name="Text 18"/>
          <p:cNvSpPr/>
          <p:nvPr/>
        </p:nvSpPr>
        <p:spPr>
          <a:xfrm>
            <a:off x="5724144" y="2624328"/>
            <a:ext cx="1280160" cy="5303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E816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Buzzer</a:t>
            </a:r>
            <a:endParaRPr lang="en-US" sz="1100" dirty="0"/>
          </a:p>
          <a:p>
            <a:pPr algn="ctr" indent="0" marL="0">
              <a:buNone/>
            </a:pPr>
            <a:r>
              <a:rPr lang="en-US" sz="1100" b="1" dirty="0">
                <a:solidFill>
                  <a:srgbClr val="E816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(audio)</a:t>
            </a:r>
            <a:endParaRPr lang="en-US" sz="1100" dirty="0"/>
          </a:p>
        </p:txBody>
      </p:sp>
      <p:sp>
        <p:nvSpPr>
          <p:cNvPr id="21" name="Shape 19"/>
          <p:cNvSpPr/>
          <p:nvPr/>
        </p:nvSpPr>
        <p:spPr>
          <a:xfrm>
            <a:off x="7141464" y="2624328"/>
            <a:ext cx="1417320" cy="530352"/>
          </a:xfrm>
          <a:prstGeom prst="roundRect">
            <a:avLst>
              <a:gd name="adj" fmla="val 15517"/>
            </a:avLst>
          </a:prstGeom>
          <a:solidFill>
            <a:srgbClr val="222840"/>
          </a:solidFill>
          <a:ln/>
          <a:effectLst>
            <a:outerShdw sx="100000" sy="100000" kx="0" ky="0" algn="bl" rotWithShape="0" blurRad="101600" dist="38100" dir="2700000">
              <a:srgbClr val="000000">
                <a:alpha val="30000"/>
              </a:srgbClr>
            </a:outerShdw>
          </a:effectLst>
        </p:spPr>
      </p:sp>
      <p:sp>
        <p:nvSpPr>
          <p:cNvPr id="22" name="Text 20"/>
          <p:cNvSpPr/>
          <p:nvPr/>
        </p:nvSpPr>
        <p:spPr>
          <a:xfrm>
            <a:off x="7141464" y="2624328"/>
            <a:ext cx="1417320" cy="5303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39E0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LCD 16×2</a:t>
            </a:r>
            <a:endParaRPr lang="en-US" sz="1100" dirty="0"/>
          </a:p>
          <a:p>
            <a:pPr algn="ctr" indent="0" marL="0">
              <a:buNone/>
            </a:pPr>
            <a:r>
              <a:rPr lang="en-US" sz="1100" b="1" dirty="0">
                <a:solidFill>
                  <a:srgbClr val="39E0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(I2C)</a:t>
            </a:r>
            <a:endParaRPr lang="en-US" sz="1100" dirty="0"/>
          </a:p>
        </p:txBody>
      </p:sp>
      <p:sp>
        <p:nvSpPr>
          <p:cNvPr id="23" name="Shape 21"/>
          <p:cNvSpPr/>
          <p:nvPr/>
        </p:nvSpPr>
        <p:spPr>
          <a:xfrm>
            <a:off x="4169664" y="2624328"/>
            <a:ext cx="1417320" cy="530352"/>
          </a:xfrm>
          <a:prstGeom prst="roundRect">
            <a:avLst>
              <a:gd name="adj" fmla="val 15517"/>
            </a:avLst>
          </a:prstGeom>
          <a:solidFill>
            <a:srgbClr val="222840"/>
          </a:solidFill>
          <a:ln/>
          <a:effectLst>
            <a:outerShdw sx="100000" sy="100000" kx="0" ky="0" algn="bl" rotWithShape="0" blurRad="101600" dist="38100" dir="2700000">
              <a:srgbClr val="000000">
                <a:alpha val="30000"/>
              </a:srgbClr>
            </a:outerShdw>
          </a:effectLst>
        </p:spPr>
      </p:sp>
      <p:sp>
        <p:nvSpPr>
          <p:cNvPr id="24" name="Text 22"/>
          <p:cNvSpPr/>
          <p:nvPr/>
        </p:nvSpPr>
        <p:spPr>
          <a:xfrm>
            <a:off x="4169664" y="2624328"/>
            <a:ext cx="1417320" cy="5303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587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Przyciski</a:t>
            </a:r>
            <a:endParaRPr lang="en-US" sz="1100" dirty="0"/>
          </a:p>
          <a:p>
            <a:pPr algn="ctr" indent="0" marL="0">
              <a:buNone/>
            </a:pPr>
            <a:r>
              <a:rPr lang="en-US" sz="1100" b="1" dirty="0">
                <a:solidFill>
                  <a:srgbClr val="F587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(×4)</a:t>
            </a:r>
            <a:endParaRPr lang="en-US" sz="1100" dirty="0"/>
          </a:p>
        </p:txBody>
      </p:sp>
      <p:sp>
        <p:nvSpPr>
          <p:cNvPr id="25" name="Shape 23"/>
          <p:cNvSpPr/>
          <p:nvPr/>
        </p:nvSpPr>
        <p:spPr>
          <a:xfrm>
            <a:off x="5586984" y="2889504"/>
            <a:ext cx="1097280" cy="0"/>
          </a:xfrm>
          <a:prstGeom prst="line">
            <a:avLst/>
          </a:prstGeom>
          <a:noFill/>
          <a:ln w="19050">
            <a:solidFill>
              <a:srgbClr val="A0A8C0"/>
            </a:solidFill>
            <a:prstDash val="solid"/>
          </a:ln>
        </p:spPr>
      </p:sp>
      <p:sp>
        <p:nvSpPr>
          <p:cNvPr id="26" name="Shape 24"/>
          <p:cNvSpPr/>
          <p:nvPr/>
        </p:nvSpPr>
        <p:spPr>
          <a:xfrm>
            <a:off x="320040" y="4251960"/>
            <a:ext cx="8503920" cy="640080"/>
          </a:xfrm>
          <a:prstGeom prst="roundRect">
            <a:avLst>
              <a:gd name="adj" fmla="val 17143"/>
            </a:avLst>
          </a:prstGeom>
          <a:solidFill>
            <a:srgbClr val="1C2030"/>
          </a:solidFill>
          <a:ln/>
          <a:effectLst>
            <a:outerShdw sx="100000" sy="100000" kx="0" ky="0" algn="bl" rotWithShape="0" blurRad="101600" dist="38100" dir="2700000">
              <a:srgbClr val="000000">
                <a:alpha val="30000"/>
              </a:srgbClr>
            </a:outerShdw>
          </a:effectLst>
        </p:spPr>
      </p:sp>
      <p:sp>
        <p:nvSpPr>
          <p:cNvPr id="27" name="Text 25"/>
          <p:cNvSpPr/>
          <p:nvPr/>
        </p:nvSpPr>
        <p:spPr>
          <a:xfrm>
            <a:off x="502920" y="4251960"/>
            <a:ext cx="82296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587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Przepływ danych: </a:t>
            </a:r>
            <a:pPr indent="0" marL="0">
              <a:buNone/>
            </a:pPr>
            <a:r>
              <a:rPr lang="en-US" sz="1200" dirty="0">
                <a:solidFill>
                  <a:srgbClr val="F0F0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Pliki MIDI → Konwerter Python → Kod C/C++ załadowany do Arduino → Odtwarzanie przez Buzzer i wizualizacja na LCD. Użytkownik steruje urządzeniem 4 przyciskami.</a:t>
            </a:r>
            <a:endParaRPr lang="en-US" sz="1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11131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11480" y="201168"/>
            <a:ext cx="83210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spc="300" kern="0" dirty="0">
                <a:solidFill>
                  <a:srgbClr val="E816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SCHEMAT ELEKTRYCZNY — WIZUALIZACJA UKŁADU</a:t>
            </a:r>
            <a:endParaRPr lang="en-US" sz="2200" dirty="0"/>
          </a:p>
        </p:txBody>
      </p:sp>
      <p:sp>
        <p:nvSpPr>
          <p:cNvPr id="3" name="Shape 1"/>
          <p:cNvSpPr/>
          <p:nvPr/>
        </p:nvSpPr>
        <p:spPr>
          <a:xfrm>
            <a:off x="320040" y="777240"/>
            <a:ext cx="5212080" cy="3977640"/>
          </a:xfrm>
          <a:prstGeom prst="roundRect">
            <a:avLst>
              <a:gd name="adj" fmla="val 2759"/>
            </a:avLst>
          </a:prstGeom>
          <a:solidFill>
            <a:srgbClr val="151923"/>
          </a:solidFill>
          <a:ln/>
          <a:effectLst>
            <a:outerShdw sx="100000" sy="100000" kx="0" ky="0" algn="bl" rotWithShape="0" blurRad="101600" dist="38100" dir="2700000">
              <a:srgbClr val="000000">
                <a:alpha val="30000"/>
              </a:srgbClr>
            </a:outerShdw>
          </a:effectLst>
        </p:spPr>
      </p:sp>
      <p:pic>
        <p:nvPicPr>
          <p:cNvPr id="4" name="Image 0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411480" y="868680"/>
            <a:ext cx="5029200" cy="3749040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5715000" y="777240"/>
            <a:ext cx="3154680" cy="3977640"/>
          </a:xfrm>
          <a:prstGeom prst="roundRect">
            <a:avLst>
              <a:gd name="adj" fmla="val 3478"/>
            </a:avLst>
          </a:prstGeom>
          <a:solidFill>
            <a:srgbClr val="1C2030"/>
          </a:solidFill>
          <a:ln/>
          <a:effectLst>
            <a:outerShdw sx="100000" sy="100000" kx="0" ky="0" algn="bl" rotWithShape="0" blurRad="101600" dist="38100" dir="2700000">
              <a:srgbClr val="000000">
                <a:alpha val="30000"/>
              </a:srgbClr>
            </a:outerShdw>
          </a:effectLst>
        </p:spPr>
      </p:sp>
      <p:sp>
        <p:nvSpPr>
          <p:cNvPr id="6" name="Text 3"/>
          <p:cNvSpPr/>
          <p:nvPr/>
        </p:nvSpPr>
        <p:spPr>
          <a:xfrm>
            <a:off x="5852160" y="868680"/>
            <a:ext cx="28803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F587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PRZYPISANIE PINÓW</a:t>
            </a:r>
            <a:endParaRPr lang="en-US" sz="1200" dirty="0"/>
          </a:p>
        </p:txBody>
      </p:sp>
      <p:sp>
        <p:nvSpPr>
          <p:cNvPr id="7" name="Shape 4"/>
          <p:cNvSpPr/>
          <p:nvPr/>
        </p:nvSpPr>
        <p:spPr>
          <a:xfrm>
            <a:off x="5852160" y="1280160"/>
            <a:ext cx="548640" cy="329184"/>
          </a:xfrm>
          <a:prstGeom prst="roundRect">
            <a:avLst>
              <a:gd name="adj" fmla="val 16667"/>
            </a:avLst>
          </a:prstGeom>
          <a:solidFill>
            <a:srgbClr val="222840"/>
          </a:solidFill>
          <a:ln/>
        </p:spPr>
      </p:sp>
      <p:sp>
        <p:nvSpPr>
          <p:cNvPr id="8" name="Text 5"/>
          <p:cNvSpPr/>
          <p:nvPr/>
        </p:nvSpPr>
        <p:spPr>
          <a:xfrm>
            <a:off x="5852160" y="1280160"/>
            <a:ext cx="548640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E816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D2</a:t>
            </a:r>
            <a:endParaRPr lang="en-US" sz="1050" dirty="0"/>
          </a:p>
        </p:txBody>
      </p:sp>
      <p:sp>
        <p:nvSpPr>
          <p:cNvPr id="9" name="Text 6"/>
          <p:cNvSpPr/>
          <p:nvPr/>
        </p:nvSpPr>
        <p:spPr>
          <a:xfrm>
            <a:off x="6492240" y="1280160"/>
            <a:ext cx="2240280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F0F0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Buzzer</a:t>
            </a:r>
            <a:endParaRPr lang="en-US" sz="1100" dirty="0"/>
          </a:p>
        </p:txBody>
      </p:sp>
      <p:sp>
        <p:nvSpPr>
          <p:cNvPr id="10" name="Shape 7"/>
          <p:cNvSpPr/>
          <p:nvPr/>
        </p:nvSpPr>
        <p:spPr>
          <a:xfrm>
            <a:off x="5852160" y="1737360"/>
            <a:ext cx="548640" cy="329184"/>
          </a:xfrm>
          <a:prstGeom prst="roundRect">
            <a:avLst>
              <a:gd name="adj" fmla="val 16667"/>
            </a:avLst>
          </a:prstGeom>
          <a:solidFill>
            <a:srgbClr val="222840"/>
          </a:solidFill>
          <a:ln/>
        </p:spPr>
      </p:sp>
      <p:sp>
        <p:nvSpPr>
          <p:cNvPr id="11" name="Text 8"/>
          <p:cNvSpPr/>
          <p:nvPr/>
        </p:nvSpPr>
        <p:spPr>
          <a:xfrm>
            <a:off x="5852160" y="1737360"/>
            <a:ext cx="548640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A0A8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D3</a:t>
            </a:r>
            <a:endParaRPr lang="en-US" sz="1050" dirty="0"/>
          </a:p>
        </p:txBody>
      </p:sp>
      <p:sp>
        <p:nvSpPr>
          <p:cNvPr id="12" name="Text 9"/>
          <p:cNvSpPr/>
          <p:nvPr/>
        </p:nvSpPr>
        <p:spPr>
          <a:xfrm>
            <a:off x="6492240" y="1737360"/>
            <a:ext cx="2240280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F0F0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Przycisk PREV</a:t>
            </a:r>
            <a:endParaRPr lang="en-US" sz="1100" dirty="0"/>
          </a:p>
        </p:txBody>
      </p:sp>
      <p:sp>
        <p:nvSpPr>
          <p:cNvPr id="13" name="Shape 10"/>
          <p:cNvSpPr/>
          <p:nvPr/>
        </p:nvSpPr>
        <p:spPr>
          <a:xfrm>
            <a:off x="5852160" y="2194560"/>
            <a:ext cx="548640" cy="329184"/>
          </a:xfrm>
          <a:prstGeom prst="roundRect">
            <a:avLst>
              <a:gd name="adj" fmla="val 16667"/>
            </a:avLst>
          </a:prstGeom>
          <a:solidFill>
            <a:srgbClr val="222840"/>
          </a:solidFill>
          <a:ln/>
        </p:spPr>
      </p:sp>
      <p:sp>
        <p:nvSpPr>
          <p:cNvPr id="14" name="Text 11"/>
          <p:cNvSpPr/>
          <p:nvPr/>
        </p:nvSpPr>
        <p:spPr>
          <a:xfrm>
            <a:off x="5852160" y="2194560"/>
            <a:ext cx="548640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A0A8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D4</a:t>
            </a:r>
            <a:endParaRPr lang="en-US" sz="1050" dirty="0"/>
          </a:p>
        </p:txBody>
      </p:sp>
      <p:sp>
        <p:nvSpPr>
          <p:cNvPr id="15" name="Text 12"/>
          <p:cNvSpPr/>
          <p:nvPr/>
        </p:nvSpPr>
        <p:spPr>
          <a:xfrm>
            <a:off x="6492240" y="2194560"/>
            <a:ext cx="2240280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F0F0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Przycisk STOP</a:t>
            </a:r>
            <a:endParaRPr lang="en-US" sz="1100" dirty="0"/>
          </a:p>
        </p:txBody>
      </p:sp>
      <p:sp>
        <p:nvSpPr>
          <p:cNvPr id="16" name="Shape 13"/>
          <p:cNvSpPr/>
          <p:nvPr/>
        </p:nvSpPr>
        <p:spPr>
          <a:xfrm>
            <a:off x="5852160" y="2651760"/>
            <a:ext cx="548640" cy="329184"/>
          </a:xfrm>
          <a:prstGeom prst="roundRect">
            <a:avLst>
              <a:gd name="adj" fmla="val 16667"/>
            </a:avLst>
          </a:prstGeom>
          <a:solidFill>
            <a:srgbClr val="222840"/>
          </a:solidFill>
          <a:ln/>
        </p:spPr>
      </p:sp>
      <p:sp>
        <p:nvSpPr>
          <p:cNvPr id="17" name="Text 14"/>
          <p:cNvSpPr/>
          <p:nvPr/>
        </p:nvSpPr>
        <p:spPr>
          <a:xfrm>
            <a:off x="5852160" y="2651760"/>
            <a:ext cx="548640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39E0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D5</a:t>
            </a:r>
            <a:endParaRPr lang="en-US" sz="1050" dirty="0"/>
          </a:p>
        </p:txBody>
      </p:sp>
      <p:sp>
        <p:nvSpPr>
          <p:cNvPr id="18" name="Text 15"/>
          <p:cNvSpPr/>
          <p:nvPr/>
        </p:nvSpPr>
        <p:spPr>
          <a:xfrm>
            <a:off x="6492240" y="2651760"/>
            <a:ext cx="2240280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F0F0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Przycisk PLAY</a:t>
            </a:r>
            <a:endParaRPr lang="en-US" sz="1100" dirty="0"/>
          </a:p>
        </p:txBody>
      </p:sp>
      <p:sp>
        <p:nvSpPr>
          <p:cNvPr id="19" name="Shape 16"/>
          <p:cNvSpPr/>
          <p:nvPr/>
        </p:nvSpPr>
        <p:spPr>
          <a:xfrm>
            <a:off x="5852160" y="3108960"/>
            <a:ext cx="548640" cy="329184"/>
          </a:xfrm>
          <a:prstGeom prst="roundRect">
            <a:avLst>
              <a:gd name="adj" fmla="val 16667"/>
            </a:avLst>
          </a:prstGeom>
          <a:solidFill>
            <a:srgbClr val="222840"/>
          </a:solidFill>
          <a:ln/>
        </p:spPr>
      </p:sp>
      <p:sp>
        <p:nvSpPr>
          <p:cNvPr id="20" name="Text 17"/>
          <p:cNvSpPr/>
          <p:nvPr/>
        </p:nvSpPr>
        <p:spPr>
          <a:xfrm>
            <a:off x="5852160" y="3108960"/>
            <a:ext cx="548640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A0A8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D6</a:t>
            </a:r>
            <a:endParaRPr lang="en-US" sz="1050" dirty="0"/>
          </a:p>
        </p:txBody>
      </p:sp>
      <p:sp>
        <p:nvSpPr>
          <p:cNvPr id="21" name="Text 18"/>
          <p:cNvSpPr/>
          <p:nvPr/>
        </p:nvSpPr>
        <p:spPr>
          <a:xfrm>
            <a:off x="6492240" y="3108960"/>
            <a:ext cx="2240280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F0F0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Przycisk NEXT</a:t>
            </a:r>
            <a:endParaRPr lang="en-US" sz="1100" dirty="0"/>
          </a:p>
        </p:txBody>
      </p:sp>
      <p:sp>
        <p:nvSpPr>
          <p:cNvPr id="22" name="Shape 19"/>
          <p:cNvSpPr/>
          <p:nvPr/>
        </p:nvSpPr>
        <p:spPr>
          <a:xfrm>
            <a:off x="5852160" y="3566160"/>
            <a:ext cx="548640" cy="329184"/>
          </a:xfrm>
          <a:prstGeom prst="roundRect">
            <a:avLst>
              <a:gd name="adj" fmla="val 16667"/>
            </a:avLst>
          </a:prstGeom>
          <a:solidFill>
            <a:srgbClr val="222840"/>
          </a:solidFill>
          <a:ln/>
        </p:spPr>
      </p:sp>
      <p:sp>
        <p:nvSpPr>
          <p:cNvPr id="23" name="Text 20"/>
          <p:cNvSpPr/>
          <p:nvPr/>
        </p:nvSpPr>
        <p:spPr>
          <a:xfrm>
            <a:off x="5852160" y="3566160"/>
            <a:ext cx="548640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F587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A4</a:t>
            </a:r>
            <a:endParaRPr lang="en-US" sz="1050" dirty="0"/>
          </a:p>
        </p:txBody>
      </p:sp>
      <p:sp>
        <p:nvSpPr>
          <p:cNvPr id="24" name="Text 21"/>
          <p:cNvSpPr/>
          <p:nvPr/>
        </p:nvSpPr>
        <p:spPr>
          <a:xfrm>
            <a:off x="6492240" y="3566160"/>
            <a:ext cx="2240280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F0F0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LCD — SDA</a:t>
            </a:r>
            <a:endParaRPr lang="en-US" sz="1100" dirty="0"/>
          </a:p>
        </p:txBody>
      </p:sp>
      <p:sp>
        <p:nvSpPr>
          <p:cNvPr id="25" name="Shape 22"/>
          <p:cNvSpPr/>
          <p:nvPr/>
        </p:nvSpPr>
        <p:spPr>
          <a:xfrm>
            <a:off x="5852160" y="4023360"/>
            <a:ext cx="548640" cy="329184"/>
          </a:xfrm>
          <a:prstGeom prst="roundRect">
            <a:avLst>
              <a:gd name="adj" fmla="val 16667"/>
            </a:avLst>
          </a:prstGeom>
          <a:solidFill>
            <a:srgbClr val="222840"/>
          </a:solidFill>
          <a:ln/>
        </p:spPr>
      </p:sp>
      <p:sp>
        <p:nvSpPr>
          <p:cNvPr id="26" name="Text 23"/>
          <p:cNvSpPr/>
          <p:nvPr/>
        </p:nvSpPr>
        <p:spPr>
          <a:xfrm>
            <a:off x="5852160" y="4023360"/>
            <a:ext cx="548640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F587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A5</a:t>
            </a:r>
            <a:endParaRPr lang="en-US" sz="1050" dirty="0"/>
          </a:p>
        </p:txBody>
      </p:sp>
      <p:sp>
        <p:nvSpPr>
          <p:cNvPr id="27" name="Text 24"/>
          <p:cNvSpPr/>
          <p:nvPr/>
        </p:nvSpPr>
        <p:spPr>
          <a:xfrm>
            <a:off x="6492240" y="4023360"/>
            <a:ext cx="2240280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F0F0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LCD — SCL</a:t>
            </a:r>
            <a:endParaRPr lang="en-US" sz="1100" dirty="0"/>
          </a:p>
        </p:txBody>
      </p:sp>
      <p:sp>
        <p:nvSpPr>
          <p:cNvPr id="28" name="Text 25"/>
          <p:cNvSpPr/>
          <p:nvPr/>
        </p:nvSpPr>
        <p:spPr>
          <a:xfrm>
            <a:off x="411480" y="4800600"/>
            <a:ext cx="50292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A0A8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Wizualizacja: Tinkercad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11131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11480" y="201168"/>
            <a:ext cx="83210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spc="300" kern="0" dirty="0">
                <a:solidFill>
                  <a:srgbClr val="E816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SCHEMAT ELEKTRYCZNY — SCHEMAT IDEOWY POŁĄCZEŃ</a:t>
            </a:r>
            <a:endParaRPr lang="en-US" sz="2200" dirty="0"/>
          </a:p>
        </p:txBody>
      </p:sp>
      <p:sp>
        <p:nvSpPr>
          <p:cNvPr id="3" name="Shape 1"/>
          <p:cNvSpPr/>
          <p:nvPr/>
        </p:nvSpPr>
        <p:spPr>
          <a:xfrm>
            <a:off x="320040" y="777240"/>
            <a:ext cx="8503920" cy="4160520"/>
          </a:xfrm>
          <a:prstGeom prst="roundRect">
            <a:avLst>
              <a:gd name="adj" fmla="val 2637"/>
            </a:avLst>
          </a:prstGeom>
          <a:solidFill>
            <a:srgbClr val="0D1117"/>
          </a:solidFill>
          <a:ln/>
          <a:effectLst>
            <a:outerShdw sx="100000" sy="100000" kx="0" ky="0" algn="bl" rotWithShape="0" blurRad="101600" dist="38100" dir="2700000">
              <a:srgbClr val="000000">
                <a:alpha val="30000"/>
              </a:srgbClr>
            </a:outerShdw>
          </a:effectLst>
        </p:spPr>
      </p:sp>
      <p:pic>
        <p:nvPicPr>
          <p:cNvPr id="4" name="Image 0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457200" y="868680"/>
            <a:ext cx="8229600" cy="3977640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457200" y="4846320"/>
            <a:ext cx="82296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dirty="0">
                <a:solidFill>
                  <a:srgbClr val="A0A8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Schemat ideowy wygenerowany w programie Tinkercad  ·  06/2026</a:t>
            </a:r>
            <a:endParaRPr lang="en-US" sz="9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11131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11480" y="201168"/>
            <a:ext cx="83210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spc="300" kern="0" dirty="0">
                <a:solidFill>
                  <a:srgbClr val="E816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STRUKTURA OPROGRAMOWANIA</a:t>
            </a:r>
            <a:endParaRPr lang="en-US" sz="2200" dirty="0"/>
          </a:p>
        </p:txBody>
      </p:sp>
      <p:sp>
        <p:nvSpPr>
          <p:cNvPr id="3" name="Shape 1"/>
          <p:cNvSpPr/>
          <p:nvPr/>
        </p:nvSpPr>
        <p:spPr>
          <a:xfrm>
            <a:off x="347472" y="1234440"/>
            <a:ext cx="2423160" cy="1325880"/>
          </a:xfrm>
          <a:prstGeom prst="roundRect">
            <a:avLst>
              <a:gd name="adj" fmla="val 8276"/>
            </a:avLst>
          </a:prstGeom>
          <a:solidFill>
            <a:srgbClr val="1C2030"/>
          </a:solidFill>
          <a:ln/>
          <a:effectLst>
            <a:outerShdw sx="100000" sy="100000" kx="0" ky="0" algn="bl" rotWithShape="0" blurRad="101600" dist="38100" dir="2700000">
              <a:srgbClr val="000000">
                <a:alpha val="30000"/>
              </a:srgbClr>
            </a:outerShdw>
          </a:effectLst>
        </p:spPr>
      </p:sp>
      <p:sp>
        <p:nvSpPr>
          <p:cNvPr id="4" name="Shape 2"/>
          <p:cNvSpPr/>
          <p:nvPr/>
        </p:nvSpPr>
        <p:spPr>
          <a:xfrm>
            <a:off x="530352" y="1344168"/>
            <a:ext cx="2057400" cy="384048"/>
          </a:xfrm>
          <a:prstGeom prst="roundRect">
            <a:avLst>
              <a:gd name="adj" fmla="val 16667"/>
            </a:avLst>
          </a:prstGeom>
          <a:solidFill>
            <a:srgbClr val="F5875A">
              <a:alpha val="85000"/>
            </a:srgbClr>
          </a:solidFill>
          <a:ln/>
        </p:spPr>
      </p:sp>
      <p:sp>
        <p:nvSpPr>
          <p:cNvPr id="5" name="Text 3"/>
          <p:cNvSpPr/>
          <p:nvPr/>
        </p:nvSpPr>
        <p:spPr>
          <a:xfrm>
            <a:off x="530352" y="1344168"/>
            <a:ext cx="205740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START</a:t>
            </a:r>
            <a:endParaRPr lang="en-US" sz="1400" dirty="0"/>
          </a:p>
        </p:txBody>
      </p:sp>
      <p:sp>
        <p:nvSpPr>
          <p:cNvPr id="6" name="Text 4"/>
          <p:cNvSpPr/>
          <p:nvPr/>
        </p:nvSpPr>
        <p:spPr>
          <a:xfrm>
            <a:off x="438912" y="1801368"/>
            <a:ext cx="224028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1150" dirty="0">
                <a:solidFill>
                  <a:srgbClr val="A0A8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Inicjalizacja</a:t>
            </a:r>
            <a:endParaRPr lang="en-US" sz="1150" dirty="0"/>
          </a:p>
          <a:p>
            <a:pPr algn="ctr" indent="0" marL="0">
              <a:buNone/>
            </a:pPr>
            <a:r>
              <a:rPr lang="en-US" sz="1150" dirty="0">
                <a:solidFill>
                  <a:srgbClr val="A0A8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ekranu tytułowego</a:t>
            </a:r>
            <a:endParaRPr lang="en-US" sz="1150" dirty="0"/>
          </a:p>
        </p:txBody>
      </p:sp>
      <p:sp>
        <p:nvSpPr>
          <p:cNvPr id="7" name="Shape 5"/>
          <p:cNvSpPr/>
          <p:nvPr/>
        </p:nvSpPr>
        <p:spPr>
          <a:xfrm>
            <a:off x="3200400" y="1234440"/>
            <a:ext cx="2423160" cy="1325880"/>
          </a:xfrm>
          <a:prstGeom prst="roundRect">
            <a:avLst>
              <a:gd name="adj" fmla="val 8276"/>
            </a:avLst>
          </a:prstGeom>
          <a:solidFill>
            <a:srgbClr val="1C2030"/>
          </a:solidFill>
          <a:ln/>
          <a:effectLst>
            <a:outerShdw sx="100000" sy="100000" kx="0" ky="0" algn="bl" rotWithShape="0" blurRad="101600" dist="38100" dir="2700000">
              <a:srgbClr val="000000">
                <a:alpha val="30000"/>
              </a:srgbClr>
            </a:outerShdw>
          </a:effectLst>
        </p:spPr>
      </p:sp>
      <p:sp>
        <p:nvSpPr>
          <p:cNvPr id="8" name="Shape 6"/>
          <p:cNvSpPr/>
          <p:nvPr/>
        </p:nvSpPr>
        <p:spPr>
          <a:xfrm>
            <a:off x="3383280" y="1344168"/>
            <a:ext cx="2057400" cy="384048"/>
          </a:xfrm>
          <a:prstGeom prst="roundRect">
            <a:avLst>
              <a:gd name="adj" fmla="val 16667"/>
            </a:avLst>
          </a:prstGeom>
          <a:solidFill>
            <a:srgbClr val="39E07A">
              <a:alpha val="85000"/>
            </a:srgbClr>
          </a:solidFill>
          <a:ln/>
        </p:spPr>
      </p:sp>
      <p:sp>
        <p:nvSpPr>
          <p:cNvPr id="9" name="Text 7"/>
          <p:cNvSpPr/>
          <p:nvPr/>
        </p:nvSpPr>
        <p:spPr>
          <a:xfrm>
            <a:off x="3383280" y="1344168"/>
            <a:ext cx="205740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MENU</a:t>
            </a:r>
            <a:endParaRPr lang="en-US" sz="1400" dirty="0"/>
          </a:p>
        </p:txBody>
      </p:sp>
      <p:sp>
        <p:nvSpPr>
          <p:cNvPr id="10" name="Text 8"/>
          <p:cNvSpPr/>
          <p:nvPr/>
        </p:nvSpPr>
        <p:spPr>
          <a:xfrm>
            <a:off x="3291840" y="1801368"/>
            <a:ext cx="224028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1150" dirty="0">
                <a:solidFill>
                  <a:srgbClr val="A0A8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Wybór utworu</a:t>
            </a:r>
            <a:endParaRPr lang="en-US" sz="1150" dirty="0"/>
          </a:p>
          <a:p>
            <a:pPr algn="ctr" indent="0" marL="0">
              <a:buNone/>
            </a:pPr>
            <a:r>
              <a:rPr lang="en-US" sz="1150" dirty="0">
                <a:solidFill>
                  <a:srgbClr val="A0A8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(PREV / NEXT)</a:t>
            </a:r>
            <a:endParaRPr lang="en-US" sz="1150" dirty="0"/>
          </a:p>
        </p:txBody>
      </p:sp>
      <p:sp>
        <p:nvSpPr>
          <p:cNvPr id="11" name="Shape 9"/>
          <p:cNvSpPr/>
          <p:nvPr/>
        </p:nvSpPr>
        <p:spPr>
          <a:xfrm>
            <a:off x="6080760" y="1234440"/>
            <a:ext cx="2423160" cy="1325880"/>
          </a:xfrm>
          <a:prstGeom prst="roundRect">
            <a:avLst>
              <a:gd name="adj" fmla="val 8276"/>
            </a:avLst>
          </a:prstGeom>
          <a:solidFill>
            <a:srgbClr val="1C2030"/>
          </a:solidFill>
          <a:ln/>
          <a:effectLst>
            <a:outerShdw sx="100000" sy="100000" kx="0" ky="0" algn="bl" rotWithShape="0" blurRad="101600" dist="38100" dir="2700000">
              <a:srgbClr val="000000">
                <a:alpha val="30000"/>
              </a:srgbClr>
            </a:outerShdw>
          </a:effectLst>
        </p:spPr>
      </p:sp>
      <p:sp>
        <p:nvSpPr>
          <p:cNvPr id="12" name="Shape 10"/>
          <p:cNvSpPr/>
          <p:nvPr/>
        </p:nvSpPr>
        <p:spPr>
          <a:xfrm>
            <a:off x="6263640" y="1344168"/>
            <a:ext cx="2057400" cy="384048"/>
          </a:xfrm>
          <a:prstGeom prst="roundRect">
            <a:avLst>
              <a:gd name="adj" fmla="val 16667"/>
            </a:avLst>
          </a:prstGeom>
          <a:solidFill>
            <a:srgbClr val="E8166A">
              <a:alpha val="85000"/>
            </a:srgbClr>
          </a:solidFill>
          <a:ln/>
        </p:spPr>
      </p:sp>
      <p:sp>
        <p:nvSpPr>
          <p:cNvPr id="13" name="Text 11"/>
          <p:cNvSpPr/>
          <p:nvPr/>
        </p:nvSpPr>
        <p:spPr>
          <a:xfrm>
            <a:off x="6263640" y="1344168"/>
            <a:ext cx="205740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PLAYING</a:t>
            </a:r>
            <a:endParaRPr lang="en-US" sz="1400" dirty="0"/>
          </a:p>
        </p:txBody>
      </p:sp>
      <p:sp>
        <p:nvSpPr>
          <p:cNvPr id="14" name="Text 12"/>
          <p:cNvSpPr/>
          <p:nvPr/>
        </p:nvSpPr>
        <p:spPr>
          <a:xfrm>
            <a:off x="6172200" y="1801368"/>
            <a:ext cx="224028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1150" dirty="0">
                <a:solidFill>
                  <a:srgbClr val="A0A8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Odtwarzanie</a:t>
            </a:r>
            <a:endParaRPr lang="en-US" sz="1150" dirty="0"/>
          </a:p>
          <a:p>
            <a:pPr algn="ctr" indent="0" marL="0">
              <a:buNone/>
            </a:pPr>
            <a:r>
              <a:rPr lang="en-US" sz="1150" dirty="0">
                <a:solidFill>
                  <a:srgbClr val="A0A8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melodii</a:t>
            </a:r>
            <a:endParaRPr lang="en-US" sz="1150" dirty="0"/>
          </a:p>
        </p:txBody>
      </p:sp>
      <p:sp>
        <p:nvSpPr>
          <p:cNvPr id="15" name="Shape 13"/>
          <p:cNvSpPr/>
          <p:nvPr/>
        </p:nvSpPr>
        <p:spPr>
          <a:xfrm>
            <a:off x="2770632" y="1883664"/>
            <a:ext cx="429768" cy="0"/>
          </a:xfrm>
          <a:prstGeom prst="line">
            <a:avLst/>
          </a:prstGeom>
          <a:noFill/>
          <a:ln w="25400">
            <a:solidFill>
              <a:srgbClr val="A0A8C0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3044952" y="1764792"/>
            <a:ext cx="201168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A0A8C0"/>
                </a:solidFill>
              </a:rPr>
              <a:t>▶</a:t>
            </a:r>
            <a:endParaRPr lang="en-US" sz="1000" dirty="0"/>
          </a:p>
        </p:txBody>
      </p:sp>
      <p:sp>
        <p:nvSpPr>
          <p:cNvPr id="17" name="Text 15"/>
          <p:cNvSpPr/>
          <p:nvPr/>
        </p:nvSpPr>
        <p:spPr>
          <a:xfrm>
            <a:off x="2752344" y="1609344"/>
            <a:ext cx="64008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A0A8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btn</a:t>
            </a:r>
            <a:endParaRPr lang="en-US" sz="900" dirty="0"/>
          </a:p>
        </p:txBody>
      </p:sp>
      <p:sp>
        <p:nvSpPr>
          <p:cNvPr id="18" name="Shape 16"/>
          <p:cNvSpPr/>
          <p:nvPr/>
        </p:nvSpPr>
        <p:spPr>
          <a:xfrm>
            <a:off x="5650992" y="1883664"/>
            <a:ext cx="429768" cy="0"/>
          </a:xfrm>
          <a:prstGeom prst="line">
            <a:avLst/>
          </a:prstGeom>
          <a:noFill/>
          <a:ln w="25400">
            <a:solidFill>
              <a:srgbClr val="A0A8C0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5925312" y="1764792"/>
            <a:ext cx="201168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A0A8C0"/>
                </a:solidFill>
              </a:rPr>
              <a:t>▶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5632704" y="1609344"/>
            <a:ext cx="64008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A0A8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PLAY</a:t>
            </a:r>
            <a:endParaRPr lang="en-US" sz="900" dirty="0"/>
          </a:p>
        </p:txBody>
      </p:sp>
      <p:sp>
        <p:nvSpPr>
          <p:cNvPr id="21" name="Shape 19"/>
          <p:cNvSpPr/>
          <p:nvPr/>
        </p:nvSpPr>
        <p:spPr>
          <a:xfrm>
            <a:off x="7292340" y="2651760"/>
            <a:ext cx="0" cy="457200"/>
          </a:xfrm>
          <a:prstGeom prst="line">
            <a:avLst/>
          </a:prstGeom>
          <a:noFill/>
          <a:ln w="19050">
            <a:solidFill>
              <a:srgbClr val="E8166A"/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>
            <a:off x="4411980" y="3108960"/>
            <a:ext cx="2880360" cy="0"/>
          </a:xfrm>
          <a:prstGeom prst="line">
            <a:avLst/>
          </a:prstGeom>
          <a:noFill/>
          <a:ln w="19050">
            <a:solidFill>
              <a:srgbClr val="E8166A"/>
            </a:solidFill>
            <a:prstDash val="solid"/>
          </a:ln>
        </p:spPr>
      </p:sp>
      <p:sp>
        <p:nvSpPr>
          <p:cNvPr id="23" name="Shape 21"/>
          <p:cNvSpPr/>
          <p:nvPr/>
        </p:nvSpPr>
        <p:spPr>
          <a:xfrm>
            <a:off x="4411980" y="2560320"/>
            <a:ext cx="0" cy="548640"/>
          </a:xfrm>
          <a:prstGeom prst="line">
            <a:avLst/>
          </a:prstGeom>
          <a:noFill/>
          <a:ln w="19050">
            <a:solidFill>
              <a:srgbClr val="E8166A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3749040" y="3154680"/>
            <a:ext cx="22860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E816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STOP / koniec melodii</a:t>
            </a:r>
            <a:endParaRPr lang="en-US" sz="900" dirty="0"/>
          </a:p>
        </p:txBody>
      </p:sp>
      <p:sp>
        <p:nvSpPr>
          <p:cNvPr id="25" name="Shape 23"/>
          <p:cNvSpPr/>
          <p:nvPr/>
        </p:nvSpPr>
        <p:spPr>
          <a:xfrm>
            <a:off x="320040" y="2834640"/>
            <a:ext cx="2788920" cy="2057400"/>
          </a:xfrm>
          <a:prstGeom prst="roundRect">
            <a:avLst>
              <a:gd name="adj" fmla="val 5333"/>
            </a:avLst>
          </a:prstGeom>
          <a:solidFill>
            <a:srgbClr val="1C2030"/>
          </a:solidFill>
          <a:ln/>
          <a:effectLst>
            <a:outerShdw sx="100000" sy="100000" kx="0" ky="0" algn="bl" rotWithShape="0" blurRad="101600" dist="38100" dir="2700000">
              <a:srgbClr val="000000">
                <a:alpha val="30000"/>
              </a:srgbClr>
            </a:outerShdw>
          </a:effectLst>
        </p:spPr>
      </p:sp>
      <p:sp>
        <p:nvSpPr>
          <p:cNvPr id="26" name="Text 24"/>
          <p:cNvSpPr/>
          <p:nvPr/>
        </p:nvSpPr>
        <p:spPr>
          <a:xfrm>
            <a:off x="457200" y="2926080"/>
            <a:ext cx="25146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b="1" spc="100" kern="0" dirty="0">
                <a:solidFill>
                  <a:srgbClr val="E816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MODUŁ DŹWIĘKOWY</a:t>
            </a:r>
            <a:endParaRPr lang="en-US" sz="1050" dirty="0"/>
          </a:p>
        </p:txBody>
      </p:sp>
      <p:sp>
        <p:nvSpPr>
          <p:cNvPr id="27" name="Text 25"/>
          <p:cNvSpPr/>
          <p:nvPr/>
        </p:nvSpPr>
        <p:spPr>
          <a:xfrm>
            <a:off x="429768" y="3273552"/>
            <a:ext cx="2542032" cy="153619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spcAft>
                <a:spcPts val="400"/>
              </a:spcAft>
              <a:buNone/>
            </a:pPr>
            <a:r>
              <a:rPr lang="en-US" sz="1050" b="1" dirty="0">
                <a:solidFill>
                  <a:srgbClr val="E816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</a:t>
            </a:r>
            <a:pPr indent="0" marL="0">
              <a:spcAft>
                <a:spcPts val="400"/>
              </a:spcAft>
              <a:buNone/>
            </a:pPr>
            <a:r>
              <a:rPr lang="en-US" sz="1050" dirty="0">
                <a:solidFill>
                  <a:srgbClr val="F0F0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play(freq, dur) — genera​duje ton na buzzerze
</a:t>
            </a:r>
            <a:pPr indent="0" marL="0">
              <a:spcAft>
                <a:spcPts val="400"/>
              </a:spcAft>
              <a:buNone/>
            </a:pPr>
            <a:r>
              <a:rPr lang="en-US" sz="1050" b="1" dirty="0">
                <a:solidFill>
                  <a:srgbClr val="E816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</a:t>
            </a:r>
            <a:pPr indent="0" marL="0">
              <a:spcAft>
                <a:spcPts val="400"/>
              </a:spcAft>
              <a:buNone/>
            </a:pPr>
            <a:r>
              <a:rPr lang="en-US" sz="1050" dirty="0">
                <a:solidFill>
                  <a:srgbClr val="F0F0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play_Pause(ms) — realizuje pauzę między nutami
</a:t>
            </a:r>
            <a:pPr indent="0" marL="0">
              <a:spcAft>
                <a:spcPts val="400"/>
              </a:spcAft>
              <a:buNone/>
            </a:pPr>
            <a:r>
              <a:rPr lang="en-US" sz="1050" b="1" dirty="0">
                <a:solidFill>
                  <a:srgbClr val="E816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</a:t>
            </a:r>
            <a:pPr indent="0" marL="0">
              <a:spcAft>
                <a:spcPts val="400"/>
              </a:spcAft>
              <a:buNone/>
            </a:pPr>
            <a:r>
              <a:rPr lang="en-US" sz="1050" dirty="0">
                <a:solidFill>
                  <a:srgbClr val="F0F0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detectBtn() — sprawdza przyciski w każdym cyklu
</a:t>
            </a:r>
            <a:pPr indent="0" marL="0">
              <a:spcAft>
                <a:spcPts val="400"/>
              </a:spcAft>
              <a:buNone/>
            </a:pPr>
            <a:r>
              <a:rPr lang="en-US" sz="1050" b="1" dirty="0">
                <a:solidFill>
                  <a:srgbClr val="E816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</a:t>
            </a:r>
            <a:pPr indent="0" marL="0">
              <a:spcAft>
                <a:spcPts val="400"/>
              </a:spcAft>
              <a:buNone/>
            </a:pPr>
            <a:r>
              <a:rPr lang="en-US" sz="1050" dirty="0">
                <a:solidFill>
                  <a:srgbClr val="F0F0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Definicje nut: C0–C8 przez dyrektywy #define
</a:t>
            </a:r>
            <a:endParaRPr lang="en-US" sz="1050" dirty="0"/>
          </a:p>
        </p:txBody>
      </p:sp>
      <p:sp>
        <p:nvSpPr>
          <p:cNvPr id="28" name="Shape 26"/>
          <p:cNvSpPr/>
          <p:nvPr/>
        </p:nvSpPr>
        <p:spPr>
          <a:xfrm>
            <a:off x="3246120" y="2834640"/>
            <a:ext cx="2788920" cy="2057400"/>
          </a:xfrm>
          <a:prstGeom prst="roundRect">
            <a:avLst>
              <a:gd name="adj" fmla="val 5333"/>
            </a:avLst>
          </a:prstGeom>
          <a:solidFill>
            <a:srgbClr val="1C2030"/>
          </a:solidFill>
          <a:ln/>
          <a:effectLst>
            <a:outerShdw sx="100000" sy="100000" kx="0" ky="0" algn="bl" rotWithShape="0" blurRad="101600" dist="38100" dir="2700000">
              <a:srgbClr val="000000">
                <a:alpha val="30000"/>
              </a:srgbClr>
            </a:outerShdw>
          </a:effectLst>
        </p:spPr>
      </p:sp>
      <p:sp>
        <p:nvSpPr>
          <p:cNvPr id="29" name="Text 27"/>
          <p:cNvSpPr/>
          <p:nvPr/>
        </p:nvSpPr>
        <p:spPr>
          <a:xfrm>
            <a:off x="3383280" y="2926080"/>
            <a:ext cx="25146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b="1" spc="100" kern="0" dirty="0">
                <a:solidFill>
                  <a:srgbClr val="39E0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MODUŁ WIZUALNY (LCD)</a:t>
            </a:r>
            <a:endParaRPr lang="en-US" sz="1050" dirty="0"/>
          </a:p>
        </p:txBody>
      </p:sp>
      <p:sp>
        <p:nvSpPr>
          <p:cNvPr id="30" name="Text 28"/>
          <p:cNvSpPr/>
          <p:nvPr/>
        </p:nvSpPr>
        <p:spPr>
          <a:xfrm>
            <a:off x="3355848" y="3273552"/>
            <a:ext cx="2542032" cy="153619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spcAft>
                <a:spcPts val="400"/>
              </a:spcAft>
              <a:buNone/>
            </a:pPr>
            <a:r>
              <a:rPr lang="en-US" sz="1050" b="1" dirty="0">
                <a:solidFill>
                  <a:srgbClr val="39E0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</a:t>
            </a:r>
            <a:pPr indent="0" marL="0">
              <a:spcAft>
                <a:spcPts val="400"/>
              </a:spcAft>
              <a:buNone/>
            </a:pPr>
            <a:r>
              <a:rPr lang="en-US" sz="1050" dirty="0">
                <a:solidFill>
                  <a:srgbClr val="F0F0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LiquidCrystal_I2C przez magistralę I2C (A4/A5)
</a:t>
            </a:r>
            <a:pPr indent="0" marL="0">
              <a:spcAft>
                <a:spcPts val="400"/>
              </a:spcAft>
              <a:buNone/>
            </a:pPr>
            <a:r>
              <a:rPr lang="en-US" sz="1050" b="1" dirty="0">
                <a:solidFill>
                  <a:srgbClr val="39E0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</a:t>
            </a:r>
            <a:pPr indent="0" marL="0">
              <a:spcAft>
                <a:spcPts val="400"/>
              </a:spcAft>
              <a:buNone/>
            </a:pPr>
            <a:r>
              <a:rPr lang="en-US" sz="1050" dirty="0">
                <a:solidFill>
                  <a:srgbClr val="F0F0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Ekran powitalny: efekt scrollowania z millis()
</a:t>
            </a:r>
            <a:pPr indent="0" marL="0">
              <a:spcAft>
                <a:spcPts val="400"/>
              </a:spcAft>
              <a:buNone/>
            </a:pPr>
            <a:r>
              <a:rPr lang="en-US" sz="1050" b="1" dirty="0">
                <a:solidFill>
                  <a:srgbClr val="39E0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</a:t>
            </a:r>
            <a:pPr indent="0" marL="0">
              <a:spcAft>
                <a:spcPts val="400"/>
              </a:spcAft>
              <a:buNone/>
            </a:pPr>
            <a:r>
              <a:rPr lang="en-US" sz="1050" dirty="0">
                <a:solidFill>
                  <a:srgbClr val="F0F0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Menu: dynamiczna lista utworów z tablicy
</a:t>
            </a:r>
            <a:pPr indent="0" marL="0">
              <a:spcAft>
                <a:spcPts val="400"/>
              </a:spcAft>
              <a:buNone/>
            </a:pPr>
            <a:r>
              <a:rPr lang="en-US" sz="1050" b="1" dirty="0">
                <a:solidFill>
                  <a:srgbClr val="39E0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</a:t>
            </a:r>
            <a:pPr indent="0" marL="0">
              <a:spcAft>
                <a:spcPts val="400"/>
              </a:spcAft>
              <a:buNone/>
            </a:pPr>
            <a:r>
              <a:rPr lang="en-US" sz="1050" dirty="0">
                <a:solidFill>
                  <a:srgbClr val="F0F0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Ekran odtwarzania: nazwa aktualnego utworu
</a:t>
            </a:r>
            <a:endParaRPr lang="en-US" sz="1050" dirty="0"/>
          </a:p>
        </p:txBody>
      </p:sp>
      <p:sp>
        <p:nvSpPr>
          <p:cNvPr id="31" name="Shape 29"/>
          <p:cNvSpPr/>
          <p:nvPr/>
        </p:nvSpPr>
        <p:spPr>
          <a:xfrm>
            <a:off x="6172200" y="2834640"/>
            <a:ext cx="2788920" cy="2057400"/>
          </a:xfrm>
          <a:prstGeom prst="roundRect">
            <a:avLst>
              <a:gd name="adj" fmla="val 5333"/>
            </a:avLst>
          </a:prstGeom>
          <a:solidFill>
            <a:srgbClr val="1C2030"/>
          </a:solidFill>
          <a:ln/>
          <a:effectLst>
            <a:outerShdw sx="100000" sy="100000" kx="0" ky="0" algn="bl" rotWithShape="0" blurRad="101600" dist="38100" dir="2700000">
              <a:srgbClr val="000000">
                <a:alpha val="30000"/>
              </a:srgbClr>
            </a:outerShdw>
          </a:effectLst>
        </p:spPr>
      </p:sp>
      <p:sp>
        <p:nvSpPr>
          <p:cNvPr id="32" name="Text 30"/>
          <p:cNvSpPr/>
          <p:nvPr/>
        </p:nvSpPr>
        <p:spPr>
          <a:xfrm>
            <a:off x="6309360" y="2926080"/>
            <a:ext cx="25146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b="1" spc="100" kern="0" dirty="0">
                <a:solidFill>
                  <a:srgbClr val="F587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KONWERTER MIDI (Python)</a:t>
            </a:r>
            <a:endParaRPr lang="en-US" sz="1050" dirty="0"/>
          </a:p>
        </p:txBody>
      </p:sp>
      <p:sp>
        <p:nvSpPr>
          <p:cNvPr id="33" name="Text 31"/>
          <p:cNvSpPr/>
          <p:nvPr/>
        </p:nvSpPr>
        <p:spPr>
          <a:xfrm>
            <a:off x="6281928" y="3273552"/>
            <a:ext cx="2542032" cy="153619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spcAft>
                <a:spcPts val="400"/>
              </a:spcAft>
              <a:buNone/>
            </a:pPr>
            <a:r>
              <a:rPr lang="en-US" sz="1050" b="1" dirty="0">
                <a:solidFill>
                  <a:srgbClr val="F587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</a:t>
            </a:r>
            <a:pPr indent="0" marL="0">
              <a:spcAft>
                <a:spcPts val="400"/>
              </a:spcAft>
              <a:buNone/>
            </a:pPr>
            <a:r>
              <a:rPr lang="en-US" sz="1050" dirty="0">
                <a:solidFill>
                  <a:srgbClr val="F0F0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Biblioteka mido — analiza note_on / note_off
</a:t>
            </a:r>
            <a:pPr indent="0" marL="0">
              <a:spcAft>
                <a:spcPts val="400"/>
              </a:spcAft>
              <a:buNone/>
            </a:pPr>
            <a:r>
              <a:rPr lang="en-US" sz="1050" b="1" dirty="0">
                <a:solidFill>
                  <a:srgbClr val="F587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</a:t>
            </a:r>
            <a:pPr indent="0" marL="0">
              <a:spcAft>
                <a:spcPts val="400"/>
              </a:spcAft>
              <a:buNone/>
            </a:pPr>
            <a:r>
              <a:rPr lang="en-US" sz="1050" dirty="0">
                <a:solidFill>
                  <a:srgbClr val="F0F0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Oblicza czas trwania nut (BPM → ms)
</a:t>
            </a:r>
            <a:pPr indent="0" marL="0">
              <a:spcAft>
                <a:spcPts val="400"/>
              </a:spcAft>
              <a:buNone/>
            </a:pPr>
            <a:r>
              <a:rPr lang="en-US" sz="1050" b="1" dirty="0">
                <a:solidFill>
                  <a:srgbClr val="F587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</a:t>
            </a:r>
            <a:pPr indent="0" marL="0">
              <a:spcAft>
                <a:spcPts val="400"/>
              </a:spcAft>
              <a:buNone/>
            </a:pPr>
            <a:r>
              <a:rPr lang="en-US" sz="1050" dirty="0">
                <a:solidFill>
                  <a:srgbClr val="F0F0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Wybiera jedną nutę przy polifonii
</a:t>
            </a:r>
            <a:pPr indent="0" marL="0">
              <a:spcAft>
                <a:spcPts val="400"/>
              </a:spcAft>
              <a:buNone/>
            </a:pPr>
            <a:r>
              <a:rPr lang="en-US" sz="1050" b="1" dirty="0">
                <a:solidFill>
                  <a:srgbClr val="F587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</a:t>
            </a:r>
            <a:pPr indent="0" marL="0">
              <a:spcAft>
                <a:spcPts val="400"/>
              </a:spcAft>
              <a:buNone/>
            </a:pPr>
            <a:r>
              <a:rPr lang="en-US" sz="1050" dirty="0">
                <a:solidFill>
                  <a:srgbClr val="F0F0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Generuje gotowy kod C++ dla Arduino
</a:t>
            </a:r>
            <a:endParaRPr lang="en-US" sz="10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11131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11480" y="201168"/>
            <a:ext cx="83210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spc="300" kern="0" dirty="0">
                <a:solidFill>
                  <a:srgbClr val="E816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OPIS DZIAŁANIA — PREZENTACJA PRAKTYCZNA</a:t>
            </a:r>
            <a:endParaRPr lang="en-US" sz="2200" dirty="0"/>
          </a:p>
        </p:txBody>
      </p:sp>
      <p:sp>
        <p:nvSpPr>
          <p:cNvPr id="3" name="Shape 1"/>
          <p:cNvSpPr/>
          <p:nvPr/>
        </p:nvSpPr>
        <p:spPr>
          <a:xfrm>
            <a:off x="320040" y="777240"/>
            <a:ext cx="4160520" cy="4114800"/>
          </a:xfrm>
          <a:prstGeom prst="roundRect">
            <a:avLst>
              <a:gd name="adj" fmla="val 2667"/>
            </a:avLst>
          </a:prstGeom>
          <a:solidFill>
            <a:srgbClr val="1C2030"/>
          </a:solidFill>
          <a:ln/>
          <a:effectLst>
            <a:outerShdw sx="100000" sy="100000" kx="0" ky="0" algn="bl" rotWithShape="0" blurRad="101600" dist="38100" dir="2700000">
              <a:srgbClr val="000000">
                <a:alpha val="30000"/>
              </a:srgbClr>
            </a:outerShdw>
          </a:effectLst>
        </p:spPr>
      </p:sp>
      <p:sp>
        <p:nvSpPr>
          <p:cNvPr id="4" name="Text 2"/>
          <p:cNvSpPr/>
          <p:nvPr/>
        </p:nvSpPr>
        <p:spPr>
          <a:xfrm>
            <a:off x="502920" y="886968"/>
            <a:ext cx="37947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39E0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JAK DZIAŁA URZĄDZENIE?</a:t>
            </a:r>
            <a:endParaRPr lang="en-US" sz="1200" dirty="0"/>
          </a:p>
        </p:txBody>
      </p:sp>
      <p:sp>
        <p:nvSpPr>
          <p:cNvPr id="5" name="Shape 3"/>
          <p:cNvSpPr/>
          <p:nvPr/>
        </p:nvSpPr>
        <p:spPr>
          <a:xfrm>
            <a:off x="502920" y="1335024"/>
            <a:ext cx="384048" cy="320040"/>
          </a:xfrm>
          <a:prstGeom prst="roundRect">
            <a:avLst>
              <a:gd name="adj" fmla="val 14286"/>
            </a:avLst>
          </a:prstGeom>
          <a:solidFill>
            <a:srgbClr val="E8166A"/>
          </a:solidFill>
          <a:ln/>
        </p:spPr>
      </p:sp>
      <p:sp>
        <p:nvSpPr>
          <p:cNvPr id="6" name="Text 4"/>
          <p:cNvSpPr/>
          <p:nvPr/>
        </p:nvSpPr>
        <p:spPr>
          <a:xfrm>
            <a:off x="502920" y="1335024"/>
            <a:ext cx="384048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01</a:t>
            </a:r>
            <a:endParaRPr lang="en-US" sz="1100" dirty="0"/>
          </a:p>
        </p:txBody>
      </p:sp>
      <p:sp>
        <p:nvSpPr>
          <p:cNvPr id="7" name="Text 5"/>
          <p:cNvSpPr/>
          <p:nvPr/>
        </p:nvSpPr>
        <p:spPr>
          <a:xfrm>
            <a:off x="1005840" y="1298448"/>
            <a:ext cx="333756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Włączenie  </a:t>
            </a:r>
            <a:pPr indent="0" marL="0">
              <a:buNone/>
            </a:pPr>
            <a:r>
              <a:rPr lang="en-US" sz="1100" dirty="0">
                <a:solidFill>
                  <a:srgbClr val="A0A8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Arduino wyświetla animowany ekran powitalny na LCD (efekt scrollowania tytułu).</a:t>
            </a:r>
            <a:endParaRPr lang="en-US" sz="1100" dirty="0"/>
          </a:p>
        </p:txBody>
      </p:sp>
      <p:sp>
        <p:nvSpPr>
          <p:cNvPr id="8" name="Shape 6"/>
          <p:cNvSpPr/>
          <p:nvPr/>
        </p:nvSpPr>
        <p:spPr>
          <a:xfrm>
            <a:off x="502920" y="2039112"/>
            <a:ext cx="384048" cy="320040"/>
          </a:xfrm>
          <a:prstGeom prst="roundRect">
            <a:avLst>
              <a:gd name="adj" fmla="val 14286"/>
            </a:avLst>
          </a:prstGeom>
          <a:solidFill>
            <a:srgbClr val="E8166A"/>
          </a:solidFill>
          <a:ln/>
        </p:spPr>
      </p:sp>
      <p:sp>
        <p:nvSpPr>
          <p:cNvPr id="9" name="Text 7"/>
          <p:cNvSpPr/>
          <p:nvPr/>
        </p:nvSpPr>
        <p:spPr>
          <a:xfrm>
            <a:off x="502920" y="2039112"/>
            <a:ext cx="384048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</a:t>
            </a:r>
            <a:endParaRPr lang="en-US" sz="1100" dirty="0"/>
          </a:p>
        </p:txBody>
      </p:sp>
      <p:sp>
        <p:nvSpPr>
          <p:cNvPr id="10" name="Text 8"/>
          <p:cNvSpPr/>
          <p:nvPr/>
        </p:nvSpPr>
        <p:spPr>
          <a:xfrm>
            <a:off x="1005840" y="2002536"/>
            <a:ext cx="333756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Menu  </a:t>
            </a:r>
            <a:pPr indent="0" marL="0">
              <a:buNone/>
            </a:pPr>
            <a:r>
              <a:rPr lang="en-US" sz="1100" dirty="0">
                <a:solidFill>
                  <a:srgbClr val="A0A8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Przyciski PREV/NEXT przewijają listę 5 dostępnych utworów na wyświetlaczu.</a:t>
            </a:r>
            <a:endParaRPr lang="en-US" sz="1100" dirty="0"/>
          </a:p>
        </p:txBody>
      </p:sp>
      <p:sp>
        <p:nvSpPr>
          <p:cNvPr id="11" name="Shape 9"/>
          <p:cNvSpPr/>
          <p:nvPr/>
        </p:nvSpPr>
        <p:spPr>
          <a:xfrm>
            <a:off x="502920" y="2743200"/>
            <a:ext cx="384048" cy="320040"/>
          </a:xfrm>
          <a:prstGeom prst="roundRect">
            <a:avLst>
              <a:gd name="adj" fmla="val 14286"/>
            </a:avLst>
          </a:prstGeom>
          <a:solidFill>
            <a:srgbClr val="E8166A"/>
          </a:solidFill>
          <a:ln/>
        </p:spPr>
      </p:sp>
      <p:sp>
        <p:nvSpPr>
          <p:cNvPr id="12" name="Text 10"/>
          <p:cNvSpPr/>
          <p:nvPr/>
        </p:nvSpPr>
        <p:spPr>
          <a:xfrm>
            <a:off x="502920" y="2743200"/>
            <a:ext cx="384048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</a:t>
            </a:r>
            <a:endParaRPr lang="en-US" sz="1100" dirty="0"/>
          </a:p>
        </p:txBody>
      </p:sp>
      <p:sp>
        <p:nvSpPr>
          <p:cNvPr id="13" name="Text 11"/>
          <p:cNvSpPr/>
          <p:nvPr/>
        </p:nvSpPr>
        <p:spPr>
          <a:xfrm>
            <a:off x="1005840" y="2706624"/>
            <a:ext cx="333756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Odtwarzanie  </a:t>
            </a:r>
            <a:pPr indent="0" marL="0">
              <a:buNone/>
            </a:pPr>
            <a:r>
              <a:rPr lang="en-US" sz="1100" dirty="0">
                <a:solidFill>
                  <a:srgbClr val="A0A8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Przycisk PLAY uruchamia wybraną melodię. LCD pokazuje nazwę utworu.</a:t>
            </a:r>
            <a:endParaRPr lang="en-US" sz="1100" dirty="0"/>
          </a:p>
        </p:txBody>
      </p:sp>
      <p:sp>
        <p:nvSpPr>
          <p:cNvPr id="14" name="Shape 12"/>
          <p:cNvSpPr/>
          <p:nvPr/>
        </p:nvSpPr>
        <p:spPr>
          <a:xfrm>
            <a:off x="502920" y="3447288"/>
            <a:ext cx="384048" cy="320040"/>
          </a:xfrm>
          <a:prstGeom prst="roundRect">
            <a:avLst>
              <a:gd name="adj" fmla="val 14286"/>
            </a:avLst>
          </a:prstGeom>
          <a:solidFill>
            <a:srgbClr val="E8166A"/>
          </a:solidFill>
          <a:ln/>
        </p:spPr>
      </p:sp>
      <p:sp>
        <p:nvSpPr>
          <p:cNvPr id="15" name="Text 13"/>
          <p:cNvSpPr/>
          <p:nvPr/>
        </p:nvSpPr>
        <p:spPr>
          <a:xfrm>
            <a:off x="502920" y="3447288"/>
            <a:ext cx="384048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</a:t>
            </a:r>
            <a:endParaRPr lang="en-US" sz="1100" dirty="0"/>
          </a:p>
        </p:txBody>
      </p:sp>
      <p:sp>
        <p:nvSpPr>
          <p:cNvPr id="16" name="Text 14"/>
          <p:cNvSpPr/>
          <p:nvPr/>
        </p:nvSpPr>
        <p:spPr>
          <a:xfrm>
            <a:off x="1005840" y="3410712"/>
            <a:ext cx="333756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Przerwa  </a:t>
            </a:r>
            <a:pPr indent="0" marL="0">
              <a:buNone/>
            </a:pPr>
            <a:r>
              <a:rPr lang="en-US" sz="1100" dirty="0">
                <a:solidFill>
                  <a:srgbClr val="A0A8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STOP przerywa melodię w dowolnej chwili i wraca do menu — bez opóźnień.</a:t>
            </a:r>
            <a:endParaRPr lang="en-US" sz="1100" dirty="0"/>
          </a:p>
        </p:txBody>
      </p:sp>
      <p:sp>
        <p:nvSpPr>
          <p:cNvPr id="17" name="Shape 15"/>
          <p:cNvSpPr/>
          <p:nvPr/>
        </p:nvSpPr>
        <p:spPr>
          <a:xfrm>
            <a:off x="502920" y="4151376"/>
            <a:ext cx="384048" cy="320040"/>
          </a:xfrm>
          <a:prstGeom prst="roundRect">
            <a:avLst>
              <a:gd name="adj" fmla="val 14286"/>
            </a:avLst>
          </a:prstGeom>
          <a:solidFill>
            <a:srgbClr val="E8166A"/>
          </a:solidFill>
          <a:ln/>
        </p:spPr>
      </p:sp>
      <p:sp>
        <p:nvSpPr>
          <p:cNvPr id="18" name="Text 16"/>
          <p:cNvSpPr/>
          <p:nvPr/>
        </p:nvSpPr>
        <p:spPr>
          <a:xfrm>
            <a:off x="502920" y="4151376"/>
            <a:ext cx="384048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</a:t>
            </a:r>
            <a:endParaRPr lang="en-US" sz="1100" dirty="0"/>
          </a:p>
        </p:txBody>
      </p:sp>
      <p:sp>
        <p:nvSpPr>
          <p:cNvPr id="19" name="Text 17"/>
          <p:cNvSpPr/>
          <p:nvPr/>
        </p:nvSpPr>
        <p:spPr>
          <a:xfrm>
            <a:off x="1005840" y="4114800"/>
            <a:ext cx="333756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Dodawanie  </a:t>
            </a:r>
            <a:pPr indent="0" marL="0">
              <a:buNone/>
            </a:pPr>
            <a:r>
              <a:rPr lang="en-US" sz="1100" dirty="0">
                <a:solidFill>
                  <a:srgbClr val="A0A8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Nowy utwór = nowa funkcja w C++ (ręcznie lub przez konwerter MIDI).</a:t>
            </a:r>
            <a:endParaRPr lang="en-US" sz="1100" dirty="0"/>
          </a:p>
        </p:txBody>
      </p:sp>
      <p:sp>
        <p:nvSpPr>
          <p:cNvPr id="20" name="Shape 18"/>
          <p:cNvSpPr/>
          <p:nvPr/>
        </p:nvSpPr>
        <p:spPr>
          <a:xfrm>
            <a:off x="4663440" y="777240"/>
            <a:ext cx="4160520" cy="1920240"/>
          </a:xfrm>
          <a:prstGeom prst="roundRect">
            <a:avLst>
              <a:gd name="adj" fmla="val 5714"/>
            </a:avLst>
          </a:prstGeom>
          <a:solidFill>
            <a:srgbClr val="222840"/>
          </a:solidFill>
          <a:ln/>
          <a:effectLst>
            <a:outerShdw sx="100000" sy="100000" kx="0" ky="0" algn="bl" rotWithShape="0" blurRad="101600" dist="38100" dir="2700000">
              <a:srgbClr val="000000">
                <a:alpha val="30000"/>
              </a:srgbClr>
            </a:outerShdw>
          </a:effectLst>
        </p:spPr>
      </p:sp>
      <p:sp>
        <p:nvSpPr>
          <p:cNvPr id="21" name="Text 19"/>
          <p:cNvSpPr/>
          <p:nvPr/>
        </p:nvSpPr>
        <p:spPr>
          <a:xfrm>
            <a:off x="4846320" y="886968"/>
            <a:ext cx="37947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E816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BAZA UTWORÓW</a:t>
            </a:r>
            <a:endParaRPr lang="en-US" sz="1200" dirty="0"/>
          </a:p>
        </p:txBody>
      </p:sp>
      <p:sp>
        <p:nvSpPr>
          <p:cNvPr id="22" name="Text 20"/>
          <p:cNvSpPr/>
          <p:nvPr/>
        </p:nvSpPr>
        <p:spPr>
          <a:xfrm>
            <a:off x="4846320" y="1298448"/>
            <a:ext cx="3794760" cy="126187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spcAft>
                <a:spcPts val="500"/>
              </a:spcAft>
              <a:buNone/>
            </a:pPr>
            <a:r>
              <a:rPr lang="en-US" sz="1200" dirty="0">
                <a:solidFill>
                  <a:srgbClr val="F0F0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1.  Polka (polkaDziadek)
</a:t>
            </a:r>
            <a:pPr indent="0" marL="0">
              <a:spcAft>
                <a:spcPts val="500"/>
              </a:spcAft>
              <a:buNone/>
            </a:pPr>
            <a:r>
              <a:rPr lang="en-US" sz="1200" dirty="0">
                <a:solidFill>
                  <a:srgbClr val="F0F0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2.  Cicha noc (silentNight)
</a:t>
            </a:r>
            <a:pPr indent="0" marL="0">
              <a:spcAft>
                <a:spcPts val="500"/>
              </a:spcAft>
              <a:buNone/>
            </a:pPr>
            <a:r>
              <a:rPr lang="en-US" sz="1200" dirty="0">
                <a:solidFill>
                  <a:srgbClr val="F0F0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3.  Gravity Falls Theme
</a:t>
            </a:r>
            <a:pPr indent="0" marL="0">
              <a:spcAft>
                <a:spcPts val="500"/>
              </a:spcAft>
              <a:buNone/>
            </a:pPr>
            <a:r>
              <a:rPr lang="en-US" sz="1200" dirty="0">
                <a:solidFill>
                  <a:srgbClr val="F0F0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4.  Bink's Sake — One Piece
</a:t>
            </a:r>
            <a:pPr indent="0" marL="0">
              <a:spcAft>
                <a:spcPts val="500"/>
              </a:spcAft>
              <a:buNone/>
            </a:pPr>
            <a:r>
              <a:rPr lang="en-US" sz="1200" dirty="0">
                <a:solidFill>
                  <a:srgbClr val="F0F0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5.  Maiden Voyage — Sea of Thieves
</a:t>
            </a:r>
            <a:endParaRPr lang="en-US" sz="1200" dirty="0"/>
          </a:p>
        </p:txBody>
      </p:sp>
      <p:sp>
        <p:nvSpPr>
          <p:cNvPr id="23" name="Shape 21"/>
          <p:cNvSpPr/>
          <p:nvPr/>
        </p:nvSpPr>
        <p:spPr>
          <a:xfrm>
            <a:off x="4663440" y="2834640"/>
            <a:ext cx="4160520" cy="2057400"/>
          </a:xfrm>
          <a:prstGeom prst="roundRect">
            <a:avLst>
              <a:gd name="adj" fmla="val 5333"/>
            </a:avLst>
          </a:prstGeom>
          <a:solidFill>
            <a:srgbClr val="1A2A18"/>
          </a:solidFill>
          <a:ln/>
          <a:effectLst>
            <a:outerShdw sx="100000" sy="100000" kx="0" ky="0" algn="bl" rotWithShape="0" blurRad="101600" dist="38100" dir="2700000">
              <a:srgbClr val="000000">
                <a:alpha val="30000"/>
              </a:srgbClr>
            </a:outerShdw>
          </a:effectLst>
        </p:spPr>
      </p:sp>
      <p:pic>
        <p:nvPicPr>
          <p:cNvPr id="24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828032" y="2944368"/>
            <a:ext cx="347472" cy="347472"/>
          </a:xfrm>
          <a:prstGeom prst="rect">
            <a:avLst/>
          </a:prstGeom>
        </p:spPr>
      </p:pic>
      <p:sp>
        <p:nvSpPr>
          <p:cNvPr id="25" name="Text 22"/>
          <p:cNvSpPr/>
          <p:nvPr/>
        </p:nvSpPr>
        <p:spPr>
          <a:xfrm>
            <a:off x="5257800" y="2944368"/>
            <a:ext cx="342900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39E0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DEMONSTRACJA NA ŻYWO</a:t>
            </a:r>
            <a:endParaRPr lang="en-US" sz="1200" dirty="0"/>
          </a:p>
        </p:txBody>
      </p:sp>
      <p:sp>
        <p:nvSpPr>
          <p:cNvPr id="26" name="Text 23"/>
          <p:cNvSpPr/>
          <p:nvPr/>
        </p:nvSpPr>
        <p:spPr>
          <a:xfrm>
            <a:off x="4828032" y="3383280"/>
            <a:ext cx="3886200" cy="13716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50" dirty="0">
                <a:solidFill>
                  <a:srgbClr val="F0F0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 tej chwili zostanie przeprowadzona demonstracja działającego urządzenia — przełączanie menu, wybór i odtwarzanie melodii, przerywanie za pomocą przycisku STOP.</a:t>
            </a:r>
            <a:endParaRPr lang="en-US" sz="11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11131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11480" y="201168"/>
            <a:ext cx="83210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spc="300" kern="0" dirty="0">
                <a:solidFill>
                  <a:srgbClr val="E816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PODSUMOWANIE I WNIOSKI</a:t>
            </a:r>
            <a:endParaRPr lang="en-US" sz="2200" dirty="0"/>
          </a:p>
        </p:txBody>
      </p:sp>
      <p:sp>
        <p:nvSpPr>
          <p:cNvPr id="3" name="Shape 1"/>
          <p:cNvSpPr/>
          <p:nvPr/>
        </p:nvSpPr>
        <p:spPr>
          <a:xfrm>
            <a:off x="320040" y="777240"/>
            <a:ext cx="4160520" cy="2286000"/>
          </a:xfrm>
          <a:prstGeom prst="roundRect">
            <a:avLst>
              <a:gd name="adj" fmla="val 4800"/>
            </a:avLst>
          </a:prstGeom>
          <a:solidFill>
            <a:srgbClr val="1C2030"/>
          </a:solidFill>
          <a:ln/>
          <a:effectLst>
            <a:outerShdw sx="100000" sy="100000" kx="0" ky="0" algn="bl" rotWithShape="0" blurRad="101600" dist="38100" dir="2700000">
              <a:srgbClr val="000000">
                <a:alpha val="30000"/>
              </a:srgbClr>
            </a:outerShdw>
          </a:effectLst>
        </p:spPr>
      </p:sp>
      <p:sp>
        <p:nvSpPr>
          <p:cNvPr id="4" name="Text 2"/>
          <p:cNvSpPr/>
          <p:nvPr/>
        </p:nvSpPr>
        <p:spPr>
          <a:xfrm>
            <a:off x="502920" y="886968"/>
            <a:ext cx="379476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39E0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 SIĘ UDAŁO</a:t>
            </a:r>
            <a:endParaRPr lang="en-US" sz="1200" dirty="0"/>
          </a:p>
        </p:txBody>
      </p:sp>
      <p:pic>
        <p:nvPicPr>
          <p:cNvPr id="5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02920" y="886968"/>
            <a:ext cx="274320" cy="27432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502920" y="1261872"/>
            <a:ext cx="3840480" cy="1645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spcAft>
                <a:spcPts val="800"/>
              </a:spcAft>
              <a:buNone/>
            </a:pPr>
            <a:r>
              <a:rPr lang="en-US" sz="1200" b="1" dirty="0">
                <a:solidFill>
                  <a:srgbClr val="39E0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 </a:t>
            </a:r>
            <a:pPr indent="0" marL="0">
              <a:spcAft>
                <a:spcPts val="800"/>
              </a:spcAft>
              <a:buNone/>
            </a:pPr>
            <a:r>
              <a:rPr lang="en-US" sz="1200" dirty="0">
                <a:solidFill>
                  <a:srgbClr val="F0F0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Pełna funkcjonalność systemu — odtwarzanie, menu, LCD
</a:t>
            </a:r>
            <a:pPr indent="0" marL="0">
              <a:spcAft>
                <a:spcPts val="800"/>
              </a:spcAft>
              <a:buNone/>
            </a:pPr>
            <a:r>
              <a:rPr lang="en-US" sz="1200" b="1" dirty="0">
                <a:solidFill>
                  <a:srgbClr val="39E0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 </a:t>
            </a:r>
            <a:pPr indent="0" marL="0">
              <a:spcAft>
                <a:spcPts val="800"/>
              </a:spcAft>
              <a:buNone/>
            </a:pPr>
            <a:r>
              <a:rPr lang="en-US" sz="1200" dirty="0">
                <a:solidFill>
                  <a:srgbClr val="F0F0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Narzędzie Python do konwersji MIDI → automatyczne dodawanie utworów
</a:t>
            </a:r>
            <a:pPr indent="0" marL="0">
              <a:spcAft>
                <a:spcPts val="800"/>
              </a:spcAft>
              <a:buNone/>
            </a:pPr>
            <a:r>
              <a:rPr lang="en-US" sz="1200" b="1" dirty="0">
                <a:solidFill>
                  <a:srgbClr val="39E0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 </a:t>
            </a:r>
            <a:pPr indent="0" marL="0">
              <a:spcAft>
                <a:spcPts val="800"/>
              </a:spcAft>
              <a:buNone/>
            </a:pPr>
            <a:r>
              <a:rPr lang="en-US" sz="1200" dirty="0">
                <a:solidFill>
                  <a:srgbClr val="F0F0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Responsywny interfejs mimo blokujących delay() dzięki detectBtn()
</a:t>
            </a:r>
            <a:pPr indent="0" marL="0">
              <a:spcAft>
                <a:spcPts val="800"/>
              </a:spcAft>
              <a:buNone/>
            </a:pPr>
            <a:r>
              <a:rPr lang="en-US" sz="1200" b="1" dirty="0">
                <a:solidFill>
                  <a:srgbClr val="39E0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 </a:t>
            </a:r>
            <a:pPr indent="0" marL="0">
              <a:spcAft>
                <a:spcPts val="800"/>
              </a:spcAft>
              <a:buNone/>
            </a:pPr>
            <a:r>
              <a:rPr lang="en-US" sz="1200" dirty="0">
                <a:solidFill>
                  <a:srgbClr val="F0F0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Modułowa architektura — łatwa rozbudowa o nowe funkcje
</a:t>
            </a:r>
            <a:endParaRPr lang="en-US" sz="1200" dirty="0"/>
          </a:p>
        </p:txBody>
      </p:sp>
      <p:sp>
        <p:nvSpPr>
          <p:cNvPr id="7" name="Shape 4"/>
          <p:cNvSpPr/>
          <p:nvPr/>
        </p:nvSpPr>
        <p:spPr>
          <a:xfrm>
            <a:off x="320040" y="3200400"/>
            <a:ext cx="4160520" cy="1737360"/>
          </a:xfrm>
          <a:prstGeom prst="roundRect">
            <a:avLst>
              <a:gd name="adj" fmla="val 6316"/>
            </a:avLst>
          </a:prstGeom>
          <a:solidFill>
            <a:srgbClr val="1C2030"/>
          </a:solidFill>
          <a:ln/>
          <a:effectLst>
            <a:outerShdw sx="100000" sy="100000" kx="0" ky="0" algn="bl" rotWithShape="0" blurRad="101600" dist="38100" dir="2700000">
              <a:srgbClr val="000000">
                <a:alpha val="30000"/>
              </a:srgbClr>
            </a:outerShdw>
          </a:effectLst>
        </p:spPr>
      </p:sp>
      <p:sp>
        <p:nvSpPr>
          <p:cNvPr id="8" name="Text 5"/>
          <p:cNvSpPr/>
          <p:nvPr/>
        </p:nvSpPr>
        <p:spPr>
          <a:xfrm>
            <a:off x="502920" y="3310128"/>
            <a:ext cx="384048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F587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NAPOTKANE PROBLEMY</a:t>
            </a:r>
            <a:endParaRPr lang="en-US" sz="1200" dirty="0"/>
          </a:p>
        </p:txBody>
      </p:sp>
      <p:sp>
        <p:nvSpPr>
          <p:cNvPr id="9" name="Text 6"/>
          <p:cNvSpPr/>
          <p:nvPr/>
        </p:nvSpPr>
        <p:spPr>
          <a:xfrm>
            <a:off x="502920" y="3657600"/>
            <a:ext cx="3840480" cy="11430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spcAft>
                <a:spcPts val="600"/>
              </a:spcAft>
              <a:buNone/>
            </a:pPr>
            <a:r>
              <a:rPr lang="en-US" sz="1100" b="1" dirty="0">
                <a:solidFill>
                  <a:srgbClr val="F587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⚠  </a:t>
            </a:r>
            <a:pPr indent="0" marL="0">
              <a:spcAft>
                <a:spcPts val="600"/>
              </a:spcAft>
              <a:buNone/>
            </a:pPr>
            <a:r>
              <a:rPr lang="en-US" sz="1100" b="1" dirty="0">
                <a:solidFill>
                  <a:srgbClr val="F0F0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Brak polifonii (buzzer)  </a:t>
            </a:r>
            <a:pPr indent="0" marL="0">
              <a:spcAft>
                <a:spcPts val="600"/>
              </a:spcAft>
              <a:buNone/>
            </a:pPr>
            <a:r>
              <a:rPr lang="en-US" sz="1100" dirty="0">
                <a:solidFill>
                  <a:srgbClr val="A0A8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 automatyczny wybór nuty w skrypcie Python
</a:t>
            </a:r>
            <a:pPr indent="0" marL="0">
              <a:spcAft>
                <a:spcPts val="600"/>
              </a:spcAft>
              <a:buNone/>
            </a:pPr>
            <a:r>
              <a:rPr lang="en-US" sz="1100" b="1" dirty="0">
                <a:solidFill>
                  <a:srgbClr val="F587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⚠  </a:t>
            </a:r>
            <a:pPr indent="0" marL="0">
              <a:spcAft>
                <a:spcPts val="600"/>
              </a:spcAft>
              <a:buNone/>
            </a:pPr>
            <a:r>
              <a:rPr lang="en-US" sz="1100" b="1" dirty="0">
                <a:solidFill>
                  <a:srgbClr val="F0F0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Migotanie LCD  </a:t>
            </a:r>
            <a:pPr indent="0" marL="0">
              <a:spcAft>
                <a:spcPts val="600"/>
              </a:spcAft>
              <a:buNone/>
            </a:pPr>
            <a:r>
              <a:rPr lang="en-US" sz="1100" dirty="0">
                <a:solidFill>
                  <a:srgbClr val="A0A8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 selektywne odświeżanie przy zmianie stanu
</a:t>
            </a:r>
            <a:pPr indent="0" marL="0">
              <a:spcAft>
                <a:spcPts val="600"/>
              </a:spcAft>
              <a:buNone/>
            </a:pPr>
            <a:r>
              <a:rPr lang="en-US" sz="1100" b="1" dirty="0">
                <a:solidFill>
                  <a:srgbClr val="F587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⚠  </a:t>
            </a:r>
            <a:pPr indent="0" marL="0">
              <a:spcAft>
                <a:spcPts val="600"/>
              </a:spcAft>
              <a:buNone/>
            </a:pPr>
            <a:r>
              <a:rPr lang="en-US" sz="1100" b="1" dirty="0">
                <a:solidFill>
                  <a:srgbClr val="F0F0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Różne formaty MIDI  </a:t>
            </a:r>
            <a:pPr indent="0" marL="0">
              <a:spcAft>
                <a:spcPts val="600"/>
              </a:spcAft>
              <a:buNone/>
            </a:pPr>
            <a:r>
              <a:rPr lang="en-US" sz="1100" dirty="0">
                <a:solidFill>
                  <a:srgbClr val="A0A8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 normalizacja wartości rytmicznych
</a:t>
            </a:r>
            <a:pPr indent="0" marL="0">
              <a:spcAft>
                <a:spcPts val="600"/>
              </a:spcAft>
              <a:buNone/>
            </a:pPr>
            <a:r>
              <a:rPr lang="en-US" sz="1100" b="1" dirty="0">
                <a:solidFill>
                  <a:srgbClr val="F587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⚠  </a:t>
            </a:r>
            <a:pPr indent="0" marL="0">
              <a:spcAft>
                <a:spcPts val="600"/>
              </a:spcAft>
              <a:buNone/>
            </a:pPr>
            <a:r>
              <a:rPr lang="en-US" sz="1100" b="1" dirty="0">
                <a:solidFill>
                  <a:srgbClr val="F0F0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Ograniczenia RAM  </a:t>
            </a:r>
            <a:pPr indent="0" marL="0">
              <a:spcAft>
                <a:spcPts val="600"/>
              </a:spcAft>
              <a:buNone/>
            </a:pPr>
            <a:r>
              <a:rPr lang="en-US" sz="1100" dirty="0">
                <a:solidFill>
                  <a:srgbClr val="A0A8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 makro F() i PROGMEM dla ciągów znaków
</a:t>
            </a:r>
            <a:endParaRPr lang="en-US" sz="1100" dirty="0"/>
          </a:p>
        </p:txBody>
      </p:sp>
      <p:sp>
        <p:nvSpPr>
          <p:cNvPr id="10" name="Shape 7"/>
          <p:cNvSpPr/>
          <p:nvPr/>
        </p:nvSpPr>
        <p:spPr>
          <a:xfrm>
            <a:off x="4663440" y="777240"/>
            <a:ext cx="4160520" cy="4160520"/>
          </a:xfrm>
          <a:prstGeom prst="roundRect">
            <a:avLst>
              <a:gd name="adj" fmla="val 2637"/>
            </a:avLst>
          </a:prstGeom>
          <a:solidFill>
            <a:srgbClr val="222840"/>
          </a:solidFill>
          <a:ln/>
          <a:effectLst>
            <a:outerShdw sx="100000" sy="100000" kx="0" ky="0" algn="bl" rotWithShape="0" blurRad="101600" dist="38100" dir="2700000">
              <a:srgbClr val="000000">
                <a:alpha val="30000"/>
              </a:srgbClr>
            </a:outerShdw>
          </a:effectLst>
        </p:spPr>
      </p:sp>
      <p:sp>
        <p:nvSpPr>
          <p:cNvPr id="11" name="Text 8"/>
          <p:cNvSpPr/>
          <p:nvPr/>
        </p:nvSpPr>
        <p:spPr>
          <a:xfrm>
            <a:off x="4846320" y="886968"/>
            <a:ext cx="379476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E816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WNIOSKI</a:t>
            </a:r>
            <a:endParaRPr lang="en-US" sz="1200" dirty="0"/>
          </a:p>
        </p:txBody>
      </p:sp>
      <p:sp>
        <p:nvSpPr>
          <p:cNvPr id="12" name="Shape 9"/>
          <p:cNvSpPr/>
          <p:nvPr/>
        </p:nvSpPr>
        <p:spPr>
          <a:xfrm>
            <a:off x="4846320" y="1353312"/>
            <a:ext cx="384048" cy="320040"/>
          </a:xfrm>
          <a:prstGeom prst="roundRect">
            <a:avLst>
              <a:gd name="adj" fmla="val 14286"/>
            </a:avLst>
          </a:prstGeom>
          <a:solidFill>
            <a:srgbClr val="E8166A"/>
          </a:solidFill>
          <a:ln/>
        </p:spPr>
      </p:sp>
      <p:sp>
        <p:nvSpPr>
          <p:cNvPr id="13" name="Text 10"/>
          <p:cNvSpPr/>
          <p:nvPr/>
        </p:nvSpPr>
        <p:spPr>
          <a:xfrm>
            <a:off x="4846320" y="1353312"/>
            <a:ext cx="384048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01</a:t>
            </a:r>
            <a:endParaRPr lang="en-US" sz="1100" dirty="0"/>
          </a:p>
        </p:txBody>
      </p:sp>
      <p:sp>
        <p:nvSpPr>
          <p:cNvPr id="14" name="Text 11"/>
          <p:cNvSpPr/>
          <p:nvPr/>
        </p:nvSpPr>
        <p:spPr>
          <a:xfrm>
            <a:off x="5349240" y="1298448"/>
            <a:ext cx="333756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F0F0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Projekt pozwolił zdobyć praktyczne doświadczenie w integracji sprzętu i oprogramowania na mikrokontrolerach.</a:t>
            </a:r>
            <a:endParaRPr lang="en-US" sz="1150" dirty="0"/>
          </a:p>
        </p:txBody>
      </p:sp>
      <p:sp>
        <p:nvSpPr>
          <p:cNvPr id="15" name="Shape 12"/>
          <p:cNvSpPr/>
          <p:nvPr/>
        </p:nvSpPr>
        <p:spPr>
          <a:xfrm>
            <a:off x="4846320" y="2011680"/>
            <a:ext cx="384048" cy="320040"/>
          </a:xfrm>
          <a:prstGeom prst="roundRect">
            <a:avLst>
              <a:gd name="adj" fmla="val 14286"/>
            </a:avLst>
          </a:prstGeom>
          <a:solidFill>
            <a:srgbClr val="E8166A"/>
          </a:solidFill>
          <a:ln/>
        </p:spPr>
      </p:sp>
      <p:sp>
        <p:nvSpPr>
          <p:cNvPr id="16" name="Text 13"/>
          <p:cNvSpPr/>
          <p:nvPr/>
        </p:nvSpPr>
        <p:spPr>
          <a:xfrm>
            <a:off x="4846320" y="2011680"/>
            <a:ext cx="384048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</a:t>
            </a:r>
            <a:endParaRPr lang="en-US" sz="1100" dirty="0"/>
          </a:p>
        </p:txBody>
      </p:sp>
      <p:sp>
        <p:nvSpPr>
          <p:cNvPr id="17" name="Text 14"/>
          <p:cNvSpPr/>
          <p:nvPr/>
        </p:nvSpPr>
        <p:spPr>
          <a:xfrm>
            <a:off x="5349240" y="1956816"/>
            <a:ext cx="333756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F0F0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Komunikacja I2C okazała się efektywnym rozwiązaniem — zaoszczędziła cenne piny Arduino UNO.</a:t>
            </a:r>
            <a:endParaRPr lang="en-US" sz="1150" dirty="0"/>
          </a:p>
        </p:txBody>
      </p:sp>
      <p:sp>
        <p:nvSpPr>
          <p:cNvPr id="18" name="Shape 15"/>
          <p:cNvSpPr/>
          <p:nvPr/>
        </p:nvSpPr>
        <p:spPr>
          <a:xfrm>
            <a:off x="4846320" y="2670048"/>
            <a:ext cx="384048" cy="320040"/>
          </a:xfrm>
          <a:prstGeom prst="roundRect">
            <a:avLst>
              <a:gd name="adj" fmla="val 14286"/>
            </a:avLst>
          </a:prstGeom>
          <a:solidFill>
            <a:srgbClr val="E8166A"/>
          </a:solidFill>
          <a:ln/>
        </p:spPr>
      </p:sp>
      <p:sp>
        <p:nvSpPr>
          <p:cNvPr id="19" name="Text 16"/>
          <p:cNvSpPr/>
          <p:nvPr/>
        </p:nvSpPr>
        <p:spPr>
          <a:xfrm>
            <a:off x="4846320" y="2670048"/>
            <a:ext cx="384048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</a:t>
            </a:r>
            <a:endParaRPr lang="en-US" sz="1100" dirty="0"/>
          </a:p>
        </p:txBody>
      </p:sp>
      <p:sp>
        <p:nvSpPr>
          <p:cNvPr id="20" name="Text 17"/>
          <p:cNvSpPr/>
          <p:nvPr/>
        </p:nvSpPr>
        <p:spPr>
          <a:xfrm>
            <a:off x="5349240" y="2615184"/>
            <a:ext cx="333756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F0F0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Praca w czasie rzeczywistym wymaga starannego projektowania: warstwa wizualna nie może blokować krytycznej generacji dźwięku.</a:t>
            </a:r>
            <a:endParaRPr lang="en-US" sz="1150" dirty="0"/>
          </a:p>
        </p:txBody>
      </p:sp>
      <p:sp>
        <p:nvSpPr>
          <p:cNvPr id="21" name="Shape 18"/>
          <p:cNvSpPr/>
          <p:nvPr/>
        </p:nvSpPr>
        <p:spPr>
          <a:xfrm>
            <a:off x="4846320" y="3328416"/>
            <a:ext cx="384048" cy="320040"/>
          </a:xfrm>
          <a:prstGeom prst="roundRect">
            <a:avLst>
              <a:gd name="adj" fmla="val 14286"/>
            </a:avLst>
          </a:prstGeom>
          <a:solidFill>
            <a:srgbClr val="E8166A"/>
          </a:solidFill>
          <a:ln/>
        </p:spPr>
      </p:sp>
      <p:sp>
        <p:nvSpPr>
          <p:cNvPr id="22" name="Text 19"/>
          <p:cNvSpPr/>
          <p:nvPr/>
        </p:nvSpPr>
        <p:spPr>
          <a:xfrm>
            <a:off x="4846320" y="3328416"/>
            <a:ext cx="384048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</a:t>
            </a:r>
            <a:endParaRPr lang="en-US" sz="1100" dirty="0"/>
          </a:p>
        </p:txBody>
      </p:sp>
      <p:sp>
        <p:nvSpPr>
          <p:cNvPr id="23" name="Text 20"/>
          <p:cNvSpPr/>
          <p:nvPr/>
        </p:nvSpPr>
        <p:spPr>
          <a:xfrm>
            <a:off x="5349240" y="3273552"/>
            <a:ext cx="333756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F0F0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Automat stanów (FSM) to naturalne i czytelne podejście do sterowania urządzeniami embedded.</a:t>
            </a:r>
            <a:endParaRPr lang="en-US" sz="1150" dirty="0"/>
          </a:p>
        </p:txBody>
      </p:sp>
      <p:sp>
        <p:nvSpPr>
          <p:cNvPr id="24" name="Shape 21"/>
          <p:cNvSpPr/>
          <p:nvPr/>
        </p:nvSpPr>
        <p:spPr>
          <a:xfrm>
            <a:off x="4846320" y="3986784"/>
            <a:ext cx="384048" cy="320040"/>
          </a:xfrm>
          <a:prstGeom prst="roundRect">
            <a:avLst>
              <a:gd name="adj" fmla="val 14286"/>
            </a:avLst>
          </a:prstGeom>
          <a:solidFill>
            <a:srgbClr val="E8166A"/>
          </a:solidFill>
          <a:ln/>
        </p:spPr>
      </p:sp>
      <p:sp>
        <p:nvSpPr>
          <p:cNvPr id="25" name="Text 22"/>
          <p:cNvSpPr/>
          <p:nvPr/>
        </p:nvSpPr>
        <p:spPr>
          <a:xfrm>
            <a:off x="4846320" y="3986784"/>
            <a:ext cx="384048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</a:t>
            </a:r>
            <a:endParaRPr lang="en-US" sz="1100" dirty="0"/>
          </a:p>
        </p:txBody>
      </p:sp>
      <p:sp>
        <p:nvSpPr>
          <p:cNvPr id="26" name="Text 23"/>
          <p:cNvSpPr/>
          <p:nvPr/>
        </p:nvSpPr>
        <p:spPr>
          <a:xfrm>
            <a:off x="5349240" y="3931920"/>
            <a:ext cx="333756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F0F0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Narzędzie konwersji MIDI znacząco skróciło czas dodawania nowych melodii.</a:t>
            </a:r>
            <a:endParaRPr lang="en-US" sz="11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11131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858000" y="-914400"/>
            <a:ext cx="3657600" cy="3657600"/>
          </a:xfrm>
          <a:prstGeom prst="ellipse">
            <a:avLst/>
          </a:prstGeom>
          <a:solidFill>
            <a:srgbClr val="E8166A">
              <a:alpha val="15000"/>
            </a:srgbClr>
          </a:solidFill>
          <a:ln w="12700">
            <a:solidFill>
              <a:srgbClr val="E8166A">
                <a:alpha val="2000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-457200" y="3200400"/>
            <a:ext cx="2743200" cy="2743200"/>
          </a:xfrm>
          <a:prstGeom prst="ellipse">
            <a:avLst/>
          </a:prstGeom>
          <a:solidFill>
            <a:srgbClr val="39E07A">
              <a:alpha val="12000"/>
            </a:srgbClr>
          </a:solidFill>
          <a:ln w="12700">
            <a:solidFill>
              <a:srgbClr val="39E07A">
                <a:alpha val="18000"/>
              </a:srgbClr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457200" y="1188720"/>
            <a:ext cx="82296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4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Dziękuję za uwagę!</a:t>
            </a:r>
            <a:endParaRPr lang="en-US" sz="4400" dirty="0"/>
          </a:p>
        </p:txBody>
      </p:sp>
      <p:sp>
        <p:nvSpPr>
          <p:cNvPr id="5" name="Text 3"/>
          <p:cNvSpPr/>
          <p:nvPr/>
        </p:nvSpPr>
        <p:spPr>
          <a:xfrm>
            <a:off x="457200" y="2194560"/>
            <a:ext cx="82296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200" i="1" dirty="0">
                <a:solidFill>
                  <a:srgbClr val="E816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Pytania?</a:t>
            </a:r>
            <a:endParaRPr lang="en-US" sz="2200" dirty="0"/>
          </a:p>
        </p:txBody>
      </p:sp>
      <p:sp>
        <p:nvSpPr>
          <p:cNvPr id="6" name="Shape 4"/>
          <p:cNvSpPr/>
          <p:nvPr/>
        </p:nvSpPr>
        <p:spPr>
          <a:xfrm>
            <a:off x="2743200" y="2834640"/>
            <a:ext cx="3657600" cy="0"/>
          </a:xfrm>
          <a:prstGeom prst="line">
            <a:avLst/>
          </a:prstGeom>
          <a:noFill/>
          <a:ln w="12700">
            <a:solidFill>
              <a:srgbClr val="A0A8C0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1828800" y="3017520"/>
            <a:ext cx="5486400" cy="1691640"/>
          </a:xfrm>
          <a:prstGeom prst="roundRect">
            <a:avLst>
              <a:gd name="adj" fmla="val 6486"/>
            </a:avLst>
          </a:prstGeom>
          <a:solidFill>
            <a:srgbClr val="1C2030"/>
          </a:solidFill>
          <a:ln/>
          <a:effectLst>
            <a:outerShdw sx="100000" sy="100000" kx="0" ky="0" algn="bl" rotWithShape="0" blurRad="101600" dist="38100" dir="2700000">
              <a:srgbClr val="000000">
                <a:alpha val="30000"/>
              </a:srgbClr>
            </a:outerShdw>
          </a:effectLst>
        </p:spPr>
      </p:sp>
      <p:sp>
        <p:nvSpPr>
          <p:cNvPr id="8" name="Text 6"/>
          <p:cNvSpPr/>
          <p:nvPr/>
        </p:nvSpPr>
        <p:spPr>
          <a:xfrm>
            <a:off x="1828800" y="3017520"/>
            <a:ext cx="5486400" cy="1691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587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Music Player 8bit</a:t>
            </a:r>
            <a:endParaRPr lang="en-US" sz="1600" dirty="0"/>
          </a:p>
          <a:p>
            <a:pPr algn="ctr" indent="0" marL="0">
              <a:buNone/>
            </a:pPr>
            <a:r>
              <a:rPr lang="en-US" sz="1300" dirty="0">
                <a:solidFill>
                  <a:srgbClr val="F0F0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Daniel Pawelec  (nr 183922)  ·  Wojciech Piątek  (nr 174752)
</a:t>
            </a:r>
            <a:pPr algn="ctr" indent="0" marL="0">
              <a:buNone/>
            </a:pPr>
            <a:r>
              <a:rPr lang="en-US" sz="1100" dirty="0">
                <a:solidFill>
                  <a:srgbClr val="A0A8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Politechnika Rzeszowska  ·  Elektronika dla Informatyków  ·  2026</a:t>
            </a:r>
            <a:endParaRPr lang="en-US" sz="16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Music Player 8bit — Elektronika dla Informatyków</dc:title>
  <dc:subject>PptxGenJS Presentation</dc:subject>
  <dc:creator>Daniel Pawelec</dc:creator>
  <cp:lastModifiedBy>Daniel Pawelec</cp:lastModifiedBy>
  <cp:revision>1</cp:revision>
  <dcterms:created xsi:type="dcterms:W3CDTF">2026-06-13T21:20:22Z</dcterms:created>
  <dcterms:modified xsi:type="dcterms:W3CDTF">2026-06-13T21:20:22Z</dcterms:modified>
</cp:coreProperties>
</file>