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3"/>
  </p:notesMasterIdLst>
  <p:sldIdLst>
    <p:sldId id="256" r:id="rId2"/>
    <p:sldId id="257" r:id="rId3"/>
    <p:sldId id="259" r:id="rId4"/>
    <p:sldId id="267" r:id="rId5"/>
    <p:sldId id="258" r:id="rId6"/>
    <p:sldId id="260" r:id="rId7"/>
    <p:sldId id="262" r:id="rId8"/>
    <p:sldId id="261" r:id="rId9"/>
    <p:sldId id="272" r:id="rId10"/>
    <p:sldId id="276" r:id="rId11"/>
    <p:sldId id="275" r:id="rId12"/>
    <p:sldId id="274" r:id="rId13"/>
    <p:sldId id="273" r:id="rId14"/>
    <p:sldId id="263" r:id="rId15"/>
    <p:sldId id="264" r:id="rId16"/>
    <p:sldId id="269" r:id="rId17"/>
    <p:sldId id="271" r:id="rId18"/>
    <p:sldId id="270" r:id="rId19"/>
    <p:sldId id="266" r:id="rId20"/>
    <p:sldId id="268" r:id="rId21"/>
    <p:sldId id="277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9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D9F92-3399-410F-BD7C-6B4F722C0E39}" type="datetimeFigureOut">
              <a:rPr lang="pl-PL" smtClean="0"/>
              <a:t>14.06.2026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7D88F-5794-483B-AB7F-9D11B5DBA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9770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Start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17D88F-5794-483B-AB7F-9D11B5DBA16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9420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17D88F-5794-483B-AB7F-9D11B5DBA16A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323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35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97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5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97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5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1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6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917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661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09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0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13" r:id="rId6"/>
    <p:sldLayoutId id="2147483709" r:id="rId7"/>
    <p:sldLayoutId id="2147483710" r:id="rId8"/>
    <p:sldLayoutId id="2147483711" r:id="rId9"/>
    <p:sldLayoutId id="2147483712" r:id="rId10"/>
    <p:sldLayoutId id="214748371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be.com/shorts/jFwWEOiXHrU?feature=share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FwWEOiXHrU?feature=oembed" TargetMode="Externa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6">
            <a:extLst>
              <a:ext uri="{FF2B5EF4-FFF2-40B4-BE49-F238E27FC236}">
                <a16:creationId xmlns:a16="http://schemas.microsoft.com/office/drawing/2014/main" id="{956C5C09-0043-4549-B800-2101B70D6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84232CE-6CD5-3541-5330-C07A2890A2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7"/>
            <a:ext cx="5556148" cy="397764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4400" b="1" dirty="0"/>
              <a:t>Autonomiczny</a:t>
            </a:r>
            <a:br>
              <a:rPr lang="pl-PL" sz="4400" b="1" dirty="0"/>
            </a:br>
            <a:r>
              <a:rPr lang="pl-PL" sz="4400" b="1" dirty="0" err="1"/>
              <a:t>Linefollower</a:t>
            </a:r>
            <a:r>
              <a:rPr lang="pl-PL" sz="4400" b="1" dirty="0"/>
              <a:t> ESP32</a:t>
            </a:r>
            <a:br>
              <a:rPr lang="pl-PL" sz="4400" b="1" dirty="0"/>
            </a:br>
            <a:endParaRPr lang="pl-PL" sz="44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3CED099-9372-E05B-9C83-CB6343694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4196" y="4641011"/>
            <a:ext cx="5837370" cy="1704992"/>
          </a:xfrm>
        </p:spPr>
        <p:txBody>
          <a:bodyPr anchor="ctr">
            <a:normAutofit/>
          </a:bodyPr>
          <a:lstStyle/>
          <a:p>
            <a:r>
              <a:rPr lang="pl-PL" b="1" dirty="0"/>
              <a:t>Przedmiot: Elektronika dla informatyków</a:t>
            </a:r>
          </a:p>
          <a:p>
            <a:r>
              <a:rPr lang="pl-PL" sz="2000" dirty="0"/>
              <a:t>Oskar Samborowski</a:t>
            </a:r>
            <a:br>
              <a:rPr lang="pl-PL" sz="2000" dirty="0"/>
            </a:br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Nr indeksu: 183946</a:t>
            </a:r>
            <a:b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Rok studiów: I, Semestr: 2</a:t>
            </a:r>
          </a:p>
          <a:p>
            <a:endParaRPr lang="pl-PL" sz="2400" dirty="0"/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557784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45C0F67-6B97-DF7A-C91F-3260F2A98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1889"/>
          <a:stretch>
            <a:fillRect/>
          </a:stretch>
        </p:blipFill>
        <p:spPr>
          <a:xfrm>
            <a:off x="6271574" y="0"/>
            <a:ext cx="5837370" cy="6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6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FEA0AC-7F85-9729-5A1C-A7A5C372B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76612001-595E-4B9C-E005-EF02D81E1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FD116E3-8B25-88CB-25F7-A372FA9EA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300216" cy="13258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dirty="0"/>
              <a:t>Struktura oprogramowania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C06802A8-9C94-5A4F-BABE-C229CED3F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5B5D5A9F-A756-7BE7-81F8-99D5D8F9C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13612" y="611650"/>
            <a:ext cx="416052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80D638C8-482F-23BF-BFAB-71D2F3B36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30" y="2613037"/>
            <a:ext cx="7121746" cy="388135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FBCD41-F7FF-3FE9-ECE6-B5C11581A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3057" y="910947"/>
            <a:ext cx="4753154" cy="56943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/>
              <a:t>Szczegółowa logika działania (główna pętla) </a:t>
            </a:r>
          </a:p>
          <a:p>
            <a:r>
              <a:rPr lang="pl-PL" b="1" dirty="0"/>
              <a:t>Odczyt sygnału: </a:t>
            </a:r>
            <a:r>
              <a:rPr lang="pl-PL" dirty="0"/>
              <a:t>Wartości każdego czujnika są porównywane z ustalonym progiem(BLACK_LINE_THRESHOLD = 500). Jeżeli odczyt jest poniżej progu, uznaje się, że dany czujnik widzi czarną linię.</a:t>
            </a:r>
          </a:p>
          <a:p>
            <a:r>
              <a:rPr lang="pl-PL" b="1" dirty="0"/>
              <a:t>Wyliczanie błędu: 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Czujnikom przypisano odpowiednie wagi: {−4, −1, 0, 1, 4}. Błąd to suma wag czujników wykrywających linię.</a:t>
            </a:r>
          </a:p>
          <a:p>
            <a:r>
              <a:rPr lang="pl-PL" b="1" dirty="0"/>
              <a:t> Pamięć zgubionej linii: 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Jeśli robot całkowicie zjedzie z trasy, algorytm analizuje ostatni znany błąd (</a:t>
            </a:r>
            <a:r>
              <a:rPr lang="pl-PL" dirty="0" err="1">
                <a:solidFill>
                  <a:schemeClr val="bg1">
                    <a:lumMod val="95000"/>
                  </a:schemeClr>
                </a:solidFill>
              </a:rPr>
              <a:t>lastError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). Dzięki temu system decyduje o ostrym skręcie w lewo lub w prawo w celu odnalezienia toru jazdy.</a:t>
            </a:r>
          </a:p>
          <a:p>
            <a:r>
              <a:rPr lang="pl-PL" b="1" dirty="0"/>
              <a:t> Regulator PID: 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Na podstawie obliczonego błędu generowana jest wartość korekty dla silników, która następnie jest ograniczana funkcją </a:t>
            </a:r>
            <a:r>
              <a:rPr lang="pl-PL" dirty="0" err="1">
                <a:solidFill>
                  <a:schemeClr val="bg1">
                    <a:lumMod val="95000"/>
                  </a:schemeClr>
                </a:solidFill>
              </a:rPr>
              <a:t>constrain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, aby uniknąć prze-kroczenia maksymalnych obrotów PWM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777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136685-EC1E-DB46-7570-69CFB80DD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20939268-644A-48A8-3B1E-86BFD8831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CCB64BB-0249-9C78-E754-5ED72FA42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300216" cy="13258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dirty="0"/>
              <a:t>Struktura oprogramowania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EBBEB214-B7FB-03B7-C6A6-761C17764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C52DC845-8990-8107-851F-4F87A75B5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13612" y="611650"/>
            <a:ext cx="416052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D17DF3A-714B-1817-5132-CF70E36A8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30" y="2613037"/>
            <a:ext cx="7121746" cy="388135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F00F6A7-81B8-ED01-0769-E9912EA1B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3057" y="910947"/>
            <a:ext cx="4753154" cy="56943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/>
              <a:t>Szczegółowa logika działania (główna pętla) </a:t>
            </a:r>
          </a:p>
          <a:p>
            <a:r>
              <a:rPr lang="pl-PL" b="1" dirty="0"/>
              <a:t>Odczyt sygnału: </a:t>
            </a:r>
            <a:r>
              <a:rPr lang="pl-PL" dirty="0"/>
              <a:t>Wartości każdego czujnika są porównywane z ustalonym progiem(BLACK_LINE_THRESHOLD = 500). Jeżeli odczyt jest poniżej progu, uznaje się, że dany czujnik widzi czarną linię.</a:t>
            </a:r>
          </a:p>
          <a:p>
            <a:r>
              <a:rPr lang="pl-PL" b="1" dirty="0"/>
              <a:t>Wyliczanie błędu: </a:t>
            </a:r>
            <a:r>
              <a:rPr lang="pl-PL" dirty="0"/>
              <a:t>Czujnikom przypisano odpowiednie wagi: {−4, −1, 0, 1, 4}. Błąd to suma wag czujników wykrywających linię.</a:t>
            </a:r>
          </a:p>
          <a:p>
            <a:r>
              <a:rPr lang="pl-PL" b="1" dirty="0"/>
              <a:t> Pamięć zgubionej linii: 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Jeśli robot całkowicie zjedzie z trasy, algorytm analizuje ostatni znany błąd (</a:t>
            </a:r>
            <a:r>
              <a:rPr lang="pl-PL" dirty="0" err="1">
                <a:solidFill>
                  <a:schemeClr val="bg1">
                    <a:lumMod val="95000"/>
                  </a:schemeClr>
                </a:solidFill>
              </a:rPr>
              <a:t>lastError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). Dzięki temu system decyduje o ostrym skręcie w lewo lub w prawo w celu odnalezienia toru jazdy.</a:t>
            </a:r>
          </a:p>
          <a:p>
            <a:r>
              <a:rPr lang="pl-PL" b="1" dirty="0"/>
              <a:t> Regulator PID: 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Na podstawie obliczonego błędu generowana jest wartość korekty dla silników, która następnie jest ograniczana funkcją </a:t>
            </a:r>
            <a:r>
              <a:rPr lang="pl-PL" dirty="0" err="1">
                <a:solidFill>
                  <a:schemeClr val="bg1">
                    <a:lumMod val="95000"/>
                  </a:schemeClr>
                </a:solidFill>
              </a:rPr>
              <a:t>constrain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, aby uniknąć prze-kroczenia maksymalnych obrotów PWM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064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80A0F9-4AD3-2928-3A58-2D57BC215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4A901341-D12F-9CE5-7E3F-D891EFFC6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20B2940-4F99-A60B-CABB-40F73F7A9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300216" cy="13258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dirty="0"/>
              <a:t>Struktura oprogramowania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CEA38926-D817-7650-CF1F-70464FB0B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66D83EF9-FA33-0A85-7892-4C5CCE799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13612" y="611650"/>
            <a:ext cx="416052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8E42F71F-E658-6260-811F-5EB4E56EF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30" y="2613037"/>
            <a:ext cx="7121746" cy="388135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EDDF93F-D4EA-FF46-8BFB-C36E4DC7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3057" y="910947"/>
            <a:ext cx="4753154" cy="56943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/>
              <a:t>Szczegółowa logika działania (główna pętla) </a:t>
            </a:r>
          </a:p>
          <a:p>
            <a:r>
              <a:rPr lang="pl-PL" b="1" dirty="0"/>
              <a:t>Odczyt sygnału: </a:t>
            </a:r>
            <a:r>
              <a:rPr lang="pl-PL" dirty="0"/>
              <a:t>Wartości każdego czujnika są porównywane z ustalonym progiem(BLACK_LINE_THRESHOLD = 500). Jeżeli odczyt jest poniżej progu, uznaje się, że dany czujnik widzi czarną linię.</a:t>
            </a:r>
          </a:p>
          <a:p>
            <a:r>
              <a:rPr lang="pl-PL" b="1" dirty="0"/>
              <a:t>Wyliczanie błędu: </a:t>
            </a:r>
            <a:r>
              <a:rPr lang="pl-PL" dirty="0"/>
              <a:t>Czujnikom przypisano odpowiednie wagi: {−4, −1, 0, 1, 4}. Błąd to suma wag czujników wykrywających linię.</a:t>
            </a:r>
          </a:p>
          <a:p>
            <a:r>
              <a:rPr lang="pl-PL" b="1" dirty="0"/>
              <a:t> Pamięć zgubionej linii: </a:t>
            </a:r>
            <a:r>
              <a:rPr lang="pl-PL" dirty="0"/>
              <a:t>Jeśli robot całkowicie zjedzie z trasy, algorytm analizuje ostatni znany błąd (</a:t>
            </a:r>
            <a:r>
              <a:rPr lang="pl-PL" dirty="0" err="1"/>
              <a:t>lastError</a:t>
            </a:r>
            <a:r>
              <a:rPr lang="pl-PL" dirty="0"/>
              <a:t>). Dzięki temu system decyduje o ostrym skręcie w lewo lub w prawo w celu odnalezienia toru jazdy.</a:t>
            </a:r>
          </a:p>
          <a:p>
            <a:r>
              <a:rPr lang="pl-PL" b="1" dirty="0"/>
              <a:t> Regulator PID: 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Na podstawie obliczonego błędu generowana jest wartość korekty dla silników, która następnie jest ograniczana funkcją </a:t>
            </a:r>
            <a:r>
              <a:rPr lang="pl-PL" dirty="0" err="1">
                <a:solidFill>
                  <a:schemeClr val="bg1">
                    <a:lumMod val="95000"/>
                  </a:schemeClr>
                </a:solidFill>
              </a:rPr>
              <a:t>constrain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, aby uniknąć prze-kroczenia maksymalnych obrotów PWM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790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CE96A6-FC0A-013E-86AD-A29782BD4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B412F83F-3A86-B947-4EF6-93463AF1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489EB7B-D1BA-FC6B-E2BC-B0EDFBE43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300216" cy="13258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dirty="0"/>
              <a:t>Struktura oprogramowania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CAC60D9B-991F-D52F-2F5F-0E2C66015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BCFF8B62-7DEE-22A4-EB37-67AADFA32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13612" y="611650"/>
            <a:ext cx="416052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F6FACFB-5CC1-F2DE-2697-10DD1ADB0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30" y="2613037"/>
            <a:ext cx="7121746" cy="388135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FA6574D-046C-9956-F197-FCD6D900B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3057" y="910947"/>
            <a:ext cx="4753154" cy="56943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/>
              <a:t>Szczegółowa logika działania (główna pętla) </a:t>
            </a:r>
          </a:p>
          <a:p>
            <a:r>
              <a:rPr lang="pl-PL" b="1" dirty="0"/>
              <a:t>Odczyt sygnału: </a:t>
            </a:r>
            <a:r>
              <a:rPr lang="pl-PL" dirty="0"/>
              <a:t>Wartości każdego czujnika są porównywane z ustalonym progiem(BLACK_LINE_THRESHOLD = 500). Jeżeli odczyt jest poniżej progu, uznaje się, że dany czujnik widzi czarną linię.</a:t>
            </a:r>
          </a:p>
          <a:p>
            <a:r>
              <a:rPr lang="pl-PL" b="1" dirty="0"/>
              <a:t>Wyliczanie błędu: </a:t>
            </a:r>
            <a:r>
              <a:rPr lang="pl-PL" dirty="0"/>
              <a:t>Czujnikom przypisano odpowiednie wagi: {−4, −1, 0, 1, 4}. Błąd to suma wag czujników wykrywających linię.</a:t>
            </a:r>
          </a:p>
          <a:p>
            <a:r>
              <a:rPr lang="pl-PL" b="1" dirty="0"/>
              <a:t> Pamięć zgubionej linii: </a:t>
            </a:r>
            <a:r>
              <a:rPr lang="pl-PL" dirty="0"/>
              <a:t>Jeśli robot całkowicie zjedzie z trasy, algorytm analizuje ostatni znany błąd (</a:t>
            </a:r>
            <a:r>
              <a:rPr lang="pl-PL" dirty="0" err="1"/>
              <a:t>lastError</a:t>
            </a:r>
            <a:r>
              <a:rPr lang="pl-PL" dirty="0"/>
              <a:t>). Dzięki temu system decyduje o ostrym skręcie w lewo lub w prawo w celu odnalezienia toru jazdy.</a:t>
            </a:r>
          </a:p>
          <a:p>
            <a:r>
              <a:rPr lang="pl-PL" b="1" dirty="0"/>
              <a:t> Regulator PID: </a:t>
            </a:r>
            <a:r>
              <a:rPr lang="pl-PL" dirty="0"/>
              <a:t>Na podstawie obliczonego błędu generowana jest wartość korekty dla silników, która następnie jest ograniczana funkcją </a:t>
            </a:r>
            <a:r>
              <a:rPr lang="pl-PL" dirty="0" err="1"/>
              <a:t>constrain</a:t>
            </a:r>
            <a:r>
              <a:rPr lang="pl-PL" dirty="0"/>
              <a:t>, aby uniknąć prze-kroczenia maksymalnych obrotów PWM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303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EE42DCE-4A4F-44C4-84E5-261B3BEEF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895F15E-5687-A8AB-70C9-8172D176B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281928" cy="1463040"/>
          </a:xfrm>
        </p:spPr>
        <p:txBody>
          <a:bodyPr>
            <a:normAutofit/>
          </a:bodyPr>
          <a:lstStyle/>
          <a:p>
            <a:r>
              <a:rPr lang="pl-PL" dirty="0"/>
              <a:t>Prezentacja praktyczna i testy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C57A097-CDED-639B-A468-A8D7BF9F7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870" y="4737158"/>
            <a:ext cx="6281928" cy="170655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/>
              <a:t>Materiał wideo z testów:</a:t>
            </a:r>
          </a:p>
          <a:p>
            <a:r>
              <a:rPr lang="pl-PL" dirty="0"/>
              <a:t>Nagranie wideo prezentujące jeden z przejazdów testowych robota podczas strojenia algo-rytmu PID (czas okrążenia ok. 14 s) zostało udostępnione w serwisie YouTube. Można je obejrzeć pod poniższym adresem: </a:t>
            </a:r>
            <a:r>
              <a:rPr lang="pl-PL" sz="1400" dirty="0">
                <a:hlinkClick r:id="rId3"/>
              </a:rPr>
              <a:t>https://youtube.com/shorts/jFwWEOiXHrU?feature=share</a:t>
            </a:r>
            <a:endParaRPr lang="en-US" dirty="0"/>
          </a:p>
        </p:txBody>
      </p:sp>
      <p:pic>
        <p:nvPicPr>
          <p:cNvPr id="4" name="Multimedia online 3" title="Autonomiczny Linefollower ESP32 - Test Przejazdu - Dostrajanie algorytmu (PID)">
            <a:hlinkClick r:id="" action="ppaction://media"/>
            <a:extLst>
              <a:ext uri="{FF2B5EF4-FFF2-40B4-BE49-F238E27FC236}">
                <a16:creationId xmlns:a16="http://schemas.microsoft.com/office/drawing/2014/main" id="{95BD8408-B033-C500-B9D7-42292D780F2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804575" y="-398117"/>
            <a:ext cx="4099706" cy="725611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7BBBADDC-AFE0-684F-DCBE-B47A3630C0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301" y="1929475"/>
            <a:ext cx="3651886" cy="2709896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116C599-7236-81FA-2AE1-FB6C54E83CEF}"/>
              </a:ext>
            </a:extLst>
          </p:cNvPr>
          <p:cNvSpPr txBox="1"/>
          <p:nvPr/>
        </p:nvSpPr>
        <p:spPr>
          <a:xfrm>
            <a:off x="4387426" y="4493180"/>
            <a:ext cx="453582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Zamknięta trasa testowa </a:t>
            </a:r>
          </a:p>
        </p:txBody>
      </p:sp>
    </p:spTree>
    <p:extLst>
      <p:ext uri="{BB962C8B-B14F-4D97-AF65-F5344CB8AC3E}">
        <p14:creationId xmlns:p14="http://schemas.microsoft.com/office/powerpoint/2010/main" val="21280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CCA266-4C66-68AF-B457-52D345C35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Szacunkowy kosztorys: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EA2DA2A-0AF3-A8FC-2261-E6E380360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2445" y="2221202"/>
            <a:ext cx="8227109" cy="365839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DBAA280-80EC-7512-2941-E4B5C1DFD757}"/>
              </a:ext>
            </a:extLst>
          </p:cNvPr>
          <p:cNvSpPr txBox="1"/>
          <p:nvPr/>
        </p:nvSpPr>
        <p:spPr>
          <a:xfrm>
            <a:off x="3708654" y="6084353"/>
            <a:ext cx="523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Tabela: Zestawienie kosztów budowy </a:t>
            </a:r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linefollowera</a:t>
            </a: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60538D1-D754-6A20-64B3-04B57B9378C3}"/>
              </a:ext>
            </a:extLst>
          </p:cNvPr>
          <p:cNvSpPr txBox="1"/>
          <p:nvPr/>
        </p:nvSpPr>
        <p:spPr>
          <a:xfrm>
            <a:off x="587883" y="1803914"/>
            <a:ext cx="11480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Wykorzystanie powszechnie dostępnych modułów elektronicznych i części modelarskich pozwoliło na rzetelne oszacowanie budżetu projektu.</a:t>
            </a:r>
          </a:p>
        </p:txBody>
      </p:sp>
    </p:spTree>
    <p:extLst>
      <p:ext uri="{BB962C8B-B14F-4D97-AF65-F5344CB8AC3E}">
        <p14:creationId xmlns:p14="http://schemas.microsoft.com/office/powerpoint/2010/main" val="2266361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E08C5-E8CC-D807-3CFD-039C5F017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439A39-A0CF-D845-3FD0-B4A04B161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 i wnioski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BE3AA7-BB87-2D0C-1852-D964930DA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12" y="2007108"/>
            <a:ext cx="11155680" cy="37673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2000" dirty="0"/>
              <a:t>Cel w pełni osiągnięty. Zastosowany moduł ESP32 poradził sobie z dynamicznym liczeniem algorytmu PID, jednak robot osiągnął swój limit fizyczny (przyrost prędkości skutkował brakiem przyczepności)</a:t>
            </a:r>
            <a:br>
              <a:rPr lang="pl-PL" sz="2000" dirty="0"/>
            </a:br>
            <a:r>
              <a:rPr lang="pl-PL" sz="2000" dirty="0"/>
              <a:t>Zaimplementowanie bezprzewodowego sprzężenia zwrotnego (Bluetooth) ułatwiające kalibrację na żywo członów algorytmu PID było kluczowe w szybkim prototypowaniu i testowaniu</a:t>
            </a:r>
            <a:br>
              <a:rPr lang="pl-PL" dirty="0"/>
            </a:br>
            <a:endParaRPr lang="pl-PL" dirty="0"/>
          </a:p>
          <a:p>
            <a:pPr marL="0" indent="0">
              <a:buNone/>
            </a:pPr>
            <a:r>
              <a:rPr lang="pl-PL" b="1" dirty="0">
                <a:solidFill>
                  <a:schemeClr val="bg1">
                    <a:lumMod val="95000"/>
                  </a:schemeClr>
                </a:solidFill>
              </a:rPr>
              <a:t>Plany rozwoju:</a:t>
            </a:r>
            <a:endParaRPr lang="pl-PL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Dedykowana płytka PCB w celu minimalizacji kabli</a:t>
            </a:r>
          </a:p>
          <a:p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Obudowa i stelaż z drukarki 3D dla lepszego wyważenia</a:t>
            </a:r>
          </a:p>
          <a:p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Półkoliste ułożenie czujników do lepszej detekcji ostrych zakrętów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bg1">
                    <a:lumMod val="95000"/>
                  </a:schemeClr>
                </a:solidFill>
              </a:rPr>
              <a:t>Całkowity koszt budowy: 351,67 PLN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836ACE5-7824-15F8-06E1-B8001CB743B7}"/>
              </a:ext>
            </a:extLst>
          </p:cNvPr>
          <p:cNvSpPr txBox="1"/>
          <p:nvPr/>
        </p:nvSpPr>
        <p:spPr>
          <a:xfrm>
            <a:off x="7343774" y="5602807"/>
            <a:ext cx="47529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1" dirty="0">
                <a:solidFill>
                  <a:schemeClr val="bg1">
                    <a:lumMod val="95000"/>
                  </a:schemeClr>
                </a:solidFill>
              </a:rPr>
              <a:t>Przedmiot: Elektronika dla informatyków</a:t>
            </a:r>
          </a:p>
          <a:p>
            <a:pPr algn="r"/>
            <a:r>
              <a:rPr lang="pl-PL" sz="1800" dirty="0">
                <a:solidFill>
                  <a:schemeClr val="bg1">
                    <a:lumMod val="95000"/>
                  </a:schemeClr>
                </a:solidFill>
              </a:rPr>
              <a:t>Oskar Samborowski</a:t>
            </a:r>
            <a:br>
              <a:rPr lang="pl-PL" sz="18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l-PL" sz="1800" dirty="0">
                <a:solidFill>
                  <a:schemeClr val="bg1">
                    <a:lumMod val="95000"/>
                  </a:schemeClr>
                </a:solidFill>
              </a:rPr>
              <a:t>Nr indeksu: 183946</a:t>
            </a:r>
            <a:br>
              <a:rPr lang="pl-PL" sz="18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l-PL" sz="1800" dirty="0">
                <a:solidFill>
                  <a:schemeClr val="bg1">
                    <a:lumMod val="95000"/>
                  </a:schemeClr>
                </a:solidFill>
              </a:rPr>
              <a:t>Rok studiów: I, Semestr: 2</a:t>
            </a:r>
          </a:p>
        </p:txBody>
      </p:sp>
    </p:spTree>
    <p:extLst>
      <p:ext uri="{BB962C8B-B14F-4D97-AF65-F5344CB8AC3E}">
        <p14:creationId xmlns:p14="http://schemas.microsoft.com/office/powerpoint/2010/main" val="1026481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244A8-3E7E-758B-CB9B-9859CAA77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60F48E-00C6-393F-AE4B-26439F80B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 i wnioski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DD0B15-2038-705A-577F-F575B1DC5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12" y="2007108"/>
            <a:ext cx="11155680" cy="37673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2000" dirty="0"/>
              <a:t>Cel w pełni osiągnięty. Zastosowany moduł ESP32 poradził sobie z dynamicznym liczeniem algorytmu PID, jednak robot osiągnął swój limit fizyczny (przyrost prędkości skutkował brakiem przyczepności)</a:t>
            </a:r>
            <a:br>
              <a:rPr lang="pl-PL" sz="2000" dirty="0"/>
            </a:br>
            <a:r>
              <a:rPr lang="pl-PL" sz="2000" dirty="0"/>
              <a:t>Zaimplementowanie bezprzewodowego sprzężenia zwrotnego (Bluetooth) ułatwiające kalibrację na żywo członów algorytmu PID było kluczowe w szybkim prototypowaniu i testowaniu</a:t>
            </a:r>
            <a:br>
              <a:rPr lang="pl-PL" dirty="0"/>
            </a:br>
            <a:endParaRPr lang="pl-PL" dirty="0"/>
          </a:p>
          <a:p>
            <a:pPr marL="0" indent="0">
              <a:buNone/>
            </a:pPr>
            <a:r>
              <a:rPr lang="pl-PL" b="1" dirty="0"/>
              <a:t>Plany rozwoju:</a:t>
            </a:r>
            <a:endParaRPr lang="pl-PL" dirty="0"/>
          </a:p>
          <a:p>
            <a:r>
              <a:rPr lang="pl-PL" dirty="0"/>
              <a:t>Dedykowana płytka PCB w celu minimalizacji kabli</a:t>
            </a:r>
          </a:p>
          <a:p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Obudowa i stelaż z drukarki 3D dla lepszego wyważenia</a:t>
            </a:r>
          </a:p>
          <a:p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Półkoliste ułożenie czujników do lepszej detekcji ostrych zakrętów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bg1">
                    <a:lumMod val="95000"/>
                  </a:schemeClr>
                </a:solidFill>
              </a:rPr>
              <a:t>Całkowity koszt budowy: 351,67 PLN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FD57329-ADBE-445A-E2B5-89D404D3A15F}"/>
              </a:ext>
            </a:extLst>
          </p:cNvPr>
          <p:cNvSpPr txBox="1"/>
          <p:nvPr/>
        </p:nvSpPr>
        <p:spPr>
          <a:xfrm>
            <a:off x="7343774" y="5602807"/>
            <a:ext cx="47529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1" dirty="0">
                <a:solidFill>
                  <a:schemeClr val="bg1">
                    <a:lumMod val="95000"/>
                  </a:schemeClr>
                </a:solidFill>
              </a:rPr>
              <a:t>Przedmiot: Elektronika dla informatyków</a:t>
            </a:r>
          </a:p>
          <a:p>
            <a:pPr algn="r"/>
            <a:r>
              <a:rPr lang="pl-PL" sz="1800" dirty="0">
                <a:solidFill>
                  <a:schemeClr val="bg1">
                    <a:lumMod val="95000"/>
                  </a:schemeClr>
                </a:solidFill>
              </a:rPr>
              <a:t>Oskar Samborowski</a:t>
            </a:r>
            <a:br>
              <a:rPr lang="pl-PL" sz="18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l-PL" sz="1800" dirty="0">
                <a:solidFill>
                  <a:schemeClr val="bg1">
                    <a:lumMod val="95000"/>
                  </a:schemeClr>
                </a:solidFill>
              </a:rPr>
              <a:t>Nr indeksu: 183946</a:t>
            </a:r>
            <a:br>
              <a:rPr lang="pl-PL" sz="18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l-PL" sz="1800" dirty="0">
                <a:solidFill>
                  <a:schemeClr val="bg1">
                    <a:lumMod val="95000"/>
                  </a:schemeClr>
                </a:solidFill>
              </a:rPr>
              <a:t>Rok studiów: I, Semestr: 2</a:t>
            </a:r>
          </a:p>
        </p:txBody>
      </p:sp>
    </p:spTree>
    <p:extLst>
      <p:ext uri="{BB962C8B-B14F-4D97-AF65-F5344CB8AC3E}">
        <p14:creationId xmlns:p14="http://schemas.microsoft.com/office/powerpoint/2010/main" val="270558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C6ABF-42B0-6FB0-E475-B1098673A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35E973-239A-202A-2940-49A8DAFB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 i wnioski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4857F8F-7B6F-0C40-3CC0-A3768B808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12" y="2007108"/>
            <a:ext cx="11155680" cy="37673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2000" dirty="0"/>
              <a:t>Cel w pełni osiągnięty. Zastosowany moduł ESP32 poradził sobie z dynamicznym liczeniem algorytmu PID, jednak robot osiągnął swój limit fizyczny (przyrost prędkości skutkował brakiem przyczepności)</a:t>
            </a:r>
            <a:br>
              <a:rPr lang="pl-PL" sz="2000" dirty="0"/>
            </a:br>
            <a:r>
              <a:rPr lang="pl-PL" sz="2000" dirty="0"/>
              <a:t>Zaimplementowanie bezprzewodowego sprzężenia zwrotnego (Bluetooth) ułatwiające kalibrację na żywo członów algorytmu PID było kluczowe w szybkim prototypowaniu i testowaniu</a:t>
            </a:r>
            <a:br>
              <a:rPr lang="pl-PL" dirty="0"/>
            </a:br>
            <a:endParaRPr lang="pl-PL" dirty="0"/>
          </a:p>
          <a:p>
            <a:pPr marL="0" indent="0">
              <a:buNone/>
            </a:pPr>
            <a:r>
              <a:rPr lang="pl-PL" b="1" dirty="0"/>
              <a:t>Plany rozwoju:</a:t>
            </a:r>
            <a:endParaRPr lang="pl-PL" dirty="0"/>
          </a:p>
          <a:p>
            <a:r>
              <a:rPr lang="pl-PL" dirty="0"/>
              <a:t>Dedykowana płytka PCB w celu minimalizacji kabli</a:t>
            </a:r>
          </a:p>
          <a:p>
            <a:r>
              <a:rPr lang="pl-PL" dirty="0"/>
              <a:t>Obudowa i stelaż z drukarki 3D dla lepszego wyważenia</a:t>
            </a:r>
          </a:p>
          <a:p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Półkoliste ułożenie czujników do lepszej detekcji ostrych zakrętów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bg1">
                    <a:lumMod val="95000"/>
                  </a:schemeClr>
                </a:solidFill>
              </a:rPr>
              <a:t>Całkowity koszt budowy: 351,67 PLN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24C0AB9-EEAA-4B6D-2B16-45A4AF314BDE}"/>
              </a:ext>
            </a:extLst>
          </p:cNvPr>
          <p:cNvSpPr txBox="1"/>
          <p:nvPr/>
        </p:nvSpPr>
        <p:spPr>
          <a:xfrm>
            <a:off x="7343774" y="5602807"/>
            <a:ext cx="47529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1" dirty="0">
                <a:solidFill>
                  <a:schemeClr val="bg1">
                    <a:lumMod val="95000"/>
                  </a:schemeClr>
                </a:solidFill>
              </a:rPr>
              <a:t>Przedmiot: Elektronika dla informatyków</a:t>
            </a:r>
          </a:p>
          <a:p>
            <a:pPr algn="r"/>
            <a:r>
              <a:rPr lang="pl-PL" sz="1800" dirty="0">
                <a:solidFill>
                  <a:schemeClr val="bg1">
                    <a:lumMod val="95000"/>
                  </a:schemeClr>
                </a:solidFill>
              </a:rPr>
              <a:t>Oskar Samborowski</a:t>
            </a:r>
            <a:br>
              <a:rPr lang="pl-PL" sz="18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l-PL" sz="1800" dirty="0">
                <a:solidFill>
                  <a:schemeClr val="bg1">
                    <a:lumMod val="95000"/>
                  </a:schemeClr>
                </a:solidFill>
              </a:rPr>
              <a:t>Nr indeksu: 183946</a:t>
            </a:r>
            <a:br>
              <a:rPr lang="pl-PL" sz="18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l-PL" sz="1800" dirty="0">
                <a:solidFill>
                  <a:schemeClr val="bg1">
                    <a:lumMod val="95000"/>
                  </a:schemeClr>
                </a:solidFill>
              </a:rPr>
              <a:t>Rok studiów: I, Semestr: 2</a:t>
            </a:r>
          </a:p>
        </p:txBody>
      </p:sp>
    </p:spTree>
    <p:extLst>
      <p:ext uri="{BB962C8B-B14F-4D97-AF65-F5344CB8AC3E}">
        <p14:creationId xmlns:p14="http://schemas.microsoft.com/office/powerpoint/2010/main" val="1736800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4BBBB-4866-D5DF-0ED1-5675D8610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2E6B85-18CC-D1E6-6147-CB40C0054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 i wnioski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0590E7-F8C1-C203-9884-216F08D08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12" y="2007108"/>
            <a:ext cx="11155680" cy="37673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2000" dirty="0"/>
              <a:t>Cel w pełni osiągnięty. Zastosowany moduł ESP32 poradził sobie z dynamicznym liczeniem algorytmu PID, jednak robot osiągnął swój limit fizyczny (przyrost prędkości skutkował brakiem przyczepności)</a:t>
            </a:r>
            <a:br>
              <a:rPr lang="pl-PL" sz="2000" dirty="0"/>
            </a:br>
            <a:r>
              <a:rPr lang="pl-PL" sz="2000" dirty="0"/>
              <a:t>Zaimplementowanie bezprzewodowego sprzężenia zwrotnego (Bluetooth) ułatwiające kalibrację na żywo członów algorytmu PID było kluczowe w szybkim prototypowaniu i testowaniu</a:t>
            </a:r>
            <a:br>
              <a:rPr lang="pl-PL" dirty="0"/>
            </a:br>
            <a:endParaRPr lang="pl-PL" dirty="0"/>
          </a:p>
          <a:p>
            <a:pPr marL="0" indent="0">
              <a:buNone/>
            </a:pPr>
            <a:r>
              <a:rPr lang="pl-PL" b="1" dirty="0"/>
              <a:t>Plany rozwoju:</a:t>
            </a:r>
            <a:endParaRPr lang="pl-PL" dirty="0"/>
          </a:p>
          <a:p>
            <a:r>
              <a:rPr lang="pl-PL" dirty="0"/>
              <a:t>Dedykowana płytka PCB w celu minimalizacji kabli</a:t>
            </a:r>
          </a:p>
          <a:p>
            <a:r>
              <a:rPr lang="pl-PL" dirty="0"/>
              <a:t>Obudowa i stelaż z drukarki 3D dla lepszego wyważenia</a:t>
            </a:r>
          </a:p>
          <a:p>
            <a:r>
              <a:rPr lang="pl-PL" dirty="0"/>
              <a:t>Półkoliste ułożenie czujników do lepszej detekcji ostrych zakrętów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bg1">
                    <a:lumMod val="95000"/>
                  </a:schemeClr>
                </a:solidFill>
              </a:rPr>
              <a:t>Całkowity koszt budowy: 351,67 PLN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275D469-992E-3C07-C201-90EFA4BF17B1}"/>
              </a:ext>
            </a:extLst>
          </p:cNvPr>
          <p:cNvSpPr txBox="1"/>
          <p:nvPr/>
        </p:nvSpPr>
        <p:spPr>
          <a:xfrm>
            <a:off x="7343774" y="5602807"/>
            <a:ext cx="47529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1" i="1" dirty="0">
                <a:solidFill>
                  <a:schemeClr val="bg1">
                    <a:lumMod val="95000"/>
                  </a:schemeClr>
                </a:solidFill>
              </a:rPr>
              <a:t>Przedmiot: Elektronika dla informatyków</a:t>
            </a:r>
          </a:p>
          <a:p>
            <a:pPr algn="r"/>
            <a:r>
              <a:rPr lang="pl-PL" sz="1800" i="1" dirty="0">
                <a:solidFill>
                  <a:schemeClr val="bg1">
                    <a:lumMod val="95000"/>
                  </a:schemeClr>
                </a:solidFill>
              </a:rPr>
              <a:t>Oskar Samborowski</a:t>
            </a:r>
            <a:br>
              <a:rPr lang="pl-PL" sz="1800" i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l-PL" sz="1800" i="1" dirty="0">
                <a:solidFill>
                  <a:schemeClr val="bg1">
                    <a:lumMod val="95000"/>
                  </a:schemeClr>
                </a:solidFill>
              </a:rPr>
              <a:t>Nr indeksu: 183946</a:t>
            </a:r>
            <a:br>
              <a:rPr lang="pl-PL" sz="1800" i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l-PL" sz="1800" i="1" dirty="0">
                <a:solidFill>
                  <a:schemeClr val="bg1">
                    <a:lumMod val="95000"/>
                  </a:schemeClr>
                </a:solidFill>
              </a:rPr>
              <a:t>Rok studiów: I, Semestr: 2</a:t>
            </a:r>
          </a:p>
        </p:txBody>
      </p:sp>
    </p:spTree>
    <p:extLst>
      <p:ext uri="{BB962C8B-B14F-4D97-AF65-F5344CB8AC3E}">
        <p14:creationId xmlns:p14="http://schemas.microsoft.com/office/powerpoint/2010/main" val="2250404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D1BDCCC-E676-2A7E-BE11-2B8C23DB2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7988FC-15FA-ED34-06F8-2FD6E3D6A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1155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Cel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zakres</a:t>
            </a:r>
            <a:r>
              <a:rPr lang="en-US" dirty="0"/>
              <a:t> </a:t>
            </a:r>
            <a:r>
              <a:rPr lang="en-US" dirty="0" err="1"/>
              <a:t>projektu</a:t>
            </a:r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81C97B1-8A09-6383-8C65-A3B735778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5B0E716-87E6-17C6-8B8D-9AB75CD1D3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3225"/>
          <a:stretch>
            <a:fillRect/>
          </a:stretch>
        </p:blipFill>
        <p:spPr>
          <a:xfrm>
            <a:off x="517866" y="2299390"/>
            <a:ext cx="5578133" cy="4048568"/>
          </a:xfrm>
          <a:prstGeom prst="rect">
            <a:avLst/>
          </a:prstGeom>
        </p:spPr>
      </p:pic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686EE342-DD68-642A-3F57-D863FC86D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0528" y="2304288"/>
            <a:ext cx="5157216" cy="4050792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pl-PL" b="1" dirty="0"/>
              <a:t>Główny cel:</a:t>
            </a:r>
            <a:r>
              <a:rPr lang="pl-PL" dirty="0"/>
              <a:t> Zaprojektowanie i budowa autonomicznego robota płynnie poruszającego się wzdłuż czarnej linii.</a:t>
            </a:r>
          </a:p>
          <a:p>
            <a:pPr>
              <a:lnSpc>
                <a:spcPct val="100000"/>
              </a:lnSpc>
            </a:pPr>
            <a:r>
              <a:rPr lang="pl-PL" b="1" dirty="0"/>
              <a:t>Sterowanie:</a:t>
            </a:r>
            <a:r>
              <a:rPr lang="pl-PL" dirty="0"/>
              <a:t> Zastosowanie algorytmu regulacji PID (Proporcjonalno-Całkująco-Różniczkującego) aby zapewnić szybką reakcję robota na zmiany na trasie (zakręty, łuki, profil zębaty), </a:t>
            </a:r>
          </a:p>
          <a:p>
            <a:pPr>
              <a:lnSpc>
                <a:spcPct val="100000"/>
              </a:lnSpc>
            </a:pPr>
            <a:r>
              <a:rPr lang="pl-PL" b="1" dirty="0"/>
              <a:t>Technologia:</a:t>
            </a:r>
            <a:r>
              <a:rPr lang="pl-PL" dirty="0"/>
              <a:t> Wykorzystanie wydajnego mikrokontrolera ESP32 oraz gotowych modułów wykonawczych (mostek H TB6612FNG).</a:t>
            </a:r>
          </a:p>
          <a:p>
            <a:pPr>
              <a:lnSpc>
                <a:spcPct val="100000"/>
              </a:lnSpc>
            </a:pPr>
            <a:r>
              <a:rPr lang="pl-PL" b="1" dirty="0"/>
              <a:t>Innowacja:</a:t>
            </a:r>
            <a:r>
              <a:rPr lang="pl-PL" dirty="0"/>
              <a:t> Implementacja komunikacji Bluetooth do zdalnego strojenia robota w czasie rzeczywistym.</a:t>
            </a:r>
          </a:p>
          <a:p>
            <a:pPr>
              <a:lnSpc>
                <a:spcPct val="100000"/>
              </a:lnSpc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65398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A33CD-E294-4C03-42D7-D56678C6F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C28DDF-2823-CBF0-49D3-D399F5532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 i wnioski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B9AA7D-C370-5BFB-90DC-0BE4D84F5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12" y="2007108"/>
            <a:ext cx="11155680" cy="37673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2000" dirty="0"/>
              <a:t>Cel w pełni osiągnięty. Zastosowany moduł ESP32 poradził sobie z dynamicznym liczeniem algorytmu PID, jednak robot osiągnął swój limit fizyczny (przyrost prędkości skutkował brakiem przyczepności)</a:t>
            </a:r>
            <a:br>
              <a:rPr lang="pl-PL" sz="2000" dirty="0"/>
            </a:br>
            <a:r>
              <a:rPr lang="pl-PL" sz="2000" dirty="0"/>
              <a:t>Zaimplementowanie bezprzewodowego sprzężenia zwrotnego (Bluetooth) ułatwiające kalibrację na żywo członów algorytmu PID było kluczowe w szybkim prototypowaniu i testowaniu</a:t>
            </a:r>
            <a:br>
              <a:rPr lang="pl-PL" dirty="0"/>
            </a:br>
            <a:endParaRPr lang="pl-PL" dirty="0"/>
          </a:p>
          <a:p>
            <a:pPr marL="0" indent="0">
              <a:buNone/>
            </a:pPr>
            <a:r>
              <a:rPr lang="pl-PL" b="1" dirty="0"/>
              <a:t>Plany rozwoju:</a:t>
            </a:r>
            <a:endParaRPr lang="pl-PL" dirty="0"/>
          </a:p>
          <a:p>
            <a:r>
              <a:rPr lang="pl-PL" dirty="0"/>
              <a:t>Dedykowana płytka PCB w celu minimalizacji kabli</a:t>
            </a:r>
          </a:p>
          <a:p>
            <a:r>
              <a:rPr lang="pl-PL" dirty="0"/>
              <a:t>Obudowa i stelaż z drukarki 3D dla lepszego wyważenia</a:t>
            </a:r>
          </a:p>
          <a:p>
            <a:r>
              <a:rPr lang="pl-PL" dirty="0"/>
              <a:t>Półkoliste ułożenie czujników do lepszej detekcji ostrych zakrętów</a:t>
            </a:r>
          </a:p>
          <a:p>
            <a:pPr marL="0" indent="0">
              <a:buNone/>
            </a:pPr>
            <a:r>
              <a:rPr lang="pl-PL" b="1" dirty="0"/>
              <a:t>Całkowity koszt budowy: 351,67 PLN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DAE2A88-B180-34B6-2522-B6A748BE5E42}"/>
              </a:ext>
            </a:extLst>
          </p:cNvPr>
          <p:cNvSpPr txBox="1"/>
          <p:nvPr/>
        </p:nvSpPr>
        <p:spPr>
          <a:xfrm>
            <a:off x="7343774" y="5602807"/>
            <a:ext cx="47529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1" i="1" dirty="0">
                <a:solidFill>
                  <a:schemeClr val="bg1">
                    <a:lumMod val="95000"/>
                  </a:schemeClr>
                </a:solidFill>
              </a:rPr>
              <a:t>Przedmiot: Elektronika dla informatyków</a:t>
            </a:r>
          </a:p>
          <a:p>
            <a:pPr algn="r"/>
            <a:r>
              <a:rPr lang="pl-PL" sz="1800" i="1" dirty="0">
                <a:solidFill>
                  <a:schemeClr val="bg1">
                    <a:lumMod val="95000"/>
                  </a:schemeClr>
                </a:solidFill>
              </a:rPr>
              <a:t>Oskar Samborowski</a:t>
            </a:r>
            <a:br>
              <a:rPr lang="pl-PL" sz="1800" i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l-PL" sz="1800" i="1" dirty="0">
                <a:solidFill>
                  <a:schemeClr val="bg1">
                    <a:lumMod val="95000"/>
                  </a:schemeClr>
                </a:solidFill>
              </a:rPr>
              <a:t>Nr indeksu: 183946</a:t>
            </a:r>
            <a:br>
              <a:rPr lang="pl-PL" sz="1800" i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l-PL" sz="1800" i="1" dirty="0">
                <a:solidFill>
                  <a:schemeClr val="bg1">
                    <a:lumMod val="95000"/>
                  </a:schemeClr>
                </a:solidFill>
              </a:rPr>
              <a:t>Rok studiów: I, Semestr: 2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D430765-CA9F-0292-48DD-07ABEF9E37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3225"/>
          <a:stretch>
            <a:fillRect/>
          </a:stretch>
        </p:blipFill>
        <p:spPr>
          <a:xfrm>
            <a:off x="8792416" y="3163160"/>
            <a:ext cx="3206289" cy="2327101"/>
          </a:xfrm>
          <a:prstGeom prst="rect">
            <a:avLst/>
          </a:prstGeom>
          <a:effectLst>
            <a:softEdge rad="1270000"/>
          </a:effectLst>
          <a:scene3d>
            <a:camera prst="orthographicFront">
              <a:rot lat="0" lon="21599979" rev="0"/>
            </a:camera>
            <a:lightRig rig="threePt" dir="t"/>
          </a:scene3d>
          <a:sp3d prstMaterial="dkEdge"/>
        </p:spPr>
      </p:pic>
    </p:spTree>
    <p:extLst>
      <p:ext uri="{BB962C8B-B14F-4D97-AF65-F5344CB8AC3E}">
        <p14:creationId xmlns:p14="http://schemas.microsoft.com/office/powerpoint/2010/main" val="980663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5E4-A2B1-9E7E-CC9A-F52B2DF0D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F8822A-8D9B-69EC-8BE4-FA30F4C50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 i wnioski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12E7D5-9435-F42C-6EAC-8B9E2AB1B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12" y="2007108"/>
            <a:ext cx="11155680" cy="37673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2000" dirty="0"/>
              <a:t>Cel w pełni osiągnięty. Zastosowany moduł ESP32 poradził sobie z dynamicznym liczeniem algorytmu PID, jednak robot osiągnął swój limit fizyczny (przyrost prędkości skutkował brakiem przyczepności)</a:t>
            </a:r>
            <a:br>
              <a:rPr lang="pl-PL" sz="2000" dirty="0"/>
            </a:br>
            <a:r>
              <a:rPr lang="pl-PL" sz="2000" dirty="0"/>
              <a:t>Zaimplementowanie bezprzewodowego sprzężenia zwrotnego (Bluetooth) ułatwiające kalibrację na żywo członów algorytmu PID było kluczowe w szybkim prototypowaniu i testowaniu</a:t>
            </a:r>
            <a:br>
              <a:rPr lang="pl-PL" dirty="0"/>
            </a:br>
            <a:endParaRPr lang="pl-PL" dirty="0"/>
          </a:p>
          <a:p>
            <a:pPr marL="0" indent="0">
              <a:buNone/>
            </a:pPr>
            <a:r>
              <a:rPr lang="pl-PL" b="1" dirty="0"/>
              <a:t>Plany rozwoju:</a:t>
            </a:r>
            <a:endParaRPr lang="pl-PL" dirty="0"/>
          </a:p>
          <a:p>
            <a:r>
              <a:rPr lang="pl-PL" dirty="0"/>
              <a:t>Dedykowana płytka PCB w celu minimalizacji kabli</a:t>
            </a:r>
          </a:p>
          <a:p>
            <a:r>
              <a:rPr lang="pl-PL" dirty="0"/>
              <a:t>Obudowa i stelaż z drukarki 3D dla lepszego wyważenia</a:t>
            </a:r>
          </a:p>
          <a:p>
            <a:r>
              <a:rPr lang="pl-PL" dirty="0"/>
              <a:t>Półkoliste ułożenie czujników do lepszej detekcji ostrych zakrętów</a:t>
            </a:r>
          </a:p>
          <a:p>
            <a:pPr marL="0" indent="0">
              <a:buNone/>
            </a:pPr>
            <a:r>
              <a:rPr lang="pl-PL" b="1" dirty="0"/>
              <a:t>Całkowity koszt budowy: 351,67 PLN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DAF5AA2-8DD3-4CDC-DF9A-2F1D21183187}"/>
              </a:ext>
            </a:extLst>
          </p:cNvPr>
          <p:cNvSpPr txBox="1"/>
          <p:nvPr/>
        </p:nvSpPr>
        <p:spPr>
          <a:xfrm>
            <a:off x="7343774" y="5602807"/>
            <a:ext cx="47529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1" i="1" dirty="0"/>
              <a:t>Przedmiot: Elektronika dla informatyków</a:t>
            </a:r>
          </a:p>
          <a:p>
            <a:pPr algn="r"/>
            <a:r>
              <a:rPr lang="pl-PL" sz="1800" i="1" dirty="0"/>
              <a:t>Oskar Samborowski</a:t>
            </a:r>
            <a:br>
              <a:rPr lang="pl-PL" sz="1800" i="1" dirty="0"/>
            </a:br>
            <a:r>
              <a:rPr lang="pl-PL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Nr indeksu: 183946</a:t>
            </a:r>
            <a:br>
              <a:rPr lang="pl-PL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Rok studiów: I, Semestr: 2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E7EE383-FCB6-512C-F33D-C6FC31A063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3225"/>
          <a:stretch>
            <a:fillRect/>
          </a:stretch>
        </p:blipFill>
        <p:spPr>
          <a:xfrm>
            <a:off x="8792416" y="3163160"/>
            <a:ext cx="3206289" cy="2327101"/>
          </a:xfrm>
          <a:prstGeom prst="rect">
            <a:avLst/>
          </a:prstGeom>
          <a:effectLst>
            <a:softEdge rad="215900"/>
          </a:effectLst>
          <a:scene3d>
            <a:camera prst="orthographicFront">
              <a:rot lat="0" lon="21599979" rev="0"/>
            </a:camera>
            <a:lightRig rig="threePt" dir="t"/>
          </a:scene3d>
          <a:sp3d prstMaterial="dkEdge"/>
        </p:spPr>
      </p:pic>
    </p:spTree>
    <p:extLst>
      <p:ext uri="{BB962C8B-B14F-4D97-AF65-F5344CB8AC3E}">
        <p14:creationId xmlns:p14="http://schemas.microsoft.com/office/powerpoint/2010/main" val="81777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41ADC7-6A59-4FB8-DC17-AE88EE6C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Technologie i wybrane komponenty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3336D0-E8AB-D432-C25E-57D2F3F2A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268747"/>
            <a:ext cx="11155680" cy="407718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Mikrokontroler: ESP32 </a:t>
            </a:r>
            <a:r>
              <a:rPr lang="pl-PL" dirty="0" err="1"/>
              <a:t>Dev</a:t>
            </a:r>
            <a:r>
              <a:rPr lang="pl-PL" dirty="0"/>
              <a:t> Kit V1 – pełniący rolę jednostki centralnej, odpowiedzialnej za analizę sygnałów z czujników i realizację algorytmu PID</a:t>
            </a:r>
          </a:p>
          <a:p>
            <a:r>
              <a:rPr lang="pl-PL" dirty="0"/>
              <a:t>Sterownik silników: TB6612FNG – wydajny i kompaktowy mostek H, umożliwiający dwukierunkowe sterowanie dwoma silnikami prądu stałego</a:t>
            </a:r>
          </a:p>
          <a:p>
            <a:r>
              <a:rPr lang="pl-PL" dirty="0"/>
              <a:t>Sensory: Listwa z 5 czujnikami odbiciowymi (podczerwień) – badająca stopień od-bicia światła od podłoża i wykrywająca położenie linii względem środka robota</a:t>
            </a:r>
          </a:p>
          <a:p>
            <a:r>
              <a:rPr lang="pl-PL" dirty="0"/>
              <a:t>Napęd: 2 silniki </a:t>
            </a:r>
            <a:r>
              <a:rPr lang="pl-PL" dirty="0" err="1"/>
              <a:t>Pololu</a:t>
            </a:r>
            <a:r>
              <a:rPr lang="pl-PL" dirty="0"/>
              <a:t> 1093 DC z przekładnią, dostarczające odpowiedni moment obrotowy</a:t>
            </a:r>
          </a:p>
          <a:p>
            <a:r>
              <a:rPr lang="pl-PL" dirty="0"/>
              <a:t>Zasilanie: Akumulator </a:t>
            </a:r>
            <a:r>
              <a:rPr lang="pl-PL" dirty="0" err="1"/>
              <a:t>litowo</a:t>
            </a:r>
            <a:r>
              <a:rPr lang="pl-PL" dirty="0"/>
              <a:t>-polimerowy (Li-Po) o napięciu 7.4V i pojemności400mAh, zapewniający prąd dla silników oraz układu logicznego</a:t>
            </a:r>
          </a:p>
          <a:p>
            <a:r>
              <a:rPr lang="pl-PL" dirty="0"/>
              <a:t>Dodatki: 2 diody LED do sygnalizacji błędu pozycji robota względem środka linii(zmienna jasność w zależności od odchylenia)</a:t>
            </a:r>
          </a:p>
          <a:p>
            <a:r>
              <a:rPr lang="pl-PL" dirty="0"/>
              <a:t>Środowisko programistyczne: Całość oprogramowania sterującego napisana jest w języku C++ z wykorzystaniem środowiska </a:t>
            </a:r>
            <a:r>
              <a:rPr lang="pl-PL" dirty="0" err="1"/>
              <a:t>Arduino</a:t>
            </a:r>
            <a:r>
              <a:rPr lang="pl-PL" dirty="0"/>
              <a:t> IDE</a:t>
            </a:r>
          </a:p>
        </p:txBody>
      </p:sp>
    </p:spTree>
    <p:extLst>
      <p:ext uri="{BB962C8B-B14F-4D97-AF65-F5344CB8AC3E}">
        <p14:creationId xmlns:p14="http://schemas.microsoft.com/office/powerpoint/2010/main" val="3555767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98FECA-0A8D-1AC6-5B77-042047768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13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15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4" name="Rectangle 17">
            <a:extLst>
              <a:ext uri="{FF2B5EF4-FFF2-40B4-BE49-F238E27FC236}">
                <a16:creationId xmlns:a16="http://schemas.microsoft.com/office/drawing/2014/main" id="{FAF3766F-DEF3-4802-BB0D-7A18EDD97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1E44FEF-42E5-F185-C2A1-898C28300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86837"/>
            <a:ext cx="11149874" cy="12983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Technologie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wybrane</a:t>
            </a:r>
            <a:r>
              <a:rPr lang="en-US" dirty="0"/>
              <a:t> </a:t>
            </a:r>
            <a:r>
              <a:rPr lang="en-US" dirty="0" err="1"/>
              <a:t>komponenty</a:t>
            </a:r>
            <a:endParaRPr lang="en-US" dirty="0"/>
          </a:p>
        </p:txBody>
      </p:sp>
      <p:sp>
        <p:nvSpPr>
          <p:cNvPr id="25" name="Freeform: Shape 19">
            <a:extLst>
              <a:ext uri="{FF2B5EF4-FFF2-40B4-BE49-F238E27FC236}">
                <a16:creationId xmlns:a16="http://schemas.microsoft.com/office/drawing/2014/main" id="{DCC11005-BC53-5976-9587-FB0B62EF6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6164C82-CCBD-2160-F7CA-0B861FFB7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4" r="1" b="24277"/>
          <a:stretch>
            <a:fillRect/>
          </a:stretch>
        </p:blipFill>
        <p:spPr>
          <a:xfrm>
            <a:off x="517870" y="2467991"/>
            <a:ext cx="3519552" cy="310141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BF46EAF-3450-15AE-DF1B-6497B883E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7" r="1" b="18814"/>
          <a:stretch>
            <a:fillRect/>
          </a:stretch>
        </p:blipFill>
        <p:spPr>
          <a:xfrm>
            <a:off x="4334700" y="2467991"/>
            <a:ext cx="3519552" cy="3101414"/>
          </a:xfrm>
          <a:prstGeom prst="rect">
            <a:avLst/>
          </a:prstGeom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501AFEE-B181-A36D-8EE0-5E7E9003D1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0" r="2" b="8439"/>
          <a:stretch>
            <a:fillRect/>
          </a:stretch>
        </p:blipFill>
        <p:spPr>
          <a:xfrm>
            <a:off x="8150642" y="2467992"/>
            <a:ext cx="3520440" cy="3101414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6DCCD9D9-F1E6-119E-5898-F014DCFB1AE0}"/>
              </a:ext>
            </a:extLst>
          </p:cNvPr>
          <p:cNvSpPr txBox="1"/>
          <p:nvPr/>
        </p:nvSpPr>
        <p:spPr>
          <a:xfrm>
            <a:off x="8150642" y="5784574"/>
            <a:ext cx="352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Sensory: Listwa z 5 czujnikami odbiciowymi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B96EE86-D555-33ED-5F90-374D0D93BFC9}"/>
              </a:ext>
            </a:extLst>
          </p:cNvPr>
          <p:cNvSpPr txBox="1"/>
          <p:nvPr/>
        </p:nvSpPr>
        <p:spPr>
          <a:xfrm>
            <a:off x="4334700" y="5784574"/>
            <a:ext cx="351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Mikrokontroler: ESP32 </a:t>
            </a:r>
            <a:r>
              <a:rPr lang="pl-PL" dirty="0" err="1"/>
              <a:t>Dev</a:t>
            </a:r>
            <a:r>
              <a:rPr lang="pl-PL" dirty="0"/>
              <a:t> Kit V1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C424B5C-9D09-D29A-ADEA-A736FE9D928D}"/>
              </a:ext>
            </a:extLst>
          </p:cNvPr>
          <p:cNvSpPr txBox="1"/>
          <p:nvPr/>
        </p:nvSpPr>
        <p:spPr>
          <a:xfrm>
            <a:off x="517869" y="5784574"/>
            <a:ext cx="351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Sterownik silników: TB6612FNG</a:t>
            </a:r>
          </a:p>
        </p:txBody>
      </p:sp>
    </p:spTree>
    <p:extLst>
      <p:ext uri="{BB962C8B-B14F-4D97-AF65-F5344CB8AC3E}">
        <p14:creationId xmlns:p14="http://schemas.microsoft.com/office/powerpoint/2010/main" val="542228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9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1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5820888B-4EA5-E0E8-6D52-7733E1E77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15">
            <a:extLst>
              <a:ext uri="{FF2B5EF4-FFF2-40B4-BE49-F238E27FC236}">
                <a16:creationId xmlns:a16="http://schemas.microsoft.com/office/drawing/2014/main" id="{06B5A8BF-0680-F9A7-27B1-3971EC934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324E6D99-EAC3-2DE7-C163-5393D93798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15" y="673240"/>
            <a:ext cx="11348185" cy="618476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123D782-8322-26AB-60DC-3D96F56CD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09183"/>
            <a:ext cx="4804629" cy="148895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Ogólny</a:t>
            </a:r>
            <a:r>
              <a:rPr lang="en-US" dirty="0"/>
              <a:t> </a:t>
            </a:r>
            <a:r>
              <a:rPr lang="en-US" dirty="0" err="1"/>
              <a:t>schemat</a:t>
            </a:r>
            <a:r>
              <a:rPr lang="en-US" dirty="0"/>
              <a:t> </a:t>
            </a:r>
            <a:r>
              <a:rPr lang="en-US" dirty="0" err="1"/>
              <a:t>blokowy</a:t>
            </a:r>
            <a:endParaRPr lang="en-US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3A5D859-83AE-9571-27A7-9466865D90C2}"/>
              </a:ext>
            </a:extLst>
          </p:cNvPr>
          <p:cNvSpPr txBox="1"/>
          <p:nvPr/>
        </p:nvSpPr>
        <p:spPr>
          <a:xfrm>
            <a:off x="203440" y="5286595"/>
            <a:ext cx="23787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Logika i diody zasilana jest napięciem 3.3V</a:t>
            </a:r>
            <a:b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(z ESP32)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3986FF3-63B9-0A44-0714-0AE6A483F17C}"/>
              </a:ext>
            </a:extLst>
          </p:cNvPr>
          <p:cNvSpPr txBox="1"/>
          <p:nvPr/>
        </p:nvSpPr>
        <p:spPr>
          <a:xfrm>
            <a:off x="9980762" y="5141041"/>
            <a:ext cx="228743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Silniki zasilane są bezpośrednio z akumulatora Li-Po 7.4V poprzez mostek H (sygnał PWM)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CFCD9EA-800C-918A-9788-93F251B0E989}"/>
              </a:ext>
            </a:extLst>
          </p:cNvPr>
          <p:cNvSpPr txBox="1"/>
          <p:nvPr/>
        </p:nvSpPr>
        <p:spPr>
          <a:xfrm>
            <a:off x="9670210" y="1197812"/>
            <a:ext cx="23981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Układ posiada wspólną masę (GND) dla wszystkich modułów</a:t>
            </a:r>
          </a:p>
        </p:txBody>
      </p:sp>
    </p:spTree>
    <p:extLst>
      <p:ext uri="{BB962C8B-B14F-4D97-AF65-F5344CB8AC3E}">
        <p14:creationId xmlns:p14="http://schemas.microsoft.com/office/powerpoint/2010/main" val="834165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EE42DCE-4A4F-44C4-84E5-261B3BEEF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C4211E-4A95-0D17-CB99-519496644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146304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/>
              <a:t>Architektura</a:t>
            </a:r>
            <a:r>
              <a:rPr lang="en-US" dirty="0"/>
              <a:t> </a:t>
            </a:r>
            <a:r>
              <a:rPr lang="en-US" dirty="0" err="1"/>
              <a:t>połączeń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219862E-7186-427C-8292-92687AF4E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D3462BA0-51C8-3414-64AD-D0D03CB2C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3" r="-2" b="29352"/>
          <a:stretch>
            <a:fillRect/>
          </a:stretch>
        </p:blipFill>
        <p:spPr>
          <a:xfrm>
            <a:off x="6439037" y="508093"/>
            <a:ext cx="2589356" cy="1696418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36538AE0-B445-1649-A9F7-B9EBCA66B5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725" r="-2" b="18017"/>
          <a:stretch>
            <a:fillRect/>
          </a:stretch>
        </p:blipFill>
        <p:spPr>
          <a:xfrm>
            <a:off x="9353335" y="508090"/>
            <a:ext cx="2589358" cy="1696419"/>
          </a:xfrm>
          <a:prstGeom prst="rect">
            <a:avLst/>
          </a:prstGeom>
        </p:spPr>
      </p:pic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AF5A5C90-9CBE-2B2F-D82C-09CCD44F9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578608"/>
            <a:ext cx="5020056" cy="3767328"/>
          </a:xfrm>
        </p:spPr>
        <p:txBody>
          <a:bodyPr>
            <a:normAutofit/>
          </a:bodyPr>
          <a:lstStyle/>
          <a:p>
            <a:r>
              <a:rPr lang="pl-PL" b="1" dirty="0"/>
              <a:t>Najważniejsze wyprowadzenia:</a:t>
            </a:r>
            <a:endParaRPr lang="pl-PL" dirty="0"/>
          </a:p>
          <a:p>
            <a:r>
              <a:rPr lang="pl-PL" b="1" dirty="0"/>
              <a:t>Mostek H (Kierunek/PWM): D13, D14, D26, D12, D27, D25</a:t>
            </a:r>
            <a:r>
              <a:rPr lang="pl-PL" dirty="0"/>
              <a:t>.</a:t>
            </a:r>
          </a:p>
          <a:p>
            <a:r>
              <a:rPr lang="pl-PL" b="1" dirty="0"/>
              <a:t>Czujniki (Wejścia analogowe): D15, D2, D4, D35, D34</a:t>
            </a:r>
            <a:r>
              <a:rPr lang="pl-PL" dirty="0"/>
              <a:t>.</a:t>
            </a:r>
          </a:p>
          <a:p>
            <a:endParaRPr lang="en-US" dirty="0"/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605C834F-9B5D-9517-3F5A-73DFB4E8B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9037" y="2322576"/>
            <a:ext cx="5501261" cy="427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3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C5BE0A-6FA4-DCA1-E641-CE3F4C11F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C85E3AA7-BDC6-2C59-48F7-AE562C40C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91A3C03-F194-2B3B-D22C-D2E2FC3D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146304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/>
              <a:t>Architektura</a:t>
            </a:r>
            <a:r>
              <a:rPr lang="en-US" dirty="0"/>
              <a:t> </a:t>
            </a:r>
            <a:r>
              <a:rPr lang="en-US" dirty="0" err="1"/>
              <a:t>połączeń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53316AB-CF6C-0711-2BA2-684917F29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16DA2316-6DF6-7D1D-4CE5-B7E4979B0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3" r="-2" b="29352"/>
          <a:stretch>
            <a:fillRect/>
          </a:stretch>
        </p:blipFill>
        <p:spPr>
          <a:xfrm>
            <a:off x="6439038" y="508093"/>
            <a:ext cx="2589356" cy="1696418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485365C4-806D-92CA-DA62-29A6C29D22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725" r="-2" b="18017"/>
          <a:stretch>
            <a:fillRect/>
          </a:stretch>
        </p:blipFill>
        <p:spPr>
          <a:xfrm>
            <a:off x="9353336" y="508090"/>
            <a:ext cx="2589358" cy="1696419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C583B360-AB9B-CA98-3E6E-8192AAC26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9038" y="2322576"/>
            <a:ext cx="5501261" cy="4279392"/>
          </a:xfrm>
          <a:prstGeom prst="rect">
            <a:avLst/>
          </a:prstGeom>
        </p:spPr>
      </p:pic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EB6A449F-D05D-F304-841E-44D6D812DC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627982"/>
            <a:ext cx="6439038" cy="318848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BEEC0E6-E801-9F6B-4481-91608B9F9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840" y="1613824"/>
            <a:ext cx="2936353" cy="234908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161AB1C-F76A-4713-F0FD-3189A3431A6F}"/>
              </a:ext>
            </a:extLst>
          </p:cNvPr>
          <p:cNvSpPr txBox="1"/>
          <p:nvPr/>
        </p:nvSpPr>
        <p:spPr>
          <a:xfrm>
            <a:off x="205922" y="2643097"/>
            <a:ext cx="345820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300" dirty="0"/>
              <a:t>(-) z Li-Po bezpośrednio do GND (wspólne)</a:t>
            </a:r>
          </a:p>
          <a:p>
            <a:br>
              <a:rPr lang="pl-PL" sz="1500" dirty="0"/>
            </a:br>
            <a:r>
              <a:rPr lang="pl-PL" sz="1500" dirty="0"/>
              <a:t>    (+) z Li-Po bezpośrednio do VMOT ↘</a:t>
            </a:r>
            <a:br>
              <a:rPr lang="pl-PL" sz="1500" dirty="0"/>
            </a:br>
            <a:r>
              <a:rPr lang="pl-PL" sz="1500" dirty="0"/>
              <a:t>     oraz do VIN  ESP32</a:t>
            </a:r>
          </a:p>
        </p:txBody>
      </p:sp>
    </p:spTree>
    <p:extLst>
      <p:ext uri="{BB962C8B-B14F-4D97-AF65-F5344CB8AC3E}">
        <p14:creationId xmlns:p14="http://schemas.microsoft.com/office/powerpoint/2010/main" val="13492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9E10BDB4-64F2-477D-A03B-9F8352D5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AD6570D-C529-AADD-F1C9-291D45CFD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300216" cy="13258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dirty="0"/>
              <a:t>Struktura oprogramowania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7271C494-8107-3D61-D611-4FBC7C22A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13612" y="611650"/>
            <a:ext cx="416052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94D2DB05-D094-9A73-EDB1-262EB47A6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30" y="2613037"/>
            <a:ext cx="7121746" cy="388135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A4F2884-F164-ED92-1C4F-AFBA10848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7223" y="1088135"/>
            <a:ext cx="4233327" cy="53605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/>
              <a:t>Środowisko:</a:t>
            </a:r>
            <a:r>
              <a:rPr lang="pl-PL" sz="2000" dirty="0"/>
              <a:t> Język C++, </a:t>
            </a:r>
            <a:r>
              <a:rPr lang="pl-PL" sz="2000" dirty="0" err="1"/>
              <a:t>Arduino</a:t>
            </a:r>
            <a:r>
              <a:rPr lang="pl-PL" sz="2000" dirty="0"/>
              <a:t> IDE</a:t>
            </a:r>
          </a:p>
          <a:p>
            <a:pPr marL="0" indent="0">
              <a:buNone/>
            </a:pPr>
            <a:r>
              <a:rPr lang="pl-PL" sz="2000" b="1" dirty="0"/>
              <a:t>Logika działania (główna pętla):</a:t>
            </a:r>
            <a:endParaRPr lang="pl-PL" sz="2000" dirty="0"/>
          </a:p>
          <a:p>
            <a:r>
              <a:rPr lang="pl-PL" sz="2000" b="1" dirty="0"/>
              <a:t>Odczyt sygnału z 5 czujników</a:t>
            </a:r>
            <a:r>
              <a:rPr lang="pl-PL" sz="2000" dirty="0"/>
              <a:t> (przypisane wagi od -4 do 4)</a:t>
            </a:r>
          </a:p>
          <a:p>
            <a:r>
              <a:rPr lang="pl-PL" sz="2000" b="1" dirty="0"/>
              <a:t>Wyliczenie błędu położenia</a:t>
            </a:r>
            <a:r>
              <a:rPr lang="pl-PL" sz="2000" dirty="0"/>
              <a:t> (uchybu)</a:t>
            </a:r>
          </a:p>
          <a:p>
            <a:r>
              <a:rPr lang="pl-PL" sz="2000" b="1" dirty="0"/>
              <a:t>Funkcja "pamięci zgubionej linii"</a:t>
            </a:r>
            <a:r>
              <a:rPr lang="pl-PL" sz="2000" dirty="0"/>
              <a:t> </a:t>
            </a:r>
          </a:p>
          <a:p>
            <a:r>
              <a:rPr lang="pl-PL" sz="2000" b="1" dirty="0"/>
              <a:t>Regulacja PID i aktualizacja prędkości kół (PWM)</a:t>
            </a:r>
            <a:endParaRPr lang="pl-PL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158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36D2A6-CE7D-B770-8CCC-29C747C6A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849140E8-C3EB-B3CB-18D3-8EBFD6355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0E14B7C-EB02-AA4E-EB12-5417C303B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300216" cy="13258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dirty="0"/>
              <a:t>Struktura oprogramowania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C267C02D-E24F-7B2D-8C93-B50CBA14E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3C4D65DE-2904-AFCD-115D-4ADD59F7B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13612" y="611650"/>
            <a:ext cx="416052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2C1395E3-8E15-E60E-F484-7BD0415C8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30" y="2613037"/>
            <a:ext cx="7121746" cy="388135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12C8AE0-3759-5AC1-0238-4998EAC18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3057" y="910947"/>
            <a:ext cx="4753154" cy="56943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/>
              <a:t>Szczegółowa logika działania (główna pętla) </a:t>
            </a:r>
          </a:p>
          <a:p>
            <a:r>
              <a:rPr lang="pl-PL" b="1" dirty="0"/>
              <a:t>Odczyt sygnału: 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Wartości każdego czujnika są porównywane z ustalonym progiem(BLACK_LINE_THRESHOLD = 500). Jeżeli odczyt jest poniżej progu, uznaje się, że dany czujnik widzi czarną linię.</a:t>
            </a:r>
          </a:p>
          <a:p>
            <a:r>
              <a:rPr lang="pl-PL" b="1" dirty="0"/>
              <a:t>Wyliczanie błędu: 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Czujnikom przypisano odpowiednie wagi: {−4, −1, 0, 1, 4}. Błąd to suma wag czujników wykrywających linię.</a:t>
            </a:r>
          </a:p>
          <a:p>
            <a:r>
              <a:rPr lang="pl-PL" b="1" dirty="0"/>
              <a:t> Pamięć zgubionej linii: 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Jeśli robot całkowicie zjedzie z trasy, algorytm analizuje ostatni znany błąd (</a:t>
            </a:r>
            <a:r>
              <a:rPr lang="pl-PL" dirty="0" err="1">
                <a:solidFill>
                  <a:schemeClr val="bg1">
                    <a:lumMod val="95000"/>
                  </a:schemeClr>
                </a:solidFill>
              </a:rPr>
              <a:t>lastError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). Dzięki temu system decyduje o ostrym skręcie w lewo lub w prawo w celu odnalezienia toru jazdy.</a:t>
            </a:r>
          </a:p>
          <a:p>
            <a:r>
              <a:rPr lang="pl-PL" b="1" dirty="0"/>
              <a:t> Regulator PID: 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Na podstawie obliczonego błędu generowana jest wartość korekty dla silników, która następnie jest ograniczana funkcją </a:t>
            </a:r>
            <a:r>
              <a:rPr lang="pl-PL" dirty="0" err="1">
                <a:solidFill>
                  <a:schemeClr val="bg1">
                    <a:lumMod val="95000"/>
                  </a:schemeClr>
                </a:solidFill>
              </a:rPr>
              <a:t>constrain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</a:rPr>
              <a:t>, aby uniknąć prze-kroczenia maksymalnych obrotów PWM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963910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1855</Words>
  <Application>Microsoft Office PowerPoint</Application>
  <PresentationFormat>Panoramiczny</PresentationFormat>
  <Paragraphs>132</Paragraphs>
  <Slides>21</Slides>
  <Notes>2</Notes>
  <HiddenSlides>0</HiddenSlides>
  <MMClips>1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5" baseType="lpstr">
      <vt:lpstr>Aptos</vt:lpstr>
      <vt:lpstr>Arial</vt:lpstr>
      <vt:lpstr>Bierstadt</vt:lpstr>
      <vt:lpstr>GestaltVTI</vt:lpstr>
      <vt:lpstr>Autonomiczny Linefollower ESP32 </vt:lpstr>
      <vt:lpstr>Cel i zakres projektu</vt:lpstr>
      <vt:lpstr>Technologie i wybrane komponenty</vt:lpstr>
      <vt:lpstr>Technologie i wybrane komponenty</vt:lpstr>
      <vt:lpstr>Ogólny schemat blokowy</vt:lpstr>
      <vt:lpstr>Architektura połączeń</vt:lpstr>
      <vt:lpstr>Architektura połączeń</vt:lpstr>
      <vt:lpstr>Struktura oprogramowania</vt:lpstr>
      <vt:lpstr>Struktura oprogramowania</vt:lpstr>
      <vt:lpstr>Struktura oprogramowania</vt:lpstr>
      <vt:lpstr>Struktura oprogramowania</vt:lpstr>
      <vt:lpstr>Struktura oprogramowania</vt:lpstr>
      <vt:lpstr>Struktura oprogramowania</vt:lpstr>
      <vt:lpstr>Prezentacja praktyczna i testy</vt:lpstr>
      <vt:lpstr>Szacunkowy kosztorys:</vt:lpstr>
      <vt:lpstr>Podsumowanie i wnioski</vt:lpstr>
      <vt:lpstr>Podsumowanie i wnioski</vt:lpstr>
      <vt:lpstr>Podsumowanie i wnioski</vt:lpstr>
      <vt:lpstr>Podsumowanie i wnioski</vt:lpstr>
      <vt:lpstr>Podsumowanie i wnioski</vt:lpstr>
      <vt:lpstr>Podsumowanie i wnioski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Oskar Samborowski</dc:creator>
  <cp:lastModifiedBy>Oskar Samborowski</cp:lastModifiedBy>
  <cp:revision>8</cp:revision>
  <dcterms:created xsi:type="dcterms:W3CDTF">2026-06-13T14:54:42Z</dcterms:created>
  <dcterms:modified xsi:type="dcterms:W3CDTF">2026-06-14T21:34:51Z</dcterms:modified>
</cp:coreProperties>
</file>