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12191675"/>
  <p:notesSz cx="6858000" cy="121916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gfN9EC58REZir429PeA1yiQnz3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Cześć, nazywam się Michał Głowacki. Przedstawię mój projekt – robota typu LineFollower, czyli autonomiczny pojazd, którego jedynym zadaniem jest jak najszybsze przejechanie wyznaczonej trasy w postaci linii.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Oprogramowanie ma dwie warstwy. Aplikacja w Javie na PC wysyła komendy i nastawy. Firmware Arduino czyta czujniki, liczy regulator PID i steruje silnikami przez mostek H. WAŻNE: plik XML aplikacji zawiera kp, ki oraz kd – to potwierdza, że regulator jest typu PID (wcześniej zakładałem PD/PID, teraz to fakt z kodu).</a:t>
            </a:r>
            <a:endParaRPr/>
          </a:p>
        </p:txBody>
      </p:sp>
      <p:sp>
        <p:nvSpPr>
          <p:cNvPr id="215" name="Google Shape;21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diagram klas aplikacji. LineFollowerSettings przechowuje nastawy. Interfejs LineFollowerCommand i klasy SetKp/Ki/Kd/SpeedCommand to wzorzec komend i polimorfizm – nowe komendy dodaję bez instrukcji if. LineFollowerCommunication implementuje interfejs CommunicationDevice, jest też własny wyjątek. Po prawej kluczowe mechanizmy OOP, które tu wykorzystałem.</a:t>
            </a:r>
            <a:endParaRPr/>
          </a:p>
        </p:txBody>
      </p:sp>
      <p:sp>
        <p:nvSpPr>
          <p:cNvPr id="245" name="Google Shape;24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Mostkiem H steruje klasa Motors na Arduino. Świadomie uprościłem sterowanie: STBY zawsze włączone, nie steruję kierunkiem, bo robot jedzie tylko do przodu – zostają dwie linie PWM i dwie cyfrowe. Porty: PWM 9/10, kierunek 8/7, prędkość 0–400. W programie głównym wołam tylko forward(lewy, prawy).</a:t>
            </a:r>
            <a:endParaRPr/>
          </a:p>
        </p:txBody>
      </p:sp>
      <p:sp>
        <p:nvSpPr>
          <p:cNvPr id="280" name="Google Shape;28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Mechanikę wytwarzam sam: elementy nośne na frezarce CNC, mocowania i obudowy drukowane 3D (mam 4 drukarki Bambu Lab), projekt w Fusion 360.</a:t>
            </a:r>
            <a:endParaRPr/>
          </a:p>
        </p:txBody>
      </p:sp>
      <p:sp>
        <p:nvSpPr>
          <p:cNvPr id="303" name="Google Shape;30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Najwięcej nauczyły mnie błędy. Po pierwsze – solidne połączenia: na XChelenge 2023 oderwany przewód zasilania zniszczył elektronikę. Po drugie – porządne mocowania i projekt 3D. Po trzecie – zawsze dokumentacja. I najważniejsze: budowa modułowa, bo moduły łatwo uszkodzić i trzeba je szybko wymieniać.</a:t>
            </a:r>
            <a:endParaRPr/>
          </a:p>
        </p:txBody>
      </p:sp>
      <p:sp>
        <p:nvSpPr>
          <p:cNvPr id="324" name="Google Shape;324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Plany na przyszłość. Po stronie komunikacji: wymiana modułu Bluetooth, bo HC-05 nie działa, a HM-10 jest bardzo wolny; modyfikacja firmware Arduino do dwukierunkowej wymiany danych i własny protokół z potwierdzaniem komend. Po stronie napędu: szybsze silniki (co pociągnie wymianę mostka i zasilania) oraz enkodery prędkości – testuję magnetyczny AS5047P. Rozwój w wakacje, cel: lepszy wynik w zawodach.</a:t>
            </a:r>
            <a:endParaRPr/>
          </a:p>
        </p:txBody>
      </p:sp>
      <p:sp>
        <p:nvSpPr>
          <p:cNvPr id="380" name="Google Shape;380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" name="Google Shape;39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Podstawą jest modułowość, solidne połączenia i dokumentacja. Pięć startów pokazało rozwój – od spalonego robota do pierwszego miejsca. Buduję własne podzespoły i stroję robota przez Bluetooth. Dziękuję absolwentom PRZ – Grzegorzowi Pelczarowi i Dariuszowi Sokołowi – za pomoc przy PCB. Dziękuję za uwagę. </a:t>
            </a:r>
            <a:endParaRPr/>
          </a:p>
        </p:txBody>
      </p:sp>
      <p:sp>
        <p:nvSpPr>
          <p:cNvPr id="399" name="Google Shape;39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LineFollower ma jedno zadanie: jak najszybciej przejechać trasę wyznaczoną linią. Zakres mojego projektu obejmował całość: mechanikę, elektronikę, oprogramowanie i starty w zawodach.</a:t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Pięć startów w latach 2023–2025. Zaczęło się od porażki na XChelenge 2023 – spalony robot. Potem II miejsce na RobON 2023, I miejsce na RobON 2024, 6. miejsce na XChelenge 2024 i II miejsce na RobON 2025.</a:t>
            </a:r>
            <a:endParaRPr/>
          </a:p>
        </p:txBody>
      </p:sp>
      <p:sp>
        <p:nvSpPr>
          <p:cNvPr id="45" name="Google Shape;4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System ma budowę modułową. LiPo 2S zasila silniki bezpośrednio, a przetwornica step-down daje 5 V dla elektroniki. Mózgiem jest Arduino Nano: czyta listwę czujników (fototranzystory, sterownik LED na I2C), liczy pozycję linii i steruje silnikami przez mostek H TB6612FNG sygnałem PWM. Bluetooth służy do strojenia i startu</a:t>
            </a:r>
            <a:endParaRPr/>
          </a:p>
        </p:txBody>
      </p:sp>
      <p:sp>
        <p:nvSpPr>
          <p:cNvPr id="86" name="Google Shape;8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Tu widać rozmieszczenie podzespołów na gotowym robocie: czujnik linii z przodu na wysięgniku, w centrum Arduino Nano, obok mostek H i moduł Bluetooth, buzzer, diody LED, zasilanie LiPo i silniki z kołami.</a:t>
            </a:r>
            <a:endParaRPr/>
          </a:p>
        </p:txBody>
      </p:sp>
      <p:sp>
        <p:nvSpPr>
          <p:cNvPr id="126" name="Google Shape;12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Zasilanie: akumulator LiPo 2S, 7,4 V – zasila bezpośrednio silniki i, przez przetwornicę step-down, elektronikę 5 V. Przetwornice są tanie i wymienne, przetestowałem kilka typów.</a:t>
            </a:r>
            <a:endParaRPr/>
          </a:p>
        </p:txBody>
      </p:sp>
      <p:sp>
        <p:nvSpPr>
          <p:cNvPr id="144" name="Google Shape;14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Mózg to Arduino Nano – tanie, w wielu wariantach, łatwe do wymiany gdy się 'spali'. Silnikami steruje gotowy mostek H TB6612FNG. Budowę własnego mostka z tranzystorów rozważałem, ale jej nie zrealizowałem.</a:t>
            </a:r>
            <a:endParaRPr/>
          </a:p>
        </p:txBody>
      </p:sp>
      <p:sp>
        <p:nvSpPr>
          <p:cNvPr id="163" name="Google Shape;16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Czujniki to serce robota. W pierwszych wersjach używałem gotowych listew, teraz buduję je od zera z pojedynczych fototranzystorów. Po prawej przykładowy schemat podłączenia czujnika typu CNY70.</a:t>
            </a:r>
            <a:endParaRPr/>
          </a:p>
        </p:txBody>
      </p:sp>
      <p:sp>
        <p:nvSpPr>
          <p:cNvPr id="182" name="Google Shape;18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szczegółowy schemat modułu czujników: pięć kanałów z fototranzystorami i sterownik LED TLC59108 sterowany po I2C, plus złącze do płyty głównej. To podsystem budowany od zera.</a:t>
            </a:r>
            <a:endParaRPr/>
          </a:p>
        </p:txBody>
      </p:sp>
      <p:sp>
        <p:nvSpPr>
          <p:cNvPr id="200" name="Google Shape;20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243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6720840" y="1417320"/>
            <a:ext cx="4892040" cy="4023360"/>
          </a:xfrm>
          <a:prstGeom prst="roundRect">
            <a:avLst>
              <a:gd fmla="val 2727" name="adj"/>
            </a:avLst>
          </a:prstGeom>
          <a:solidFill>
            <a:srgbClr val="1B3557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hero_robot.png" id="17" name="Google Shape;1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7144" y="1897380"/>
            <a:ext cx="4599432" cy="306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594360" y="1417320"/>
            <a:ext cx="5852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PREZENTACJA TEORETYCZNA PROJEKTU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566928" y="1783080"/>
            <a:ext cx="60350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Calibri"/>
              <a:buNone/>
            </a:pPr>
            <a:r>
              <a:rPr b="1" i="0" lang="en-US" sz="7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LineFollower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594360" y="3310128"/>
            <a:ext cx="548640" cy="64008"/>
          </a:xfrm>
          <a:prstGeom prst="rect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"/>
          <p:cNvSpPr/>
          <p:nvPr/>
        </p:nvSpPr>
        <p:spPr>
          <a:xfrm>
            <a:off x="594360" y="3474720"/>
            <a:ext cx="57607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FE0EF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Autonomiczny robot mobilny śledzący wyznaczoną linię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594360" y="4846320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Michał Głowacki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STRUKTURA OPROGRAMOWANIA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lang="en-US" sz="2700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Struktura oprogramowania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594360" y="141732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"/>
          <p:cNvSpPr/>
          <p:nvPr/>
        </p:nvSpPr>
        <p:spPr>
          <a:xfrm>
            <a:off x="868680" y="1591056"/>
            <a:ext cx="484632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Aplikacja sterująca — Java (PC)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886968" y="1975104"/>
            <a:ext cx="48463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65100" lvl="0" marL="1651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Wysyła komendy i nastawy regulatora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Komunikacja przez Bluetooth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Architektura obiektowa (klasy, interfejsy)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6245352" y="141732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11243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"/>
          <p:cNvSpPr/>
          <p:nvPr/>
        </p:nvSpPr>
        <p:spPr>
          <a:xfrm>
            <a:off x="6519672" y="1591056"/>
            <a:ext cx="484632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Firmware robota — Arduino (C++)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6537960" y="1975104"/>
            <a:ext cx="48463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65100" lvl="0" marL="165100" marR="0" rtl="0" algn="l">
              <a:spcBef>
                <a:spcPts val="0"/>
              </a:spcBef>
              <a:spcAft>
                <a:spcPts val="0"/>
              </a:spcAft>
              <a:buClr>
                <a:srgbClr val="E4EEF6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Odczyt listwy czujników → pozycja linii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600"/>
              </a:spcBef>
              <a:spcAft>
                <a:spcPts val="0"/>
              </a:spcAft>
              <a:buClr>
                <a:srgbClr val="E4EEF6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Regulator PID (kp, ki, kd)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600"/>
              </a:spcBef>
              <a:spcAft>
                <a:spcPts val="0"/>
              </a:spcAft>
              <a:buClr>
                <a:srgbClr val="E4EEF6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Sterowanie silnikami przez mostek H (klasa Motors)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594360" y="4023360"/>
            <a:ext cx="2514600" cy="914400"/>
          </a:xfrm>
          <a:prstGeom prst="roundRect">
            <a:avLst>
              <a:gd fmla="val 8000" name="adj"/>
            </a:avLst>
          </a:prstGeom>
          <a:solidFill>
            <a:srgbClr val="D7263D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0"/>
          <p:cNvSpPr/>
          <p:nvPr/>
        </p:nvSpPr>
        <p:spPr>
          <a:xfrm>
            <a:off x="594360" y="4023360"/>
            <a:ext cx="2514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Aplikacja Java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9" name="Google Shape;229;p10"/>
          <p:cNvCxnSpPr/>
          <p:nvPr/>
        </p:nvCxnSpPr>
        <p:spPr>
          <a:xfrm>
            <a:off x="3108960" y="4480560"/>
            <a:ext cx="1234440" cy="0"/>
          </a:xfrm>
          <a:prstGeom prst="straightConnector1">
            <a:avLst/>
          </a:prstGeom>
          <a:noFill/>
          <a:ln cap="flat" cmpd="sng" w="28575">
            <a:solidFill>
              <a:srgbClr val="3E668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0" name="Google Shape;230;p10"/>
          <p:cNvSpPr/>
          <p:nvPr/>
        </p:nvSpPr>
        <p:spPr>
          <a:xfrm>
            <a:off x="2971800" y="4114800"/>
            <a:ext cx="1508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950"/>
              <a:buFont typeface="Calibri"/>
              <a:buNone/>
            </a:pPr>
            <a:r>
              <a:rPr b="0" i="1" lang="en-US" sz="9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Bluetooth: p / i / d / speed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4434840" y="4023360"/>
            <a:ext cx="269748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"/>
          <p:cNvSpPr/>
          <p:nvPr/>
        </p:nvSpPr>
        <p:spPr>
          <a:xfrm>
            <a:off x="4434840" y="4023360"/>
            <a:ext cx="2697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Arduino — regulator PID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kp, ki, kd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3" name="Google Shape;233;p10"/>
          <p:cNvCxnSpPr/>
          <p:nvPr/>
        </p:nvCxnSpPr>
        <p:spPr>
          <a:xfrm>
            <a:off x="7178040" y="4480560"/>
            <a:ext cx="640080" cy="0"/>
          </a:xfrm>
          <a:prstGeom prst="straightConnector1">
            <a:avLst/>
          </a:prstGeom>
          <a:noFill/>
          <a:ln cap="flat" cmpd="sng" w="28575">
            <a:solidFill>
              <a:srgbClr val="3E668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4" name="Google Shape;234;p10"/>
          <p:cNvSpPr/>
          <p:nvPr/>
        </p:nvSpPr>
        <p:spPr>
          <a:xfrm>
            <a:off x="7040880" y="4114800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950"/>
              <a:buFont typeface="Calibri"/>
              <a:buNone/>
            </a:pPr>
            <a:r>
              <a:rPr b="0" i="1" lang="en-US" sz="9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PWM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7863840" y="4023360"/>
            <a:ext cx="224028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0"/>
          <p:cNvSpPr/>
          <p:nvPr/>
        </p:nvSpPr>
        <p:spPr>
          <a:xfrm>
            <a:off x="7863840" y="4023360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Mostek H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TB6612FNG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7" name="Google Shape;237;p10"/>
          <p:cNvCxnSpPr/>
          <p:nvPr/>
        </p:nvCxnSpPr>
        <p:spPr>
          <a:xfrm>
            <a:off x="10149840" y="4480560"/>
            <a:ext cx="274320" cy="0"/>
          </a:xfrm>
          <a:prstGeom prst="straightConnector1">
            <a:avLst/>
          </a:prstGeom>
          <a:noFill/>
          <a:ln cap="flat" cmpd="sng" w="28575">
            <a:solidFill>
              <a:srgbClr val="3E668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8" name="Google Shape;238;p10"/>
          <p:cNvSpPr/>
          <p:nvPr/>
        </p:nvSpPr>
        <p:spPr>
          <a:xfrm>
            <a:off x="10469880" y="4023360"/>
            <a:ext cx="1124712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"/>
          <p:cNvSpPr/>
          <p:nvPr/>
        </p:nvSpPr>
        <p:spPr>
          <a:xfrm>
            <a:off x="10469880" y="4023360"/>
            <a:ext cx="112471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Silniki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+ koła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594360" y="5257800"/>
            <a:ext cx="11000232" cy="822960"/>
          </a:xfrm>
          <a:prstGeom prst="roundRect">
            <a:avLst>
              <a:gd fmla="val 10000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"/>
          <p:cNvSpPr/>
          <p:nvPr/>
        </p:nvSpPr>
        <p:spPr>
          <a:xfrm>
            <a:off x="868680" y="5257800"/>
            <a:ext cx="104241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300"/>
              <a:buFont typeface="Calibri"/>
              <a:buNone/>
            </a:pPr>
            <a:r>
              <a:rPr b="1" i="1" lang="en-US" sz="13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Fakt: </a:t>
            </a:r>
            <a:r>
              <a:rPr b="0" i="1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nastawy kp, ki, kd oraz prędkość (speed) są przechowywane w aplikacji i wysyłane do robota jako komendy — potwierdza to regulator typu PID (z pliku XML aplikacji).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1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APLIKACJA W JAVIE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Diagram klas i mechanizmy obiektowe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"/>
          <p:cNvSpPr/>
          <p:nvPr/>
        </p:nvSpPr>
        <p:spPr>
          <a:xfrm>
            <a:off x="594360" y="1463040"/>
            <a:ext cx="5989320" cy="713232"/>
          </a:xfrm>
          <a:prstGeom prst="roundRect">
            <a:avLst>
              <a:gd fmla="val 7692" name="adj"/>
            </a:avLst>
          </a:prstGeom>
          <a:solidFill>
            <a:srgbClr val="F3F5F8"/>
          </a:solidFill>
          <a:ln cap="flat" cmpd="sng" w="12700">
            <a:solidFill>
              <a:srgbClr val="DBE2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667512" y="1463040"/>
            <a:ext cx="5843016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LineFollowerSettings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kp · ki · kd · speed   ·   get / set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594360" y="2395728"/>
            <a:ext cx="2286000" cy="640080"/>
          </a:xfrm>
          <a:prstGeom prst="roundRect">
            <a:avLst>
              <a:gd fmla="val 8571" name="adj"/>
            </a:avLst>
          </a:prstGeom>
          <a:solidFill>
            <a:srgbClr val="EAF1F8"/>
          </a:solidFill>
          <a:ln cap="flat" cmpd="sng" w="12700">
            <a:solidFill>
              <a:srgbClr val="3E66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1"/>
          <p:cNvSpPr/>
          <p:nvPr/>
        </p:nvSpPr>
        <p:spPr>
          <a:xfrm>
            <a:off x="667512" y="2395728"/>
            <a:ext cx="2139696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950"/>
              <a:buFont typeface="Calibri"/>
              <a:buNone/>
            </a:pPr>
            <a:r>
              <a:rPr b="0" i="1" lang="en-US" sz="9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«interface»</a:t>
            </a:r>
            <a:br>
              <a:rPr b="0" i="1" lang="en-US" sz="9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1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LineFollowerCommand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3108960" y="2331720"/>
            <a:ext cx="1664208" cy="457200"/>
          </a:xfrm>
          <a:prstGeom prst="roundRect">
            <a:avLst>
              <a:gd fmla="val 50000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"/>
          <p:cNvSpPr/>
          <p:nvPr/>
        </p:nvSpPr>
        <p:spPr>
          <a:xfrm>
            <a:off x="3108960" y="2331720"/>
            <a:ext cx="166420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SetKpCommand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4892040" y="2331720"/>
            <a:ext cx="1664208" cy="457200"/>
          </a:xfrm>
          <a:prstGeom prst="roundRect">
            <a:avLst>
              <a:gd fmla="val 50000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1"/>
          <p:cNvSpPr/>
          <p:nvPr/>
        </p:nvSpPr>
        <p:spPr>
          <a:xfrm>
            <a:off x="4892040" y="2331720"/>
            <a:ext cx="166420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SetKiCommand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3108960" y="2852928"/>
            <a:ext cx="1664208" cy="457200"/>
          </a:xfrm>
          <a:prstGeom prst="roundRect">
            <a:avLst>
              <a:gd fmla="val 50000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1"/>
          <p:cNvSpPr/>
          <p:nvPr/>
        </p:nvSpPr>
        <p:spPr>
          <a:xfrm>
            <a:off x="3108960" y="2852928"/>
            <a:ext cx="166420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SetKdCommand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4892040" y="2852928"/>
            <a:ext cx="1664208" cy="457200"/>
          </a:xfrm>
          <a:prstGeom prst="roundRect">
            <a:avLst>
              <a:gd fmla="val 50000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1"/>
          <p:cNvSpPr/>
          <p:nvPr/>
        </p:nvSpPr>
        <p:spPr>
          <a:xfrm>
            <a:off x="4892040" y="2852928"/>
            <a:ext cx="166420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SetSpeedCommand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594360" y="3611880"/>
            <a:ext cx="2286000" cy="640080"/>
          </a:xfrm>
          <a:prstGeom prst="roundRect">
            <a:avLst>
              <a:gd fmla="val 8571" name="adj"/>
            </a:avLst>
          </a:prstGeom>
          <a:solidFill>
            <a:srgbClr val="EAF1F8"/>
          </a:solidFill>
          <a:ln cap="flat" cmpd="sng" w="12700">
            <a:solidFill>
              <a:srgbClr val="3E66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1"/>
          <p:cNvSpPr/>
          <p:nvPr/>
        </p:nvSpPr>
        <p:spPr>
          <a:xfrm>
            <a:off x="667512" y="3611880"/>
            <a:ext cx="2139696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950"/>
              <a:buFont typeface="Calibri"/>
              <a:buNone/>
            </a:pPr>
            <a:r>
              <a:rPr b="0" i="1" lang="en-US" sz="9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«interface»</a:t>
            </a:r>
            <a:br>
              <a:rPr b="0" i="1" lang="en-US" sz="9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1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CommunicationDevice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1"/>
          <p:cNvSpPr/>
          <p:nvPr/>
        </p:nvSpPr>
        <p:spPr>
          <a:xfrm>
            <a:off x="3108960" y="3611880"/>
            <a:ext cx="3474720" cy="640080"/>
          </a:xfrm>
          <a:prstGeom prst="roundRect">
            <a:avLst>
              <a:gd fmla="val 8571" name="adj"/>
            </a:avLst>
          </a:prstGeom>
          <a:solidFill>
            <a:srgbClr val="F3F5F8"/>
          </a:solidFill>
          <a:ln cap="flat" cmpd="sng" w="12700">
            <a:solidFill>
              <a:srgbClr val="DBE2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1"/>
          <p:cNvSpPr/>
          <p:nvPr/>
        </p:nvSpPr>
        <p:spPr>
          <a:xfrm>
            <a:off x="3182112" y="3611880"/>
            <a:ext cx="3328416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LineFollowerCommunication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implements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594360" y="4434840"/>
            <a:ext cx="2788920" cy="457200"/>
          </a:xfrm>
          <a:prstGeom prst="roundRect">
            <a:avLst>
              <a:gd fmla="val 50000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1"/>
          <p:cNvSpPr/>
          <p:nvPr/>
        </p:nvSpPr>
        <p:spPr>
          <a:xfrm>
            <a:off x="594360" y="4434840"/>
            <a:ext cx="2788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LineFollowerCommunicationException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3611880" y="4370832"/>
            <a:ext cx="2971800" cy="566928"/>
          </a:xfrm>
          <a:prstGeom prst="roundRect">
            <a:avLst>
              <a:gd fmla="val 9677" name="adj"/>
            </a:avLst>
          </a:prstGeom>
          <a:solidFill>
            <a:srgbClr val="F3F5F8"/>
          </a:solidFill>
          <a:ln cap="flat" cmpd="sng" w="12700">
            <a:solidFill>
              <a:srgbClr val="DBE2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1"/>
          <p:cNvSpPr/>
          <p:nvPr/>
        </p:nvSpPr>
        <p:spPr>
          <a:xfrm>
            <a:off x="3685032" y="4370832"/>
            <a:ext cx="2825496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LineFollowerTerminal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594360" y="5120640"/>
            <a:ext cx="5989320" cy="566928"/>
          </a:xfrm>
          <a:prstGeom prst="roundRect">
            <a:avLst>
              <a:gd fmla="val 9677" name="adj"/>
            </a:avLst>
          </a:prstGeom>
          <a:solidFill>
            <a:srgbClr val="F3F5F8"/>
          </a:solidFill>
          <a:ln cap="flat" cmpd="sng" w="12700">
            <a:solidFill>
              <a:srgbClr val="DBE2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1"/>
          <p:cNvSpPr/>
          <p:nvPr/>
        </p:nvSpPr>
        <p:spPr>
          <a:xfrm>
            <a:off x="667512" y="5120640"/>
            <a:ext cx="5843016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LineFollowerCommandPlayground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demonstracja / uruchamianie komend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594360" y="5779008"/>
            <a:ext cx="5989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950"/>
              <a:buFont typeface="Calibri"/>
              <a:buNone/>
            </a:pPr>
            <a:r>
              <a:t/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1"/>
          <p:cNvSpPr/>
          <p:nvPr/>
        </p:nvSpPr>
        <p:spPr>
          <a:xfrm>
            <a:off x="6812280" y="1463040"/>
            <a:ext cx="4782312" cy="4617720"/>
          </a:xfrm>
          <a:prstGeom prst="roundRect">
            <a:avLst>
              <a:gd fmla="val 1782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7086600" y="1664208"/>
            <a:ext cx="429768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Zastosowane mechanizmy OOP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1"/>
          <p:cNvSpPr/>
          <p:nvPr/>
        </p:nvSpPr>
        <p:spPr>
          <a:xfrm>
            <a:off x="7114032" y="2057400"/>
            <a:ext cx="425196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841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Enkapsulacja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BFD2E5"/>
              </a:buClr>
              <a:buSzPts val="11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dane robota dostępne przez get/set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Serializacja + zapis do XML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BFD2E5"/>
              </a:buClr>
              <a:buSzPts val="11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XMLEncoder; XML wybrany, bo edytowalny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Przeciążenie konstruktorów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BFD2E5"/>
              </a:buClr>
              <a:buSzPts val="11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domyślny i z parametrami (kp, ki, kd, speed)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Interfejsy + polimorfizm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BFD2E5"/>
              </a:buClr>
              <a:buSzPts val="11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LineFollowerCommand.toMessage(); łatwo dodać komendy bez if…then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Dziedziczenie i obsługa wyjątków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BFD2E5"/>
              </a:buClr>
              <a:buSzPts val="11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CommunicationDevice; własny wyjątek extends Exception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2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2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FIRMWARE ROBOTA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2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Sterowanie silnikami: klasa Motors i mostek H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"/>
          <p:cNvSpPr/>
          <p:nvPr/>
        </p:nvSpPr>
        <p:spPr>
          <a:xfrm>
            <a:off x="594360" y="1417320"/>
            <a:ext cx="4343400" cy="4663440"/>
          </a:xfrm>
          <a:prstGeom prst="roundRect">
            <a:avLst>
              <a:gd fmla="val 1895" name="adj"/>
            </a:avLst>
          </a:prstGeom>
          <a:solidFill>
            <a:srgbClr val="1E1E1E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motors_code.png" id="287" name="Google Shape;28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088" y="1672848"/>
            <a:ext cx="4123944" cy="415238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2"/>
          <p:cNvSpPr/>
          <p:nvPr/>
        </p:nvSpPr>
        <p:spPr>
          <a:xfrm>
            <a:off x="594360" y="6089904"/>
            <a:ext cx="4343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Klasa Motors (Arduino, C++)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9006840" y="1417320"/>
            <a:ext cx="2587752" cy="2240280"/>
          </a:xfrm>
          <a:prstGeom prst="roundRect">
            <a:avLst>
              <a:gd fmla="val 3673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tb6612.png" id="290" name="Google Shape;29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3985" y="1527048"/>
            <a:ext cx="1993463" cy="202082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2"/>
          <p:cNvSpPr/>
          <p:nvPr/>
        </p:nvSpPr>
        <p:spPr>
          <a:xfrm>
            <a:off x="9006840" y="3685032"/>
            <a:ext cx="25877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Moduł TB6612FNG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5166360" y="1417320"/>
            <a:ext cx="3657600" cy="2240280"/>
          </a:xfrm>
          <a:prstGeom prst="roundRect">
            <a:avLst>
              <a:gd fmla="val 3673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2"/>
          <p:cNvSpPr/>
          <p:nvPr/>
        </p:nvSpPr>
        <p:spPr>
          <a:xfrm>
            <a:off x="5394960" y="1572768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Uproszczenie sterowania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5440680" y="1901952"/>
            <a:ext cx="320040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65100" lvl="0" marL="1651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STBY na stałe „1” (brak trybu czuwania)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500"/>
              </a:spcBef>
              <a:spcAft>
                <a:spcPts val="0"/>
              </a:spcAft>
              <a:buClr>
                <a:srgbClr val="16202E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Bez sterowania kierunkiem – robot jedzie tylko do przodu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500"/>
              </a:spcBef>
              <a:spcAft>
                <a:spcPts val="0"/>
              </a:spcAft>
              <a:buClr>
                <a:srgbClr val="16202E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Zostają 2 linie PWM + 2 cyfrowe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5166360" y="3840480"/>
            <a:ext cx="6428232" cy="1234440"/>
          </a:xfrm>
          <a:prstGeom prst="roundRect">
            <a:avLst>
              <a:gd fmla="val 6667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2"/>
          <p:cNvSpPr/>
          <p:nvPr/>
        </p:nvSpPr>
        <p:spPr>
          <a:xfrm>
            <a:off x="5394960" y="3986784"/>
            <a:ext cx="60350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Mapowanie na Arduino Nano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2"/>
          <p:cNvSpPr/>
          <p:nvPr/>
        </p:nvSpPr>
        <p:spPr>
          <a:xfrm>
            <a:off x="5440680" y="4315968"/>
            <a:ext cx="60350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PWM_L = 9 · PWM_R = 10   |   DIR_L = 8 · DIR_R = 7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BFD2E5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Zakres prędkości: PWM 0 – 400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5166360" y="5257800"/>
            <a:ext cx="6428232" cy="822960"/>
          </a:xfrm>
          <a:prstGeom prst="roundRect">
            <a:avLst>
              <a:gd fmla="val 10000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2"/>
          <p:cNvSpPr/>
          <p:nvPr/>
        </p:nvSpPr>
        <p:spPr>
          <a:xfrm>
            <a:off x="5394960" y="5257800"/>
            <a:ext cx="59436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250"/>
              <a:buFont typeface="Calibri"/>
              <a:buNone/>
            </a:pPr>
            <a:r>
              <a:rPr b="0" i="1" lang="en-US" sz="12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W głównym programie wołana jest tylko jedna metoda:  </a:t>
            </a:r>
            <a:r>
              <a:rPr b="1" i="1" lang="en-US" sz="1250" u="none" cap="none" strike="noStrike">
                <a:solidFill>
                  <a:srgbClr val="D7263D"/>
                </a:solidFill>
                <a:latin typeface="Courier New"/>
                <a:ea typeface="Courier New"/>
                <a:cs typeface="Courier New"/>
                <a:sym typeface="Courier New"/>
              </a:rPr>
              <a:t>MT.forward(motor_l, motor_r)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3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WYTWARZANIE I ZAPLECZE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CNC, druk 3D, projektowanie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3"/>
          <p:cNvSpPr/>
          <p:nvPr/>
        </p:nvSpPr>
        <p:spPr>
          <a:xfrm>
            <a:off x="594360" y="1463040"/>
            <a:ext cx="3657600" cy="2240280"/>
          </a:xfrm>
          <a:prstGeom prst="roundRect">
            <a:avLst>
              <a:gd fmla="val 3673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cnc.png" id="310" name="Google Shape;31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075944" y="1572768"/>
            <a:ext cx="2694432" cy="2020824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3"/>
          <p:cNvSpPr/>
          <p:nvPr/>
        </p:nvSpPr>
        <p:spPr>
          <a:xfrm>
            <a:off x="594360" y="3730752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Frezarka CNC (Stepcraft)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3"/>
          <p:cNvSpPr/>
          <p:nvPr/>
        </p:nvSpPr>
        <p:spPr>
          <a:xfrm>
            <a:off x="594360" y="4069080"/>
            <a:ext cx="3657600" cy="2011680"/>
          </a:xfrm>
          <a:prstGeom prst="roundRect">
            <a:avLst>
              <a:gd fmla="val 4091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cad3d.png" id="313" name="Google Shape;31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088" y="4224598"/>
            <a:ext cx="3438144" cy="1700644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3"/>
          <p:cNvSpPr/>
          <p:nvPr/>
        </p:nvSpPr>
        <p:spPr>
          <a:xfrm>
            <a:off x="594360" y="6108192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Model CAD elementu robota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3"/>
          <p:cNvSpPr/>
          <p:nvPr/>
        </p:nvSpPr>
        <p:spPr>
          <a:xfrm>
            <a:off x="4434840" y="1463040"/>
            <a:ext cx="4114800" cy="4617720"/>
          </a:xfrm>
          <a:prstGeom prst="roundRect">
            <a:avLst>
              <a:gd fmla="val 2000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workshop.png" id="316" name="Google Shape;31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4544567" y="2311145"/>
            <a:ext cx="3895345" cy="292150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3"/>
          <p:cNvSpPr/>
          <p:nvPr/>
        </p:nvSpPr>
        <p:spPr>
          <a:xfrm>
            <a:off x="4434840" y="6108192"/>
            <a:ext cx="4114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Stanowisko: 4 drukarki Bambu Lab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3"/>
          <p:cNvSpPr/>
          <p:nvPr/>
        </p:nvSpPr>
        <p:spPr>
          <a:xfrm>
            <a:off x="8732520" y="1463040"/>
            <a:ext cx="2862072" cy="4617720"/>
          </a:xfrm>
          <a:prstGeom prst="roundRect">
            <a:avLst>
              <a:gd fmla="val 2875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3"/>
          <p:cNvSpPr/>
          <p:nvPr/>
        </p:nvSpPr>
        <p:spPr>
          <a:xfrm>
            <a:off x="8961120" y="1664208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Narzędzia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3"/>
          <p:cNvSpPr/>
          <p:nvPr/>
        </p:nvSpPr>
        <p:spPr>
          <a:xfrm>
            <a:off x="9006840" y="2011680"/>
            <a:ext cx="237744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65100" lvl="0" marL="165100" marR="0" rtl="0" algn="l">
              <a:spcBef>
                <a:spcPts val="0"/>
              </a:spcBef>
              <a:spcAft>
                <a:spcPts val="0"/>
              </a:spcAft>
              <a:buClr>
                <a:srgbClr val="E4EEF6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CNC – elementy cięte precyzyjnie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900"/>
              </a:spcBef>
              <a:spcAft>
                <a:spcPts val="0"/>
              </a:spcAft>
              <a:buClr>
                <a:srgbClr val="E4EEF6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Druk 3D – mocowania i obudowy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900"/>
              </a:spcBef>
              <a:spcAft>
                <a:spcPts val="0"/>
              </a:spcAft>
              <a:buClr>
                <a:srgbClr val="E4EEF6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4× drukarka Bambu Lab P1S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900"/>
              </a:spcBef>
              <a:spcAft>
                <a:spcPts val="0"/>
              </a:spcAft>
              <a:buClr>
                <a:srgbClr val="E4EEF6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Fusion 360 – projektowanie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165100" marR="0" rtl="0" algn="l">
              <a:spcBef>
                <a:spcPts val="900"/>
              </a:spcBef>
              <a:spcAft>
                <a:spcPts val="0"/>
              </a:spcAft>
              <a:buClr>
                <a:srgbClr val="E4EEF6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Wsparcie narzędzi AI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4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4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WNIOSKI PROJEKTOWE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4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Błędy, które stały się lekcjami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4"/>
          <p:cNvSpPr/>
          <p:nvPr/>
        </p:nvSpPr>
        <p:spPr>
          <a:xfrm>
            <a:off x="594360" y="1554480"/>
            <a:ext cx="2670048" cy="2286000"/>
          </a:xfrm>
          <a:prstGeom prst="roundRect">
            <a:avLst>
              <a:gd fmla="val 3600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4"/>
          <p:cNvSpPr/>
          <p:nvPr/>
        </p:nvSpPr>
        <p:spPr>
          <a:xfrm>
            <a:off x="850392" y="1783080"/>
            <a:ext cx="502920" cy="50292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4"/>
          <p:cNvSpPr/>
          <p:nvPr/>
        </p:nvSpPr>
        <p:spPr>
          <a:xfrm>
            <a:off x="850392" y="17830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4"/>
          <p:cNvSpPr/>
          <p:nvPr/>
        </p:nvSpPr>
        <p:spPr>
          <a:xfrm>
            <a:off x="850392" y="2395728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Solidne połączenia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4"/>
          <p:cNvSpPr/>
          <p:nvPr/>
        </p:nvSpPr>
        <p:spPr>
          <a:xfrm>
            <a:off x="850392" y="2834640"/>
            <a:ext cx="215798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Oderwany przewód zasilania zniszczył Arduino i sterownik – nie może być niedociągnięć.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4"/>
          <p:cNvSpPr/>
          <p:nvPr/>
        </p:nvSpPr>
        <p:spPr>
          <a:xfrm>
            <a:off x="3429000" y="1554480"/>
            <a:ext cx="2670048" cy="2286000"/>
          </a:xfrm>
          <a:prstGeom prst="roundRect">
            <a:avLst>
              <a:gd fmla="val 3600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4"/>
          <p:cNvSpPr/>
          <p:nvPr/>
        </p:nvSpPr>
        <p:spPr>
          <a:xfrm>
            <a:off x="3685032" y="1783080"/>
            <a:ext cx="502920" cy="50292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4"/>
          <p:cNvSpPr/>
          <p:nvPr/>
        </p:nvSpPr>
        <p:spPr>
          <a:xfrm>
            <a:off x="3685032" y="17830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4"/>
          <p:cNvSpPr/>
          <p:nvPr/>
        </p:nvSpPr>
        <p:spPr>
          <a:xfrm>
            <a:off x="3685032" y="2395728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Dobre mocowania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4"/>
          <p:cNvSpPr/>
          <p:nvPr/>
        </p:nvSpPr>
        <p:spPr>
          <a:xfrm>
            <a:off x="3685032" y="2834640"/>
            <a:ext cx="215798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Czujnik mocowany „na sztukę” i słaby projekt 3D = zawodność. Liczy się przemyślana konstrukcja.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4"/>
          <p:cNvSpPr/>
          <p:nvPr/>
        </p:nvSpPr>
        <p:spPr>
          <a:xfrm>
            <a:off x="6263640" y="1554480"/>
            <a:ext cx="2670048" cy="2286000"/>
          </a:xfrm>
          <a:prstGeom prst="roundRect">
            <a:avLst>
              <a:gd fmla="val 3600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4"/>
          <p:cNvSpPr/>
          <p:nvPr/>
        </p:nvSpPr>
        <p:spPr>
          <a:xfrm>
            <a:off x="6519672" y="1783080"/>
            <a:ext cx="502920" cy="50292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4"/>
          <p:cNvSpPr/>
          <p:nvPr/>
        </p:nvSpPr>
        <p:spPr>
          <a:xfrm>
            <a:off x="6519672" y="17830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4"/>
          <p:cNvSpPr/>
          <p:nvPr/>
        </p:nvSpPr>
        <p:spPr>
          <a:xfrm>
            <a:off x="6519672" y="2395728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Dokumentacja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4"/>
          <p:cNvSpPr/>
          <p:nvPr/>
        </p:nvSpPr>
        <p:spPr>
          <a:xfrm>
            <a:off x="6519672" y="2834640"/>
            <a:ext cx="215798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Dokumentacja zawsze musi być – odręczne szkice nie wystarczają.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4"/>
          <p:cNvSpPr/>
          <p:nvPr/>
        </p:nvSpPr>
        <p:spPr>
          <a:xfrm>
            <a:off x="9098280" y="1554480"/>
            <a:ext cx="2670048" cy="2286000"/>
          </a:xfrm>
          <a:prstGeom prst="roundRect">
            <a:avLst>
              <a:gd fmla="val 3600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4"/>
          <p:cNvSpPr/>
          <p:nvPr/>
        </p:nvSpPr>
        <p:spPr>
          <a:xfrm>
            <a:off x="9354312" y="1783080"/>
            <a:ext cx="502920" cy="50292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4"/>
          <p:cNvSpPr/>
          <p:nvPr/>
        </p:nvSpPr>
        <p:spPr>
          <a:xfrm>
            <a:off x="9354312" y="17830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4"/>
          <p:cNvSpPr/>
          <p:nvPr/>
        </p:nvSpPr>
        <p:spPr>
          <a:xfrm>
            <a:off x="9354312" y="2395728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Modułowość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4"/>
          <p:cNvSpPr/>
          <p:nvPr/>
        </p:nvSpPr>
        <p:spPr>
          <a:xfrm>
            <a:off x="9354312" y="2834640"/>
            <a:ext cx="215798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Robić wszystko na wymiennych modułach – łatwo „spalić” element, więc musi być szybka wymiana.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4"/>
          <p:cNvSpPr/>
          <p:nvPr/>
        </p:nvSpPr>
        <p:spPr>
          <a:xfrm>
            <a:off x="594360" y="4069080"/>
            <a:ext cx="3566160" cy="2011680"/>
          </a:xfrm>
          <a:prstGeom prst="roundRect">
            <a:avLst>
              <a:gd fmla="val 4091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fail_cable.png" id="351" name="Google Shape;35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8108" y="4178808"/>
            <a:ext cx="2838664" cy="1792224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4"/>
          <p:cNvSpPr/>
          <p:nvPr/>
        </p:nvSpPr>
        <p:spPr>
          <a:xfrm>
            <a:off x="594360" y="6089904"/>
            <a:ext cx="3566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Oderwany przewód zasilania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4"/>
          <p:cNvSpPr/>
          <p:nvPr/>
        </p:nvSpPr>
        <p:spPr>
          <a:xfrm>
            <a:off x="4325112" y="4069080"/>
            <a:ext cx="3566160" cy="2011680"/>
          </a:xfrm>
          <a:prstGeom prst="roundRect">
            <a:avLst>
              <a:gd fmla="val 4091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handdraw.png" id="354" name="Google Shape;35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34840" y="4248087"/>
            <a:ext cx="3346704" cy="165366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4"/>
          <p:cNvSpPr/>
          <p:nvPr/>
        </p:nvSpPr>
        <p:spPr>
          <a:xfrm>
            <a:off x="4325112" y="6089904"/>
            <a:ext cx="3566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Brak pełnej dokumentacji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8055864" y="4069080"/>
            <a:ext cx="3529584" cy="2011680"/>
          </a:xfrm>
          <a:prstGeom prst="roundRect">
            <a:avLst>
              <a:gd fmla="val 4091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print_err.png" id="357" name="Google Shape;35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121841" y="3632013"/>
            <a:ext cx="1371625" cy="277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4"/>
          <p:cNvSpPr/>
          <p:nvPr/>
        </p:nvSpPr>
        <p:spPr>
          <a:xfrm>
            <a:off x="8055864" y="6089904"/>
            <a:ext cx="352958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Błędy druku 3D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5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5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5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NA TLE INNYCH KONSTRUKCJI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5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Konkurencja i cechy mojego robota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5"/>
          <p:cNvSpPr/>
          <p:nvPr/>
        </p:nvSpPr>
        <p:spPr>
          <a:xfrm>
            <a:off x="594360" y="1463040"/>
            <a:ext cx="3246120" cy="2194560"/>
          </a:xfrm>
          <a:prstGeom prst="roundRect">
            <a:avLst>
              <a:gd fmla="val 3750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comp1.png" id="369" name="Google Shape;36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088" y="1708310"/>
            <a:ext cx="3026664" cy="170402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5"/>
          <p:cNvSpPr/>
          <p:nvPr/>
        </p:nvSpPr>
        <p:spPr>
          <a:xfrm>
            <a:off x="594360" y="3794760"/>
            <a:ext cx="3246120" cy="2194560"/>
          </a:xfrm>
          <a:prstGeom prst="roundRect">
            <a:avLst>
              <a:gd fmla="val 3750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comp2.png" id="371" name="Google Shape;37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1444" y="3904488"/>
            <a:ext cx="2631952" cy="1975104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5"/>
          <p:cNvSpPr/>
          <p:nvPr/>
        </p:nvSpPr>
        <p:spPr>
          <a:xfrm>
            <a:off x="4023360" y="1463040"/>
            <a:ext cx="2240280" cy="4526280"/>
          </a:xfrm>
          <a:prstGeom prst="roundRect">
            <a:avLst>
              <a:gd fmla="val 3673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comp3.png" id="373" name="Google Shape;37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33088" y="1932310"/>
            <a:ext cx="2020824" cy="358774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5"/>
          <p:cNvSpPr/>
          <p:nvPr/>
        </p:nvSpPr>
        <p:spPr>
          <a:xfrm>
            <a:off x="5943600" y="1463040"/>
            <a:ext cx="5650992" cy="4526280"/>
          </a:xfrm>
          <a:prstGeom prst="roundRect">
            <a:avLst>
              <a:gd fmla="val 1818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5"/>
          <p:cNvSpPr/>
          <p:nvPr/>
        </p:nvSpPr>
        <p:spPr>
          <a:xfrm>
            <a:off x="6217920" y="1645920"/>
            <a:ext cx="5120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Cechy mojego projektu (do porównania w zespole)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5"/>
          <p:cNvSpPr/>
          <p:nvPr/>
        </p:nvSpPr>
        <p:spPr>
          <a:xfrm>
            <a:off x="6263640" y="2194560"/>
            <a:ext cx="50292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4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Budowa w pełni modułowa – wymienne podzespoły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900"/>
              </a:spcBef>
              <a:spcAft>
                <a:spcPts val="0"/>
              </a:spcAft>
              <a:buClr>
                <a:srgbClr val="16202E"/>
              </a:buClr>
              <a:buSzPts val="14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Czujniki linii budowane od zera (nie gotowe listwy)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900"/>
              </a:spcBef>
              <a:spcAft>
                <a:spcPts val="0"/>
              </a:spcAft>
              <a:buClr>
                <a:srgbClr val="16202E"/>
              </a:buClr>
              <a:buSzPts val="14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Arduino Nano + mostek H TB6612FNG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900"/>
              </a:spcBef>
              <a:spcAft>
                <a:spcPts val="0"/>
              </a:spcAft>
              <a:buClr>
                <a:srgbClr val="16202E"/>
              </a:buClr>
              <a:buSzPts val="14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Zasilanie LiPo 2S (7,4 V)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900"/>
              </a:spcBef>
              <a:spcAft>
                <a:spcPts val="0"/>
              </a:spcAft>
              <a:buClr>
                <a:srgbClr val="16202E"/>
              </a:buClr>
              <a:buSzPts val="14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Strojenie regulatora przez Bluetooth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900"/>
              </a:spcBef>
              <a:spcAft>
                <a:spcPts val="0"/>
              </a:spcAft>
              <a:buClr>
                <a:srgbClr val="16202E"/>
              </a:buClr>
              <a:buSzPts val="14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Mechanika własna: CNC + druk 3D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6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6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PLANOWANY ROZWÓJ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6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Dalsze prace nad aplikacją i robotem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6"/>
          <p:cNvSpPr/>
          <p:nvPr/>
        </p:nvSpPr>
        <p:spPr>
          <a:xfrm>
            <a:off x="594360" y="1463040"/>
            <a:ext cx="5074920" cy="4069080"/>
          </a:xfrm>
          <a:prstGeom prst="roundRect">
            <a:avLst>
              <a:gd fmla="val 2022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6"/>
          <p:cNvSpPr/>
          <p:nvPr/>
        </p:nvSpPr>
        <p:spPr>
          <a:xfrm>
            <a:off x="868680" y="1664208"/>
            <a:ext cx="45720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Komunikacja i aplikacja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6"/>
          <p:cNvSpPr/>
          <p:nvPr/>
        </p:nvSpPr>
        <p:spPr>
          <a:xfrm>
            <a:off x="886968" y="2048256"/>
            <a:ext cx="457200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Nowy moduł Bluetooth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Clr>
                <a:srgbClr val="3E668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HC-05 nie działa; HM-10 bardzo wolny (komendy i odbiór trwają sekundy)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Modyfikacja firmware Arduino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Clr>
                <a:srgbClr val="3E668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odbiór komend i wysyłanie danych do aplikacji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Własny protokół z potwierdzaniem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Clr>
                <a:srgbClr val="3E668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obecnie komendy wysyłane są bez potwierdzenia z robota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6"/>
          <p:cNvSpPr/>
          <p:nvPr/>
        </p:nvSpPr>
        <p:spPr>
          <a:xfrm>
            <a:off x="5897880" y="1463040"/>
            <a:ext cx="3657600" cy="4069080"/>
          </a:xfrm>
          <a:prstGeom prst="roundRect">
            <a:avLst>
              <a:gd fmla="val 2250" name="adj"/>
            </a:avLst>
          </a:prstGeom>
          <a:solidFill>
            <a:srgbClr val="11243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6"/>
          <p:cNvSpPr/>
          <p:nvPr/>
        </p:nvSpPr>
        <p:spPr>
          <a:xfrm>
            <a:off x="6172200" y="1664208"/>
            <a:ext cx="3200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Napęd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6"/>
          <p:cNvSpPr/>
          <p:nvPr/>
        </p:nvSpPr>
        <p:spPr>
          <a:xfrm>
            <a:off x="6190488" y="2048256"/>
            <a:ext cx="315468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Szybsze silniki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Clr>
                <a:srgbClr val="BFD2E5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obecne są najsłabszym elementem; wymusi wymianę mostka H i zasilania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Char char="•"/>
            </a:pPr>
            <a:r>
              <a:rPr b="1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Enkodery prędkości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Clr>
                <a:srgbClr val="BFD2E5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równe obroty obu kół; testowany magnetyczny AS5047P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9692640" y="1463040"/>
            <a:ext cx="1901952" cy="4069080"/>
          </a:xfrm>
          <a:prstGeom prst="roundRect">
            <a:avLst>
              <a:gd fmla="val 4327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btapp.png" id="393" name="Google Shape;39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02368" y="1626441"/>
            <a:ext cx="1682496" cy="374227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6"/>
          <p:cNvSpPr/>
          <p:nvPr/>
        </p:nvSpPr>
        <p:spPr>
          <a:xfrm>
            <a:off x="594360" y="5669280"/>
            <a:ext cx="11000232" cy="566928"/>
          </a:xfrm>
          <a:prstGeom prst="roundRect">
            <a:avLst>
              <a:gd fmla="val 14516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6"/>
          <p:cNvSpPr/>
          <p:nvPr/>
        </p:nvSpPr>
        <p:spPr>
          <a:xfrm>
            <a:off x="594360" y="5669280"/>
            <a:ext cx="11000232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Rozwój zaplanowany na wakacje — cel: lepsze miejsce w zawodach.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243F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7"/>
          <p:cNvSpPr/>
          <p:nvPr/>
        </p:nvSpPr>
        <p:spPr>
          <a:xfrm>
            <a:off x="594360" y="640080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Podsumowanie i wnioski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7"/>
          <p:cNvSpPr/>
          <p:nvPr/>
        </p:nvSpPr>
        <p:spPr>
          <a:xfrm>
            <a:off x="594360" y="1371600"/>
            <a:ext cx="548640" cy="64008"/>
          </a:xfrm>
          <a:prstGeom prst="rect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7"/>
          <p:cNvSpPr/>
          <p:nvPr/>
        </p:nvSpPr>
        <p:spPr>
          <a:xfrm>
            <a:off x="594360" y="1691640"/>
            <a:ext cx="5349240" cy="1234440"/>
          </a:xfrm>
          <a:prstGeom prst="roundRect">
            <a:avLst>
              <a:gd fmla="val 6667" name="adj"/>
            </a:avLst>
          </a:prstGeom>
          <a:solidFill>
            <a:srgbClr val="1B35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7"/>
          <p:cNvSpPr/>
          <p:nvPr/>
        </p:nvSpPr>
        <p:spPr>
          <a:xfrm>
            <a:off x="822960" y="2075688"/>
            <a:ext cx="457200" cy="45720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7"/>
          <p:cNvSpPr/>
          <p:nvPr/>
        </p:nvSpPr>
        <p:spPr>
          <a:xfrm>
            <a:off x="822960" y="207568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7"/>
          <p:cNvSpPr/>
          <p:nvPr/>
        </p:nvSpPr>
        <p:spPr>
          <a:xfrm>
            <a:off x="1463040" y="1856232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Solidne podstawy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1463040" y="2221992"/>
            <a:ext cx="42976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0E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Modułowość + solidne połączenia + dokumentacja = niezawodny robot.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7"/>
          <p:cNvSpPr/>
          <p:nvPr/>
        </p:nvSpPr>
        <p:spPr>
          <a:xfrm>
            <a:off x="6217920" y="1691640"/>
            <a:ext cx="5349240" cy="1234440"/>
          </a:xfrm>
          <a:prstGeom prst="roundRect">
            <a:avLst>
              <a:gd fmla="val 6667" name="adj"/>
            </a:avLst>
          </a:prstGeom>
          <a:solidFill>
            <a:srgbClr val="1B35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7"/>
          <p:cNvSpPr/>
          <p:nvPr/>
        </p:nvSpPr>
        <p:spPr>
          <a:xfrm>
            <a:off x="6446520" y="2075688"/>
            <a:ext cx="457200" cy="45720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7"/>
          <p:cNvSpPr/>
          <p:nvPr/>
        </p:nvSpPr>
        <p:spPr>
          <a:xfrm>
            <a:off x="6446520" y="207568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7"/>
          <p:cNvSpPr/>
          <p:nvPr/>
        </p:nvSpPr>
        <p:spPr>
          <a:xfrm>
            <a:off x="7086600" y="1856232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Rozwój przez starty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7"/>
          <p:cNvSpPr/>
          <p:nvPr/>
        </p:nvSpPr>
        <p:spPr>
          <a:xfrm>
            <a:off x="7086600" y="2221992"/>
            <a:ext cx="42976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0E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5 startów 2023–2025; od spalonego robota do I miejsca na RobON 2024.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7"/>
          <p:cNvSpPr/>
          <p:nvPr/>
        </p:nvSpPr>
        <p:spPr>
          <a:xfrm>
            <a:off x="594360" y="3108960"/>
            <a:ext cx="5349240" cy="1234440"/>
          </a:xfrm>
          <a:prstGeom prst="roundRect">
            <a:avLst>
              <a:gd fmla="val 6667" name="adj"/>
            </a:avLst>
          </a:prstGeom>
          <a:solidFill>
            <a:srgbClr val="1B35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7"/>
          <p:cNvSpPr/>
          <p:nvPr/>
        </p:nvSpPr>
        <p:spPr>
          <a:xfrm>
            <a:off x="822960" y="3493008"/>
            <a:ext cx="457200" cy="45720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7"/>
          <p:cNvSpPr/>
          <p:nvPr/>
        </p:nvSpPr>
        <p:spPr>
          <a:xfrm>
            <a:off x="822960" y="349300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7"/>
          <p:cNvSpPr/>
          <p:nvPr/>
        </p:nvSpPr>
        <p:spPr>
          <a:xfrm>
            <a:off x="1463040" y="3273552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Własne podzespoły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7"/>
          <p:cNvSpPr/>
          <p:nvPr/>
        </p:nvSpPr>
        <p:spPr>
          <a:xfrm>
            <a:off x="1463040" y="3639312"/>
            <a:ext cx="42976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0E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Czujniki budowane od zera, mechanika z CNC i druku 3D.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6217920" y="3108960"/>
            <a:ext cx="5349240" cy="1234440"/>
          </a:xfrm>
          <a:prstGeom prst="roundRect">
            <a:avLst>
              <a:gd fmla="val 6667" name="adj"/>
            </a:avLst>
          </a:prstGeom>
          <a:solidFill>
            <a:srgbClr val="1B35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7"/>
          <p:cNvSpPr/>
          <p:nvPr/>
        </p:nvSpPr>
        <p:spPr>
          <a:xfrm>
            <a:off x="6446520" y="3493008"/>
            <a:ext cx="457200" cy="457200"/>
          </a:xfrm>
          <a:prstGeom prst="ellipse">
            <a:avLst/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7"/>
          <p:cNvSpPr/>
          <p:nvPr/>
        </p:nvSpPr>
        <p:spPr>
          <a:xfrm>
            <a:off x="6446520" y="349300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7"/>
          <p:cNvSpPr/>
          <p:nvPr/>
        </p:nvSpPr>
        <p:spPr>
          <a:xfrm>
            <a:off x="7086600" y="3273552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Strojenie PID i oprogramowanie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7"/>
          <p:cNvSpPr/>
          <p:nvPr/>
        </p:nvSpPr>
        <p:spPr>
          <a:xfrm>
            <a:off x="7086600" y="3639312"/>
            <a:ext cx="42976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0E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Aplikacja w Javie wysyła nastawy kp/ki/kd przez Bluetooth – bez wgrywania programu.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7"/>
          <p:cNvSpPr/>
          <p:nvPr/>
        </p:nvSpPr>
        <p:spPr>
          <a:xfrm>
            <a:off x="594360" y="4709160"/>
            <a:ext cx="11000232" cy="1463040"/>
          </a:xfrm>
          <a:prstGeom prst="roundRect">
            <a:avLst>
              <a:gd fmla="val 5625" name="adj"/>
            </a:avLst>
          </a:prstGeom>
          <a:solidFill>
            <a:srgbClr val="0C1A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7"/>
          <p:cNvSpPr/>
          <p:nvPr/>
        </p:nvSpPr>
        <p:spPr>
          <a:xfrm>
            <a:off x="914400" y="4846320"/>
            <a:ext cx="4572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Podziękowania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7"/>
          <p:cNvSpPr/>
          <p:nvPr/>
        </p:nvSpPr>
        <p:spPr>
          <a:xfrm>
            <a:off x="914400" y="5212080"/>
            <a:ext cx="103327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CFE0EF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Za pomoc przy projektach PCB – absolwenci Politechniki Rzeszowskiej: 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Grzegorz Pelczar</a:t>
            </a:r>
            <a:r>
              <a:rPr b="0" i="0" lang="en-US" sz="150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  oraz 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Dariusz Sokół</a:t>
            </a:r>
            <a:r>
              <a:rPr b="0" i="0" lang="en-US" sz="1500" u="none" cap="none" strike="noStrike">
                <a:solidFill>
                  <a:srgbClr val="CFE0E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7"/>
          <p:cNvSpPr/>
          <p:nvPr/>
        </p:nvSpPr>
        <p:spPr>
          <a:xfrm>
            <a:off x="594360" y="63550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Dziękuję za uwagę 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CEL I ZAKRES PROJEKTU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Co to jest LineFollower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594360" y="1417320"/>
            <a:ext cx="6035040" cy="4663440"/>
          </a:xfrm>
          <a:prstGeom prst="roundRect">
            <a:avLst>
              <a:gd fmla="val 1765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914400" y="164592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Zadanie robota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914400" y="1965960"/>
            <a:ext cx="54864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Autonomiczne, jak najszybsze śledzenie wyznaczonej trasy – najczęściej ciemnej linii na jasnym tle (lub odwrotnie).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914400" y="283464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Zakres projektu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914400" y="3154680"/>
            <a:ext cx="54864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03200" lvl="0" marL="2032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450"/>
              <a:buFont typeface="Calibri"/>
              <a:buChar char="•"/>
            </a:pPr>
            <a:r>
              <a:rPr b="0" i="0" lang="en-US" sz="14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Konstrukcja mechaniczna (CNC, druk 3D) i elektronika robota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450"/>
              <a:buFont typeface="Calibri"/>
              <a:buChar char="•"/>
            </a:pPr>
            <a:r>
              <a:rPr b="0" i="0" lang="en-US" sz="14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Projekt i budowa modułów: czujniki, zasilanie, sterowanie silnikami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450"/>
              <a:buFont typeface="Calibri"/>
              <a:buChar char="•"/>
            </a:pPr>
            <a:r>
              <a:rPr b="0" i="0" lang="en-US" sz="14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Oprogramowanie sterujące + strojenie przez Bluetooth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450"/>
              <a:buFont typeface="Calibri"/>
              <a:buChar char="•"/>
            </a:pPr>
            <a:r>
              <a:rPr b="0" i="0" lang="en-US" sz="14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Starty w zawodach robotycznych (RobON, XChelenge)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903720" y="1417320"/>
            <a:ext cx="4709160" cy="3246120"/>
          </a:xfrm>
          <a:prstGeom prst="roundRect">
            <a:avLst>
              <a:gd fmla="val 2535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robot_floor.png" id="38" name="Google Shape;3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3448" y="1545300"/>
            <a:ext cx="4489704" cy="299016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"/>
          <p:cNvSpPr/>
          <p:nvPr/>
        </p:nvSpPr>
        <p:spPr>
          <a:xfrm>
            <a:off x="6903720" y="4736592"/>
            <a:ext cx="4709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Robot na trasie zawodów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903720" y="5120640"/>
            <a:ext cx="4709160" cy="960120"/>
          </a:xfrm>
          <a:prstGeom prst="roundRect">
            <a:avLst>
              <a:gd fmla="val 8571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7086600" y="5120640"/>
            <a:ext cx="43434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Cel: niezawodny, szybki i łatwy w naprawie robot zdolny rywalizować w czołówce zawodów.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STARTY W ZAWODACH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Historia startów i wyniki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594360" y="1600200"/>
            <a:ext cx="2084832" cy="2286000"/>
          </a:xfrm>
          <a:prstGeom prst="roundRect">
            <a:avLst>
              <a:gd fmla="val 3947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594360" y="1801368"/>
            <a:ext cx="208483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594360" y="2130552"/>
            <a:ext cx="20848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XChelenge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914400" y="2679192"/>
            <a:ext cx="1444752" cy="566928"/>
          </a:xfrm>
          <a:prstGeom prst="roundRect">
            <a:avLst>
              <a:gd fmla="val 48387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914400" y="2679192"/>
            <a:ext cx="1444752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Porażka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594360" y="3383280"/>
            <a:ext cx="208483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spalony robot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2862072" y="1600200"/>
            <a:ext cx="2084832" cy="2286000"/>
          </a:xfrm>
          <a:prstGeom prst="roundRect">
            <a:avLst>
              <a:gd fmla="val 3947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2862072" y="1801368"/>
            <a:ext cx="208483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2862072" y="2130552"/>
            <a:ext cx="20848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RobON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3182112" y="2679192"/>
            <a:ext cx="1444752" cy="566928"/>
          </a:xfrm>
          <a:prstGeom prst="roundRect">
            <a:avLst>
              <a:gd fmla="val 48387" name="adj"/>
            </a:avLst>
          </a:prstGeom>
          <a:solidFill>
            <a:srgbClr val="3E66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3182112" y="2679192"/>
            <a:ext cx="1444752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II miejsce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5129784" y="1600200"/>
            <a:ext cx="2084832" cy="2286000"/>
          </a:xfrm>
          <a:prstGeom prst="roundRect">
            <a:avLst>
              <a:gd fmla="val 3947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129784" y="1801368"/>
            <a:ext cx="208483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129784" y="2130552"/>
            <a:ext cx="20848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RobON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5449824" y="2679192"/>
            <a:ext cx="1444752" cy="566928"/>
          </a:xfrm>
          <a:prstGeom prst="roundRect">
            <a:avLst>
              <a:gd fmla="val 48387" name="adj"/>
            </a:avLst>
          </a:prstGeom>
          <a:solidFill>
            <a:srgbClr val="2E7D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5449824" y="2679192"/>
            <a:ext cx="1444752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miejsce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7397496" y="1600200"/>
            <a:ext cx="2084832" cy="2286000"/>
          </a:xfrm>
          <a:prstGeom prst="roundRect">
            <a:avLst>
              <a:gd fmla="val 3947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7397496" y="1801368"/>
            <a:ext cx="208483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7397496" y="2130552"/>
            <a:ext cx="20848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XChelenge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7717536" y="2679192"/>
            <a:ext cx="1444752" cy="566928"/>
          </a:xfrm>
          <a:prstGeom prst="roundRect">
            <a:avLst>
              <a:gd fmla="val 48387" name="adj"/>
            </a:avLst>
          </a:prstGeom>
          <a:solidFill>
            <a:srgbClr val="3E66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7717536" y="2679192"/>
            <a:ext cx="1444752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6. miejsce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9665208" y="1600200"/>
            <a:ext cx="2084832" cy="2286000"/>
          </a:xfrm>
          <a:prstGeom prst="roundRect">
            <a:avLst>
              <a:gd fmla="val 3947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9665208" y="1801368"/>
            <a:ext cx="208483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9665208" y="2130552"/>
            <a:ext cx="20848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RobON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9985248" y="2679192"/>
            <a:ext cx="1444752" cy="566928"/>
          </a:xfrm>
          <a:prstGeom prst="roundRect">
            <a:avLst>
              <a:gd fmla="val 48387" name="adj"/>
            </a:avLst>
          </a:prstGeom>
          <a:solidFill>
            <a:srgbClr val="3E66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9985248" y="2679192"/>
            <a:ext cx="1444752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II miejsce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594360" y="4160520"/>
            <a:ext cx="3456432" cy="1920240"/>
          </a:xfrm>
          <a:prstGeom prst="roundRect">
            <a:avLst>
              <a:gd fmla="val 4286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podium.png" id="78" name="Google Shape;7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9584" y="4270248"/>
            <a:ext cx="2265984" cy="170078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4233672" y="4160520"/>
            <a:ext cx="3456432" cy="1920240"/>
          </a:xfrm>
          <a:prstGeom prst="roundRect">
            <a:avLst>
              <a:gd fmla="val 4286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trophies.png" id="80" name="Google Shape;8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49383" y="4270248"/>
            <a:ext cx="3025011" cy="170078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/>
          <p:nvPr/>
        </p:nvSpPr>
        <p:spPr>
          <a:xfrm>
            <a:off x="7872984" y="4160520"/>
            <a:ext cx="3721608" cy="1920240"/>
          </a:xfrm>
          <a:prstGeom prst="roundRect">
            <a:avLst>
              <a:gd fmla="val 4286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8092440" y="4160520"/>
            <a:ext cx="329184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1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Każda porażka = źródło wniosków projektowych, które poprawiały kolejne wersje robota.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243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4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150"/>
              <a:buFont typeface="Calibri"/>
              <a:buNone/>
            </a:pPr>
            <a:r>
              <a:t/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1325880" y="576081"/>
            <a:ext cx="9144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</a:pPr>
            <a:r>
              <a:rPr b="1"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Ogólny schemat blokowy wykonanego systemu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1718635" y="2400278"/>
            <a:ext cx="187440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4"/>
          <p:cNvSpPr/>
          <p:nvPr/>
        </p:nvSpPr>
        <p:spPr>
          <a:xfrm>
            <a:off x="1718635" y="2400278"/>
            <a:ext cx="187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Akumulator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LiPo 2S · 7,4 V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1718635" y="3817598"/>
            <a:ext cx="187440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4"/>
          <p:cNvSpPr/>
          <p:nvPr/>
        </p:nvSpPr>
        <p:spPr>
          <a:xfrm>
            <a:off x="1718635" y="3817598"/>
            <a:ext cx="187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Przetwornica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step-down → 5 V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6" name="Google Shape;96;p4"/>
          <p:cNvCxnSpPr/>
          <p:nvPr/>
        </p:nvCxnSpPr>
        <p:spPr>
          <a:xfrm>
            <a:off x="3593155" y="2811758"/>
            <a:ext cx="548700" cy="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7" name="Google Shape;97;p4"/>
          <p:cNvCxnSpPr/>
          <p:nvPr/>
        </p:nvCxnSpPr>
        <p:spPr>
          <a:xfrm>
            <a:off x="2651323" y="3314678"/>
            <a:ext cx="0" cy="50280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8" name="Google Shape;98;p4"/>
          <p:cNvSpPr/>
          <p:nvPr/>
        </p:nvSpPr>
        <p:spPr>
          <a:xfrm>
            <a:off x="5074920" y="2788920"/>
            <a:ext cx="2286000" cy="1325880"/>
          </a:xfrm>
          <a:prstGeom prst="roundRect">
            <a:avLst>
              <a:gd fmla="val 5517" name="adj"/>
            </a:avLst>
          </a:prstGeom>
          <a:solidFill>
            <a:srgbClr val="D7263D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"/>
          <p:cNvSpPr/>
          <p:nvPr/>
        </p:nvSpPr>
        <p:spPr>
          <a:xfrm>
            <a:off x="5074920" y="2788920"/>
            <a:ext cx="228600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Mikrokontroler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Arduino Nano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0" name="Google Shape;100;p4"/>
          <p:cNvCxnSpPr/>
          <p:nvPr/>
        </p:nvCxnSpPr>
        <p:spPr>
          <a:xfrm>
            <a:off x="3593155" y="4274798"/>
            <a:ext cx="1005900" cy="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1" name="Google Shape;101;p4"/>
          <p:cNvSpPr/>
          <p:nvPr/>
        </p:nvSpPr>
        <p:spPr>
          <a:xfrm>
            <a:off x="4050355" y="4000478"/>
            <a:ext cx="64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5 V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3638875" y="2491718"/>
            <a:ext cx="731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7,4 V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4937760" y="1143000"/>
            <a:ext cx="256032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4937760" y="1143000"/>
            <a:ext cx="25603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Listwa czujników linii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5× fototranzystor · sterownik LED TLC59108 (I²C)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5" name="Google Shape;105;p4"/>
          <p:cNvCxnSpPr/>
          <p:nvPr/>
        </p:nvCxnSpPr>
        <p:spPr>
          <a:xfrm>
            <a:off x="6217920" y="2057400"/>
            <a:ext cx="0" cy="73152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6" name="Google Shape;106;p4"/>
          <p:cNvSpPr/>
          <p:nvPr/>
        </p:nvSpPr>
        <p:spPr>
          <a:xfrm>
            <a:off x="6355080" y="2194560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950"/>
              <a:buFont typeface="Calibri"/>
              <a:buNone/>
            </a:pPr>
            <a:r>
              <a:rPr b="0" i="1" lang="en-US" sz="9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pomiar pozycji linii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8183880" y="2788920"/>
            <a:ext cx="1828800" cy="1325880"/>
          </a:xfrm>
          <a:prstGeom prst="roundRect">
            <a:avLst>
              <a:gd fmla="val 5517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"/>
          <p:cNvSpPr/>
          <p:nvPr/>
        </p:nvSpPr>
        <p:spPr>
          <a:xfrm>
            <a:off x="8183880" y="2788920"/>
            <a:ext cx="182880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Mostek H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TB6612FNG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9" name="Google Shape;109;p4"/>
          <p:cNvCxnSpPr/>
          <p:nvPr/>
        </p:nvCxnSpPr>
        <p:spPr>
          <a:xfrm>
            <a:off x="7360920" y="3451860"/>
            <a:ext cx="822960" cy="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0" name="Google Shape;110;p4"/>
          <p:cNvSpPr/>
          <p:nvPr/>
        </p:nvSpPr>
        <p:spPr>
          <a:xfrm>
            <a:off x="7315200" y="3154680"/>
            <a:ext cx="822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PWM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10195560" y="2377440"/>
            <a:ext cx="141732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"/>
          <p:cNvSpPr/>
          <p:nvPr/>
        </p:nvSpPr>
        <p:spPr>
          <a:xfrm>
            <a:off x="10195560" y="2377440"/>
            <a:ext cx="14173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Silnik L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+ koło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0195560" y="3611880"/>
            <a:ext cx="1417320" cy="914400"/>
          </a:xfrm>
          <a:prstGeom prst="roundRect">
            <a:avLst>
              <a:gd fmla="val 8000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"/>
          <p:cNvSpPr/>
          <p:nvPr/>
        </p:nvSpPr>
        <p:spPr>
          <a:xfrm>
            <a:off x="10195560" y="3611880"/>
            <a:ext cx="14173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Silnik P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+ koło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5" name="Google Shape;115;p4"/>
          <p:cNvCxnSpPr/>
          <p:nvPr/>
        </p:nvCxnSpPr>
        <p:spPr>
          <a:xfrm flipH="1" rot="10800000">
            <a:off x="10012680" y="2697480"/>
            <a:ext cx="164592" cy="45720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6" name="Google Shape;116;p4"/>
          <p:cNvCxnSpPr/>
          <p:nvPr/>
        </p:nvCxnSpPr>
        <p:spPr>
          <a:xfrm>
            <a:off x="10012680" y="3749040"/>
            <a:ext cx="164592" cy="41148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7" name="Google Shape;117;p4"/>
          <p:cNvSpPr/>
          <p:nvPr/>
        </p:nvSpPr>
        <p:spPr>
          <a:xfrm>
            <a:off x="5074920" y="4617720"/>
            <a:ext cx="2286000" cy="868680"/>
          </a:xfrm>
          <a:prstGeom prst="roundRect">
            <a:avLst>
              <a:gd fmla="val 8421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>
            <a:off x="5074920" y="4617720"/>
            <a:ext cx="2286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Moduł Bluetooth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strojenie / start-stop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9" name="Google Shape;119;p4"/>
          <p:cNvCxnSpPr/>
          <p:nvPr/>
        </p:nvCxnSpPr>
        <p:spPr>
          <a:xfrm>
            <a:off x="6217920" y="4114800"/>
            <a:ext cx="0" cy="50292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0" name="Google Shape;120;p4"/>
          <p:cNvSpPr/>
          <p:nvPr/>
        </p:nvSpPr>
        <p:spPr>
          <a:xfrm>
            <a:off x="8183880" y="4617720"/>
            <a:ext cx="3429000" cy="868680"/>
          </a:xfrm>
          <a:prstGeom prst="roundRect">
            <a:avLst>
              <a:gd fmla="val 8421" name="adj"/>
            </a:avLst>
          </a:prstGeom>
          <a:solidFill>
            <a:srgbClr val="243B57"/>
          </a:solidFill>
          <a:ln cap="flat" cmpd="sng" w="12700">
            <a:solidFill>
              <a:srgbClr val="2C4A6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8183880" y="4617720"/>
            <a:ext cx="3429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Peryferia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D2E5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BFD2E5"/>
                </a:solidFill>
                <a:latin typeface="Calibri"/>
                <a:ea typeface="Calibri"/>
                <a:cs typeface="Calibri"/>
                <a:sym typeface="Calibri"/>
              </a:rPr>
              <a:t>buzzer · diody LED · switch · dioda IR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2" name="Google Shape;122;p4"/>
          <p:cNvCxnSpPr/>
          <p:nvPr/>
        </p:nvCxnSpPr>
        <p:spPr>
          <a:xfrm>
            <a:off x="7360920" y="4023360"/>
            <a:ext cx="822960" cy="594360"/>
          </a:xfrm>
          <a:prstGeom prst="straightConnector1">
            <a:avLst/>
          </a:prstGeom>
          <a:noFill/>
          <a:ln cap="flat" cmpd="sng" w="28575">
            <a:solidFill>
              <a:srgbClr val="9FC0DC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KOMPONENTY ROBOTA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Rozmieszczenie podzespołów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594360" y="1371600"/>
            <a:ext cx="4023360" cy="4709160"/>
          </a:xfrm>
          <a:prstGeom prst="roundRect">
            <a:avLst>
              <a:gd fmla="val 2045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robot_annot.png" id="133" name="Google Shape;13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3603" y="1481328"/>
            <a:ext cx="3364875" cy="448970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5"/>
          <p:cNvSpPr/>
          <p:nvPr/>
        </p:nvSpPr>
        <p:spPr>
          <a:xfrm>
            <a:off x="5029200" y="1417320"/>
            <a:ext cx="6565392" cy="2240280"/>
          </a:xfrm>
          <a:prstGeom prst="roundRect">
            <a:avLst>
              <a:gd fmla="val 3673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5303520" y="1572768"/>
            <a:ext cx="60350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Hardware – podstawa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5349240" y="1901952"/>
            <a:ext cx="310896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Mikrokomputer – Arduino / ESP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Sterownik silnika (mostek H)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Zasilacz / przetwornica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Czujniki linii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549640" y="1901952"/>
            <a:ext cx="292608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Silnik, koła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Buzzer, diody LED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6202E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Switch, dioda IR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5029200" y="3840480"/>
            <a:ext cx="6565392" cy="2240280"/>
          </a:xfrm>
          <a:prstGeom prst="roundRect">
            <a:avLst>
              <a:gd fmla="val 3673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5303520" y="4005072"/>
            <a:ext cx="60350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Hardware – dodatkowo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5349240" y="4334256"/>
            <a:ext cx="548640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E4EEF6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Bluetooth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E4EEF6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Pamięć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E4EEF6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Akcelerometr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MODUŁY – ZASILANIE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Akumulator i przetwornica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594360" y="1417320"/>
            <a:ext cx="5394960" cy="4663440"/>
          </a:xfrm>
          <a:prstGeom prst="roundRect">
            <a:avLst>
              <a:gd fmla="val 1765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"/>
          <p:cNvSpPr/>
          <p:nvPr/>
        </p:nvSpPr>
        <p:spPr>
          <a:xfrm>
            <a:off x="868680" y="160020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Akumulator LiPo 2S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868680" y="192024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7,4 V – zasila silniki i elektronikę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868680" y="2286000"/>
            <a:ext cx="4846320" cy="3566160"/>
          </a:xfrm>
          <a:prstGeom prst="roundRect">
            <a:avLst>
              <a:gd fmla="val 2308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lipo.png" id="154" name="Google Shape;1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794" y="2395728"/>
            <a:ext cx="4320092" cy="334670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6"/>
          <p:cNvSpPr/>
          <p:nvPr/>
        </p:nvSpPr>
        <p:spPr>
          <a:xfrm>
            <a:off x="6199632" y="1417320"/>
            <a:ext cx="5394960" cy="4663440"/>
          </a:xfrm>
          <a:prstGeom prst="roundRect">
            <a:avLst>
              <a:gd fmla="val 1765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"/>
          <p:cNvSpPr/>
          <p:nvPr/>
        </p:nvSpPr>
        <p:spPr>
          <a:xfrm>
            <a:off x="6473952" y="160020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Stabilizator / przetwornica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6473952" y="192024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Tanie (2–10 zł), różne wielkości i prądy – testowane i używane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6473952" y="2468880"/>
            <a:ext cx="4846320" cy="3383280"/>
          </a:xfrm>
          <a:prstGeom prst="roundRect">
            <a:avLst>
              <a:gd fmla="val 2432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regulators.png" id="159" name="Google Shape;15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45937" y="2578608"/>
            <a:ext cx="2902351" cy="316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MODUŁY – STEROWANIE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Mikrokontroler i mostek H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594360" y="1417320"/>
            <a:ext cx="5394960" cy="4663440"/>
          </a:xfrm>
          <a:prstGeom prst="roundRect">
            <a:avLst>
              <a:gd fmla="val 1765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868680" y="160020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Arduino Nano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868680" y="192024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Tani (9–60 zł), różne procesory i dodatki – łatwo i szybko wymienić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868680" y="2468880"/>
            <a:ext cx="4846320" cy="3383280"/>
          </a:xfrm>
          <a:prstGeom prst="roundRect">
            <a:avLst>
              <a:gd fmla="val 2432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nano_disp.png" id="173" name="Google Shape;17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9928" y="2578608"/>
            <a:ext cx="3163824" cy="316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7"/>
          <p:cNvSpPr/>
          <p:nvPr/>
        </p:nvSpPr>
        <p:spPr>
          <a:xfrm>
            <a:off x="6199632" y="1417320"/>
            <a:ext cx="5394960" cy="4663440"/>
          </a:xfrm>
          <a:prstGeom prst="roundRect">
            <a:avLst>
              <a:gd fmla="val 1765" name="adj"/>
            </a:avLst>
          </a:prstGeom>
          <a:solidFill>
            <a:srgbClr val="F3F5F8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6473952" y="160020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Mostek H – TB6612FNG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6473952" y="192024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668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3E6680"/>
                </a:solidFill>
                <a:latin typeface="Calibri"/>
                <a:ea typeface="Calibri"/>
                <a:cs typeface="Calibri"/>
                <a:sym typeface="Calibri"/>
              </a:rPr>
              <a:t>Sterownik dwóch silników DC; rozważany też mostek z tranzystorów (nie zbudowany)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6473952" y="2468880"/>
            <a:ext cx="4846320" cy="3383280"/>
          </a:xfrm>
          <a:prstGeom prst="roundRect">
            <a:avLst>
              <a:gd fmla="val 2432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hbridge.png" id="178" name="Google Shape;17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6301" y="2578608"/>
            <a:ext cx="3241623" cy="316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MODUŁY – CZUJNIKI LINII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Od gotowych listew do własnych konstrukcji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594360" y="1463040"/>
            <a:ext cx="6126480" cy="4617720"/>
          </a:xfrm>
          <a:prstGeom prst="roundRect">
            <a:avLst>
              <a:gd fmla="val 1782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sensors_diy.png" id="189" name="Google Shape;18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088" y="1843301"/>
            <a:ext cx="5907024" cy="385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8"/>
          <p:cNvSpPr/>
          <p:nvPr/>
        </p:nvSpPr>
        <p:spPr>
          <a:xfrm>
            <a:off x="594360" y="5650992"/>
            <a:ext cx="6126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Listwy czujników budowane od zera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6949440" y="1463040"/>
            <a:ext cx="4663440" cy="2331720"/>
          </a:xfrm>
          <a:prstGeom prst="roundRect">
            <a:avLst>
              <a:gd fmla="val 3529" name="adj"/>
            </a:avLst>
          </a:prstGeom>
          <a:solidFill>
            <a:srgbClr val="F3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7178040" y="1627632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Ewolucja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7223760" y="1938528"/>
            <a:ext cx="416052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Pierwsze konstrukcje: gotowe listwy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Obecnie: wszystkie budowane od zera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700"/>
              </a:spcBef>
              <a:spcAft>
                <a:spcPts val="0"/>
              </a:spcAft>
              <a:buClr>
                <a:srgbClr val="16202E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Fototranzystory + dioda IR (typu CNY70)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6949440" y="3977640"/>
            <a:ext cx="4663440" cy="2103120"/>
          </a:xfrm>
          <a:prstGeom prst="roundRect">
            <a:avLst>
              <a:gd fmla="val 3913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cny70.png" id="195" name="Google Shape;19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8388" y="4087368"/>
            <a:ext cx="2925544" cy="188366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8"/>
          <p:cNvSpPr/>
          <p:nvPr/>
        </p:nvSpPr>
        <p:spPr>
          <a:xfrm>
            <a:off x="6949440" y="5650992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A8D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6B7A8D"/>
                </a:solidFill>
                <a:latin typeface="Calibri"/>
                <a:ea typeface="Calibri"/>
                <a:cs typeface="Calibri"/>
                <a:sym typeface="Calibri"/>
              </a:rPr>
              <a:t>Przykład podłączenia czujnika (CNY70)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594360" y="457200"/>
            <a:ext cx="566928" cy="566928"/>
          </a:xfrm>
          <a:prstGeom prst="roundRect">
            <a:avLst>
              <a:gd fmla="val 19355" name="adj"/>
            </a:avLst>
          </a:prstGeom>
          <a:solidFill>
            <a:srgbClr val="D726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"/>
          <p:cNvSpPr/>
          <p:nvPr/>
        </p:nvSpPr>
        <p:spPr>
          <a:xfrm>
            <a:off x="594360" y="457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1325880" y="457200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263D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7263D"/>
                </a:solidFill>
                <a:latin typeface="Calibri"/>
                <a:ea typeface="Calibri"/>
                <a:cs typeface="Calibri"/>
                <a:sym typeface="Calibri"/>
              </a:rPr>
              <a:t>SCHEMAT ELEKTRYCZNY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1325880" y="676656"/>
            <a:ext cx="1050005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02E"/>
              </a:buClr>
              <a:buSzPts val="2700"/>
              <a:buFont typeface="Calibri"/>
              <a:buNone/>
            </a:pPr>
            <a:r>
              <a:rPr b="1" lang="en-US" sz="2700">
                <a:solidFill>
                  <a:srgbClr val="16202E"/>
                </a:solidFill>
                <a:latin typeface="Calibri"/>
                <a:ea typeface="Calibri"/>
                <a:cs typeface="Calibri"/>
                <a:sym typeface="Calibri"/>
              </a:rPr>
              <a:t>Schemat elektryczny systemu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594360" y="1417320"/>
            <a:ext cx="7772400" cy="4663440"/>
          </a:xfrm>
          <a:prstGeom prst="roundRect">
            <a:avLst>
              <a:gd fmla="val 1765" name="adj"/>
            </a:avLst>
          </a:prstGeom>
          <a:solidFill>
            <a:srgbClr val="FFFFFF"/>
          </a:solidFill>
          <a:ln>
            <a:noFill/>
          </a:ln>
          <a:effectLst>
            <a:outerShdw blurRad="114300" rotWithShape="0" algn="bl" dir="5400000" dist="38100">
              <a:srgbClr val="1A2A3A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ssets/schematic.png" id="207" name="Google Shape;20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8692" y="1527048"/>
            <a:ext cx="6303735" cy="444398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9"/>
          <p:cNvSpPr/>
          <p:nvPr/>
        </p:nvSpPr>
        <p:spPr>
          <a:xfrm>
            <a:off x="8595360" y="1417320"/>
            <a:ext cx="2999232" cy="4663440"/>
          </a:xfrm>
          <a:prstGeom prst="roundRect">
            <a:avLst>
              <a:gd fmla="val 2744" name="adj"/>
            </a:avLst>
          </a:prstGeom>
          <a:solidFill>
            <a:srgbClr val="1124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"/>
          <p:cNvSpPr/>
          <p:nvPr/>
        </p:nvSpPr>
        <p:spPr>
          <a:xfrm>
            <a:off x="8823960" y="1627632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0CC"/>
              </a:buClr>
              <a:buSzPts val="1350"/>
              <a:buFont typeface="Calibri"/>
              <a:buNone/>
            </a:pPr>
            <a:r>
              <a:rPr b="1" i="0" lang="en-US" sz="1550" u="none" cap="none" strike="noStrike">
                <a:solidFill>
                  <a:srgbClr val="8FB0CC"/>
                </a:solidFill>
                <a:latin typeface="Calibri"/>
                <a:ea typeface="Calibri"/>
                <a:cs typeface="Calibri"/>
                <a:sym typeface="Calibri"/>
              </a:rPr>
              <a:t>Co jest na schemacie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8869680" y="2539917"/>
            <a:ext cx="2514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84150" lvl="0" marL="165100" marR="0" rtl="0" algn="l">
              <a:spcBef>
                <a:spcPts val="0"/>
              </a:spcBef>
              <a:spcAft>
                <a:spcPts val="0"/>
              </a:spcAft>
              <a:buClr>
                <a:srgbClr val="E4EEF6"/>
              </a:buClr>
              <a:buSzPts val="1550"/>
              <a:buFont typeface="Calibri"/>
              <a:buChar char="•"/>
            </a:pPr>
            <a:r>
              <a:rPr b="0" i="0" lang="en-US" sz="15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5 kanałów czujnika (Sens 1–5)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65100" marR="0" rtl="0" algn="l">
              <a:spcBef>
                <a:spcPts val="800"/>
              </a:spcBef>
              <a:spcAft>
                <a:spcPts val="0"/>
              </a:spcAft>
              <a:buClr>
                <a:srgbClr val="E4EEF6"/>
              </a:buClr>
              <a:buSzPts val="1550"/>
              <a:buFont typeface="Calibri"/>
              <a:buChar char="•"/>
            </a:pPr>
            <a:r>
              <a:rPr b="0" i="0" lang="en-US" sz="15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Fototranzystory na każdym kanale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65100" marR="0" rtl="0" algn="l">
              <a:spcBef>
                <a:spcPts val="800"/>
              </a:spcBef>
              <a:spcAft>
                <a:spcPts val="0"/>
              </a:spcAft>
              <a:buClr>
                <a:srgbClr val="E4EEF6"/>
              </a:buClr>
              <a:buSzPts val="1550"/>
              <a:buFont typeface="Calibri"/>
              <a:buChar char="•"/>
            </a:pPr>
            <a:r>
              <a:rPr b="0" i="0" lang="en-US" sz="15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Sterownik LED TLC59108 (I²C)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65100" marR="0" rtl="0" algn="l">
              <a:spcBef>
                <a:spcPts val="800"/>
              </a:spcBef>
              <a:spcAft>
                <a:spcPts val="0"/>
              </a:spcAft>
              <a:buClr>
                <a:srgbClr val="E4EEF6"/>
              </a:buClr>
              <a:buSzPts val="1550"/>
              <a:buFont typeface="Calibri"/>
              <a:buChar char="•"/>
            </a:pPr>
            <a:r>
              <a:rPr b="0" i="0" lang="en-US" sz="15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Złącze 10×2 do płyty głównej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65100" marR="0" rtl="0" algn="l">
              <a:spcBef>
                <a:spcPts val="800"/>
              </a:spcBef>
              <a:spcAft>
                <a:spcPts val="0"/>
              </a:spcAft>
              <a:buClr>
                <a:srgbClr val="E4EEF6"/>
              </a:buClr>
              <a:buSzPts val="1550"/>
              <a:buFont typeface="Calibri"/>
              <a:buChar char="•"/>
            </a:pPr>
            <a:r>
              <a:rPr b="0" i="0" lang="en-US" sz="1550" u="none" cap="none" strike="noStrike">
                <a:solidFill>
                  <a:srgbClr val="E4EEF6"/>
                </a:solidFill>
                <a:latin typeface="Calibri"/>
                <a:ea typeface="Calibri"/>
                <a:cs typeface="Calibri"/>
                <a:sym typeface="Calibri"/>
              </a:rPr>
              <a:t>Linie I²C: SDA, SCL, LED_Reset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8869680" y="4937760"/>
            <a:ext cx="2514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6CC"/>
              </a:buClr>
              <a:buSzPts val="11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2026-06-15T12:43:01Z</dcterms:created>
  <dc:creator>Michał Głowacki</dc:creator>
</cp:coreProperties>
</file>