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68" r:id="rId3"/>
    <p:sldId id="369" r:id="rId4"/>
    <p:sldId id="438" r:id="rId5"/>
    <p:sldId id="439" r:id="rId6"/>
    <p:sldId id="440" r:id="rId7"/>
    <p:sldId id="441" r:id="rId8"/>
    <p:sldId id="442" r:id="rId9"/>
    <p:sldId id="443" r:id="rId10"/>
    <p:sldId id="444" r:id="rId11"/>
    <p:sldId id="445" r:id="rId12"/>
    <p:sldId id="446" r:id="rId13"/>
    <p:sldId id="447" r:id="rId14"/>
    <p:sldId id="448" r:id="rId15"/>
    <p:sldId id="449" r:id="rId16"/>
    <p:sldId id="450" r:id="rId17"/>
    <p:sldId id="451" r:id="rId18"/>
    <p:sldId id="452" r:id="rId19"/>
    <p:sldId id="453" r:id="rId20"/>
    <p:sldId id="454" r:id="rId21"/>
    <p:sldId id="455" r:id="rId22"/>
    <p:sldId id="456" r:id="rId23"/>
    <p:sldId id="457" r:id="rId24"/>
    <p:sldId id="458" r:id="rId25"/>
    <p:sldId id="459" r:id="rId26"/>
    <p:sldId id="460" r:id="rId27"/>
    <p:sldId id="461" r:id="rId28"/>
    <p:sldId id="462" r:id="rId29"/>
    <p:sldId id="463" r:id="rId30"/>
    <p:sldId id="464" r:id="rId31"/>
    <p:sldId id="465" r:id="rId32"/>
    <p:sldId id="466" r:id="rId33"/>
    <p:sldId id="467" r:id="rId34"/>
    <p:sldId id="468" r:id="rId35"/>
    <p:sldId id="469" r:id="rId36"/>
    <p:sldId id="471" r:id="rId37"/>
    <p:sldId id="472" r:id="rId38"/>
    <p:sldId id="473" r:id="rId39"/>
    <p:sldId id="474" r:id="rId40"/>
    <p:sldId id="475" r:id="rId41"/>
    <p:sldId id="476" r:id="rId42"/>
    <p:sldId id="477" r:id="rId43"/>
    <p:sldId id="478" r:id="rId44"/>
    <p:sldId id="479" r:id="rId45"/>
    <p:sldId id="480" r:id="rId46"/>
    <p:sldId id="361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9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chemeClr val="tx2">
                <a:lumMod val="20000"/>
                <a:lumOff val="80000"/>
              </a:schemeClr>
            </a:gs>
            <a:gs pos="100000">
              <a:schemeClr val="bg2">
                <a:lumMod val="40000"/>
                <a:lumOff val="6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662661" cy="2971801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Wybrane zagadnienia MTO</a:t>
            </a:r>
            <a:br>
              <a:rPr lang="pl-PL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Moduł 1, 2</a:t>
            </a:r>
            <a:br>
              <a:rPr lang="pl-PL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dirty="0" err="1" smtClean="0">
                <a:solidFill>
                  <a:schemeClr val="tx2">
                    <a:lumMod val="50000"/>
                  </a:schemeClr>
                </a:solidFill>
              </a:rPr>
              <a:t>MaTematyka</a:t>
            </a: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 i Fizyka</a:t>
            </a:r>
            <a:endParaRPr lang="pl-PL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Dr inż. Arkadiusz </a:t>
            </a:r>
            <a:r>
              <a:rPr lang="pl-PL" dirty="0" err="1" smtClean="0"/>
              <a:t>Rzucidło</a:t>
            </a:r>
            <a:r>
              <a:rPr lang="pl-PL" dirty="0" smtClean="0"/>
              <a:t>, prof. </a:t>
            </a:r>
            <a:r>
              <a:rPr lang="pl-PL" dirty="0" err="1" smtClean="0"/>
              <a:t>PRz.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1281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2.1</a:t>
            </a:r>
            <a:r>
              <a:rPr lang="pl-PL" sz="1800" dirty="0" smtClean="0">
                <a:solidFill>
                  <a:srgbClr val="0F496F"/>
                </a:solidFill>
              </a:rPr>
              <a:t>. Materia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Znaczenie dla mechanika lotniczego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Dobór materiałów</a:t>
            </a:r>
            <a:r>
              <a:rPr lang="pl-PL" dirty="0"/>
              <a:t> – zrozumienie właściwości fizycznych pozwala dobrać odpowiedni materiał do zadania (np. aluminium lekkie, ale podatne na korozję; tytan odporny na wysokie temperatury).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Obsługa płynów i gazów</a:t>
            </a:r>
            <a:r>
              <a:rPr lang="pl-PL" dirty="0"/>
              <a:t> – znajomość ich właściwości pozwala uniknąć błędów (np. wrzenie paliwa, odpowietrzanie układów hydraulicznych).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Diagnostyka</a:t>
            </a:r>
            <a:r>
              <a:rPr lang="pl-PL" dirty="0"/>
              <a:t> – zmiany stanu mogą być sygnałem awarii (np. obecność lodu w paliwie, przegrzanie i topnienie izolacji).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Bezpieczeństwo</a:t>
            </a:r>
            <a:r>
              <a:rPr lang="pl-PL" dirty="0"/>
              <a:t> – kontrola nad zjawiskami fazowymi (odladzanie, kondensacja, ciśnienie gazów) jest krytyczna w eksploatacji samolotów.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24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2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3728356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>
                <a:solidFill>
                  <a:srgbClr val="0F496F"/>
                </a:solidFill>
              </a:rPr>
              <a:t>2</a:t>
            </a:r>
            <a:r>
              <a:rPr lang="pl-PL" sz="1800" dirty="0" smtClean="0">
                <a:solidFill>
                  <a:srgbClr val="0F496F"/>
                </a:solidFill>
              </a:rPr>
              <a:t>.1</a:t>
            </a:r>
            <a:r>
              <a:rPr lang="pl-PL" sz="1800" dirty="0" smtClean="0">
                <a:solidFill>
                  <a:srgbClr val="0F496F"/>
                </a:solidFill>
              </a:rPr>
              <a:t>. Materia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776103"/>
              </p:ext>
            </p:extLst>
          </p:nvPr>
        </p:nvGraphicFramePr>
        <p:xfrm>
          <a:off x="510639" y="1246910"/>
          <a:ext cx="10888188" cy="5340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2047">
                  <a:extLst>
                    <a:ext uri="{9D8B030D-6E8A-4147-A177-3AD203B41FA5}">
                      <a16:colId xmlns:a16="http://schemas.microsoft.com/office/drawing/2014/main" val="1694033877"/>
                    </a:ext>
                  </a:extLst>
                </a:gridCol>
                <a:gridCol w="2722047">
                  <a:extLst>
                    <a:ext uri="{9D8B030D-6E8A-4147-A177-3AD203B41FA5}">
                      <a16:colId xmlns:a16="http://schemas.microsoft.com/office/drawing/2014/main" val="3448987928"/>
                    </a:ext>
                  </a:extLst>
                </a:gridCol>
                <a:gridCol w="2722047">
                  <a:extLst>
                    <a:ext uri="{9D8B030D-6E8A-4147-A177-3AD203B41FA5}">
                      <a16:colId xmlns:a16="http://schemas.microsoft.com/office/drawing/2014/main" val="1695667357"/>
                    </a:ext>
                  </a:extLst>
                </a:gridCol>
                <a:gridCol w="2722047">
                  <a:extLst>
                    <a:ext uri="{9D8B030D-6E8A-4147-A177-3AD203B41FA5}">
                      <a16:colId xmlns:a16="http://schemas.microsoft.com/office/drawing/2014/main" val="3458775375"/>
                    </a:ext>
                  </a:extLst>
                </a:gridCol>
              </a:tblGrid>
              <a:tr h="376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Zakres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Charakterystyka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Przykład w lotnictwie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Znaczenie dla mechanika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2839814400"/>
                  </a:ext>
                </a:extLst>
              </a:tr>
              <a:tr h="1061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Pierwiastki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Podstawowe składniki materii, różnią się strukturą elektronową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Aluminium (lekka konstrukcja), Tytan (odporny na temp.), Węgiel (włókna kompozytowe)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Dobór materiałów zależnie od ich właściwości fizycznych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2492420225"/>
                  </a:ext>
                </a:extLst>
              </a:tr>
              <a:tr h="1061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Struktura atomu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Jądro (protony, neutrony) + elektrony; własności wynikają z budowy powłok elektronowych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Przewodnictwo elektryczne metali, izolacyjność polimerów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Zrozumienie, dlaczego różne materiały nadają się do różnych zastosowań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1361894882"/>
                  </a:ext>
                </a:extLst>
              </a:tr>
              <a:tr h="1061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Molekuły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Związki złożone z atomów; mogą być proste lub złożone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Żywice epoksydowe, paliwo lotnicze (mieszanina węglowodorów)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Wiedza o tym, jak materiały reagują chemicznie i fizycznie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1410284239"/>
                  </a:ext>
                </a:extLst>
              </a:tr>
              <a:tr h="1061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Związki chemiczne – metaliczne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Stopy metali o zmienionych właściwościach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Stopy Al, Ti, Mg w konstrukcji samolotów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Zależność wytrzymałości i odporności od składu chemicznego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1590422331"/>
                  </a:ext>
                </a:extLst>
              </a:tr>
              <a:tr h="718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Związki chemiczne – niemetaliczne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Polimery, żywice, włókna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Kompozyty z włóknem węglowym i szklanym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Konserwacja i kontrola degradacji (UV, wilgoć)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492999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258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2.1</a:t>
            </a:r>
            <a:r>
              <a:rPr lang="pl-PL" sz="1800" dirty="0" smtClean="0">
                <a:solidFill>
                  <a:srgbClr val="0F496F"/>
                </a:solidFill>
              </a:rPr>
              <a:t>. Materia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553607"/>
              </p:ext>
            </p:extLst>
          </p:nvPr>
        </p:nvGraphicFramePr>
        <p:xfrm>
          <a:off x="510639" y="1246910"/>
          <a:ext cx="10888188" cy="5340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2047">
                  <a:extLst>
                    <a:ext uri="{9D8B030D-6E8A-4147-A177-3AD203B41FA5}">
                      <a16:colId xmlns:a16="http://schemas.microsoft.com/office/drawing/2014/main" val="1694033877"/>
                    </a:ext>
                  </a:extLst>
                </a:gridCol>
                <a:gridCol w="2722047">
                  <a:extLst>
                    <a:ext uri="{9D8B030D-6E8A-4147-A177-3AD203B41FA5}">
                      <a16:colId xmlns:a16="http://schemas.microsoft.com/office/drawing/2014/main" val="3448987928"/>
                    </a:ext>
                  </a:extLst>
                </a:gridCol>
                <a:gridCol w="2722047">
                  <a:extLst>
                    <a:ext uri="{9D8B030D-6E8A-4147-A177-3AD203B41FA5}">
                      <a16:colId xmlns:a16="http://schemas.microsoft.com/office/drawing/2014/main" val="1695667357"/>
                    </a:ext>
                  </a:extLst>
                </a:gridCol>
                <a:gridCol w="2722047">
                  <a:extLst>
                    <a:ext uri="{9D8B030D-6E8A-4147-A177-3AD203B41FA5}">
                      <a16:colId xmlns:a16="http://schemas.microsoft.com/office/drawing/2014/main" val="3458775375"/>
                    </a:ext>
                  </a:extLst>
                </a:gridCol>
              </a:tblGrid>
              <a:tr h="376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Zakres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Charakterystyka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Przykład w lotnictwie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Znaczenie dla mechanika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2839814400"/>
                  </a:ext>
                </a:extLst>
              </a:tr>
              <a:tr h="1061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Stan stały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Stały kształt i objętość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Aluminium w skrzydłach, stal w podwoziu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Sprawdzenie pęknięć, korozji, deformacji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2492420225"/>
                  </a:ext>
                </a:extLst>
              </a:tr>
              <a:tr h="1061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Stan ciekły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Określona objętość, brak kształtu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Paliwo, olej, płyn hydrauliczny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Kontrola czystości, odpowietrzenie, brak wycieków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1361894882"/>
                  </a:ext>
                </a:extLst>
              </a:tr>
              <a:tr h="1061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Stan gazowy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Brak objętości i kształtu, ściśliwy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Powietrze, azot w amortyzatorach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Kontrola ciśnienia i szczelności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1410284239"/>
                  </a:ext>
                </a:extLst>
              </a:tr>
              <a:tr h="10615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Topnienie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Stały → ciekły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Lód w instalacjach odladzania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Monitorowanie systemów odladzania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1590422331"/>
                  </a:ext>
                </a:extLst>
              </a:tr>
              <a:tr h="718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Krystalizacja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Ciekły → stały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Zestalanie stopów metali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Kontrola jakości produkcji części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6" marR="5776" marT="5776" marB="5776" anchor="ctr"/>
                </a:tc>
                <a:extLst>
                  <a:ext uri="{0D108BD9-81ED-4DB2-BD59-A6C34878D82A}">
                    <a16:rowId xmlns:a16="http://schemas.microsoft.com/office/drawing/2014/main" val="492999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839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2.2.1 Mechanika - statyka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Mechanik lotniczy w praktyce </a:t>
            </a:r>
            <a:r>
              <a:rPr lang="pl-PL" b="1" dirty="0"/>
              <a:t>codziennie spotyka się z działaniem sił i </a:t>
            </a:r>
            <a:r>
              <a:rPr lang="pl-PL" b="1" dirty="0" err="1"/>
              <a:t>naprężeń</a:t>
            </a:r>
            <a:r>
              <a:rPr lang="pl-PL" dirty="0"/>
              <a:t>: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musi rozumieć, jak </a:t>
            </a:r>
            <a:r>
              <a:rPr lang="pl-PL" b="1" dirty="0"/>
              <a:t>ciężar statku powietrznego</a:t>
            </a:r>
            <a:r>
              <a:rPr lang="pl-PL" dirty="0"/>
              <a:t> rozkłada się na podwozie podczas postoju czy kołowania,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analizuje </a:t>
            </a:r>
            <a:r>
              <a:rPr lang="pl-PL" b="1" dirty="0"/>
              <a:t>moment siły</a:t>
            </a:r>
            <a:r>
              <a:rPr lang="pl-PL" dirty="0"/>
              <a:t> np. przy dokręcaniu śrub lub podczas montażu elementów wirujących,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musi wiedzieć, gdzie znajduje się </a:t>
            </a:r>
            <a:r>
              <a:rPr lang="pl-PL" b="1" dirty="0"/>
              <a:t>środek ciężkości</a:t>
            </a:r>
            <a:r>
              <a:rPr lang="pl-PL" dirty="0"/>
              <a:t> – od niego zależy stateczność i bezpieczeństwo lotu,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przy ocenie uszkodzeń struktur (np. pęknięcia, wgniecenia, korozja) potrzebna jest znajomość </a:t>
            </a:r>
            <a:r>
              <a:rPr lang="pl-PL" b="1" dirty="0" err="1"/>
              <a:t>naprężeń</a:t>
            </a:r>
            <a:r>
              <a:rPr lang="pl-PL" b="1" dirty="0"/>
              <a:t> i odkształceń</a:t>
            </a:r>
            <a:r>
              <a:rPr lang="pl-PL" dirty="0"/>
              <a:t>,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podczas pracy z płynami (hydraulika, paliwo) oraz gazami (sprężone powietrze, ciśnienie w oponach) istotne jest rozumienie </a:t>
            </a:r>
            <a:r>
              <a:rPr lang="pl-PL" b="1" dirty="0"/>
              <a:t>ciśnienia i prawa Archimedesa</a:t>
            </a:r>
            <a:r>
              <a:rPr lang="pl-PL" dirty="0"/>
              <a:t>,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dzięki tej wiedzy mechanik może </a:t>
            </a:r>
            <a:r>
              <a:rPr lang="pl-PL" b="1" dirty="0"/>
              <a:t>diagnozować awarie, interpretować dokumentację techniczną</a:t>
            </a:r>
            <a:r>
              <a:rPr lang="pl-PL" dirty="0"/>
              <a:t> i prawidłowo stosować procedury obsługowe.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499955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2.2.1 Mechanika - statyka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b="1" dirty="0"/>
              <a:t>Siły, momenty i pary – przedstawienia wektorowe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Siła</a:t>
            </a:r>
            <a:r>
              <a:rPr lang="pl-PL" sz="2200" dirty="0"/>
              <a:t>: wielkość wektorowa – charakteryzuje ją wartość, kierunek i punkt przyłożenia.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Moment siły</a:t>
            </a:r>
            <a:r>
              <a:rPr lang="pl-PL" sz="2200" dirty="0"/>
              <a:t>: </a:t>
            </a:r>
            <a:r>
              <a:rPr lang="pl-PL" sz="2200" dirty="0" smtClean="0"/>
              <a:t>M=F*d, gdzie d </a:t>
            </a:r>
            <a:r>
              <a:rPr lang="pl-PL" sz="2200" dirty="0"/>
              <a:t>to ramię siły. Powoduje obrót ciała.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Para sił</a:t>
            </a:r>
            <a:r>
              <a:rPr lang="pl-PL" sz="2200" dirty="0"/>
              <a:t>: dwie siły równe co do wartości, równoległe, przeciwne co do zwrotu → powodują tylko obrót (np. sterowanie lotkami).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b="1" dirty="0" smtClean="0"/>
              <a:t>Środek </a:t>
            </a:r>
            <a:r>
              <a:rPr lang="pl-PL" sz="2400" b="1" dirty="0"/>
              <a:t>ciężkości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dirty="0"/>
              <a:t>Punkt, w którym przyłożona jest wypadkowa sił ciężkości.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dirty="0"/>
              <a:t>Dla statku powietrznego jego położenie jest kluczowe dla stateczności.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dirty="0"/>
              <a:t>Obliczanie CG = suma (momentów mas) ÷ masa całkowita.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183446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2.2.1 Mechanika - statyka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b="1" dirty="0" smtClean="0"/>
              <a:t>Teoria </a:t>
            </a:r>
            <a:r>
              <a:rPr lang="pl-PL" sz="2400" b="1" dirty="0" err="1"/>
              <a:t>naprężeń</a:t>
            </a:r>
            <a:r>
              <a:rPr lang="pl-PL" sz="2400" b="1" dirty="0"/>
              <a:t>, odkształceń i elastyczności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Rozciąganie / ściskanie</a:t>
            </a:r>
            <a:r>
              <a:rPr lang="pl-PL" sz="2200" dirty="0"/>
              <a:t> – wydłużanie lub skracanie elementu pod wpływem siły osiowej.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Ścinanie</a:t>
            </a:r>
            <a:r>
              <a:rPr lang="pl-PL" sz="2200" dirty="0"/>
              <a:t> – działanie siły równoległej do powierzchni (np. nity w konstrukcjach).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Skręcanie</a:t>
            </a:r>
            <a:r>
              <a:rPr lang="pl-PL" sz="2200" dirty="0"/>
              <a:t> – momenty powodujące obrót wokół osi (np. wały napędowe).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Prawo </a:t>
            </a:r>
            <a:r>
              <a:rPr lang="pl-PL" sz="2200" b="1" dirty="0" err="1"/>
              <a:t>Hooke’a</a:t>
            </a:r>
            <a:r>
              <a:rPr lang="pl-PL" sz="2200" dirty="0"/>
              <a:t>: w granicach sprężystości odkształcenie jest proporcjonalne do naprężenia</a:t>
            </a:r>
            <a:r>
              <a:rPr lang="pl-PL" sz="2200" dirty="0" smtClean="0"/>
              <a:t>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b="1" dirty="0"/>
              <a:t>Właściwości fizyczne ciał stałych, cieczy i gazów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Ciała stałe</a:t>
            </a:r>
            <a:r>
              <a:rPr lang="pl-PL" sz="2000" dirty="0"/>
              <a:t>: określona forma, opór wobec odkształceń.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Ciecze</a:t>
            </a:r>
            <a:r>
              <a:rPr lang="pl-PL" sz="2000" dirty="0"/>
              <a:t>: brak własnego kształtu, przyjmują kształt naczynia, nieściśliwe (praktycznie).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Gazy</a:t>
            </a:r>
            <a:r>
              <a:rPr lang="pl-PL" sz="2000" dirty="0"/>
              <a:t>: brak kształtu i objętości, ściśliwe.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22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580716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2.2.1 Mechanika - statyka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b="1" dirty="0"/>
              <a:t>Ciśnienie i wypór w cieczach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Ciśnienie</a:t>
            </a:r>
            <a:r>
              <a:rPr lang="pl-PL" sz="2200" dirty="0"/>
              <a:t>: </a:t>
            </a:r>
            <a:r>
              <a:rPr lang="pl-PL" sz="2200" dirty="0" smtClean="0"/>
              <a:t>p=F/A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 smtClean="0"/>
              <a:t>Prawo </a:t>
            </a:r>
            <a:r>
              <a:rPr lang="pl-PL" sz="2200" b="1" dirty="0"/>
              <a:t>Pascala</a:t>
            </a:r>
            <a:r>
              <a:rPr lang="pl-PL" sz="2200" dirty="0"/>
              <a:t> – ciśnienie w cieczy rozchodzi się jednakowo we wszystkich kierunkach (podstawa układów hydraulicznych).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Prawo Archimedesa</a:t>
            </a:r>
            <a:r>
              <a:rPr lang="pl-PL" sz="2200" dirty="0"/>
              <a:t> – na ciało zanurzone w cieczy działa siła wyporu równa ciężarowi wypartej cieczy.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Barometry</a:t>
            </a:r>
            <a:r>
              <a:rPr lang="pl-PL" sz="2200" dirty="0"/>
              <a:t> – mierzą ciśnienie atmosferyczne, kluczowe dla wysokościomierzy w lotnictwie.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403123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2.2.1 Mechanika - statyka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727077"/>
              </p:ext>
            </p:extLst>
          </p:nvPr>
        </p:nvGraphicFramePr>
        <p:xfrm>
          <a:off x="684211" y="1555335"/>
          <a:ext cx="10725006" cy="47103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5002">
                  <a:extLst>
                    <a:ext uri="{9D8B030D-6E8A-4147-A177-3AD203B41FA5}">
                      <a16:colId xmlns:a16="http://schemas.microsoft.com/office/drawing/2014/main" val="3882969896"/>
                    </a:ext>
                  </a:extLst>
                </a:gridCol>
                <a:gridCol w="3575002">
                  <a:extLst>
                    <a:ext uri="{9D8B030D-6E8A-4147-A177-3AD203B41FA5}">
                      <a16:colId xmlns:a16="http://schemas.microsoft.com/office/drawing/2014/main" val="1082858442"/>
                    </a:ext>
                  </a:extLst>
                </a:gridCol>
                <a:gridCol w="3575002">
                  <a:extLst>
                    <a:ext uri="{9D8B030D-6E8A-4147-A177-3AD203B41FA5}">
                      <a16:colId xmlns:a16="http://schemas.microsoft.com/office/drawing/2014/main" val="3900574743"/>
                    </a:ext>
                  </a:extLst>
                </a:gridCol>
              </a:tblGrid>
              <a:tr h="5309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Temat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Kluczowe pojęcia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Przykład w lotnictwie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82097144"/>
                  </a:ext>
                </a:extLst>
              </a:tr>
              <a:tr h="5312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Siły, momenty i pary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(F = m * a), moment siły, para sił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Dokręcanie śruby, działanie lotek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58381639"/>
                  </a:ext>
                </a:extLst>
              </a:tr>
              <a:tr h="5312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Środek ciężkości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CG = Σ(momentów mas)/M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Wyważenie samolotu przed lotem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71509167"/>
                  </a:ext>
                </a:extLst>
              </a:tr>
              <a:tr h="1038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Naprężenia i odkształcenia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Rozciąganie, ściskanie, ścinanie, skręcanie, prawo Hooke’a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Ocena uszkodzeń poszycia, praca nitów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10966856"/>
                  </a:ext>
                </a:extLst>
              </a:tr>
              <a:tr h="1038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Właściwości ciał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Stałe – sztywność; </a:t>
                      </a:r>
                      <a:r>
                        <a:rPr lang="pl-PL" sz="1200" dirty="0" smtClean="0">
                          <a:effectLst/>
                        </a:rPr>
                        <a:t/>
                      </a:r>
                      <a:br>
                        <a:rPr lang="pl-PL" sz="1200" dirty="0" smtClean="0">
                          <a:effectLst/>
                        </a:rPr>
                      </a:br>
                      <a:r>
                        <a:rPr lang="pl-PL" sz="1200" dirty="0" smtClean="0">
                          <a:effectLst/>
                        </a:rPr>
                        <a:t>ciecze </a:t>
                      </a:r>
                      <a:r>
                        <a:rPr lang="pl-PL" sz="1200" dirty="0">
                          <a:effectLst/>
                        </a:rPr>
                        <a:t>– nieściśliwość; </a:t>
                      </a:r>
                      <a:r>
                        <a:rPr lang="pl-PL" sz="1200" dirty="0" smtClean="0">
                          <a:effectLst/>
                        </a:rPr>
                        <a:t/>
                      </a:r>
                      <a:br>
                        <a:rPr lang="pl-PL" sz="1200" dirty="0" smtClean="0">
                          <a:effectLst/>
                        </a:rPr>
                      </a:br>
                      <a:r>
                        <a:rPr lang="pl-PL" sz="1200" dirty="0" smtClean="0">
                          <a:effectLst/>
                        </a:rPr>
                        <a:t>gazy </a:t>
                      </a:r>
                      <a:r>
                        <a:rPr lang="pl-PL" sz="1200" dirty="0">
                          <a:effectLst/>
                        </a:rPr>
                        <a:t>– ściśliwość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Hydraulika, sprężone powietrze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34244335"/>
                  </a:ext>
                </a:extLst>
              </a:tr>
              <a:tr h="1038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Ciśnienie i wypór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(p=F/A), prawo Pascala, prawo Archimedesa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Układ hydrauliczny, wysokościomierz, zbiorniki paliwa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23804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426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2.2.2 Mechanika - Kinetyka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dirty="0" smtClean="0"/>
              <a:t>Podczas </a:t>
            </a:r>
            <a:r>
              <a:rPr lang="pl-PL" sz="2000" dirty="0"/>
              <a:t>obsługi i diagnostyki musi rozumieć </a:t>
            </a:r>
            <a:r>
              <a:rPr lang="pl-PL" sz="2000" b="1" dirty="0"/>
              <a:t>ruch i siły</a:t>
            </a:r>
            <a:r>
              <a:rPr lang="pl-PL" sz="2000" dirty="0"/>
              <a:t> działające na części samolotu.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dirty="0"/>
              <a:t>W ruchu liniowym i obrotowym analizuje się m.in. </a:t>
            </a:r>
            <a:r>
              <a:rPr lang="pl-PL" sz="2000" b="1" dirty="0"/>
              <a:t>działanie siły ciężkości, przyspieszeń i sił odśrodkowych</a:t>
            </a:r>
            <a:r>
              <a:rPr lang="pl-PL" sz="2000" dirty="0"/>
              <a:t> (ważne przy elementach wirujących – turbosprężarki, wirniki).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dirty="0"/>
              <a:t>Wiedza o </a:t>
            </a:r>
            <a:r>
              <a:rPr lang="pl-PL" sz="2000" b="1" dirty="0"/>
              <a:t>ruchu okresowym i wibracjach</a:t>
            </a:r>
            <a:r>
              <a:rPr lang="pl-PL" sz="2000" dirty="0"/>
              <a:t> pozwala zrozumieć zagrożenia związane z drganiami i rezonansami w strukturze płatowca.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dirty="0"/>
              <a:t>Pojęcia </a:t>
            </a:r>
            <a:r>
              <a:rPr lang="pl-PL" sz="2000" b="1" dirty="0"/>
              <a:t>przełożenia siłowego i sprawności</a:t>
            </a:r>
            <a:r>
              <a:rPr lang="pl-PL" sz="2000" dirty="0"/>
              <a:t> są podstawą obsługi układów mechanicznych (przekładnie, dźwignie, mechanizmy sterowania</a:t>
            </a:r>
            <a:r>
              <a:rPr lang="pl-PL" sz="2000" dirty="0" smtClean="0"/>
              <a:t>).</a:t>
            </a: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134329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2.2.2 Mechanika - Kinetyka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b="1" dirty="0"/>
              <a:t>Ruch liniowy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Ruch jednostajny prostoliniowy</a:t>
            </a:r>
            <a:r>
              <a:rPr lang="pl-PL" sz="2200" dirty="0" smtClean="0"/>
              <a:t>:</a:t>
            </a:r>
            <a:endParaRPr lang="pl-PL" sz="22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Ruch jednostajnie przyspieszony</a:t>
            </a:r>
            <a:r>
              <a:rPr lang="pl-PL" sz="2200" dirty="0"/>
              <a:t>: </a:t>
            </a:r>
            <a:endParaRPr lang="pl-PL" sz="22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 smtClean="0"/>
              <a:t>Swobodny </a:t>
            </a:r>
            <a:r>
              <a:rPr lang="pl-PL" sz="2200" b="1" dirty="0"/>
              <a:t>spadek (ruch pod siłą ciężkości)</a:t>
            </a:r>
            <a:r>
              <a:rPr lang="pl-PL" sz="2200" dirty="0"/>
              <a:t>: przyspieszenie g≈9,81 </a:t>
            </a:r>
            <a:r>
              <a:rPr lang="pl-PL" sz="2200" dirty="0" smtClean="0"/>
              <a:t>m/s</a:t>
            </a:r>
            <a:r>
              <a:rPr lang="pl-PL" sz="2200" baseline="30000" dirty="0" smtClean="0"/>
              <a:t>2</a:t>
            </a:r>
            <a:endParaRPr lang="pl-PL" sz="22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b="1" dirty="0" smtClean="0"/>
              <a:t>Ruch </a:t>
            </a:r>
            <a:r>
              <a:rPr lang="pl-PL" sz="2400" b="1" dirty="0"/>
              <a:t>obrotowy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Prędkość kątowa</a:t>
            </a:r>
            <a:r>
              <a:rPr lang="pl-PL" sz="2200" dirty="0"/>
              <a:t>: </a:t>
            </a:r>
            <a:endParaRPr lang="pl-PL" sz="22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 smtClean="0"/>
              <a:t>Przyspieszenie </a:t>
            </a:r>
            <a:r>
              <a:rPr lang="pl-PL" sz="2200" b="1" dirty="0"/>
              <a:t>kątowe</a:t>
            </a:r>
            <a:r>
              <a:rPr lang="pl-PL" sz="2200" dirty="0" smtClean="0"/>
              <a:t>:</a:t>
            </a:r>
            <a:endParaRPr lang="el-GR" sz="22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Siła dośrodkowa</a:t>
            </a:r>
            <a:r>
              <a:rPr lang="pl-PL" sz="2200" dirty="0" smtClean="0"/>
              <a:t>:</a:t>
            </a:r>
            <a:endParaRPr lang="pl-PL" sz="22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200" b="1" dirty="0"/>
              <a:t>Siła odśrodkowa</a:t>
            </a:r>
            <a:r>
              <a:rPr lang="pl-PL" sz="2200" dirty="0"/>
              <a:t> – pozorna, działa w układzie nieinercjalnym, ważna np. dla elementów wirujących w silniku.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5229" y="1678409"/>
            <a:ext cx="3769880" cy="608046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639" y="2337819"/>
            <a:ext cx="3944505" cy="416087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5143" y="3724408"/>
            <a:ext cx="1066403" cy="523142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5756" y="4247550"/>
            <a:ext cx="992968" cy="397187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9445" y="4701101"/>
            <a:ext cx="2282137" cy="44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331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1. Matematyka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600" dirty="0" smtClean="0">
                <a:solidFill>
                  <a:schemeClr val="bg1"/>
                </a:solidFill>
              </a:rPr>
              <a:t>Zakres wiedzy w module 1</a:t>
            </a:r>
            <a:r>
              <a:rPr lang="pl-PL" dirty="0">
                <a:solidFill>
                  <a:schemeClr val="bg1"/>
                </a:solidFill>
              </a:rPr>
              <a:t>	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r>
              <a:rPr lang="pl-PL" dirty="0" smtClean="0"/>
              <a:t>1.1. Arytmetyka</a:t>
            </a:r>
          </a:p>
          <a:p>
            <a:r>
              <a:rPr lang="pl-PL" sz="1600" dirty="0"/>
              <a:t>Terminy i symbole arytmetyczne, </a:t>
            </a:r>
            <a:r>
              <a:rPr lang="pl-PL" sz="1600" dirty="0" smtClean="0"/>
              <a:t>metody </a:t>
            </a:r>
            <a:r>
              <a:rPr lang="pl-PL" sz="1600" dirty="0"/>
              <a:t>mnożenia i </a:t>
            </a:r>
            <a:r>
              <a:rPr lang="pl-PL" sz="1600" dirty="0" smtClean="0"/>
              <a:t>dzielenia, ułamki </a:t>
            </a:r>
            <a:r>
              <a:rPr lang="pl-PL" sz="1600" dirty="0"/>
              <a:t>i ułamki dziesiętne, współczynniki i wielokrotności, ciężar, miary i współczynniki przeliczeniowe, stosunki i proporcje, średnie i procenty, obszary i wielkości, drugie potęgi, trzecie potęgi, pierwiastki kwadratowe i sześcienne. 	</a:t>
            </a:r>
          </a:p>
          <a:p>
            <a:r>
              <a:rPr lang="pl-PL" dirty="0" smtClean="0"/>
              <a:t>1.2. Algebra</a:t>
            </a:r>
          </a:p>
          <a:p>
            <a:r>
              <a:rPr lang="pl-PL" sz="1600" dirty="0"/>
              <a:t>Obliczanie prostych wyrażeń algebraicznych, dodawanie, odejmowanie, mnożenie i dzielenie, używanie nawiasów, proste ułamki algebraiczne; </a:t>
            </a:r>
          </a:p>
          <a:p>
            <a:r>
              <a:rPr lang="pl-PL" sz="1600" dirty="0"/>
              <a:t> Równania liniowe i ich rozwiązania; </a:t>
            </a:r>
            <a:r>
              <a:rPr lang="pl-PL" sz="1600" dirty="0" smtClean="0"/>
              <a:t>Wykładniki </a:t>
            </a:r>
            <a:r>
              <a:rPr lang="pl-PL" sz="1600" dirty="0"/>
              <a:t>i potęgi, potęgi ujemne i ułamkowe; </a:t>
            </a:r>
            <a:r>
              <a:rPr lang="pl-PL" sz="1600" dirty="0" smtClean="0"/>
              <a:t>System </a:t>
            </a:r>
            <a:r>
              <a:rPr lang="pl-PL" sz="1600" dirty="0"/>
              <a:t>dwójkowy i inne systemy; </a:t>
            </a:r>
            <a:r>
              <a:rPr lang="pl-PL" sz="1600" dirty="0" smtClean="0"/>
              <a:t>Równania </a:t>
            </a:r>
            <a:r>
              <a:rPr lang="pl-PL" sz="1600" dirty="0"/>
              <a:t>równoważne i równania drugiego stopnia z jedną niewiadomą; </a:t>
            </a:r>
            <a:r>
              <a:rPr lang="pl-PL" sz="1600" dirty="0" smtClean="0"/>
              <a:t>Logarytmy</a:t>
            </a:r>
            <a:r>
              <a:rPr lang="pl-PL" sz="1600" dirty="0"/>
              <a:t>; </a:t>
            </a:r>
          </a:p>
          <a:p>
            <a:r>
              <a:rPr lang="pl-PL" sz="1600" dirty="0"/>
              <a:t> </a:t>
            </a:r>
            <a:r>
              <a:rPr lang="pl-PL" dirty="0" smtClean="0"/>
              <a:t>1.3. Geometria</a:t>
            </a:r>
          </a:p>
          <a:p>
            <a:r>
              <a:rPr lang="pl-PL" sz="1600" dirty="0"/>
              <a:t>Proste konstrukcje geometryczne; </a:t>
            </a:r>
            <a:endParaRPr lang="pl-PL" sz="1600" dirty="0" smtClean="0"/>
          </a:p>
          <a:p>
            <a:r>
              <a:rPr lang="pl-PL" sz="1600" dirty="0"/>
              <a:t>Odwzorowanie graficzne; charakter i używanie wykresów, wykresy równań/funkcji; </a:t>
            </a:r>
            <a:endParaRPr lang="pl-PL" sz="1600" dirty="0" smtClean="0"/>
          </a:p>
          <a:p>
            <a:r>
              <a:rPr lang="pl-PL" sz="1600" dirty="0"/>
              <a:t>Prosta trygonometria; związki trygonometryczne, użycie tabel oraz współrzędnych biegunowych i prostokątnych. 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504355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2.2.2 Mechanika - Kinetyka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Ruch okresowy i drgania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Ruch harmoniczny</a:t>
            </a:r>
            <a:r>
              <a:rPr lang="pl-PL" sz="2000" dirty="0"/>
              <a:t>: </a:t>
            </a:r>
            <a:endParaRPr lang="pl-PL" sz="20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 smtClean="0"/>
              <a:t>Okres </a:t>
            </a:r>
            <a:r>
              <a:rPr lang="pl-PL" sz="2000" b="1" dirty="0"/>
              <a:t>drgań</a:t>
            </a:r>
            <a:r>
              <a:rPr lang="pl-PL" sz="2000" dirty="0"/>
              <a:t>: </a:t>
            </a:r>
            <a:endParaRPr lang="pl-PL" sz="20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 smtClean="0"/>
              <a:t>Wahadło </a:t>
            </a:r>
            <a:r>
              <a:rPr lang="pl-PL" sz="2000" b="1" dirty="0"/>
              <a:t>matematyczne</a:t>
            </a:r>
            <a:r>
              <a:rPr lang="pl-PL" sz="2000" dirty="0"/>
              <a:t>: </a:t>
            </a:r>
            <a:endParaRPr lang="pl-PL" sz="20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 smtClean="0"/>
              <a:t>Rezonans</a:t>
            </a:r>
            <a:r>
              <a:rPr lang="pl-PL" sz="2000" dirty="0" smtClean="0"/>
              <a:t> </a:t>
            </a:r>
            <a:r>
              <a:rPr lang="pl-PL" sz="2000" dirty="0"/>
              <a:t>– niebezpieczne zjawisko, gdy częstotliwość wymuszenia ≈ częstotliwość własna układu.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Przełożenie </a:t>
            </a:r>
            <a:r>
              <a:rPr lang="pl-PL" b="1" dirty="0"/>
              <a:t>i sprawność mechaniczna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Przełożenie siłowe</a:t>
            </a:r>
            <a:r>
              <a:rPr lang="pl-PL" sz="2000" dirty="0"/>
              <a:t>: stosunek ramion dźwigni, średnic kół zębatych lub kół pasowych.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Sprawność mechaniczna</a:t>
            </a:r>
            <a:r>
              <a:rPr lang="pl-PL" sz="2000" dirty="0"/>
              <a:t>: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800" dirty="0" smtClean="0"/>
              <a:t>W </a:t>
            </a:r>
            <a:r>
              <a:rPr lang="pl-PL" sz="1800" dirty="0"/>
              <a:t>praktyce &lt; 100% z powodu strat (tarcie, opory).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942" y="1672936"/>
            <a:ext cx="2780549" cy="394871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2257" y="2187562"/>
            <a:ext cx="921370" cy="446288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1919" y="2556164"/>
            <a:ext cx="1366568" cy="549445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217" y="5088575"/>
            <a:ext cx="3496811" cy="96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382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2.2.2 Mechanika - Kinetyka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Ruch okresowy i drgania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Ruch harmoniczny</a:t>
            </a:r>
            <a:r>
              <a:rPr lang="pl-PL" sz="2000" dirty="0"/>
              <a:t>: </a:t>
            </a:r>
            <a:endParaRPr lang="pl-PL" sz="20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 smtClean="0"/>
              <a:t>Okres </a:t>
            </a:r>
            <a:r>
              <a:rPr lang="pl-PL" sz="2000" b="1" dirty="0"/>
              <a:t>drgań</a:t>
            </a:r>
            <a:r>
              <a:rPr lang="pl-PL" sz="2000" dirty="0"/>
              <a:t>: </a:t>
            </a:r>
            <a:endParaRPr lang="pl-PL" sz="20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 smtClean="0"/>
              <a:t>Wahadło </a:t>
            </a:r>
            <a:r>
              <a:rPr lang="pl-PL" sz="2000" b="1" dirty="0"/>
              <a:t>matematyczne</a:t>
            </a:r>
            <a:r>
              <a:rPr lang="pl-PL" sz="2000" dirty="0"/>
              <a:t>: </a:t>
            </a:r>
            <a:endParaRPr lang="pl-PL" sz="20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 smtClean="0"/>
              <a:t>Rezonans</a:t>
            </a:r>
            <a:r>
              <a:rPr lang="pl-PL" sz="2000" dirty="0" smtClean="0"/>
              <a:t> </a:t>
            </a:r>
            <a:r>
              <a:rPr lang="pl-PL" sz="2000" dirty="0"/>
              <a:t>– niebezpieczne zjawisko, gdy częstotliwość wymuszenia ≈ częstotliwość własna układu.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Przełożenie </a:t>
            </a:r>
            <a:r>
              <a:rPr lang="pl-PL" b="1" dirty="0"/>
              <a:t>i sprawność mechaniczna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Przełożenie siłowe</a:t>
            </a:r>
            <a:r>
              <a:rPr lang="pl-PL" sz="2000" dirty="0"/>
              <a:t>: stosunek ramion dźwigni, średnic kół zębatych lub kół pasowych.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Sprawność mechaniczna</a:t>
            </a:r>
            <a:r>
              <a:rPr lang="pl-PL" sz="2000" dirty="0"/>
              <a:t>: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800" dirty="0" smtClean="0"/>
              <a:t>W </a:t>
            </a:r>
            <a:r>
              <a:rPr lang="pl-PL" sz="1800" dirty="0"/>
              <a:t>praktyce &lt; 100% z powodu strat (tarcie, opory).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942" y="1672936"/>
            <a:ext cx="2780549" cy="394871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2257" y="2187562"/>
            <a:ext cx="921370" cy="446288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1919" y="2556164"/>
            <a:ext cx="1366568" cy="549445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217" y="5088575"/>
            <a:ext cx="3496811" cy="96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3669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2.2.2 Mechanika - Kinetyka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8" name="Symbol zastępczy zawartości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36972"/>
              </p:ext>
            </p:extLst>
          </p:nvPr>
        </p:nvGraphicFramePr>
        <p:xfrm>
          <a:off x="654050" y="1631373"/>
          <a:ext cx="10360314" cy="4886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3438">
                  <a:extLst>
                    <a:ext uri="{9D8B030D-6E8A-4147-A177-3AD203B41FA5}">
                      <a16:colId xmlns:a16="http://schemas.microsoft.com/office/drawing/2014/main" val="3552435667"/>
                    </a:ext>
                  </a:extLst>
                </a:gridCol>
                <a:gridCol w="3453438">
                  <a:extLst>
                    <a:ext uri="{9D8B030D-6E8A-4147-A177-3AD203B41FA5}">
                      <a16:colId xmlns:a16="http://schemas.microsoft.com/office/drawing/2014/main" val="257662304"/>
                    </a:ext>
                  </a:extLst>
                </a:gridCol>
                <a:gridCol w="3453438">
                  <a:extLst>
                    <a:ext uri="{9D8B030D-6E8A-4147-A177-3AD203B41FA5}">
                      <a16:colId xmlns:a16="http://schemas.microsoft.com/office/drawing/2014/main" val="933069593"/>
                    </a:ext>
                  </a:extLst>
                </a:gridCol>
              </a:tblGrid>
              <a:tr h="608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Temat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Wzory/pojęcia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Przykład w lotnictwie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23578329"/>
                  </a:ext>
                </a:extLst>
              </a:tr>
              <a:tr h="11910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Ruch liniowy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Spadanie narzędzia, hamowanie samolotu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19747488"/>
                  </a:ext>
                </a:extLst>
              </a:tr>
              <a:tr h="6774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Ruch obrotowy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Wirniki, turbiny, koła zębate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50444574"/>
                  </a:ext>
                </a:extLst>
              </a:tr>
              <a:tr h="60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Ruch okresowy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r>
                        <a:rPr lang="pl-PL" sz="1200" dirty="0" smtClean="0">
                          <a:effectLst/>
                        </a:rPr>
                        <a:t>                                            rezonans 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Wibracje silnika, drgania poszycia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27972507"/>
                  </a:ext>
                </a:extLst>
              </a:tr>
              <a:tr h="609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Wahadło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Pomiar przyspieszeń, testy drgań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17179346"/>
                  </a:ext>
                </a:extLst>
              </a:tr>
              <a:tr h="11910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Sprawność mechaniczna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Przekładnie sterowania, mechanizmy klap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48854549"/>
                  </a:ext>
                </a:extLst>
              </a:tr>
            </a:tbl>
          </a:graphicData>
        </a:graphic>
      </p:graphicFrame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8330" y="4194043"/>
            <a:ext cx="921370" cy="446288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923" y="4704112"/>
            <a:ext cx="1366568" cy="549445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6702" y="5488527"/>
            <a:ext cx="3218846" cy="890319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9452" y="2618508"/>
            <a:ext cx="2889859" cy="466107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36702" y="3562477"/>
            <a:ext cx="1810807" cy="354821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9700" y="3531847"/>
            <a:ext cx="752600" cy="369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14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Masa i siła</a:t>
            </a:r>
            <a:r>
              <a:rPr lang="pl-PL" sz="2000" dirty="0"/>
              <a:t> są podstawą oceny obciążeń konstrukcji, np. podczas hamowania czy lądowania.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Praca, moc i energia</a:t>
            </a:r>
            <a:r>
              <a:rPr lang="pl-PL" sz="2000" dirty="0"/>
              <a:t> pojawiają się w silnikach, układach hydraulicznych i elektrycznych – ich znajomość jest konieczna, by rozumieć wydajność i ograniczenia systemów.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Pęd i impuls</a:t>
            </a:r>
            <a:r>
              <a:rPr lang="pl-PL" sz="2000" dirty="0"/>
              <a:t> to podstawa przy zrozumieniu działania silników odrzutowych i śmigłowych.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Żyroskopy</a:t>
            </a:r>
            <a:r>
              <a:rPr lang="pl-PL" sz="2000" dirty="0"/>
              <a:t> są fundamentem w przyrządach lotniczych (żyrokompas, sztuczny horyzont).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Tarcie</a:t>
            </a:r>
            <a:r>
              <a:rPr lang="pl-PL" sz="2000" dirty="0"/>
              <a:t> występuje w układach hamulcowych, łożyskach, powierzchniach styku – mechanik musi umieć przewidywać jego skutki i dbać o minimalizację nadmiernego zużycia.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21199076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Masa i siła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Masa (m)</a:t>
            </a:r>
            <a:r>
              <a:rPr lang="pl-PL" dirty="0"/>
              <a:t> – miara ilości materii i inercji ciała.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Siła (F)</a:t>
            </a:r>
            <a:r>
              <a:rPr lang="pl-PL" dirty="0"/>
              <a:t> – oddziaływanie powodujące zmianę ruchu lub odkształcenie.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II zasada Newtona</a:t>
            </a:r>
            <a:r>
              <a:rPr lang="pl-PL" dirty="0" smtClean="0"/>
              <a:t>:</a:t>
            </a:r>
          </a:p>
          <a:p>
            <a:pPr lvl="0"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 lvl="0"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Inercja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Zdolność ciała do przeciwstawiania się zmianom ruchu.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Samolot o dużej masie trudniej rozpędzić i zatrzymać.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4258" y="3142361"/>
            <a:ext cx="2059868" cy="660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089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5325" y="1246910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Praca, moc, energia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Praca mechaniczna</a:t>
            </a:r>
            <a:r>
              <a:rPr lang="pl-PL" dirty="0"/>
              <a:t>: </a:t>
            </a:r>
            <a:endParaRPr lang="pl-PL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Moc</a:t>
            </a:r>
            <a:r>
              <a:rPr lang="pl-PL" dirty="0"/>
              <a:t>: </a:t>
            </a:r>
            <a:endParaRPr lang="pl-PL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Energia </a:t>
            </a:r>
            <a:r>
              <a:rPr lang="pl-PL" b="1" dirty="0"/>
              <a:t>potencjalna</a:t>
            </a:r>
            <a:r>
              <a:rPr lang="pl-PL" dirty="0"/>
              <a:t>: </a:t>
            </a:r>
            <a:endParaRPr lang="pl-PL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Energia </a:t>
            </a:r>
            <a:r>
              <a:rPr lang="pl-PL" b="1" dirty="0"/>
              <a:t>kinetyczna</a:t>
            </a:r>
            <a:r>
              <a:rPr lang="pl-PL" dirty="0"/>
              <a:t>: </a:t>
            </a:r>
            <a:endParaRPr lang="pl-PL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Energia całkowita: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Ciepło</a:t>
            </a:r>
            <a:r>
              <a:rPr lang="pl-PL" dirty="0" smtClean="0"/>
              <a:t> </a:t>
            </a:r>
            <a:r>
              <a:rPr lang="pl-PL" dirty="0"/>
              <a:t>– energia przekazywana wskutek różnicy temperatur.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Sprawność</a:t>
            </a:r>
            <a:r>
              <a:rPr lang="pl-PL" dirty="0"/>
              <a:t>: </a:t>
            </a:r>
            <a:endParaRPr lang="pl-PL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b="1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Pęd </a:t>
            </a:r>
            <a:r>
              <a:rPr lang="pl-PL" b="1" dirty="0"/>
              <a:t>i impuls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Pęd</a:t>
            </a:r>
            <a:r>
              <a:rPr lang="pl-PL" dirty="0"/>
              <a:t>: </a:t>
            </a:r>
            <a:endParaRPr lang="pl-PL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Zasada </a:t>
            </a:r>
            <a:r>
              <a:rPr lang="pl-PL" b="1" dirty="0"/>
              <a:t>zachowania pędu</a:t>
            </a:r>
            <a:r>
              <a:rPr lang="pl-PL" dirty="0"/>
              <a:t> – całkowity pęd układu izolowanego jest stały.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Impuls siły</a:t>
            </a:r>
            <a:r>
              <a:rPr lang="pl-PL" dirty="0"/>
              <a:t>: </a:t>
            </a:r>
            <a:endParaRPr lang="pl-PL" dirty="0" smtClean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1263" y="1704109"/>
            <a:ext cx="2149084" cy="362833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394" y="2066942"/>
            <a:ext cx="1841006" cy="534486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1796" y="2496414"/>
            <a:ext cx="1309463" cy="37628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2059" y="2964261"/>
            <a:ext cx="1294177" cy="436081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91796" y="3353734"/>
            <a:ext cx="1637764" cy="409441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8307" y="4320342"/>
            <a:ext cx="2983617" cy="532213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76674" y="5353081"/>
            <a:ext cx="1249753" cy="385726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85581" y="6173113"/>
            <a:ext cx="1215682" cy="437100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90237" y="6257600"/>
            <a:ext cx="992789" cy="41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624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5325" y="1246910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Zasady żyroskopowe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Sztywność w przestrzeni</a:t>
            </a:r>
            <a:r>
              <a:rPr lang="pl-PL" dirty="0"/>
              <a:t> – wirujący żyroskop utrzymuje kierunek osi obrotu.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Precesja</a:t>
            </a:r>
            <a:r>
              <a:rPr lang="pl-PL" dirty="0"/>
              <a:t> – zmiana kierunku osi obrotu pod wpływem momentu siły.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Zastosowanie: sztuczny horyzont, żyrokompas, wskaźniki zakrętu.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Tarcie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Siła </a:t>
            </a:r>
            <a:r>
              <a:rPr lang="pl-PL" b="1" dirty="0" smtClean="0"/>
              <a:t>tarcia                               </a:t>
            </a:r>
            <a:r>
              <a:rPr lang="pl-PL" dirty="0" smtClean="0"/>
              <a:t>gdzie</a:t>
            </a:r>
            <a:r>
              <a:rPr lang="pl-PL" b="1" dirty="0" smtClean="0"/>
              <a:t> </a:t>
            </a:r>
            <a:r>
              <a:rPr lang="pl-PL" dirty="0" smtClean="0"/>
              <a:t>μ – </a:t>
            </a:r>
            <a:r>
              <a:rPr lang="pl-PL" dirty="0"/>
              <a:t>współczynnik tarcia, NNN – siła nacisku.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Rodzaje: tarcie statyczne, kinetyczne, toczne.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Skutki: zużycie elementów, nagrzewanie, spadek sprawności.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Tarcie toczne w kołach podwozia zmniejsza opory startu i lądowania.</a:t>
            </a:r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8025" y="3216401"/>
            <a:ext cx="1552639" cy="412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91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573209"/>
              </p:ext>
            </p:extLst>
          </p:nvPr>
        </p:nvGraphicFramePr>
        <p:xfrm>
          <a:off x="684213" y="1526762"/>
          <a:ext cx="10828914" cy="47805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9638">
                  <a:extLst>
                    <a:ext uri="{9D8B030D-6E8A-4147-A177-3AD203B41FA5}">
                      <a16:colId xmlns:a16="http://schemas.microsoft.com/office/drawing/2014/main" val="3548324910"/>
                    </a:ext>
                  </a:extLst>
                </a:gridCol>
                <a:gridCol w="3609638">
                  <a:extLst>
                    <a:ext uri="{9D8B030D-6E8A-4147-A177-3AD203B41FA5}">
                      <a16:colId xmlns:a16="http://schemas.microsoft.com/office/drawing/2014/main" val="2271002430"/>
                    </a:ext>
                  </a:extLst>
                </a:gridCol>
                <a:gridCol w="3609638">
                  <a:extLst>
                    <a:ext uri="{9D8B030D-6E8A-4147-A177-3AD203B41FA5}">
                      <a16:colId xmlns:a16="http://schemas.microsoft.com/office/drawing/2014/main" val="3267975499"/>
                    </a:ext>
                  </a:extLst>
                </a:gridCol>
              </a:tblGrid>
              <a:tr h="530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Temat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Kluczowe wzory/pojęcia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Przykład w lotnictwie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76264934"/>
                  </a:ext>
                </a:extLst>
              </a:tr>
              <a:tr h="531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Masa i siła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Hamowanie samolotu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83996183"/>
                  </a:ext>
                </a:extLst>
              </a:tr>
              <a:tr h="531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Inercja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/>
                        <a:t>Opór wobec zmian ruchu</a:t>
                      </a: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Start ciężkiego samolotu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9262957"/>
                  </a:ext>
                </a:extLst>
              </a:tr>
              <a:tr h="531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Praca i moc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Silniki, układy hydrauliczne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98574252"/>
                  </a:ext>
                </a:extLst>
              </a:tr>
              <a:tr h="531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Energia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Energia potencjalna przy wznoszeniu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72126768"/>
                  </a:ext>
                </a:extLst>
              </a:tr>
              <a:tr h="531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Sprawność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Straty w przekładniach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10204813"/>
                  </a:ext>
                </a:extLst>
              </a:tr>
              <a:tr h="531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Pęd i impuls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Silniki odrzutowe, śmigła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65957091"/>
                  </a:ext>
                </a:extLst>
              </a:tr>
              <a:tr h="531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Zasady żyroskopowe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Sztywność, precesja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Przyrządy pokładowe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60665605"/>
                  </a:ext>
                </a:extLst>
              </a:tr>
              <a:tr h="531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Tarcie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Hamulce, łożyska, podwozie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633863"/>
                  </a:ext>
                </a:extLst>
              </a:tr>
            </a:tbl>
          </a:graphicData>
        </a:graphic>
      </p:graphicFrame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721" y="2116695"/>
            <a:ext cx="1208861" cy="376957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5767" y="3214232"/>
            <a:ext cx="1928926" cy="381023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5965" y="3732212"/>
            <a:ext cx="2254544" cy="365602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712" y="4284662"/>
            <a:ext cx="1194375" cy="345042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78895" y="4764597"/>
            <a:ext cx="1700750" cy="402205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26328" y="5833585"/>
            <a:ext cx="876855" cy="39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5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Środowisko pracy statku powietrznego bazuje na zjawiskach dotyczących płynów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Płyny </a:t>
            </a:r>
            <a:r>
              <a:rPr lang="pl-PL" b="1" dirty="0"/>
              <a:t>i gazy</a:t>
            </a:r>
            <a:r>
              <a:rPr lang="pl-PL" dirty="0"/>
              <a:t> występują w lotnictwie w układach paliwowych, hydraulicznych i aerodynamicznych.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Znajomość </a:t>
            </a:r>
            <a:r>
              <a:rPr lang="pl-PL" b="1" dirty="0"/>
              <a:t>gęstości i ciężaru właściwego</a:t>
            </a:r>
            <a:r>
              <a:rPr lang="pl-PL" dirty="0"/>
              <a:t> jest niezbędna przy obsłudze paliwa i smarów.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Lepkość i opór płynu</a:t>
            </a:r>
            <a:r>
              <a:rPr lang="pl-PL" dirty="0"/>
              <a:t> wpływają na smarowanie, przepływ w przewodach i osiągi samolotu.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Mechanik musi rozumieć, jak </a:t>
            </a:r>
            <a:r>
              <a:rPr lang="pl-PL" b="1" dirty="0"/>
              <a:t>kształt opływowy zmniejsza opory</a:t>
            </a:r>
            <a:r>
              <a:rPr lang="pl-PL" dirty="0"/>
              <a:t> i dlaczego jest kluczowy w konstrukcji.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Ściśliwość płynów</a:t>
            </a:r>
            <a:r>
              <a:rPr lang="pl-PL" dirty="0"/>
              <a:t> decyduje o zachowaniu powietrza w dużych prędkościach i cieczy w układach hydraulicznych.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Pojęcia </a:t>
            </a:r>
            <a:r>
              <a:rPr lang="pl-PL" b="1" dirty="0"/>
              <a:t>ciśnienia statycznego i dynamicznego</a:t>
            </a:r>
            <a:r>
              <a:rPr lang="pl-PL" dirty="0"/>
              <a:t> są fundamentem działania przyrządów (prędkościomierz, wysokościomierz, sonda </a:t>
            </a:r>
            <a:r>
              <a:rPr lang="pl-PL" dirty="0" err="1"/>
              <a:t>Pitota</a:t>
            </a:r>
            <a:r>
              <a:rPr lang="pl-PL" dirty="0"/>
              <a:t>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Prawo </a:t>
            </a:r>
            <a:r>
              <a:rPr lang="pl-PL" b="1" dirty="0" err="1"/>
              <a:t>Bernoulliego</a:t>
            </a:r>
            <a:r>
              <a:rPr lang="pl-PL" b="1" dirty="0"/>
              <a:t> i zwężka </a:t>
            </a:r>
            <a:r>
              <a:rPr lang="pl-PL" b="1" dirty="0" err="1"/>
              <a:t>Venturiego</a:t>
            </a:r>
            <a:r>
              <a:rPr lang="pl-PL" dirty="0"/>
              <a:t> są podstawą działania gaźników i czujników przepływu.</a:t>
            </a:r>
          </a:p>
        </p:txBody>
      </p:sp>
    </p:spTree>
    <p:extLst>
      <p:ext uri="{BB962C8B-B14F-4D97-AF65-F5344CB8AC3E}">
        <p14:creationId xmlns:p14="http://schemas.microsoft.com/office/powerpoint/2010/main" val="745132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Ciężar właściwy i gęstość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Gęstość</a:t>
            </a:r>
            <a:r>
              <a:rPr lang="pl-PL" dirty="0"/>
              <a:t>: </a:t>
            </a:r>
            <a:endParaRPr lang="pl-PL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Ciężar </a:t>
            </a:r>
            <a:r>
              <a:rPr lang="pl-PL" b="1" dirty="0"/>
              <a:t>właściwy</a:t>
            </a:r>
            <a:r>
              <a:rPr lang="pl-PL" dirty="0"/>
              <a:t>: 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Ważne dla obliczania masy paliwa z objętości oraz różnic w gęstości powietrza na różnych wysokościach.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Lepkość </a:t>
            </a:r>
            <a:r>
              <a:rPr lang="pl-PL" dirty="0"/>
              <a:t>i opór płynu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Lepkość</a:t>
            </a:r>
            <a:r>
              <a:rPr lang="pl-PL" dirty="0"/>
              <a:t> – opór wewnętrzny cieczy i gazów przy przepływie.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Wpływa na pracę układów smarowania i hydrauliki.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Opór płynu</a:t>
            </a:r>
            <a:r>
              <a:rPr lang="pl-PL" dirty="0"/>
              <a:t> – zależy od kształtu, prędkości i lepkości.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Kształt opływowy</a:t>
            </a:r>
            <a:r>
              <a:rPr lang="pl-PL" dirty="0"/>
              <a:t> zmniejsza opór, poprawia ekonomię lotu i osiągi.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334" y="1671846"/>
            <a:ext cx="801002" cy="4301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0262" y="2115758"/>
            <a:ext cx="1156038" cy="328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669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600" dirty="0" smtClean="0">
                <a:solidFill>
                  <a:schemeClr val="bg1"/>
                </a:solidFill>
              </a:rPr>
              <a:t>Zakres wiedzy w module 2</a:t>
            </a:r>
            <a:r>
              <a:rPr lang="pl-PL" dirty="0">
                <a:solidFill>
                  <a:schemeClr val="bg1"/>
                </a:solidFill>
              </a:rPr>
              <a:t>	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rmAutofit fontScale="70000" lnSpcReduction="20000"/>
          </a:bodyPr>
          <a:lstStyle/>
          <a:p>
            <a:r>
              <a:rPr lang="pl-PL" sz="2700" dirty="0" smtClean="0"/>
              <a:t>2.1. Materia</a:t>
            </a:r>
          </a:p>
          <a:p>
            <a:r>
              <a:rPr lang="pl-PL" dirty="0"/>
              <a:t>Właściwości fizyczne materii: pierwiastki, struktura atomu, molekuły; Związki chemiczne</a:t>
            </a:r>
            <a:r>
              <a:rPr lang="pl-PL" dirty="0" smtClean="0"/>
              <a:t>. </a:t>
            </a:r>
            <a:r>
              <a:rPr lang="pl-PL" dirty="0"/>
              <a:t>Stany: stały, ciekły i gazowy; Zmiany między stanami. 	</a:t>
            </a:r>
          </a:p>
          <a:p>
            <a:r>
              <a:rPr lang="pl-PL" sz="2700" dirty="0"/>
              <a:t>2.2.</a:t>
            </a:r>
            <a:r>
              <a:rPr lang="pl-PL" dirty="0"/>
              <a:t>	</a:t>
            </a:r>
            <a:r>
              <a:rPr lang="pl-PL" sz="2700" dirty="0" smtClean="0"/>
              <a:t>Mechanika</a:t>
            </a:r>
          </a:p>
          <a:p>
            <a:r>
              <a:rPr lang="pl-PL" sz="2600" dirty="0" smtClean="0"/>
              <a:t>2.2.1. Statyka</a:t>
            </a:r>
          </a:p>
          <a:p>
            <a:r>
              <a:rPr lang="pl-PL" dirty="0"/>
              <a:t>Siły, momenty i pary, przedstawienia wektorowe; 	Środek ciężkości; </a:t>
            </a:r>
            <a:r>
              <a:rPr lang="pl-PL" dirty="0" smtClean="0"/>
              <a:t>Elementy </a:t>
            </a:r>
            <a:r>
              <a:rPr lang="pl-PL" dirty="0"/>
              <a:t>teorii </a:t>
            </a:r>
            <a:r>
              <a:rPr lang="pl-PL" dirty="0" err="1"/>
              <a:t>naprężeń</a:t>
            </a:r>
            <a:r>
              <a:rPr lang="pl-PL" dirty="0"/>
              <a:t>, odkształceń i elastyczności: rozciąganie, ściskanie, ścinanie i </a:t>
            </a:r>
            <a:r>
              <a:rPr lang="pl-PL" dirty="0" smtClean="0"/>
              <a:t>skręcanie; Właściwości </a:t>
            </a:r>
            <a:r>
              <a:rPr lang="pl-PL" dirty="0"/>
              <a:t>fizyczne ciała stałego, płynnego i gazowego; Ciśnienie i wypór w cieczach (barometry). 	</a:t>
            </a:r>
          </a:p>
          <a:p>
            <a:r>
              <a:rPr lang="pl-PL" sz="2600" dirty="0"/>
              <a:t>2.2.2. </a:t>
            </a:r>
            <a:r>
              <a:rPr lang="pl-PL" sz="2600" dirty="0" smtClean="0"/>
              <a:t>Kinetyka</a:t>
            </a:r>
          </a:p>
          <a:p>
            <a:r>
              <a:rPr lang="pl-PL" dirty="0"/>
              <a:t>Ruch liniowy: ruch jednostajny w linii prostej, ruch o stałym przyspieszeniu (ruch pod siłą ciężkości); Ruch obrotowy: jednostajny ruch obrotowy (siła odśrodkowa/dośrodkowa); Ruch okresowy: ruch wahadłowy; Prosta teoria wibracji, harmonii i rezonansu; </a:t>
            </a:r>
            <a:r>
              <a:rPr lang="pl-PL" dirty="0" smtClean="0"/>
              <a:t>Współczynnik </a:t>
            </a:r>
            <a:r>
              <a:rPr lang="pl-PL" dirty="0"/>
              <a:t>prędkości, przełożenie siłowe i sprawność mechaniczna. 	</a:t>
            </a:r>
          </a:p>
          <a:p>
            <a:r>
              <a:rPr lang="pl-PL" sz="2500" dirty="0"/>
              <a:t>2.2.3 Dynamika 	</a:t>
            </a:r>
          </a:p>
          <a:p>
            <a:r>
              <a:rPr lang="pl-PL" dirty="0" smtClean="0"/>
              <a:t>Masa, Siła</a:t>
            </a:r>
            <a:r>
              <a:rPr lang="pl-PL" dirty="0"/>
              <a:t>, inercja, praca, moc, energia (potencjalna, kinetyczna i całkowita), ciepło, sprawność; </a:t>
            </a:r>
            <a:endParaRPr lang="pl-PL" dirty="0" smtClean="0"/>
          </a:p>
          <a:p>
            <a:r>
              <a:rPr lang="pl-PL" dirty="0"/>
              <a:t>Pęd, zachowanie pędu; </a:t>
            </a:r>
            <a:r>
              <a:rPr lang="pl-PL" dirty="0" smtClean="0"/>
              <a:t>Impuls</a:t>
            </a:r>
            <a:r>
              <a:rPr lang="pl-PL" dirty="0"/>
              <a:t>; </a:t>
            </a:r>
            <a:r>
              <a:rPr lang="pl-PL" dirty="0" smtClean="0"/>
              <a:t>Zasady </a:t>
            </a:r>
            <a:r>
              <a:rPr lang="pl-PL" dirty="0"/>
              <a:t>żyroskopowe; </a:t>
            </a:r>
            <a:r>
              <a:rPr lang="pl-PL" dirty="0" smtClean="0"/>
              <a:t>Tarcie</a:t>
            </a:r>
            <a:r>
              <a:rPr lang="pl-PL" dirty="0"/>
              <a:t>: Właściwości fizyczne i skutki, współczynnik tarcia (tarcie toczne). </a:t>
            </a:r>
            <a:endParaRPr lang="pl-PL" dirty="0" smtClean="0"/>
          </a:p>
          <a:p>
            <a:r>
              <a:rPr lang="pl-PL" sz="2500" dirty="0"/>
              <a:t>2.2.4. Dynamika </a:t>
            </a:r>
            <a:r>
              <a:rPr lang="pl-PL" sz="2500" dirty="0" smtClean="0"/>
              <a:t>płynu</a:t>
            </a:r>
          </a:p>
          <a:p>
            <a:r>
              <a:rPr lang="pl-PL" dirty="0"/>
              <a:t>Ciężar właściwy i gęstość; </a:t>
            </a:r>
          </a:p>
          <a:p>
            <a:r>
              <a:rPr lang="pl-PL" dirty="0" smtClean="0"/>
              <a:t>Lepkość</a:t>
            </a:r>
            <a:r>
              <a:rPr lang="pl-PL" dirty="0"/>
              <a:t>, opór płynu, skutki nadawania kształtu opływowego; </a:t>
            </a:r>
            <a:r>
              <a:rPr lang="pl-PL" dirty="0" smtClean="0"/>
              <a:t>Skutki </a:t>
            </a:r>
            <a:r>
              <a:rPr lang="pl-PL" dirty="0"/>
              <a:t>ściskania płynu; </a:t>
            </a:r>
            <a:r>
              <a:rPr lang="pl-PL" dirty="0" smtClean="0"/>
              <a:t>Ciśnienie </a:t>
            </a:r>
            <a:r>
              <a:rPr lang="pl-PL" dirty="0"/>
              <a:t>statyczne, dynamiczne i całkowite: prawo </a:t>
            </a:r>
            <a:r>
              <a:rPr lang="pl-PL" dirty="0" err="1"/>
              <a:t>Bernoulliego</a:t>
            </a:r>
            <a:r>
              <a:rPr lang="pl-PL" dirty="0"/>
              <a:t>, </a:t>
            </a:r>
            <a:r>
              <a:rPr lang="pl-PL" dirty="0" err="1"/>
              <a:t>Venturi</a:t>
            </a:r>
            <a:r>
              <a:rPr lang="pl-PL" dirty="0"/>
              <a:t>. </a:t>
            </a:r>
          </a:p>
          <a:p>
            <a:endParaRPr lang="pl-PL" dirty="0"/>
          </a:p>
          <a:p>
            <a:endParaRPr lang="pl-PL" sz="2500" dirty="0" smtClean="0"/>
          </a:p>
          <a:p>
            <a:endParaRPr lang="pl-PL" sz="2500" dirty="0"/>
          </a:p>
          <a:p>
            <a:endParaRPr lang="pl-PL" sz="2700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24627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Skutki ściskania płynu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Ciecze</a:t>
            </a:r>
            <a:r>
              <a:rPr lang="pl-PL" dirty="0"/>
              <a:t> – praktycznie nieściśliwe (ważne w hydraulice).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Gazy</a:t>
            </a:r>
            <a:r>
              <a:rPr lang="pl-PL" dirty="0"/>
              <a:t> – ściśliwe; przy dużych prędkościach pojawiają się fale sprężania (lot naddźwiękowy).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Ciśnienie </a:t>
            </a:r>
            <a:r>
              <a:rPr lang="pl-PL" dirty="0"/>
              <a:t>statyczne, dynamiczne i całkowite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Ciśnienie statyczne (pₛ)</a:t>
            </a:r>
            <a:r>
              <a:rPr lang="pl-PL" dirty="0"/>
              <a:t> – działa jednakowo we wszystkich kierunkach, związane z masą powietrza</a:t>
            </a:r>
            <a:r>
              <a:rPr lang="pl-PL" dirty="0" smtClean="0"/>
              <a:t>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Ciśnienie dynamiczne (q)</a:t>
            </a:r>
            <a:r>
              <a:rPr lang="pl-PL" dirty="0"/>
              <a:t> – wynika z ruchu powietrza, 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Ciśnienie całkowite</a:t>
            </a:r>
            <a:r>
              <a:rPr lang="pl-PL" dirty="0" smtClean="0"/>
              <a:t>:</a:t>
            </a: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2207" y="3905011"/>
            <a:ext cx="1129629" cy="481976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7898" y="5164282"/>
            <a:ext cx="1414941" cy="33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3886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Prawo </a:t>
            </a:r>
            <a:r>
              <a:rPr lang="pl-PL" dirty="0" err="1"/>
              <a:t>Bernoulliego</a:t>
            </a:r>
            <a:endParaRPr lang="pl-PL" b="1" dirty="0"/>
          </a:p>
          <a:p>
            <a:pPr lvl="0"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 lvl="0"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 lvl="0"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Wzdłuż </a:t>
            </a:r>
            <a:r>
              <a:rPr lang="pl-PL" dirty="0"/>
              <a:t>strugi płynu suma ciśnienia statycznego, dynamicznego i hydrostatycznego jest stała (dla płynu idealnego).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 lotnictwie: różnica ciśnień nad i pod skrzydłem → siła nośna.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Zwężka </a:t>
            </a:r>
            <a:r>
              <a:rPr lang="pl-PL" dirty="0" err="1"/>
              <a:t>Venturiego</a:t>
            </a: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Zasada: w przewężeniu prędkość rośnie, ciśnienie maleje.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Zastosowanie: gaźniki, przepływomierze, sondy.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090" y="1923977"/>
            <a:ext cx="3220891" cy="7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449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2.2.3. Mechanika - 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414717"/>
              </p:ext>
            </p:extLst>
          </p:nvPr>
        </p:nvGraphicFramePr>
        <p:xfrm>
          <a:off x="510639" y="1532296"/>
          <a:ext cx="11044053" cy="4743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1351">
                  <a:extLst>
                    <a:ext uri="{9D8B030D-6E8A-4147-A177-3AD203B41FA5}">
                      <a16:colId xmlns:a16="http://schemas.microsoft.com/office/drawing/2014/main" val="337812685"/>
                    </a:ext>
                  </a:extLst>
                </a:gridCol>
                <a:gridCol w="3681351">
                  <a:extLst>
                    <a:ext uri="{9D8B030D-6E8A-4147-A177-3AD203B41FA5}">
                      <a16:colId xmlns:a16="http://schemas.microsoft.com/office/drawing/2014/main" val="3657541472"/>
                    </a:ext>
                  </a:extLst>
                </a:gridCol>
                <a:gridCol w="3681351">
                  <a:extLst>
                    <a:ext uri="{9D8B030D-6E8A-4147-A177-3AD203B41FA5}">
                      <a16:colId xmlns:a16="http://schemas.microsoft.com/office/drawing/2014/main" val="1285531561"/>
                    </a:ext>
                  </a:extLst>
                </a:gridCol>
              </a:tblGrid>
              <a:tr h="5955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Temat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Kluczowe wzory/pojęcia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Przykład w lotnictwie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40112268"/>
                  </a:ext>
                </a:extLst>
              </a:tr>
              <a:tr h="1160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Gęstość i ciężar właściwy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Obliczanie masy paliwa, wpływ gęstości powietrza na siłę nośną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20105237"/>
                  </a:ext>
                </a:extLst>
              </a:tr>
              <a:tr h="5959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Lepkość i opór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Opór rośnie z prędkością i lepkością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Smarowanie, opływ kadłuba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00964174"/>
                  </a:ext>
                </a:extLst>
              </a:tr>
              <a:tr h="5959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Ściśliwość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Ciecze – nieściśliwe, gazy – ściśliwe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Hydraulika, loty naddźwiękowe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45312731"/>
                  </a:ext>
                </a:extLst>
              </a:tr>
              <a:tr h="599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Ciśnienie stat., dyn., całk.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Prędkościomierz, Pitot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61521687"/>
                  </a:ext>
                </a:extLst>
              </a:tr>
              <a:tr h="599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Prawo Bernoulliego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Siła nośna skrzydła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59445278"/>
                  </a:ext>
                </a:extLst>
              </a:tr>
              <a:tr h="5959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Zwężka Venturiego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Spadek ciśnienia przy wzroście prędkości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Gaźnik, przepływomierz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55339136"/>
                  </a:ext>
                </a:extLst>
              </a:tr>
            </a:tbl>
          </a:graphicData>
        </a:graphic>
      </p:graphicFrame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5" y="2463054"/>
            <a:ext cx="2099150" cy="571092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1775" y="4596224"/>
            <a:ext cx="2172870" cy="411432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1775" y="5182183"/>
            <a:ext cx="2172870" cy="37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412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2.3. Mechanika - </a:t>
            </a:r>
            <a:r>
              <a:rPr lang="pl-PL" sz="1800" dirty="0" err="1" smtClean="0">
                <a:solidFill>
                  <a:srgbClr val="0F496F"/>
                </a:solidFill>
              </a:rPr>
              <a:t>termoDynamika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Temperatura i ciepło</a:t>
            </a:r>
            <a:r>
              <a:rPr lang="pl-PL" dirty="0"/>
              <a:t> są kluczowe dla pracy silników, układów chłodzenia, smarowania i paliw.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Wymiana ciepła</a:t>
            </a:r>
            <a:r>
              <a:rPr lang="pl-PL" dirty="0"/>
              <a:t> wpływa na chłodzenie elementów konstrukcji i awioniki.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Rozszerzalność cieplna</a:t>
            </a:r>
            <a:r>
              <a:rPr lang="pl-PL" dirty="0"/>
              <a:t> jest istotna przy ocenie luzów w silnikach, łożyskach, przewodach.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Prawa gazów</a:t>
            </a:r>
            <a:r>
              <a:rPr lang="pl-PL" dirty="0"/>
              <a:t> są podstawą działania sprężarek, turbin, silników odrzutowych i tłokowych.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Obiegi termodynamiczne</a:t>
            </a:r>
            <a:r>
              <a:rPr lang="pl-PL" dirty="0"/>
              <a:t> opisują pracę silników i urządzeń chłodniczych.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Ciepło utajone i spalania</a:t>
            </a:r>
            <a:r>
              <a:rPr lang="pl-PL" dirty="0"/>
              <a:t> są niezbędne do zrozumienia procesów spalania paliwa i generowania ciągu.</a:t>
            </a:r>
          </a:p>
        </p:txBody>
      </p:sp>
    </p:spTree>
    <p:extLst>
      <p:ext uri="{BB962C8B-B14F-4D97-AF65-F5344CB8AC3E}">
        <p14:creationId xmlns:p14="http://schemas.microsoft.com/office/powerpoint/2010/main" val="18479955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2.3. Mechanika - </a:t>
            </a:r>
            <a:r>
              <a:rPr lang="pl-PL" sz="1800" dirty="0" err="1" smtClean="0">
                <a:solidFill>
                  <a:srgbClr val="0F496F"/>
                </a:solidFill>
              </a:rPr>
              <a:t>termoDynamika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Temperatura </a:t>
            </a:r>
            <a:r>
              <a:rPr lang="pl-PL" b="1" dirty="0"/>
              <a:t>i termometry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Skale temperatur</a:t>
            </a:r>
            <a:r>
              <a:rPr lang="pl-PL" dirty="0"/>
              <a:t>: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Celsjusza (°C) – punkt zamarzania wody 0°C, wrzenia 100°C.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Fahrenheita (°F) – 32°F = 0°C, 212°F = 100°C.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Kelvina (K) – skala absolutna, 0 K = -273,15°C.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Konwersje</a:t>
            </a:r>
            <a:r>
              <a:rPr lang="pl-PL" dirty="0"/>
              <a:t>: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T(K)=T(°C</a:t>
            </a:r>
            <a:r>
              <a:rPr lang="pl-PL" dirty="0" smtClean="0"/>
              <a:t>)+273,15</a:t>
            </a:r>
            <a:endParaRPr lang="pl-PL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T(°F)=T(°C)⋅</a:t>
            </a:r>
            <a:r>
              <a:rPr lang="pl-PL" dirty="0" smtClean="0"/>
              <a:t>1,8+32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Ciepło </a:t>
            </a:r>
            <a:r>
              <a:rPr lang="pl-PL" b="1" dirty="0"/>
              <a:t>i pojemność cieplna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Ciepło (Q)</a:t>
            </a:r>
            <a:r>
              <a:rPr lang="pl-PL" dirty="0"/>
              <a:t> – energia przekazywana w wyniku różnicy temperatur.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Ciepło właściwe (c)</a:t>
            </a:r>
            <a:r>
              <a:rPr lang="pl-PL" dirty="0"/>
              <a:t> – ilość ciepła potrzebna do ogrzania 1 kg substancji o 1 </a:t>
            </a:r>
            <a:r>
              <a:rPr lang="pl-PL" dirty="0" smtClean="0"/>
              <a:t>K.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b="1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Pojemność </a:t>
            </a:r>
            <a:r>
              <a:rPr lang="pl-PL" b="1" dirty="0"/>
              <a:t>cieplna</a:t>
            </a:r>
            <a:r>
              <a:rPr lang="pl-PL" dirty="0"/>
              <a:t> – zdolność ciała do gromadzenia ciepła.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4879" y="5601183"/>
            <a:ext cx="1642730" cy="47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0598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2.3. Mechanika - </a:t>
            </a:r>
            <a:r>
              <a:rPr lang="pl-PL" sz="1800" dirty="0" err="1" smtClean="0">
                <a:solidFill>
                  <a:srgbClr val="0F496F"/>
                </a:solidFill>
              </a:rPr>
              <a:t>termoDynamika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Wymiana ciepła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Przewodnictwo cieplne</a:t>
            </a:r>
            <a:r>
              <a:rPr lang="pl-PL" dirty="0"/>
              <a:t> – przekazywanie energii przez kontakt cząsteczek (np. nagrzewanie przewodów).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Konwekcja</a:t>
            </a:r>
            <a:r>
              <a:rPr lang="pl-PL" dirty="0"/>
              <a:t> – przenoszenie energii przez ruch płynu/gazu (np. chłodzenie cylindrów powietrzem).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Promieniowanie</a:t>
            </a:r>
            <a:r>
              <a:rPr lang="pl-PL" dirty="0"/>
              <a:t> – emisja energii w postaci fal elektromagnetycznych (np. promieniowanie cieplne silnika).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Rozszerzalność </a:t>
            </a:r>
            <a:r>
              <a:rPr lang="pl-PL" b="1" dirty="0"/>
              <a:t>cieplna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Zwiększanie objętości ciała pod wpływem temperatury.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Ważne przy projektowaniu luzów montażowych i doborze materiałów.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Prawa </a:t>
            </a:r>
            <a:r>
              <a:rPr lang="pl-PL" b="1" dirty="0"/>
              <a:t>termodynamiki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Pierwsze prawo</a:t>
            </a:r>
            <a:r>
              <a:rPr lang="pl-PL" dirty="0"/>
              <a:t>: energia nie ginie, tylko zmienia formę.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Drugie </a:t>
            </a:r>
            <a:r>
              <a:rPr lang="pl-PL" b="1" dirty="0"/>
              <a:t>prawo</a:t>
            </a:r>
            <a:r>
              <a:rPr lang="pl-PL" dirty="0"/>
              <a:t>: niemożliwe jest zbudowanie maszyny cieplnej o 100% sprawności; entropia wzrasta.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6319" y="5424054"/>
            <a:ext cx="2177788" cy="445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3261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2.3. Mechanika - </a:t>
            </a:r>
            <a:r>
              <a:rPr lang="pl-PL" sz="1800" dirty="0" err="1" smtClean="0">
                <a:solidFill>
                  <a:srgbClr val="0F496F"/>
                </a:solidFill>
              </a:rPr>
              <a:t>termoDynamika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40" y="1330037"/>
            <a:ext cx="11137570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 smtClean="0"/>
              <a:t>Gazy </a:t>
            </a:r>
            <a:r>
              <a:rPr lang="pl-PL" sz="1600" b="1" dirty="0"/>
              <a:t>i ich prawa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/>
              <a:t>Równanie stanu gazu doskonałego</a:t>
            </a:r>
            <a:r>
              <a:rPr lang="pl-PL" sz="1400" dirty="0"/>
              <a:t>: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 smtClean="0"/>
              <a:t>Procesy </a:t>
            </a:r>
            <a:r>
              <a:rPr lang="pl-PL" sz="1400" b="1" dirty="0"/>
              <a:t>gazowe</a:t>
            </a:r>
            <a:r>
              <a:rPr lang="pl-PL" sz="1400" dirty="0"/>
              <a:t>: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200" dirty="0"/>
              <a:t>Izotermiczny: </a:t>
            </a:r>
            <a:r>
              <a:rPr lang="pl-PL" sz="1200" dirty="0" smtClean="0"/>
              <a:t>T=</a:t>
            </a:r>
            <a:r>
              <a:rPr lang="pl-PL" sz="1200" dirty="0" err="1" smtClean="0"/>
              <a:t>constT</a:t>
            </a:r>
            <a:r>
              <a:rPr lang="pl-PL" sz="1200" dirty="0" smtClean="0"/>
              <a:t>, </a:t>
            </a:r>
            <a:r>
              <a:rPr lang="pl-PL" sz="1200" dirty="0" err="1" smtClean="0"/>
              <a:t>pV</a:t>
            </a:r>
            <a:r>
              <a:rPr lang="pl-PL" sz="1200" dirty="0" smtClean="0"/>
              <a:t>=</a:t>
            </a:r>
            <a:r>
              <a:rPr lang="pl-PL" sz="1200" dirty="0" err="1" smtClean="0"/>
              <a:t>const</a:t>
            </a:r>
            <a:r>
              <a:rPr lang="pl-PL" sz="1200" dirty="0" smtClean="0"/>
              <a:t>.</a:t>
            </a:r>
            <a:endParaRPr lang="pl-PL" sz="1200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200" dirty="0"/>
              <a:t>Adiabatyczny: </a:t>
            </a:r>
            <a:r>
              <a:rPr lang="pl-PL" sz="1200" dirty="0" smtClean="0"/>
              <a:t>Q=0</a:t>
            </a:r>
            <a:r>
              <a:rPr lang="pl-PL" sz="1200" dirty="0"/>
              <a:t>, </a:t>
            </a:r>
            <a:r>
              <a:rPr lang="pl-PL" sz="1200" dirty="0" err="1"/>
              <a:t>pV</a:t>
            </a:r>
            <a:r>
              <a:rPr lang="el-GR" sz="1200" baseline="30000" dirty="0"/>
              <a:t>κ</a:t>
            </a:r>
            <a:r>
              <a:rPr lang="el-GR" sz="1200" dirty="0"/>
              <a:t>=</a:t>
            </a:r>
            <a:r>
              <a:rPr lang="pl-PL" sz="1200" dirty="0" err="1" smtClean="0"/>
              <a:t>const</a:t>
            </a:r>
            <a:endParaRPr lang="pl-PL" sz="1200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200" dirty="0"/>
              <a:t>Izobaryczny: </a:t>
            </a:r>
            <a:r>
              <a:rPr lang="pl-PL" sz="1200" dirty="0" smtClean="0"/>
              <a:t>p=</a:t>
            </a:r>
            <a:r>
              <a:rPr lang="pl-PL" sz="1200" dirty="0" err="1" smtClean="0"/>
              <a:t>const</a:t>
            </a:r>
            <a:r>
              <a:rPr lang="pl-PL" sz="1200" dirty="0" smtClean="0"/>
              <a:t>.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200" dirty="0" smtClean="0"/>
              <a:t>Izochoryczny</a:t>
            </a:r>
            <a:r>
              <a:rPr lang="pl-PL" sz="1200" dirty="0"/>
              <a:t>: </a:t>
            </a:r>
            <a:r>
              <a:rPr lang="pl-PL" sz="1200" dirty="0" smtClean="0"/>
              <a:t>V=</a:t>
            </a:r>
            <a:r>
              <a:rPr lang="pl-PL" sz="1200" dirty="0" err="1" smtClean="0"/>
              <a:t>const</a:t>
            </a:r>
            <a:r>
              <a:rPr lang="pl-PL" sz="1200" dirty="0" smtClean="0"/>
              <a:t>.</a:t>
            </a:r>
            <a:endParaRPr lang="pl-PL" sz="12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/>
              <a:t>Praca gazu przy rozszerzaniu</a:t>
            </a:r>
            <a:r>
              <a:rPr lang="pl-PL" sz="1400" dirty="0"/>
              <a:t>: </a:t>
            </a:r>
            <a:endParaRPr lang="pl-PL" sz="1400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 smtClean="0"/>
              <a:t>Ciepło </a:t>
            </a:r>
            <a:r>
              <a:rPr lang="pl-PL" sz="1400" b="1" dirty="0"/>
              <a:t>właściwe</a:t>
            </a:r>
            <a:r>
              <a:rPr lang="pl-PL" sz="1400" dirty="0"/>
              <a:t>: </a:t>
            </a:r>
            <a:r>
              <a:rPr lang="pl-PL" sz="1400" dirty="0" err="1" smtClean="0"/>
              <a:t>Cp,Cv</a:t>
            </a:r>
            <a:r>
              <a:rPr lang="pl-PL" sz="1400" dirty="0" smtClean="0"/>
              <a:t>.</a:t>
            </a:r>
            <a:endParaRPr lang="pl-PL" sz="14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 smtClean="0"/>
              <a:t>Obiegi </a:t>
            </a:r>
            <a:r>
              <a:rPr lang="pl-PL" sz="1600" b="1" dirty="0"/>
              <a:t>termodynamiczne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/>
              <a:t>Obieg Otto</a:t>
            </a:r>
            <a:r>
              <a:rPr lang="pl-PL" sz="1400" dirty="0"/>
              <a:t> – silniki tłokowe.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/>
              <a:t>Obieg </a:t>
            </a:r>
            <a:r>
              <a:rPr lang="pl-PL" sz="1400" b="1" dirty="0" err="1"/>
              <a:t>Braytona</a:t>
            </a:r>
            <a:r>
              <a:rPr lang="pl-PL" sz="1400" dirty="0"/>
              <a:t> – turbiny gazowe.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/>
              <a:t>Obieg chłodniczy</a:t>
            </a:r>
            <a:r>
              <a:rPr lang="pl-PL" sz="1400" dirty="0"/>
              <a:t> – sprężarka, skraplacz, zawór, parownik.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Ciepło utajone i spalanie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/>
              <a:t>Ciepło utajone</a:t>
            </a:r>
            <a:r>
              <a:rPr lang="pl-PL" sz="1400" dirty="0"/>
              <a:t>: energia potrzebna do zmiany stanu skupienia (topienie, parowanie).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b="1" dirty="0"/>
              <a:t>Ciepło spalania</a:t>
            </a:r>
            <a:r>
              <a:rPr lang="pl-PL" sz="1400" dirty="0"/>
              <a:t>: ilość energii wydzielona podczas spalenia 1 kg paliwa.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4363550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2.3. Mechanika - </a:t>
            </a:r>
            <a:r>
              <a:rPr lang="pl-PL" sz="1800" dirty="0" err="1" smtClean="0">
                <a:solidFill>
                  <a:srgbClr val="0F496F"/>
                </a:solidFill>
              </a:rPr>
              <a:t>termoDynamika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051161"/>
              </p:ext>
            </p:extLst>
          </p:nvPr>
        </p:nvGraphicFramePr>
        <p:xfrm>
          <a:off x="510637" y="1298865"/>
          <a:ext cx="11012880" cy="4998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0960">
                  <a:extLst>
                    <a:ext uri="{9D8B030D-6E8A-4147-A177-3AD203B41FA5}">
                      <a16:colId xmlns:a16="http://schemas.microsoft.com/office/drawing/2014/main" val="1693857816"/>
                    </a:ext>
                  </a:extLst>
                </a:gridCol>
                <a:gridCol w="3670960">
                  <a:extLst>
                    <a:ext uri="{9D8B030D-6E8A-4147-A177-3AD203B41FA5}">
                      <a16:colId xmlns:a16="http://schemas.microsoft.com/office/drawing/2014/main" val="963771082"/>
                    </a:ext>
                  </a:extLst>
                </a:gridCol>
                <a:gridCol w="3670960">
                  <a:extLst>
                    <a:ext uri="{9D8B030D-6E8A-4147-A177-3AD203B41FA5}">
                      <a16:colId xmlns:a16="http://schemas.microsoft.com/office/drawing/2014/main" val="307038910"/>
                    </a:ext>
                  </a:extLst>
                </a:gridCol>
              </a:tblGrid>
              <a:tr h="386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Temat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Wzory/pojęcia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Przykład w lotnictwie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79096258"/>
                  </a:ext>
                </a:extLst>
              </a:tr>
              <a:tr h="387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Temperatura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°C, °F, K; konwersje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Termometry, czujniki silnikowe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51190413"/>
                  </a:ext>
                </a:extLst>
              </a:tr>
              <a:tr h="387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Ciepło właściwe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( Q = m c \Delta T )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Ogrzewanie/ chłodzenie płynów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8004910"/>
                  </a:ext>
                </a:extLst>
              </a:tr>
              <a:tr h="757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Wymiana ciepła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Konwekcja, przewodnictwo, promieniowanie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Chłodzenie silnika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87122684"/>
                  </a:ext>
                </a:extLst>
              </a:tr>
              <a:tr h="387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Rozszerzalność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ΔV zależne od T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Luzy montażowe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7435402"/>
                  </a:ext>
                </a:extLst>
              </a:tr>
              <a:tr h="387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I prawo TD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ΔU = Q – W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Praca i ciepło w silniku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01236358"/>
                  </a:ext>
                </a:extLst>
              </a:tr>
              <a:tr h="387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II prawo TD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Entropia rośnie, brak 100% sprawności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Silniki odrzutowe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1640082"/>
                  </a:ext>
                </a:extLst>
              </a:tr>
              <a:tr h="387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Równanie gazu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( pV = nRT )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Powietrze w cylindrach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24095766"/>
                  </a:ext>
                </a:extLst>
              </a:tr>
              <a:tr h="757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Procesy gazowe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izobaryczny, izochoryczny, izotermiczny, adiabatyczny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Cykl pracy silnika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80076840"/>
                  </a:ext>
                </a:extLst>
              </a:tr>
              <a:tr h="387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Obiegi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Otto, Brayton, chłodniczy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Silnik tłokowy, turbinowy, klimatyzacja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17422694"/>
                  </a:ext>
                </a:extLst>
              </a:tr>
              <a:tr h="3871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Ciepło utajone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Energia fazowa, ciepło spalania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Paliwo lotnicze, odladzanie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43651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4604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2.4. Mechanika – optyka (światło)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Światło i optyka</a:t>
            </a:r>
            <a:r>
              <a:rPr lang="pl-PL" sz="2000" dirty="0"/>
              <a:t> są podstawą działania wielu przyrządów lotniczych (optyczne systemy nawigacyjne, celowniki, reflektory, przyrządy świetlne).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dirty="0"/>
              <a:t>Zrozumienie </a:t>
            </a:r>
            <a:r>
              <a:rPr lang="pl-PL" sz="2000" b="1" dirty="0"/>
              <a:t>odbicia i załamania</a:t>
            </a:r>
            <a:r>
              <a:rPr lang="pl-PL" sz="2000" dirty="0"/>
              <a:t> jest ważne przy obsłudze reflektorów, szyb kabinowych i przyrządów optycznych.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Soczewki i zwierciadła</a:t>
            </a:r>
            <a:r>
              <a:rPr lang="pl-PL" sz="2000" dirty="0"/>
              <a:t> są stosowane w systemach optycznych (kamery, celowniki, reflektory).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Światłowody</a:t>
            </a:r>
            <a:r>
              <a:rPr lang="pl-PL" sz="2000" dirty="0"/>
              <a:t> znalazły zastosowanie w nowoczesnych samolotach w przesyłaniu danych i sygnałów.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33852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2.4. Mechanika - optyka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Właściwości fizyczne światła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Światło to fala elektromagnetyczna.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Ma charakter </a:t>
            </a:r>
            <a:r>
              <a:rPr lang="pl-PL" b="1" dirty="0"/>
              <a:t>falowy i cząsteczkowy (dualizm)</a:t>
            </a:r>
            <a:r>
              <a:rPr lang="pl-PL" dirty="0"/>
              <a:t>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Podstawowe wielkości: długość fali (λ), częstotliwość (f), energia kwantu </a:t>
            </a:r>
            <a:r>
              <a:rPr lang="pl-PL" dirty="0" smtClean="0"/>
              <a:t>E=h*f.</a:t>
            </a:r>
            <a:endParaRPr lang="pl-PL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b="1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Prędkość </a:t>
            </a:r>
            <a:r>
              <a:rPr lang="pl-PL" b="1" dirty="0"/>
              <a:t>światła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 próżni: </a:t>
            </a:r>
            <a:r>
              <a:rPr lang="pl-PL" dirty="0" smtClean="0"/>
              <a:t>c ≈ 3</a:t>
            </a:r>
            <a:r>
              <a:rPr lang="pl-PL" dirty="0"/>
              <a:t>⋅108 </a:t>
            </a:r>
            <a:r>
              <a:rPr lang="pl-PL" dirty="0" smtClean="0"/>
              <a:t>m/</a:t>
            </a:r>
            <a:r>
              <a:rPr lang="pl-PL" dirty="0" err="1" smtClean="0"/>
              <a:t>sc</a:t>
            </a:r>
            <a:r>
              <a:rPr lang="pl-PL" dirty="0" smtClean="0"/>
              <a:t>.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 innych ośrodkach mniejsza: </a:t>
            </a:r>
            <a:r>
              <a:rPr lang="pl-PL" dirty="0" smtClean="0"/>
              <a:t>v=c/</a:t>
            </a:r>
            <a:r>
              <a:rPr lang="pl-PL" dirty="0" err="1" smtClean="0"/>
              <a:t>nv</a:t>
            </a:r>
            <a:r>
              <a:rPr lang="pl-PL" dirty="0" smtClean="0"/>
              <a:t>, gdzie n – </a:t>
            </a:r>
            <a:r>
              <a:rPr lang="pl-PL" dirty="0"/>
              <a:t>współczynnik załamania.</a:t>
            </a:r>
          </a:p>
        </p:txBody>
      </p:sp>
    </p:spTree>
    <p:extLst>
      <p:ext uri="{BB962C8B-B14F-4D97-AF65-F5344CB8AC3E}">
        <p14:creationId xmlns:p14="http://schemas.microsoft.com/office/powerpoint/2010/main" val="130758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600" dirty="0" smtClean="0">
                <a:solidFill>
                  <a:schemeClr val="bg1"/>
                </a:solidFill>
              </a:rPr>
              <a:t>Zakres wiedzy w module 2</a:t>
            </a:r>
            <a:r>
              <a:rPr lang="pl-PL" dirty="0">
                <a:solidFill>
                  <a:schemeClr val="bg1"/>
                </a:solidFill>
              </a:rPr>
              <a:t>	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r>
              <a:rPr lang="pl-PL" dirty="0" smtClean="0"/>
              <a:t>2.3. Termodynamika</a:t>
            </a:r>
          </a:p>
          <a:p>
            <a:r>
              <a:rPr lang="pl-PL" sz="1600" dirty="0"/>
              <a:t>Temperatura: termometry i skale temperatur: Celsjusza, Fahrenheita i Kelvina; definicja ciepła; </a:t>
            </a:r>
          </a:p>
          <a:p>
            <a:r>
              <a:rPr lang="pl-PL" sz="1600" dirty="0"/>
              <a:t>Pojemność cieplna, ciepło właściwe; </a:t>
            </a:r>
            <a:r>
              <a:rPr lang="pl-PL" sz="1600" dirty="0" smtClean="0"/>
              <a:t>Wymiana </a:t>
            </a:r>
            <a:r>
              <a:rPr lang="pl-PL" sz="1600" dirty="0"/>
              <a:t>ciepła: konwekcja, promieniowanie i przewodnictwo; </a:t>
            </a:r>
            <a:r>
              <a:rPr lang="pl-PL" sz="1600" dirty="0" smtClean="0"/>
              <a:t>Rozszerzalność </a:t>
            </a:r>
            <a:r>
              <a:rPr lang="pl-PL" sz="1600" dirty="0"/>
              <a:t>objętościowa; </a:t>
            </a:r>
            <a:r>
              <a:rPr lang="pl-PL" sz="1600" dirty="0" smtClean="0"/>
              <a:t>Pierwsze </a:t>
            </a:r>
            <a:r>
              <a:rPr lang="pl-PL" sz="1600" dirty="0"/>
              <a:t>i drugie prawo termodynamiki; </a:t>
            </a:r>
            <a:r>
              <a:rPr lang="pl-PL" sz="1600" dirty="0" smtClean="0"/>
              <a:t>Gazy</a:t>
            </a:r>
            <a:r>
              <a:rPr lang="pl-PL" sz="1600" dirty="0"/>
              <a:t>: prawa gazów idealnych; ciepło właściwe w stałej objętości i stałym ciśnieniu, praca wykonana przez rozszerzający się gaz; </a:t>
            </a:r>
            <a:r>
              <a:rPr lang="pl-PL" sz="1600" dirty="0" smtClean="0"/>
              <a:t>Rozszerzalność </a:t>
            </a:r>
            <a:r>
              <a:rPr lang="pl-PL" sz="1600" dirty="0"/>
              <a:t>i ściskanie izotermiczne i adiabatyczne, obieg termodynamiczny silnika, stała objętość i stałe ciśnienie, pojemnik chłodniczy i pompa ciepła; </a:t>
            </a:r>
            <a:r>
              <a:rPr lang="pl-PL" sz="1600" dirty="0" smtClean="0"/>
              <a:t> Ciepło </a:t>
            </a:r>
            <a:r>
              <a:rPr lang="pl-PL" sz="1600" dirty="0"/>
              <a:t>utajone topienia się i parowania, energia termiczna, ciepło spalania </a:t>
            </a:r>
          </a:p>
          <a:p>
            <a:r>
              <a:rPr lang="pl-PL" dirty="0"/>
              <a:t>2.4. Optyka </a:t>
            </a:r>
            <a:endParaRPr lang="pl-PL" dirty="0" smtClean="0"/>
          </a:p>
          <a:p>
            <a:r>
              <a:rPr lang="pl-PL" sz="1600" dirty="0"/>
              <a:t>Właściwości fizyczne światła; prędkość światła; Prawa odbicia i załamania: odbicie na powierzchni płaskiej, odbicie przez lustra sferyczne, załamania, soczewki; Technika światłowodowa. 	</a:t>
            </a:r>
          </a:p>
          <a:p>
            <a:r>
              <a:rPr lang="pl-PL" dirty="0"/>
              <a:t>2.5. Ruch i dźwięk falowy	</a:t>
            </a:r>
            <a:endParaRPr lang="pl-PL" dirty="0" smtClean="0"/>
          </a:p>
          <a:p>
            <a:r>
              <a:rPr lang="pl-PL" sz="1600" dirty="0"/>
              <a:t>Ruch falowy: fale mechaniczne, sinusoidalny ruch falowy, zjawiska interferencji, fale stojące;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Dźwięk</a:t>
            </a:r>
            <a:r>
              <a:rPr lang="pl-PL" sz="1600" dirty="0"/>
              <a:t>: prędkość dźwięku, wytwarzanie dźwięku, natężenie, wysokość i jakość, zjawisko Dopplera. 	</a:t>
            </a:r>
          </a:p>
          <a:p>
            <a:endParaRPr lang="pl-PL" sz="1600" dirty="0"/>
          </a:p>
          <a:p>
            <a:endParaRPr lang="pl-PL" dirty="0"/>
          </a:p>
          <a:p>
            <a:endParaRPr lang="pl-PL" sz="1600" dirty="0"/>
          </a:p>
          <a:p>
            <a:endParaRPr lang="pl-PL" sz="1800" dirty="0" smtClean="0"/>
          </a:p>
          <a:p>
            <a:endParaRPr lang="pl-PL" sz="1800" dirty="0"/>
          </a:p>
          <a:p>
            <a:endParaRPr lang="pl-PL" dirty="0"/>
          </a:p>
          <a:p>
            <a:endParaRPr lang="pl-PL" sz="1600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5588230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2.4. Mechanika - optyka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800" b="1" dirty="0"/>
              <a:t>Prawa odbicia i załamania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Prawo odbicia</a:t>
            </a:r>
            <a:r>
              <a:rPr lang="pl-PL" sz="1600" dirty="0"/>
              <a:t>: kąt padania = kąt odbicia.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Odbicie na powierzchni płaskiej</a:t>
            </a:r>
            <a:r>
              <a:rPr lang="pl-PL" sz="1600" dirty="0"/>
              <a:t> – zwierciadła płaskie (obraz pozorny, prosty).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Odbicie w zwierciadłach sferycznych</a:t>
            </a:r>
            <a:r>
              <a:rPr lang="pl-PL" sz="1600" dirty="0"/>
              <a:t>: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dirty="0"/>
              <a:t>Wklęsłe – ogniskują promienie, powiększają obraz.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dirty="0"/>
              <a:t>Wypukłe – rozpraszają promienie, zmniejszają obraz.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Prawo załamania (Snelliusa)</a:t>
            </a:r>
            <a:r>
              <a:rPr lang="pl-PL" sz="1600" dirty="0"/>
              <a:t>: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800" b="1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 smtClean="0"/>
              <a:t>Soczewki</a:t>
            </a:r>
            <a:r>
              <a:rPr lang="pl-PL" sz="1600" dirty="0"/>
              <a:t>: skupiające i rozpraszające; tworzą obrazy rzeczywiste lub pozorne.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800" b="1" dirty="0" smtClean="0"/>
              <a:t>Technika </a:t>
            </a:r>
            <a:r>
              <a:rPr lang="pl-PL" sz="1800" b="1" dirty="0"/>
              <a:t>światłowodowa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dirty="0"/>
              <a:t>Światłowód działa na zasadzie </a:t>
            </a:r>
            <a:r>
              <a:rPr lang="pl-PL" sz="1600" b="1" dirty="0"/>
              <a:t>całkowitego wewnętrznego odbicia</a:t>
            </a:r>
            <a:r>
              <a:rPr lang="pl-PL" sz="1600" dirty="0"/>
              <a:t>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dirty="0"/>
              <a:t>Umożliwia przesyłanie światła na duże odległości z minimalnymi stratami.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dirty="0"/>
              <a:t>W lotnictwie: stosowane do </a:t>
            </a:r>
            <a:r>
              <a:rPr lang="pl-PL" sz="1600" dirty="0" err="1"/>
              <a:t>przesyłu</a:t>
            </a:r>
            <a:r>
              <a:rPr lang="pl-PL" sz="1600" dirty="0"/>
              <a:t> danych, w systemach diagnostycznych, w awionice nowoczesnych samolotów.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1708" y="3761509"/>
            <a:ext cx="2404356" cy="36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4650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2.4. Mechanika - optyka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117866"/>
              </p:ext>
            </p:extLst>
          </p:nvPr>
        </p:nvGraphicFramePr>
        <p:xfrm>
          <a:off x="684213" y="1643665"/>
          <a:ext cx="10891260" cy="45597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0420">
                  <a:extLst>
                    <a:ext uri="{9D8B030D-6E8A-4147-A177-3AD203B41FA5}">
                      <a16:colId xmlns:a16="http://schemas.microsoft.com/office/drawing/2014/main" val="1722083193"/>
                    </a:ext>
                  </a:extLst>
                </a:gridCol>
                <a:gridCol w="3630420">
                  <a:extLst>
                    <a:ext uri="{9D8B030D-6E8A-4147-A177-3AD203B41FA5}">
                      <a16:colId xmlns:a16="http://schemas.microsoft.com/office/drawing/2014/main" val="467101024"/>
                    </a:ext>
                  </a:extLst>
                </a:gridCol>
                <a:gridCol w="3630420">
                  <a:extLst>
                    <a:ext uri="{9D8B030D-6E8A-4147-A177-3AD203B41FA5}">
                      <a16:colId xmlns:a16="http://schemas.microsoft.com/office/drawing/2014/main" val="1234741723"/>
                    </a:ext>
                  </a:extLst>
                </a:gridCol>
              </a:tblGrid>
              <a:tr h="5728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Temat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Kluczowe pojęcia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Przykład w lotnictwie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43721211"/>
                  </a:ext>
                </a:extLst>
              </a:tr>
              <a:tr h="5731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Właściwości światła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Fala EM, dualizm, λ, f, E = h f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Przyrządy optyczne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19401350"/>
                  </a:ext>
                </a:extLst>
              </a:tr>
              <a:tr h="11209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Prędkość światła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c=3⋅10</a:t>
                      </a:r>
                      <a:r>
                        <a:rPr lang="pl-PL" sz="1400" baseline="30000" dirty="0">
                          <a:effectLst/>
                        </a:rPr>
                        <a:t>8</a:t>
                      </a:r>
                      <a:r>
                        <a:rPr lang="pl-PL" sz="1400" dirty="0">
                          <a:effectLst/>
                        </a:rPr>
                        <a:t>c </a:t>
                      </a:r>
                      <a:r>
                        <a:rPr lang="pl-PL" sz="1400" dirty="0" smtClean="0">
                          <a:effectLst/>
                        </a:rPr>
                        <a:t>m/s</a:t>
                      </a:r>
                      <a:r>
                        <a:rPr lang="pl-PL" sz="1400" dirty="0">
                          <a:effectLst/>
                        </a:rPr>
                        <a:t>, </a:t>
                      </a:r>
                      <a:r>
                        <a:rPr lang="pl-PL" sz="1400" dirty="0" smtClean="0">
                          <a:effectLst/>
                        </a:rPr>
                        <a:t>v=c/n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Soczewki, światłowody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26802673"/>
                  </a:ext>
                </a:extLst>
              </a:tr>
              <a:tr h="5731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Odbicie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kąt padania = kąt odbicia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Reflektory, lustra w przyrządach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0250368"/>
                  </a:ext>
                </a:extLst>
              </a:tr>
              <a:tr h="5731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Soczewki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Skupiające i rozpraszające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Celowniki, przyrządy optyczne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4125694"/>
                  </a:ext>
                </a:extLst>
              </a:tr>
              <a:tr h="5731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Prawo załamania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pl-PL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Kabiny, szyby lotnicze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29152778"/>
                  </a:ext>
                </a:extLst>
              </a:tr>
              <a:tr h="5731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Światłowody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Całkowite wewnętrzne odbicie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Awionika, </a:t>
                      </a:r>
                      <a:r>
                        <a:rPr lang="pl-PL" sz="1400" dirty="0" err="1">
                          <a:effectLst/>
                        </a:rPr>
                        <a:t>przesył</a:t>
                      </a:r>
                      <a:r>
                        <a:rPr lang="pl-PL" sz="1400" dirty="0">
                          <a:effectLst/>
                        </a:rPr>
                        <a:t> danych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8947520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665" y="5136392"/>
            <a:ext cx="2404356" cy="36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3891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2.5. Mechanika – Ruch i dźwięk falowy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 smtClean="0"/>
              <a:t>Fale mechaniczne</a:t>
            </a:r>
            <a:r>
              <a:rPr lang="pl-PL" sz="2000" dirty="0" smtClean="0"/>
              <a:t> i ich właściwości są podstawą analizy drgań w konstrukcji samolotu (np. rezonans, wibracje silnika, fale stojące w elementach).</a:t>
            </a:r>
            <a:endParaRPr lang="pl-PL" dirty="0" smtClean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 smtClean="0"/>
              <a:t>Dźwięk </a:t>
            </a:r>
            <a:r>
              <a:rPr lang="pl-PL" sz="2000" b="1" dirty="0"/>
              <a:t>i akustyka</a:t>
            </a:r>
            <a:r>
              <a:rPr lang="pl-PL" sz="2000" dirty="0"/>
              <a:t> są istotne dla diagnostyki (hałas silników, badania nieszczelności, ultradźwięki w badaniach nieniszczących).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b="1" dirty="0"/>
              <a:t>Zjawisko Dopplera</a:t>
            </a:r>
            <a:r>
              <a:rPr lang="pl-PL" sz="2000" dirty="0"/>
              <a:t> jest podstawą działania radarów i pomiaru prędkości względem powietrza.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000" dirty="0"/>
              <a:t>Zrozumienie </a:t>
            </a:r>
            <a:r>
              <a:rPr lang="pl-PL" sz="2000" b="1" dirty="0"/>
              <a:t>natężenia i wysokości dźwięku</a:t>
            </a:r>
            <a:r>
              <a:rPr lang="pl-PL" sz="2000" dirty="0"/>
              <a:t> pomaga ocenić wpływ hałasu na personel i środowisko pracy.</a:t>
            </a:r>
          </a:p>
        </p:txBody>
      </p:sp>
    </p:spTree>
    <p:extLst>
      <p:ext uri="{BB962C8B-B14F-4D97-AF65-F5344CB8AC3E}">
        <p14:creationId xmlns:p14="http://schemas.microsoft.com/office/powerpoint/2010/main" val="190533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2.5. Mechanika – Ruch i dźwięk falowy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Ruch falowy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Fale mechaniczne</a:t>
            </a:r>
            <a:r>
              <a:rPr lang="pl-PL" dirty="0"/>
              <a:t> – rozchodzenie się drgań w ośrodku sprężystym (np. w powietrzu, w strukturze samolotu).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Ruch sinusoidalny</a:t>
            </a:r>
            <a:r>
              <a:rPr lang="pl-PL" dirty="0"/>
              <a:t> – fala opisana funkcją</a:t>
            </a:r>
            <a:r>
              <a:rPr lang="pl-PL" dirty="0" smtClean="0"/>
              <a:t>: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gdzie</a:t>
            </a:r>
            <a:r>
              <a:rPr lang="pl-PL" dirty="0"/>
              <a:t>: </a:t>
            </a:r>
            <a:r>
              <a:rPr lang="pl-PL" dirty="0" smtClean="0"/>
              <a:t>A </a:t>
            </a:r>
            <a:r>
              <a:rPr lang="pl-PL" dirty="0"/>
              <a:t>– amplituda, </a:t>
            </a:r>
            <a:r>
              <a:rPr lang="pl-PL" dirty="0" smtClean="0"/>
              <a:t>k=2*π/λ*k – </a:t>
            </a:r>
            <a:r>
              <a:rPr lang="pl-PL" dirty="0"/>
              <a:t>liczba falowa, </a:t>
            </a:r>
            <a:r>
              <a:rPr lang="pl-PL" dirty="0" smtClean="0"/>
              <a:t>ω=2*π*f</a:t>
            </a:r>
            <a:r>
              <a:rPr lang="pl-PL" dirty="0"/>
              <a:t>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Prędkość fali</a:t>
            </a:r>
            <a:r>
              <a:rPr lang="pl-PL" dirty="0"/>
              <a:t>: </a:t>
            </a:r>
            <a:r>
              <a:rPr lang="pl-PL" dirty="0" smtClean="0"/>
              <a:t>v=λ*f</a:t>
            </a:r>
            <a:r>
              <a:rPr lang="pl-PL" dirty="0"/>
              <a:t>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b="1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Interferencja </a:t>
            </a:r>
            <a:r>
              <a:rPr lang="pl-PL" b="1" dirty="0"/>
              <a:t>i fale stojące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Interferencja</a:t>
            </a:r>
            <a:r>
              <a:rPr lang="pl-PL" dirty="0"/>
              <a:t> – nakładanie się fal, w wyniku czego powstają wzmocnienia (konstruktywna) lub wygaszenia (destruktywna).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Fala stojąca</a:t>
            </a:r>
            <a:r>
              <a:rPr lang="pl-PL" dirty="0"/>
              <a:t> – powstaje przez nałożenie fal biegnących w przeciwnych kierunkach. Charakteryzuje się węzłami i strzałkami.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416" y="2362615"/>
            <a:ext cx="3467555" cy="51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0664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2.5. Mechanika – Ruch i dźwięk falowy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Dźwięk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Prędkość dźwięku w powietrzu</a:t>
            </a:r>
            <a:r>
              <a:rPr lang="pl-PL" dirty="0"/>
              <a:t>: ~ 343 m/s (w 20°C przy ciśnieniu normalnym).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Wytwarzanie dźwięku</a:t>
            </a:r>
            <a:r>
              <a:rPr lang="pl-PL" dirty="0"/>
              <a:t> – drgania źródła (np. membrany, struny, elementu mechanicznego).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Cechy dźwięku</a:t>
            </a:r>
            <a:r>
              <a:rPr lang="pl-PL" dirty="0"/>
              <a:t>: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Natężenie</a:t>
            </a:r>
            <a:r>
              <a:rPr lang="pl-PL" dirty="0"/>
              <a:t> – energia fali na jednostkę powierzchni, mierzone w W/m²; subiektywnie – głośność (</a:t>
            </a:r>
            <a:r>
              <a:rPr lang="pl-PL" dirty="0" err="1"/>
              <a:t>dB</a:t>
            </a:r>
            <a:r>
              <a:rPr lang="pl-PL" dirty="0"/>
              <a:t>).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Wysokość</a:t>
            </a:r>
            <a:r>
              <a:rPr lang="pl-PL" dirty="0"/>
              <a:t> – zależy od częstotliwości (</a:t>
            </a:r>
            <a:r>
              <a:rPr lang="pl-PL" dirty="0" err="1"/>
              <a:t>Hz</a:t>
            </a:r>
            <a:r>
              <a:rPr lang="pl-PL" dirty="0"/>
              <a:t>).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Barwa/jakość</a:t>
            </a:r>
            <a:r>
              <a:rPr lang="pl-PL" dirty="0"/>
              <a:t> – zależy od składu harmonicznych.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Zjawisko </a:t>
            </a:r>
            <a:r>
              <a:rPr lang="pl-PL" b="1" dirty="0"/>
              <a:t>Dopplera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Zmiana częstotliwości fali dla obserwatora, gdy źródło lub odbiornik porusza się względem siebie.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Dla prędkości znacznie mniejszych od prędkości fali: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gdzie</a:t>
            </a:r>
            <a:r>
              <a:rPr lang="pl-PL" dirty="0"/>
              <a:t>: </a:t>
            </a:r>
            <a:r>
              <a:rPr lang="pl-PL" dirty="0" smtClean="0"/>
              <a:t>v </a:t>
            </a:r>
            <a:r>
              <a:rPr lang="pl-PL" dirty="0"/>
              <a:t>– prędkość dźwięku, </a:t>
            </a:r>
            <a:r>
              <a:rPr lang="pl-PL" dirty="0" err="1" smtClean="0"/>
              <a:t>v</a:t>
            </a:r>
            <a:r>
              <a:rPr lang="pl-PL" baseline="-25000" dirty="0" err="1" smtClean="0"/>
              <a:t>o</a:t>
            </a:r>
            <a:r>
              <a:rPr lang="pl-PL" dirty="0" smtClean="0"/>
              <a:t>​ </a:t>
            </a:r>
            <a:r>
              <a:rPr lang="pl-PL" dirty="0"/>
              <a:t>– prędkość obserwatora, </a:t>
            </a:r>
            <a:r>
              <a:rPr lang="pl-PL" dirty="0" smtClean="0"/>
              <a:t>v</a:t>
            </a:r>
            <a:r>
              <a:rPr lang="pl-PL" baseline="-25000" dirty="0" smtClean="0"/>
              <a:t>s</a:t>
            </a:r>
            <a:r>
              <a:rPr lang="pl-PL" dirty="0" smtClean="0"/>
              <a:t>​ </a:t>
            </a:r>
            <a:r>
              <a:rPr lang="pl-PL" dirty="0"/>
              <a:t>– prędkość źródła.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 lotnictwie: pomiar prędkości samolotu względem powietrza, radar policyjny, badania przepływów.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398" y="4839155"/>
            <a:ext cx="1995155" cy="78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9940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2.5. Mechanika – Ruch i dźwięk falowy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21330"/>
              </p:ext>
            </p:extLst>
          </p:nvPr>
        </p:nvGraphicFramePr>
        <p:xfrm>
          <a:off x="684213" y="1536287"/>
          <a:ext cx="10912041" cy="47190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7347">
                  <a:extLst>
                    <a:ext uri="{9D8B030D-6E8A-4147-A177-3AD203B41FA5}">
                      <a16:colId xmlns:a16="http://schemas.microsoft.com/office/drawing/2014/main" val="133595743"/>
                    </a:ext>
                  </a:extLst>
                </a:gridCol>
                <a:gridCol w="3637347">
                  <a:extLst>
                    <a:ext uri="{9D8B030D-6E8A-4147-A177-3AD203B41FA5}">
                      <a16:colId xmlns:a16="http://schemas.microsoft.com/office/drawing/2014/main" val="3444142167"/>
                    </a:ext>
                  </a:extLst>
                </a:gridCol>
                <a:gridCol w="3637347">
                  <a:extLst>
                    <a:ext uri="{9D8B030D-6E8A-4147-A177-3AD203B41FA5}">
                      <a16:colId xmlns:a16="http://schemas.microsoft.com/office/drawing/2014/main" val="1946138522"/>
                    </a:ext>
                  </a:extLst>
                </a:gridCol>
              </a:tblGrid>
              <a:tr h="475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Temat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Kluczowe wzory/pojęcia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Przykład w lotnictwie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73624275"/>
                  </a:ext>
                </a:extLst>
              </a:tr>
              <a:tr h="13862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Ruch falowy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Wibracje silnika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92180588"/>
                  </a:ext>
                </a:extLst>
              </a:tr>
              <a:tr h="476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Interferencja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Wzmocnienie i wygaszenie fal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Badania ultradźwiękowe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77840287"/>
                  </a:ext>
                </a:extLst>
              </a:tr>
              <a:tr h="476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Fala stojąca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Węzły i strzałki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Drgania konstrukcji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48457422"/>
                  </a:ext>
                </a:extLst>
              </a:tr>
              <a:tr h="476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Prędkość dźwięku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~343 m/s w powietrzu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Diagnostyka akustyczna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89386816"/>
                  </a:ext>
                </a:extLst>
              </a:tr>
              <a:tr h="476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Natężenie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Decybele (dB)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Hałas silnika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96823356"/>
                  </a:ext>
                </a:extLst>
              </a:tr>
              <a:tr h="476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Wysokość dźwięku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Częstotliwość (Hz)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Analiza pracy turbin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71997609"/>
                  </a:ext>
                </a:extLst>
              </a:tr>
              <a:tr h="476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Zjawisko Dopplera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</a:rPr>
                        <a:t>Zmiana częstotliwości przy ruchu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Radar, pomiary prędkości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54337520"/>
                  </a:ext>
                </a:extLst>
              </a:tr>
            </a:tbl>
          </a:graphicData>
        </a:graphic>
      </p:graphicFrame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676" y="2513279"/>
            <a:ext cx="3209312" cy="416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994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Koniec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sz="2400" dirty="0" smtClean="0"/>
              <a:t>Następny temat: </a:t>
            </a:r>
            <a:br>
              <a:rPr lang="pl-PL" sz="2400" dirty="0" smtClean="0"/>
            </a:br>
            <a:r>
              <a:rPr lang="pl-PL" sz="2400" dirty="0" smtClean="0"/>
              <a:t>Moduł 3  - Wiadomości podstawowe z zakresu elektryki</a:t>
            </a:r>
            <a:endParaRPr lang="pl-PL" sz="24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4213" y="4894119"/>
            <a:ext cx="8535988" cy="1879600"/>
          </a:xfrm>
        </p:spPr>
        <p:txBody>
          <a:bodyPr>
            <a:normAutofit/>
          </a:bodyPr>
          <a:lstStyle/>
          <a:p>
            <a:r>
              <a:rPr lang="pl-PL" sz="1600" dirty="0" smtClean="0"/>
              <a:t>Wykład opracowano z pomocą </a:t>
            </a:r>
            <a:r>
              <a:rPr lang="pl-PL" sz="1600" dirty="0" err="1" smtClean="0"/>
              <a:t>CzatGPT</a:t>
            </a:r>
            <a:r>
              <a:rPr lang="pl-PL" sz="1600" dirty="0" smtClean="0"/>
              <a:t> 5.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49682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>
                <a:solidFill>
                  <a:srgbClr val="0F496F"/>
                </a:solidFill>
              </a:rPr>
              <a:t>2</a:t>
            </a:r>
            <a:r>
              <a:rPr lang="pl-PL" sz="1800" dirty="0" smtClean="0">
                <a:solidFill>
                  <a:srgbClr val="0F496F"/>
                </a:solidFill>
              </a:rPr>
              <a:t>.1. Materia</a:t>
            </a:r>
            <a:r>
              <a:rPr lang="pl-PL" dirty="0" smtClean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Dobór i identyfikacja materiałów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Mechanik musi rozumieć, z czego zbudowane są części statku powietrznego (metale, kompozyty, polimery, ciecze, gazy), aby dobrać odpowiednie elementy zamienne.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Przykład: różnica między stalą a stopem aluminium w wytrzymałości i masie.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Znajomość </a:t>
            </a:r>
            <a:r>
              <a:rPr lang="pl-PL" b="1" dirty="0"/>
              <a:t>stanów skupienia i przemian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Świadomość, jak materia zmienia stan (topnienie, parowanie, skraplanie, resublimacja), jest istotna przy obsłudze paliw, płynów eksploatacyjnych, systemów odladzania.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Przykład: resublimacja szronu na skrzydłach może wpływać na bezpieczeństwo startu.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Bezpieczeństwo </a:t>
            </a:r>
            <a:r>
              <a:rPr lang="pl-PL" b="1" dirty="0"/>
              <a:t>eksploatacji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Nieprawidłowa reakcja na zmiany fazowe (np. parowanie paliwa – zjawisko </a:t>
            </a:r>
            <a:r>
              <a:rPr lang="pl-PL" dirty="0" err="1"/>
              <a:t>vapor</a:t>
            </a:r>
            <a:r>
              <a:rPr lang="pl-PL" dirty="0"/>
              <a:t> lock) może prowadzić do awarii silnika.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Kontrola temperatury, ciśnienia i właściwości płynów oraz gazów zapobiega uszkodzeniom systemów.</a:t>
            </a:r>
            <a:endParaRPr lang="pl-PL" sz="1400" dirty="0"/>
          </a:p>
          <a:p>
            <a:endParaRPr lang="pl-PL" sz="1800" dirty="0" smtClean="0"/>
          </a:p>
          <a:p>
            <a:endParaRPr lang="pl-PL" sz="1800" dirty="0"/>
          </a:p>
          <a:p>
            <a:endParaRPr lang="pl-PL" dirty="0"/>
          </a:p>
          <a:p>
            <a:endParaRPr lang="pl-PL" sz="1600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811354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2.1</a:t>
            </a:r>
            <a:r>
              <a:rPr lang="pl-PL" sz="1800" dirty="0" smtClean="0">
                <a:solidFill>
                  <a:srgbClr val="0F496F"/>
                </a:solidFill>
              </a:rPr>
              <a:t>. Materia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Diagnostyka usterek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Mechanik analizuje objawy związane z materią: przegrzanie i topnienie izolacji przewodów, kondensacja pary wodnej w zbiornikach paliwa, krystalizacja lodu w przewodach.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Zrozumienie procesów fizycznych pozwala szybciej i trafniej znaleźć przyczynę awarii.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Konserwacja </a:t>
            </a:r>
            <a:r>
              <a:rPr lang="pl-PL" b="1" dirty="0"/>
              <a:t>i ochrona materiałów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Wiedza o budowie atomowej i molekularnej materiałów ułatwia zrozumienie procesów degradacyjnych (korozja metali, starzenie polimerów, wpływ promieniowania UV).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800" dirty="0" smtClean="0"/>
          </a:p>
          <a:p>
            <a:pPr>
              <a:buFont typeface="Wingdings" panose="05000000000000000000" pitchFamily="2" charset="2"/>
              <a:buChar char="Ø"/>
            </a:pPr>
            <a:endParaRPr lang="pl-PL" sz="1800" dirty="0"/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410987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2.1</a:t>
            </a:r>
            <a:r>
              <a:rPr lang="pl-PL" sz="1800" dirty="0" smtClean="0">
                <a:solidFill>
                  <a:srgbClr val="0F496F"/>
                </a:solidFill>
              </a:rPr>
              <a:t>. Materia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 czego ta wiedza?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/>
              <a:t>Zrozumienie dokumentacji technicznej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 instrukcjach obsługi (AMM, IPC) pojawiają się pojęcia związane z właściwościami materii – np. gęstość, temperatura wrzenia, twardość. Mechanik musi je rozumieć, by prawidłowo wykonać procedury.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b="1" dirty="0" smtClean="0"/>
              <a:t>Podstawa </a:t>
            </a:r>
            <a:r>
              <a:rPr lang="pl-PL" b="1" dirty="0"/>
              <a:t>do dalszej wiedzy</a:t>
            </a:r>
            <a:endParaRPr lang="pl-PL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To fundament do nauki bardziej zaawansowanych tematów, takich jak: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korozja,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wytrzymałość materiałów,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właściwości elektryczne i cieplne,</a:t>
            </a:r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dirty="0"/>
              <a:t>nowe technologie (kompozyty, nanomateriały).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800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8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248907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2.1</a:t>
            </a:r>
            <a:r>
              <a:rPr lang="pl-PL" sz="1800" dirty="0" smtClean="0">
                <a:solidFill>
                  <a:srgbClr val="0F496F"/>
                </a:solidFill>
              </a:rPr>
              <a:t>. Materia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800" b="1" dirty="0"/>
              <a:t>Podstawy – pierwiastki i struktura materii</a:t>
            </a:r>
            <a:endParaRPr lang="pl-PL" sz="11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Pierwiastki chemiczne</a:t>
            </a:r>
            <a:r>
              <a:rPr lang="pl-PL" sz="1600" dirty="0"/>
              <a:t> – podstawowe składniki materii, np. aluminium (Al), tytan (Ti), żelazo (Fe), węgiel (C).</a:t>
            </a:r>
            <a:endParaRPr lang="pl-PL" sz="14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Struktura atomu</a:t>
            </a:r>
            <a:r>
              <a:rPr lang="pl-PL" sz="1600" dirty="0"/>
              <a:t> – jądro (protony, neutrony) + elektrony na powłokach.</a:t>
            </a:r>
            <a:endParaRPr lang="pl-PL" sz="14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dirty="0"/>
              <a:t>właściwości materiałów lotniczych wynikają z budowy elektronowej (np. przewodnictwo elektryczne i cieplne).</a:t>
            </a:r>
            <a:endParaRPr lang="pl-PL" sz="14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Molekuły (cząsteczki)</a:t>
            </a:r>
            <a:r>
              <a:rPr lang="pl-PL" sz="1600" dirty="0"/>
              <a:t> – połączenia atomów, mogą być proste (O₂, N₂) lub złożone (żywice epoksydowe w kompozytach).</a:t>
            </a:r>
            <a:endParaRPr lang="pl-PL" sz="14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dirty="0" smtClean="0"/>
              <a:t>Mechanik </a:t>
            </a:r>
            <a:r>
              <a:rPr lang="pl-PL" sz="1600" dirty="0"/>
              <a:t>lotniczy musi rozumieć podstawy, aby wiedzieć:</a:t>
            </a:r>
            <a:endParaRPr lang="pl-PL" sz="1400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dirty="0"/>
              <a:t>dlaczego różne materiały mają różne własności (np. metale przewodzą prąd, kompozyty nie),</a:t>
            </a:r>
            <a:endParaRPr lang="pl-PL" sz="1200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dirty="0"/>
              <a:t>jak reagują na temperaturę, ciśnienie i obciążenia</a:t>
            </a:r>
            <a:r>
              <a:rPr lang="pl-PL" sz="1400" dirty="0" smtClean="0"/>
              <a:t>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800" b="1" dirty="0"/>
              <a:t>Związki chemiczne</a:t>
            </a:r>
            <a:endParaRPr lang="pl-PL" sz="18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Metaliczne</a:t>
            </a:r>
            <a:r>
              <a:rPr lang="pl-PL" sz="1600" dirty="0"/>
              <a:t> (stopy) – np. stopy aluminium, tytanu – kluczowe w budowie płatowców i silników.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Niemetaliczne</a:t>
            </a:r>
            <a:r>
              <a:rPr lang="pl-PL" sz="1600" dirty="0"/>
              <a:t> – np. polimery, żywice, włókna szklane, stosowane w kompozytach.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Chemiczne interakcje</a:t>
            </a:r>
            <a:r>
              <a:rPr lang="pl-PL" sz="1600" dirty="0"/>
              <a:t> – niektóre materiały mogą reagować ze środowiskiem (np. korozja metali, degradacja polimerów przez UV).</a:t>
            </a:r>
            <a:endParaRPr lang="pl-PL" sz="2800" dirty="0" smtClean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8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4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712146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639" y="360658"/>
            <a:ext cx="11334997" cy="886252"/>
          </a:xfrm>
        </p:spPr>
        <p:txBody>
          <a:bodyPr>
            <a:normAutofit fontScale="90000"/>
          </a:bodyPr>
          <a:lstStyle/>
          <a:p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2. Fizyka</a:t>
            </a:r>
            <a: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pl-PL" sz="1800" dirty="0" smtClean="0">
                <a:solidFill>
                  <a:srgbClr val="0F496F"/>
                </a:solidFill>
              </a:rPr>
              <a:t>2.1</a:t>
            </a:r>
            <a:r>
              <a:rPr lang="pl-PL" sz="1800" dirty="0" smtClean="0">
                <a:solidFill>
                  <a:srgbClr val="0F496F"/>
                </a:solidFill>
              </a:rPr>
              <a:t>. Materia</a:t>
            </a:r>
            <a:r>
              <a:rPr lang="pl-PL" dirty="0">
                <a:solidFill>
                  <a:srgbClr val="0F496F"/>
                </a:solidFill>
              </a:rPr>
              <a:t>	</a:t>
            </a:r>
            <a:endParaRPr lang="pl-PL" sz="2400" dirty="0">
              <a:solidFill>
                <a:srgbClr val="0F496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0639" y="1330037"/>
            <a:ext cx="11334997" cy="5337958"/>
          </a:xfrm>
        </p:spPr>
        <p:txBody>
          <a:bodyPr anchor="t">
            <a:noAutofit/>
          </a:bodyPr>
          <a:lstStyle/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800" b="1" dirty="0"/>
              <a:t>Stany skupienia materii</a:t>
            </a:r>
            <a:endParaRPr lang="pl-PL" sz="11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Stały</a:t>
            </a:r>
            <a:r>
              <a:rPr lang="pl-PL" sz="1600" dirty="0"/>
              <a:t> – posiada określony kształt i objętość.</a:t>
            </a:r>
            <a:endParaRPr lang="pl-PL" sz="1400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dirty="0"/>
              <a:t>przykład: aluminium w konstrukcji skrzydeł, stal w podwoziu, kompozyty w kadłubie.</a:t>
            </a:r>
            <a:endParaRPr lang="pl-PL" sz="12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Ciekły</a:t>
            </a:r>
            <a:r>
              <a:rPr lang="pl-PL" sz="1600" dirty="0"/>
              <a:t> – określona objętość, brak stałego kształtu.</a:t>
            </a:r>
            <a:endParaRPr lang="pl-PL" sz="1400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dirty="0"/>
              <a:t>przykład: paliwo lotnicze, olej smarujący, płyn hydrauliczny.</a:t>
            </a:r>
            <a:endParaRPr lang="pl-PL" sz="12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Gazowy</a:t>
            </a:r>
            <a:r>
              <a:rPr lang="pl-PL" sz="1600" dirty="0"/>
              <a:t> – brak określonego kształtu i objętości, rozprzestrzenia się w całej objętości.</a:t>
            </a:r>
            <a:endParaRPr lang="pl-PL" sz="1400" dirty="0"/>
          </a:p>
          <a:p>
            <a:pPr lvl="2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400" dirty="0"/>
              <a:t>przykład: powietrze w instalacji pneumatycznej, azot do napełniania amortyzatorów podwozia</a:t>
            </a:r>
            <a:r>
              <a:rPr lang="pl-PL" sz="1400" dirty="0" smtClean="0"/>
              <a:t>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800" b="1" dirty="0"/>
              <a:t>Zmiany między stanami</a:t>
            </a:r>
            <a:endParaRPr lang="pl-PL" sz="1800" dirty="0"/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Topnienie</a:t>
            </a:r>
            <a:r>
              <a:rPr lang="pl-PL" sz="1600" dirty="0"/>
              <a:t> (stały → ciekły) – np. lód topniejący w instalacji odladzania.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Krystalizacja</a:t>
            </a:r>
            <a:r>
              <a:rPr lang="pl-PL" sz="1600" dirty="0"/>
              <a:t> (ciekły → stały) – przykład: zestalenie stopów metali w produkcji części.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Parowanie i wrzenie</a:t>
            </a:r>
            <a:r>
              <a:rPr lang="pl-PL" sz="1600" dirty="0"/>
              <a:t> (ciekły → gazowy) – np. paliwo parujące w gaźnikach.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Skraplanie</a:t>
            </a:r>
            <a:r>
              <a:rPr lang="pl-PL" sz="1600" dirty="0"/>
              <a:t> (gazowy → ciekły) – np. para wodna kondensująca w zbiornikach paliwa.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Sublimacja</a:t>
            </a:r>
            <a:r>
              <a:rPr lang="pl-PL" sz="1600" dirty="0"/>
              <a:t> (stały → gazowy) – np. suchy lód używany w chłodzeniu transportowym.</a:t>
            </a:r>
          </a:p>
          <a:p>
            <a:pPr lvl="1">
              <a:buClr>
                <a:srgbClr val="0F496F"/>
              </a:buClr>
              <a:buFont typeface="Wingdings" panose="05000000000000000000" pitchFamily="2" charset="2"/>
              <a:buChar char="Ø"/>
            </a:pPr>
            <a:r>
              <a:rPr lang="pl-PL" sz="1600" b="1" dirty="0"/>
              <a:t>Resublimacja</a:t>
            </a:r>
            <a:r>
              <a:rPr lang="pl-PL" sz="1600" dirty="0"/>
              <a:t> (gazowy → stały) – np. osadzanie się szronu na skrzydłach.</a:t>
            </a:r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24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200" dirty="0"/>
          </a:p>
          <a:p>
            <a:pPr>
              <a:buClr>
                <a:srgbClr val="0F496F"/>
              </a:buClr>
              <a:buFont typeface="Wingdings" panose="05000000000000000000" pitchFamily="2" charset="2"/>
              <a:buChar char="Ø"/>
            </a:pP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3713058104"/>
      </p:ext>
    </p:extLst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3962</TotalTime>
  <Words>3876</Words>
  <Application>Microsoft Office PowerPoint</Application>
  <PresentationFormat>Panoramiczny</PresentationFormat>
  <Paragraphs>606</Paragraphs>
  <Slides>46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46</vt:i4>
      </vt:variant>
    </vt:vector>
  </HeadingPairs>
  <TitlesOfParts>
    <vt:vector size="53" baseType="lpstr">
      <vt:lpstr>Arial</vt:lpstr>
      <vt:lpstr>Calibri</vt:lpstr>
      <vt:lpstr>Century Gothic</vt:lpstr>
      <vt:lpstr>Times New Roman</vt:lpstr>
      <vt:lpstr>Wingdings</vt:lpstr>
      <vt:lpstr>Wingdings 3</vt:lpstr>
      <vt:lpstr>Wycinek</vt:lpstr>
      <vt:lpstr>Wybrane zagadnienia MTO  Moduł 1, 2 MaTematyka i Fizyka</vt:lpstr>
      <vt:lpstr>1. Matematyka Zakres wiedzy w module 1 </vt:lpstr>
      <vt:lpstr>2. Fizyka Zakres wiedzy w module 2 </vt:lpstr>
      <vt:lpstr>2. Fizyka Zakres wiedzy w module 2 </vt:lpstr>
      <vt:lpstr>2. Fizyka 2.1. Materia </vt:lpstr>
      <vt:lpstr>2. Fizyka 2.1. Materia </vt:lpstr>
      <vt:lpstr>2. Fizyka 2.1. Materia </vt:lpstr>
      <vt:lpstr>2. Fizyka 2.1. Materia </vt:lpstr>
      <vt:lpstr>2. Fizyka 2.1. Materia </vt:lpstr>
      <vt:lpstr>2. Fizyka 2.1. Materia </vt:lpstr>
      <vt:lpstr>2. Fizyka 2.1. Materia </vt:lpstr>
      <vt:lpstr>2. Fizyka 2.1. Materia </vt:lpstr>
      <vt:lpstr>2. Fizyka 2.2.1 Mechanika - statyka </vt:lpstr>
      <vt:lpstr>2. Fizyka 2.2.1 Mechanika - statyka </vt:lpstr>
      <vt:lpstr>2. Fizyka 2.2.1 Mechanika - statyka </vt:lpstr>
      <vt:lpstr>2. Fizyka 2.2.1 Mechanika - statyka </vt:lpstr>
      <vt:lpstr>2. Fizyka 2.2.1 Mechanika - statyka </vt:lpstr>
      <vt:lpstr>2. Fizyka 2.2.2 Mechanika - Kinetyka </vt:lpstr>
      <vt:lpstr>2. Fizyka 2.2.2 Mechanika - Kinetyka </vt:lpstr>
      <vt:lpstr>2. Fizyka 2.2.2 Mechanika - Kinetyka </vt:lpstr>
      <vt:lpstr>2. Fizyka 2.2.2 Mechanika - Kinetyka </vt:lpstr>
      <vt:lpstr>2. Fizyka 2.2.2 Mechanika - Kinetyka </vt:lpstr>
      <vt:lpstr>2. Fizyka 2.2.3. Mechanika - Dynamika </vt:lpstr>
      <vt:lpstr>2. Fizyka 2.2.3. Mechanika - Dynamika </vt:lpstr>
      <vt:lpstr>2. Fizyka 2.2.3. Mechanika - Dynamika </vt:lpstr>
      <vt:lpstr>2. Fizyka 2.2.3. Mechanika - Dynamika </vt:lpstr>
      <vt:lpstr>2. Fizyka 2.2.3. Mechanika - Dynamika </vt:lpstr>
      <vt:lpstr>2. Fizyka 2.2.3. Mechanika - Dynamika </vt:lpstr>
      <vt:lpstr>2. Fizyka 2.2.3. Mechanika - Dynamika </vt:lpstr>
      <vt:lpstr>2. Fizyka 2.2.3. Mechanika - Dynamika </vt:lpstr>
      <vt:lpstr>2. Fizyka 2.2.3. Mechanika - Dynamika </vt:lpstr>
      <vt:lpstr>2. Fizyka 2.2.3. Mechanika - Dynamika </vt:lpstr>
      <vt:lpstr>2. Fizyka 2.3. Mechanika - termoDynamika </vt:lpstr>
      <vt:lpstr>2. Fizyka 2.3. Mechanika - termoDynamika </vt:lpstr>
      <vt:lpstr>2. Fizyka 2.3. Mechanika - termoDynamika </vt:lpstr>
      <vt:lpstr>2. Fizyka 2.3. Mechanika - termoDynamika </vt:lpstr>
      <vt:lpstr>2. Fizyka 2.3. Mechanika - termoDynamika </vt:lpstr>
      <vt:lpstr>2. Fizyka 2.4. Mechanika – optyka (światło) </vt:lpstr>
      <vt:lpstr>2. Fizyka 2.4. Mechanika - optyka </vt:lpstr>
      <vt:lpstr>2. Fizyka 2.4. Mechanika - optyka </vt:lpstr>
      <vt:lpstr>2. Fizyka 2.4. Mechanika - optyka </vt:lpstr>
      <vt:lpstr>2. Fizyka 2.5. Mechanika – Ruch i dźwięk falowy </vt:lpstr>
      <vt:lpstr>2. Fizyka 2.5. Mechanika – Ruch i dźwięk falowy </vt:lpstr>
      <vt:lpstr>2. Fizyka 2.5. Mechanika – Ruch i dźwięk falowy </vt:lpstr>
      <vt:lpstr>2. Fizyka 2.5. Mechanika – Ruch i dźwięk falowy </vt:lpstr>
      <vt:lpstr>Koniec  Następny temat:  Moduł 3  - Wiadomości podstawowe z zakresu elektryki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Wybrane zagadnienia MTO</dc:title>
  <dc:creator>Admin</dc:creator>
  <cp:lastModifiedBy>Admin</cp:lastModifiedBy>
  <cp:revision>171</cp:revision>
  <dcterms:created xsi:type="dcterms:W3CDTF">2025-07-02T10:32:22Z</dcterms:created>
  <dcterms:modified xsi:type="dcterms:W3CDTF">2025-09-30T09:50:09Z</dcterms:modified>
</cp:coreProperties>
</file>