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 id="2147483687" r:id="rId3"/>
    <p:sldMasterId id="2147483700" r:id="rId4"/>
  </p:sldMasterIdLst>
  <p:sldIdLst>
    <p:sldId id="35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69" name="PlaceHolder 2"/>
          <p:cNvSpPr>
            <a:spLocks noGrp="1"/>
          </p:cNvSpPr>
          <p:nvPr>
            <p:ph type="body"/>
          </p:nvPr>
        </p:nvSpPr>
        <p:spPr>
          <a:xfrm>
            <a:off x="914400" y="2183760"/>
            <a:ext cx="5079600" cy="392760"/>
          </a:xfrm>
          <a:prstGeom prst="rect">
            <a:avLst/>
          </a:prstGeom>
        </p:spPr>
        <p:txBody>
          <a:bodyPr lIns="0" tIns="0" rIns="0" bIns="0"/>
          <a:lstStyle/>
          <a:p>
            <a:endParaRPr/>
          </a:p>
        </p:txBody>
      </p:sp>
      <p:sp>
        <p:nvSpPr>
          <p:cNvPr id="70" name="PlaceHolder 3"/>
          <p:cNvSpPr>
            <a:spLocks noGrp="1"/>
          </p:cNvSpPr>
          <p:nvPr>
            <p:ph type="body"/>
          </p:nvPr>
        </p:nvSpPr>
        <p:spPr>
          <a:xfrm>
            <a:off x="914400" y="2614320"/>
            <a:ext cx="5079600" cy="3927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72" name="PlaceHolder 2"/>
          <p:cNvSpPr>
            <a:spLocks noGrp="1"/>
          </p:cNvSpPr>
          <p:nvPr>
            <p:ph type="body"/>
          </p:nvPr>
        </p:nvSpPr>
        <p:spPr>
          <a:xfrm>
            <a:off x="914400" y="2183760"/>
            <a:ext cx="2478600" cy="392760"/>
          </a:xfrm>
          <a:prstGeom prst="rect">
            <a:avLst/>
          </a:prstGeom>
        </p:spPr>
        <p:txBody>
          <a:bodyPr lIns="0" tIns="0" rIns="0" bIns="0"/>
          <a:lstStyle/>
          <a:p>
            <a:endParaRPr/>
          </a:p>
        </p:txBody>
      </p:sp>
      <p:sp>
        <p:nvSpPr>
          <p:cNvPr id="73" name="PlaceHolder 3"/>
          <p:cNvSpPr>
            <a:spLocks noGrp="1"/>
          </p:cNvSpPr>
          <p:nvPr>
            <p:ph type="body"/>
          </p:nvPr>
        </p:nvSpPr>
        <p:spPr>
          <a:xfrm>
            <a:off x="3517200" y="2183760"/>
            <a:ext cx="2478600" cy="392760"/>
          </a:xfrm>
          <a:prstGeom prst="rect">
            <a:avLst/>
          </a:prstGeom>
        </p:spPr>
        <p:txBody>
          <a:bodyPr lIns="0" tIns="0" rIns="0" bIns="0"/>
          <a:lstStyle/>
          <a:p>
            <a:endParaRPr/>
          </a:p>
        </p:txBody>
      </p:sp>
      <p:sp>
        <p:nvSpPr>
          <p:cNvPr id="74" name="PlaceHolder 4"/>
          <p:cNvSpPr>
            <a:spLocks noGrp="1"/>
          </p:cNvSpPr>
          <p:nvPr>
            <p:ph type="body"/>
          </p:nvPr>
        </p:nvSpPr>
        <p:spPr>
          <a:xfrm>
            <a:off x="3517200" y="2614320"/>
            <a:ext cx="2478600" cy="392760"/>
          </a:xfrm>
          <a:prstGeom prst="rect">
            <a:avLst/>
          </a:prstGeom>
        </p:spPr>
        <p:txBody>
          <a:bodyPr lIns="0" tIns="0" rIns="0" bIns="0"/>
          <a:lstStyle/>
          <a:p>
            <a:endParaRPr/>
          </a:p>
        </p:txBody>
      </p:sp>
      <p:sp>
        <p:nvSpPr>
          <p:cNvPr id="75" name="PlaceHolder 5"/>
          <p:cNvSpPr>
            <a:spLocks noGrp="1"/>
          </p:cNvSpPr>
          <p:nvPr>
            <p:ph type="body"/>
          </p:nvPr>
        </p:nvSpPr>
        <p:spPr>
          <a:xfrm>
            <a:off x="914400" y="2614320"/>
            <a:ext cx="2478600" cy="3927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77" name="PlaceHolder 2"/>
          <p:cNvSpPr>
            <a:spLocks noGrp="1"/>
          </p:cNvSpPr>
          <p:nvPr>
            <p:ph type="body"/>
          </p:nvPr>
        </p:nvSpPr>
        <p:spPr>
          <a:xfrm>
            <a:off x="914400" y="2183760"/>
            <a:ext cx="5079600" cy="823680"/>
          </a:xfrm>
          <a:prstGeom prst="rect">
            <a:avLst/>
          </a:prstGeom>
        </p:spPr>
        <p:txBody>
          <a:bodyPr lIns="0" tIns="0" rIns="0" bIns="0"/>
          <a:lstStyle/>
          <a:p>
            <a:endParaRPr/>
          </a:p>
        </p:txBody>
      </p:sp>
      <p:sp>
        <p:nvSpPr>
          <p:cNvPr id="78" name="PlaceHolder 3"/>
          <p:cNvSpPr>
            <a:spLocks noGrp="1"/>
          </p:cNvSpPr>
          <p:nvPr>
            <p:ph type="body"/>
          </p:nvPr>
        </p:nvSpPr>
        <p:spPr>
          <a:xfrm>
            <a:off x="914400" y="2183760"/>
            <a:ext cx="5079600" cy="823680"/>
          </a:xfrm>
          <a:prstGeom prst="rect">
            <a:avLst/>
          </a:prstGeom>
        </p:spPr>
        <p:txBody>
          <a:bodyPr lIns="0" tIns="0" rIns="0" bIns="0"/>
          <a:lstStyle/>
          <a:p>
            <a:endParaRPr/>
          </a:p>
        </p:txBody>
      </p:sp>
      <p:pic>
        <p:nvPicPr>
          <p:cNvPr id="79" name="Εικόνα 78"/>
          <p:cNvPicPr/>
          <p:nvPr/>
        </p:nvPicPr>
        <p:blipFill>
          <a:blip r:embed="rId2"/>
          <a:stretch>
            <a:fillRect/>
          </a:stretch>
        </p:blipFill>
        <p:spPr>
          <a:xfrm>
            <a:off x="2937960" y="2183760"/>
            <a:ext cx="1032120" cy="823680"/>
          </a:xfrm>
          <a:prstGeom prst="rect">
            <a:avLst/>
          </a:prstGeom>
          <a:ln>
            <a:noFill/>
          </a:ln>
        </p:spPr>
      </p:pic>
      <p:pic>
        <p:nvPicPr>
          <p:cNvPr id="80" name="Εικόνα 79"/>
          <p:cNvPicPr/>
          <p:nvPr/>
        </p:nvPicPr>
        <p:blipFill>
          <a:blip r:embed="rId2"/>
          <a:stretch>
            <a:fillRect/>
          </a:stretch>
        </p:blipFill>
        <p:spPr>
          <a:xfrm>
            <a:off x="2937960" y="2183760"/>
            <a:ext cx="1032120" cy="8236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91" name="PlaceHolder 2"/>
          <p:cNvSpPr>
            <a:spLocks noGrp="1"/>
          </p:cNvSpPr>
          <p:nvPr>
            <p:ph type="subTitle"/>
          </p:nvPr>
        </p:nvSpPr>
        <p:spPr>
          <a:xfrm>
            <a:off x="914400" y="2183760"/>
            <a:ext cx="5079600" cy="8240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93" name="PlaceHolder 2"/>
          <p:cNvSpPr>
            <a:spLocks noGrp="1"/>
          </p:cNvSpPr>
          <p:nvPr>
            <p:ph type="body"/>
          </p:nvPr>
        </p:nvSpPr>
        <p:spPr>
          <a:xfrm>
            <a:off x="914400" y="2183760"/>
            <a:ext cx="5079600" cy="8236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95" name="PlaceHolder 2"/>
          <p:cNvSpPr>
            <a:spLocks noGrp="1"/>
          </p:cNvSpPr>
          <p:nvPr>
            <p:ph type="body"/>
          </p:nvPr>
        </p:nvSpPr>
        <p:spPr>
          <a:xfrm>
            <a:off x="914400" y="2183760"/>
            <a:ext cx="2478600" cy="823680"/>
          </a:xfrm>
          <a:prstGeom prst="rect">
            <a:avLst/>
          </a:prstGeom>
        </p:spPr>
        <p:txBody>
          <a:bodyPr lIns="0" tIns="0" rIns="0" bIns="0"/>
          <a:lstStyle/>
          <a:p>
            <a:endParaRPr/>
          </a:p>
        </p:txBody>
      </p:sp>
      <p:sp>
        <p:nvSpPr>
          <p:cNvPr id="96" name="PlaceHolder 3"/>
          <p:cNvSpPr>
            <a:spLocks noGrp="1"/>
          </p:cNvSpPr>
          <p:nvPr>
            <p:ph type="body"/>
          </p:nvPr>
        </p:nvSpPr>
        <p:spPr>
          <a:xfrm>
            <a:off x="3517200" y="2183760"/>
            <a:ext cx="2478600" cy="8236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2895480" y="762120"/>
            <a:ext cx="8610120" cy="600408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100" name="PlaceHolder 2"/>
          <p:cNvSpPr>
            <a:spLocks noGrp="1"/>
          </p:cNvSpPr>
          <p:nvPr>
            <p:ph type="body"/>
          </p:nvPr>
        </p:nvSpPr>
        <p:spPr>
          <a:xfrm>
            <a:off x="914400" y="2183760"/>
            <a:ext cx="2478600" cy="392760"/>
          </a:xfrm>
          <a:prstGeom prst="rect">
            <a:avLst/>
          </a:prstGeom>
        </p:spPr>
        <p:txBody>
          <a:bodyPr lIns="0" tIns="0" rIns="0" bIns="0"/>
          <a:lstStyle/>
          <a:p>
            <a:endParaRPr/>
          </a:p>
        </p:txBody>
      </p:sp>
      <p:sp>
        <p:nvSpPr>
          <p:cNvPr id="101" name="PlaceHolder 3"/>
          <p:cNvSpPr>
            <a:spLocks noGrp="1"/>
          </p:cNvSpPr>
          <p:nvPr>
            <p:ph type="body"/>
          </p:nvPr>
        </p:nvSpPr>
        <p:spPr>
          <a:xfrm>
            <a:off x="914400" y="2614320"/>
            <a:ext cx="2478600" cy="392760"/>
          </a:xfrm>
          <a:prstGeom prst="rect">
            <a:avLst/>
          </a:prstGeom>
        </p:spPr>
        <p:txBody>
          <a:bodyPr lIns="0" tIns="0" rIns="0" bIns="0"/>
          <a:lstStyle/>
          <a:p>
            <a:endParaRPr/>
          </a:p>
        </p:txBody>
      </p:sp>
      <p:sp>
        <p:nvSpPr>
          <p:cNvPr id="102" name="PlaceHolder 4"/>
          <p:cNvSpPr>
            <a:spLocks noGrp="1"/>
          </p:cNvSpPr>
          <p:nvPr>
            <p:ph type="body"/>
          </p:nvPr>
        </p:nvSpPr>
        <p:spPr>
          <a:xfrm>
            <a:off x="3517200" y="2183760"/>
            <a:ext cx="2478600" cy="8236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48" name="PlaceHolder 2"/>
          <p:cNvSpPr>
            <a:spLocks noGrp="1"/>
          </p:cNvSpPr>
          <p:nvPr>
            <p:ph type="subTitle"/>
          </p:nvPr>
        </p:nvSpPr>
        <p:spPr>
          <a:xfrm>
            <a:off x="914400" y="2183760"/>
            <a:ext cx="5079600" cy="8240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104" name="PlaceHolder 2"/>
          <p:cNvSpPr>
            <a:spLocks noGrp="1"/>
          </p:cNvSpPr>
          <p:nvPr>
            <p:ph type="body"/>
          </p:nvPr>
        </p:nvSpPr>
        <p:spPr>
          <a:xfrm>
            <a:off x="914400" y="2183760"/>
            <a:ext cx="2478600" cy="823680"/>
          </a:xfrm>
          <a:prstGeom prst="rect">
            <a:avLst/>
          </a:prstGeom>
        </p:spPr>
        <p:txBody>
          <a:bodyPr lIns="0" tIns="0" rIns="0" bIns="0"/>
          <a:lstStyle/>
          <a:p>
            <a:endParaRPr/>
          </a:p>
        </p:txBody>
      </p:sp>
      <p:sp>
        <p:nvSpPr>
          <p:cNvPr id="105" name="PlaceHolder 3"/>
          <p:cNvSpPr>
            <a:spLocks noGrp="1"/>
          </p:cNvSpPr>
          <p:nvPr>
            <p:ph type="body"/>
          </p:nvPr>
        </p:nvSpPr>
        <p:spPr>
          <a:xfrm>
            <a:off x="3517200" y="2183760"/>
            <a:ext cx="2478600" cy="392760"/>
          </a:xfrm>
          <a:prstGeom prst="rect">
            <a:avLst/>
          </a:prstGeom>
        </p:spPr>
        <p:txBody>
          <a:bodyPr lIns="0" tIns="0" rIns="0" bIns="0"/>
          <a:lstStyle/>
          <a:p>
            <a:endParaRPr/>
          </a:p>
        </p:txBody>
      </p:sp>
      <p:sp>
        <p:nvSpPr>
          <p:cNvPr id="106" name="PlaceHolder 4"/>
          <p:cNvSpPr>
            <a:spLocks noGrp="1"/>
          </p:cNvSpPr>
          <p:nvPr>
            <p:ph type="body"/>
          </p:nvPr>
        </p:nvSpPr>
        <p:spPr>
          <a:xfrm>
            <a:off x="3517200" y="2614320"/>
            <a:ext cx="2478600" cy="3927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108" name="PlaceHolder 2"/>
          <p:cNvSpPr>
            <a:spLocks noGrp="1"/>
          </p:cNvSpPr>
          <p:nvPr>
            <p:ph type="body"/>
          </p:nvPr>
        </p:nvSpPr>
        <p:spPr>
          <a:xfrm>
            <a:off x="914400" y="2183760"/>
            <a:ext cx="2478600" cy="392760"/>
          </a:xfrm>
          <a:prstGeom prst="rect">
            <a:avLst/>
          </a:prstGeom>
        </p:spPr>
        <p:txBody>
          <a:bodyPr lIns="0" tIns="0" rIns="0" bIns="0"/>
          <a:lstStyle/>
          <a:p>
            <a:endParaRPr/>
          </a:p>
        </p:txBody>
      </p:sp>
      <p:sp>
        <p:nvSpPr>
          <p:cNvPr id="109" name="PlaceHolder 3"/>
          <p:cNvSpPr>
            <a:spLocks noGrp="1"/>
          </p:cNvSpPr>
          <p:nvPr>
            <p:ph type="body"/>
          </p:nvPr>
        </p:nvSpPr>
        <p:spPr>
          <a:xfrm>
            <a:off x="3517200" y="2183760"/>
            <a:ext cx="2478600" cy="392760"/>
          </a:xfrm>
          <a:prstGeom prst="rect">
            <a:avLst/>
          </a:prstGeom>
        </p:spPr>
        <p:txBody>
          <a:bodyPr lIns="0" tIns="0" rIns="0" bIns="0"/>
          <a:lstStyle/>
          <a:p>
            <a:endParaRPr/>
          </a:p>
        </p:txBody>
      </p:sp>
      <p:sp>
        <p:nvSpPr>
          <p:cNvPr id="110" name="PlaceHolder 4"/>
          <p:cNvSpPr>
            <a:spLocks noGrp="1"/>
          </p:cNvSpPr>
          <p:nvPr>
            <p:ph type="body"/>
          </p:nvPr>
        </p:nvSpPr>
        <p:spPr>
          <a:xfrm>
            <a:off x="914400" y="2614320"/>
            <a:ext cx="5079600" cy="3927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112" name="PlaceHolder 2"/>
          <p:cNvSpPr>
            <a:spLocks noGrp="1"/>
          </p:cNvSpPr>
          <p:nvPr>
            <p:ph type="body"/>
          </p:nvPr>
        </p:nvSpPr>
        <p:spPr>
          <a:xfrm>
            <a:off x="914400" y="2183760"/>
            <a:ext cx="5079600" cy="392760"/>
          </a:xfrm>
          <a:prstGeom prst="rect">
            <a:avLst/>
          </a:prstGeom>
        </p:spPr>
        <p:txBody>
          <a:bodyPr lIns="0" tIns="0" rIns="0" bIns="0"/>
          <a:lstStyle/>
          <a:p>
            <a:endParaRPr/>
          </a:p>
        </p:txBody>
      </p:sp>
      <p:sp>
        <p:nvSpPr>
          <p:cNvPr id="113" name="PlaceHolder 3"/>
          <p:cNvSpPr>
            <a:spLocks noGrp="1"/>
          </p:cNvSpPr>
          <p:nvPr>
            <p:ph type="body"/>
          </p:nvPr>
        </p:nvSpPr>
        <p:spPr>
          <a:xfrm>
            <a:off x="914400" y="2614320"/>
            <a:ext cx="5079600" cy="3927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115" name="PlaceHolder 2"/>
          <p:cNvSpPr>
            <a:spLocks noGrp="1"/>
          </p:cNvSpPr>
          <p:nvPr>
            <p:ph type="body"/>
          </p:nvPr>
        </p:nvSpPr>
        <p:spPr>
          <a:xfrm>
            <a:off x="914400" y="2183760"/>
            <a:ext cx="2478600" cy="392760"/>
          </a:xfrm>
          <a:prstGeom prst="rect">
            <a:avLst/>
          </a:prstGeom>
        </p:spPr>
        <p:txBody>
          <a:bodyPr lIns="0" tIns="0" rIns="0" bIns="0"/>
          <a:lstStyle/>
          <a:p>
            <a:endParaRPr/>
          </a:p>
        </p:txBody>
      </p:sp>
      <p:sp>
        <p:nvSpPr>
          <p:cNvPr id="116" name="PlaceHolder 3"/>
          <p:cNvSpPr>
            <a:spLocks noGrp="1"/>
          </p:cNvSpPr>
          <p:nvPr>
            <p:ph type="body"/>
          </p:nvPr>
        </p:nvSpPr>
        <p:spPr>
          <a:xfrm>
            <a:off x="3517200" y="2183760"/>
            <a:ext cx="2478600" cy="392760"/>
          </a:xfrm>
          <a:prstGeom prst="rect">
            <a:avLst/>
          </a:prstGeom>
        </p:spPr>
        <p:txBody>
          <a:bodyPr lIns="0" tIns="0" rIns="0" bIns="0"/>
          <a:lstStyle/>
          <a:p>
            <a:endParaRPr/>
          </a:p>
        </p:txBody>
      </p:sp>
      <p:sp>
        <p:nvSpPr>
          <p:cNvPr id="117" name="PlaceHolder 4"/>
          <p:cNvSpPr>
            <a:spLocks noGrp="1"/>
          </p:cNvSpPr>
          <p:nvPr>
            <p:ph type="body"/>
          </p:nvPr>
        </p:nvSpPr>
        <p:spPr>
          <a:xfrm>
            <a:off x="3517200" y="2614320"/>
            <a:ext cx="2478600" cy="392760"/>
          </a:xfrm>
          <a:prstGeom prst="rect">
            <a:avLst/>
          </a:prstGeom>
        </p:spPr>
        <p:txBody>
          <a:bodyPr lIns="0" tIns="0" rIns="0" bIns="0"/>
          <a:lstStyle/>
          <a:p>
            <a:endParaRPr/>
          </a:p>
        </p:txBody>
      </p:sp>
      <p:sp>
        <p:nvSpPr>
          <p:cNvPr id="118" name="PlaceHolder 5"/>
          <p:cNvSpPr>
            <a:spLocks noGrp="1"/>
          </p:cNvSpPr>
          <p:nvPr>
            <p:ph type="body"/>
          </p:nvPr>
        </p:nvSpPr>
        <p:spPr>
          <a:xfrm>
            <a:off x="914400" y="2614320"/>
            <a:ext cx="2478600" cy="3927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120" name="PlaceHolder 2"/>
          <p:cNvSpPr>
            <a:spLocks noGrp="1"/>
          </p:cNvSpPr>
          <p:nvPr>
            <p:ph type="body"/>
          </p:nvPr>
        </p:nvSpPr>
        <p:spPr>
          <a:xfrm>
            <a:off x="914400" y="2183760"/>
            <a:ext cx="5079600" cy="823680"/>
          </a:xfrm>
          <a:prstGeom prst="rect">
            <a:avLst/>
          </a:prstGeom>
        </p:spPr>
        <p:txBody>
          <a:bodyPr lIns="0" tIns="0" rIns="0" bIns="0"/>
          <a:lstStyle/>
          <a:p>
            <a:endParaRPr/>
          </a:p>
        </p:txBody>
      </p:sp>
      <p:sp>
        <p:nvSpPr>
          <p:cNvPr id="121" name="PlaceHolder 3"/>
          <p:cNvSpPr>
            <a:spLocks noGrp="1"/>
          </p:cNvSpPr>
          <p:nvPr>
            <p:ph type="body"/>
          </p:nvPr>
        </p:nvSpPr>
        <p:spPr>
          <a:xfrm>
            <a:off x="914400" y="2183760"/>
            <a:ext cx="5079600" cy="823680"/>
          </a:xfrm>
          <a:prstGeom prst="rect">
            <a:avLst/>
          </a:prstGeom>
        </p:spPr>
        <p:txBody>
          <a:bodyPr lIns="0" tIns="0" rIns="0" bIns="0"/>
          <a:lstStyle/>
          <a:p>
            <a:endParaRPr/>
          </a:p>
        </p:txBody>
      </p:sp>
      <p:pic>
        <p:nvPicPr>
          <p:cNvPr id="122" name="Εικόνα 121"/>
          <p:cNvPicPr/>
          <p:nvPr/>
        </p:nvPicPr>
        <p:blipFill>
          <a:blip r:embed="rId2"/>
          <a:stretch>
            <a:fillRect/>
          </a:stretch>
        </p:blipFill>
        <p:spPr>
          <a:xfrm>
            <a:off x="2937960" y="2183760"/>
            <a:ext cx="1032120" cy="823680"/>
          </a:xfrm>
          <a:prstGeom prst="rect">
            <a:avLst/>
          </a:prstGeom>
          <a:ln>
            <a:noFill/>
          </a:ln>
        </p:spPr>
      </p:pic>
      <p:pic>
        <p:nvPicPr>
          <p:cNvPr id="123" name="Εικόνα 122"/>
          <p:cNvPicPr/>
          <p:nvPr/>
        </p:nvPicPr>
        <p:blipFill>
          <a:blip r:embed="rId2"/>
          <a:stretch>
            <a:fillRect/>
          </a:stretch>
        </p:blipFill>
        <p:spPr>
          <a:xfrm>
            <a:off x="2937960" y="2183760"/>
            <a:ext cx="1032120" cy="8236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132" name="PlaceHolder 2"/>
          <p:cNvSpPr>
            <a:spLocks noGrp="1"/>
          </p:cNvSpPr>
          <p:nvPr>
            <p:ph type="subTitle"/>
          </p:nvPr>
        </p:nvSpPr>
        <p:spPr>
          <a:xfrm>
            <a:off x="914400" y="2183760"/>
            <a:ext cx="5079600" cy="82404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134" name="PlaceHolder 2"/>
          <p:cNvSpPr>
            <a:spLocks noGrp="1"/>
          </p:cNvSpPr>
          <p:nvPr>
            <p:ph type="body"/>
          </p:nvPr>
        </p:nvSpPr>
        <p:spPr>
          <a:xfrm>
            <a:off x="914400" y="2183760"/>
            <a:ext cx="5079600" cy="8236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136" name="PlaceHolder 2"/>
          <p:cNvSpPr>
            <a:spLocks noGrp="1"/>
          </p:cNvSpPr>
          <p:nvPr>
            <p:ph type="body"/>
          </p:nvPr>
        </p:nvSpPr>
        <p:spPr>
          <a:xfrm>
            <a:off x="914400" y="2183760"/>
            <a:ext cx="2478600" cy="823680"/>
          </a:xfrm>
          <a:prstGeom prst="rect">
            <a:avLst/>
          </a:prstGeom>
        </p:spPr>
        <p:txBody>
          <a:bodyPr lIns="0" tIns="0" rIns="0" bIns="0"/>
          <a:lstStyle/>
          <a:p>
            <a:endParaRPr/>
          </a:p>
        </p:txBody>
      </p:sp>
      <p:sp>
        <p:nvSpPr>
          <p:cNvPr id="137" name="PlaceHolder 3"/>
          <p:cNvSpPr>
            <a:spLocks noGrp="1"/>
          </p:cNvSpPr>
          <p:nvPr>
            <p:ph type="body"/>
          </p:nvPr>
        </p:nvSpPr>
        <p:spPr>
          <a:xfrm>
            <a:off x="3517200" y="2183760"/>
            <a:ext cx="2478600" cy="8236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50" name="PlaceHolder 2"/>
          <p:cNvSpPr>
            <a:spLocks noGrp="1"/>
          </p:cNvSpPr>
          <p:nvPr>
            <p:ph type="body"/>
          </p:nvPr>
        </p:nvSpPr>
        <p:spPr>
          <a:xfrm>
            <a:off x="914400" y="2183760"/>
            <a:ext cx="5079600" cy="8236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2895480" y="762120"/>
            <a:ext cx="8610120" cy="600408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141" name="PlaceHolder 2"/>
          <p:cNvSpPr>
            <a:spLocks noGrp="1"/>
          </p:cNvSpPr>
          <p:nvPr>
            <p:ph type="body"/>
          </p:nvPr>
        </p:nvSpPr>
        <p:spPr>
          <a:xfrm>
            <a:off x="914400" y="2183760"/>
            <a:ext cx="2478600" cy="392760"/>
          </a:xfrm>
          <a:prstGeom prst="rect">
            <a:avLst/>
          </a:prstGeom>
        </p:spPr>
        <p:txBody>
          <a:bodyPr lIns="0" tIns="0" rIns="0" bIns="0"/>
          <a:lstStyle/>
          <a:p>
            <a:endParaRPr/>
          </a:p>
        </p:txBody>
      </p:sp>
      <p:sp>
        <p:nvSpPr>
          <p:cNvPr id="142" name="PlaceHolder 3"/>
          <p:cNvSpPr>
            <a:spLocks noGrp="1"/>
          </p:cNvSpPr>
          <p:nvPr>
            <p:ph type="body"/>
          </p:nvPr>
        </p:nvSpPr>
        <p:spPr>
          <a:xfrm>
            <a:off x="914400" y="2614320"/>
            <a:ext cx="2478600" cy="392760"/>
          </a:xfrm>
          <a:prstGeom prst="rect">
            <a:avLst/>
          </a:prstGeom>
        </p:spPr>
        <p:txBody>
          <a:bodyPr lIns="0" tIns="0" rIns="0" bIns="0"/>
          <a:lstStyle/>
          <a:p>
            <a:endParaRPr/>
          </a:p>
        </p:txBody>
      </p:sp>
      <p:sp>
        <p:nvSpPr>
          <p:cNvPr id="143" name="PlaceHolder 4"/>
          <p:cNvSpPr>
            <a:spLocks noGrp="1"/>
          </p:cNvSpPr>
          <p:nvPr>
            <p:ph type="body"/>
          </p:nvPr>
        </p:nvSpPr>
        <p:spPr>
          <a:xfrm>
            <a:off x="3517200" y="2183760"/>
            <a:ext cx="2478600" cy="8236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145" name="PlaceHolder 2"/>
          <p:cNvSpPr>
            <a:spLocks noGrp="1"/>
          </p:cNvSpPr>
          <p:nvPr>
            <p:ph type="body"/>
          </p:nvPr>
        </p:nvSpPr>
        <p:spPr>
          <a:xfrm>
            <a:off x="914400" y="2183760"/>
            <a:ext cx="2478600" cy="823680"/>
          </a:xfrm>
          <a:prstGeom prst="rect">
            <a:avLst/>
          </a:prstGeom>
        </p:spPr>
        <p:txBody>
          <a:bodyPr lIns="0" tIns="0" rIns="0" bIns="0"/>
          <a:lstStyle/>
          <a:p>
            <a:endParaRPr/>
          </a:p>
        </p:txBody>
      </p:sp>
      <p:sp>
        <p:nvSpPr>
          <p:cNvPr id="146" name="PlaceHolder 3"/>
          <p:cNvSpPr>
            <a:spLocks noGrp="1"/>
          </p:cNvSpPr>
          <p:nvPr>
            <p:ph type="body"/>
          </p:nvPr>
        </p:nvSpPr>
        <p:spPr>
          <a:xfrm>
            <a:off x="3517200" y="2183760"/>
            <a:ext cx="2478600" cy="392760"/>
          </a:xfrm>
          <a:prstGeom prst="rect">
            <a:avLst/>
          </a:prstGeom>
        </p:spPr>
        <p:txBody>
          <a:bodyPr lIns="0" tIns="0" rIns="0" bIns="0"/>
          <a:lstStyle/>
          <a:p>
            <a:endParaRPr/>
          </a:p>
        </p:txBody>
      </p:sp>
      <p:sp>
        <p:nvSpPr>
          <p:cNvPr id="147" name="PlaceHolder 4"/>
          <p:cNvSpPr>
            <a:spLocks noGrp="1"/>
          </p:cNvSpPr>
          <p:nvPr>
            <p:ph type="body"/>
          </p:nvPr>
        </p:nvSpPr>
        <p:spPr>
          <a:xfrm>
            <a:off x="3517200" y="2614320"/>
            <a:ext cx="2478600" cy="39276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149" name="PlaceHolder 2"/>
          <p:cNvSpPr>
            <a:spLocks noGrp="1"/>
          </p:cNvSpPr>
          <p:nvPr>
            <p:ph type="body"/>
          </p:nvPr>
        </p:nvSpPr>
        <p:spPr>
          <a:xfrm>
            <a:off x="914400" y="2183760"/>
            <a:ext cx="2478600" cy="392760"/>
          </a:xfrm>
          <a:prstGeom prst="rect">
            <a:avLst/>
          </a:prstGeom>
        </p:spPr>
        <p:txBody>
          <a:bodyPr lIns="0" tIns="0" rIns="0" bIns="0"/>
          <a:lstStyle/>
          <a:p>
            <a:endParaRPr/>
          </a:p>
        </p:txBody>
      </p:sp>
      <p:sp>
        <p:nvSpPr>
          <p:cNvPr id="150" name="PlaceHolder 3"/>
          <p:cNvSpPr>
            <a:spLocks noGrp="1"/>
          </p:cNvSpPr>
          <p:nvPr>
            <p:ph type="body"/>
          </p:nvPr>
        </p:nvSpPr>
        <p:spPr>
          <a:xfrm>
            <a:off x="3517200" y="2183760"/>
            <a:ext cx="2478600" cy="392760"/>
          </a:xfrm>
          <a:prstGeom prst="rect">
            <a:avLst/>
          </a:prstGeom>
        </p:spPr>
        <p:txBody>
          <a:bodyPr lIns="0" tIns="0" rIns="0" bIns="0"/>
          <a:lstStyle/>
          <a:p>
            <a:endParaRPr/>
          </a:p>
        </p:txBody>
      </p:sp>
      <p:sp>
        <p:nvSpPr>
          <p:cNvPr id="151" name="PlaceHolder 4"/>
          <p:cNvSpPr>
            <a:spLocks noGrp="1"/>
          </p:cNvSpPr>
          <p:nvPr>
            <p:ph type="body"/>
          </p:nvPr>
        </p:nvSpPr>
        <p:spPr>
          <a:xfrm>
            <a:off x="914400" y="2614320"/>
            <a:ext cx="5079600" cy="39276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153" name="PlaceHolder 2"/>
          <p:cNvSpPr>
            <a:spLocks noGrp="1"/>
          </p:cNvSpPr>
          <p:nvPr>
            <p:ph type="body"/>
          </p:nvPr>
        </p:nvSpPr>
        <p:spPr>
          <a:xfrm>
            <a:off x="914400" y="2183760"/>
            <a:ext cx="5079600" cy="392760"/>
          </a:xfrm>
          <a:prstGeom prst="rect">
            <a:avLst/>
          </a:prstGeom>
        </p:spPr>
        <p:txBody>
          <a:bodyPr lIns="0" tIns="0" rIns="0" bIns="0"/>
          <a:lstStyle/>
          <a:p>
            <a:endParaRPr/>
          </a:p>
        </p:txBody>
      </p:sp>
      <p:sp>
        <p:nvSpPr>
          <p:cNvPr id="154" name="PlaceHolder 3"/>
          <p:cNvSpPr>
            <a:spLocks noGrp="1"/>
          </p:cNvSpPr>
          <p:nvPr>
            <p:ph type="body"/>
          </p:nvPr>
        </p:nvSpPr>
        <p:spPr>
          <a:xfrm>
            <a:off x="914400" y="2614320"/>
            <a:ext cx="5079600" cy="39276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156" name="PlaceHolder 2"/>
          <p:cNvSpPr>
            <a:spLocks noGrp="1"/>
          </p:cNvSpPr>
          <p:nvPr>
            <p:ph type="body"/>
          </p:nvPr>
        </p:nvSpPr>
        <p:spPr>
          <a:xfrm>
            <a:off x="914400" y="2183760"/>
            <a:ext cx="2478600" cy="392760"/>
          </a:xfrm>
          <a:prstGeom prst="rect">
            <a:avLst/>
          </a:prstGeom>
        </p:spPr>
        <p:txBody>
          <a:bodyPr lIns="0" tIns="0" rIns="0" bIns="0"/>
          <a:lstStyle/>
          <a:p>
            <a:endParaRPr/>
          </a:p>
        </p:txBody>
      </p:sp>
      <p:sp>
        <p:nvSpPr>
          <p:cNvPr id="157" name="PlaceHolder 3"/>
          <p:cNvSpPr>
            <a:spLocks noGrp="1"/>
          </p:cNvSpPr>
          <p:nvPr>
            <p:ph type="body"/>
          </p:nvPr>
        </p:nvSpPr>
        <p:spPr>
          <a:xfrm>
            <a:off x="3517200" y="2183760"/>
            <a:ext cx="2478600" cy="392760"/>
          </a:xfrm>
          <a:prstGeom prst="rect">
            <a:avLst/>
          </a:prstGeom>
        </p:spPr>
        <p:txBody>
          <a:bodyPr lIns="0" tIns="0" rIns="0" bIns="0"/>
          <a:lstStyle/>
          <a:p>
            <a:endParaRPr/>
          </a:p>
        </p:txBody>
      </p:sp>
      <p:sp>
        <p:nvSpPr>
          <p:cNvPr id="158" name="PlaceHolder 4"/>
          <p:cNvSpPr>
            <a:spLocks noGrp="1"/>
          </p:cNvSpPr>
          <p:nvPr>
            <p:ph type="body"/>
          </p:nvPr>
        </p:nvSpPr>
        <p:spPr>
          <a:xfrm>
            <a:off x="3517200" y="2614320"/>
            <a:ext cx="2478600" cy="392760"/>
          </a:xfrm>
          <a:prstGeom prst="rect">
            <a:avLst/>
          </a:prstGeom>
        </p:spPr>
        <p:txBody>
          <a:bodyPr lIns="0" tIns="0" rIns="0" bIns="0"/>
          <a:lstStyle/>
          <a:p>
            <a:endParaRPr/>
          </a:p>
        </p:txBody>
      </p:sp>
      <p:sp>
        <p:nvSpPr>
          <p:cNvPr id="159" name="PlaceHolder 5"/>
          <p:cNvSpPr>
            <a:spLocks noGrp="1"/>
          </p:cNvSpPr>
          <p:nvPr>
            <p:ph type="body"/>
          </p:nvPr>
        </p:nvSpPr>
        <p:spPr>
          <a:xfrm>
            <a:off x="914400" y="2614320"/>
            <a:ext cx="2478600" cy="39276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161" name="PlaceHolder 2"/>
          <p:cNvSpPr>
            <a:spLocks noGrp="1"/>
          </p:cNvSpPr>
          <p:nvPr>
            <p:ph type="body"/>
          </p:nvPr>
        </p:nvSpPr>
        <p:spPr>
          <a:xfrm>
            <a:off x="914400" y="2183760"/>
            <a:ext cx="5079600" cy="823680"/>
          </a:xfrm>
          <a:prstGeom prst="rect">
            <a:avLst/>
          </a:prstGeom>
        </p:spPr>
        <p:txBody>
          <a:bodyPr lIns="0" tIns="0" rIns="0" bIns="0"/>
          <a:lstStyle/>
          <a:p>
            <a:endParaRPr/>
          </a:p>
        </p:txBody>
      </p:sp>
      <p:sp>
        <p:nvSpPr>
          <p:cNvPr id="162" name="PlaceHolder 3"/>
          <p:cNvSpPr>
            <a:spLocks noGrp="1"/>
          </p:cNvSpPr>
          <p:nvPr>
            <p:ph type="body"/>
          </p:nvPr>
        </p:nvSpPr>
        <p:spPr>
          <a:xfrm>
            <a:off x="914400" y="2183760"/>
            <a:ext cx="5079600" cy="823680"/>
          </a:xfrm>
          <a:prstGeom prst="rect">
            <a:avLst/>
          </a:prstGeom>
        </p:spPr>
        <p:txBody>
          <a:bodyPr lIns="0" tIns="0" rIns="0" bIns="0"/>
          <a:lstStyle/>
          <a:p>
            <a:endParaRPr/>
          </a:p>
        </p:txBody>
      </p:sp>
      <p:pic>
        <p:nvPicPr>
          <p:cNvPr id="163" name="Εικόνα 162"/>
          <p:cNvPicPr/>
          <p:nvPr/>
        </p:nvPicPr>
        <p:blipFill>
          <a:blip r:embed="rId2"/>
          <a:stretch>
            <a:fillRect/>
          </a:stretch>
        </p:blipFill>
        <p:spPr>
          <a:xfrm>
            <a:off x="2937960" y="2183760"/>
            <a:ext cx="1032120" cy="823680"/>
          </a:xfrm>
          <a:prstGeom prst="rect">
            <a:avLst/>
          </a:prstGeom>
          <a:ln>
            <a:noFill/>
          </a:ln>
        </p:spPr>
      </p:pic>
      <p:pic>
        <p:nvPicPr>
          <p:cNvPr id="164" name="Εικόνα 163"/>
          <p:cNvPicPr/>
          <p:nvPr/>
        </p:nvPicPr>
        <p:blipFill>
          <a:blip r:embed="rId2"/>
          <a:stretch>
            <a:fillRect/>
          </a:stretch>
        </p:blipFill>
        <p:spPr>
          <a:xfrm>
            <a:off x="2937960" y="2183760"/>
            <a:ext cx="1032120" cy="8236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AA79AD-A595-4EAF-B703-3EE964A28E0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F2AEDD8-5C55-41D9-9335-9416E60FF0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189EB76-250A-46DD-AFB5-C40CD977C92D}"/>
              </a:ext>
            </a:extLst>
          </p:cNvPr>
          <p:cNvSpPr>
            <a:spLocks noGrp="1"/>
          </p:cNvSpPr>
          <p:nvPr>
            <p:ph type="dt" sz="half" idx="10"/>
          </p:nvPr>
        </p:nvSpPr>
        <p:spPr/>
        <p:txBody>
          <a:bodyPr/>
          <a:lstStyle/>
          <a:p>
            <a:fld id="{4E4AD645-5436-4BC8-B833-EE358DA7D3D6}" type="datetime1">
              <a:rPr lang="en-US" smtClean="0"/>
              <a:t>3/1/2023</a:t>
            </a:fld>
            <a:endParaRPr lang="el-GR"/>
          </a:p>
        </p:txBody>
      </p:sp>
      <p:sp>
        <p:nvSpPr>
          <p:cNvPr id="5" name="Θέση υποσέλιδου 4">
            <a:extLst>
              <a:ext uri="{FF2B5EF4-FFF2-40B4-BE49-F238E27FC236}">
                <a16:creationId xmlns:a16="http://schemas.microsoft.com/office/drawing/2014/main" id="{420493B7-7041-426D-96C0-64E632C738B6}"/>
              </a:ext>
            </a:extLst>
          </p:cNvPr>
          <p:cNvSpPr>
            <a:spLocks noGrp="1"/>
          </p:cNvSpPr>
          <p:nvPr>
            <p:ph type="ftr" sz="quarter" idx="11"/>
          </p:nvPr>
        </p:nvSpPr>
        <p:spPr/>
        <p:txBody>
          <a:bodyPr/>
          <a:lstStyle/>
          <a:p>
            <a:r>
              <a:rPr lang="en-US"/>
              <a:t>National Technical University of Athens - EDURES</a:t>
            </a:r>
            <a:endParaRPr lang="el-GR"/>
          </a:p>
        </p:txBody>
      </p:sp>
      <p:sp>
        <p:nvSpPr>
          <p:cNvPr id="6" name="Θέση αριθμού διαφάνειας 5">
            <a:extLst>
              <a:ext uri="{FF2B5EF4-FFF2-40B4-BE49-F238E27FC236}">
                <a16:creationId xmlns:a16="http://schemas.microsoft.com/office/drawing/2014/main" id="{4941B80C-D1CA-4FC7-9B68-8122A7AD7615}"/>
              </a:ext>
            </a:extLst>
          </p:cNvPr>
          <p:cNvSpPr>
            <a:spLocks noGrp="1"/>
          </p:cNvSpPr>
          <p:nvPr>
            <p:ph type="sldNum" sz="quarter" idx="12"/>
          </p:nvPr>
        </p:nvSpPr>
        <p:spPr/>
        <p:txBody>
          <a:bodyPr/>
          <a:lstStyle/>
          <a:p>
            <a:fld id="{A0F3D1B9-BEEA-4870-A135-02DF94A92BC3}" type="slidenum">
              <a:rPr lang="el-GR" smtClean="0"/>
              <a:t>‹#›</a:t>
            </a:fld>
            <a:endParaRPr lang="el-GR"/>
          </a:p>
        </p:txBody>
      </p:sp>
    </p:spTree>
    <p:extLst>
      <p:ext uri="{BB962C8B-B14F-4D97-AF65-F5344CB8AC3E}">
        <p14:creationId xmlns:p14="http://schemas.microsoft.com/office/powerpoint/2010/main" val="1104039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13E975-3D07-4FF9-A34F-C1F803984BD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451B26F-4059-4B8D-81FC-043717357618}"/>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A27DCEE-0F3D-4EC6-88FD-A168324AE78B}"/>
              </a:ext>
            </a:extLst>
          </p:cNvPr>
          <p:cNvSpPr>
            <a:spLocks noGrp="1"/>
          </p:cNvSpPr>
          <p:nvPr>
            <p:ph type="dt" sz="half" idx="10"/>
          </p:nvPr>
        </p:nvSpPr>
        <p:spPr/>
        <p:txBody>
          <a:bodyPr/>
          <a:lstStyle/>
          <a:p>
            <a:fld id="{302835B4-2FBC-41A2-8BC1-F29F7C531BDA}" type="datetime1">
              <a:rPr lang="en-US" smtClean="0"/>
              <a:t>3/1/2023</a:t>
            </a:fld>
            <a:endParaRPr lang="el-GR"/>
          </a:p>
        </p:txBody>
      </p:sp>
      <p:sp>
        <p:nvSpPr>
          <p:cNvPr id="5" name="Θέση υποσέλιδου 4">
            <a:extLst>
              <a:ext uri="{FF2B5EF4-FFF2-40B4-BE49-F238E27FC236}">
                <a16:creationId xmlns:a16="http://schemas.microsoft.com/office/drawing/2014/main" id="{AD2B4122-729A-4486-A5B9-B5AB41B2CA39}"/>
              </a:ext>
            </a:extLst>
          </p:cNvPr>
          <p:cNvSpPr>
            <a:spLocks noGrp="1"/>
          </p:cNvSpPr>
          <p:nvPr>
            <p:ph type="ftr" sz="quarter" idx="11"/>
          </p:nvPr>
        </p:nvSpPr>
        <p:spPr/>
        <p:txBody>
          <a:bodyPr/>
          <a:lstStyle/>
          <a:p>
            <a:r>
              <a:rPr lang="en-US"/>
              <a:t>National Technical University of Athens - EDURES</a:t>
            </a:r>
            <a:endParaRPr lang="el-GR"/>
          </a:p>
        </p:txBody>
      </p:sp>
      <p:sp>
        <p:nvSpPr>
          <p:cNvPr id="6" name="Θέση αριθμού διαφάνειας 5">
            <a:extLst>
              <a:ext uri="{FF2B5EF4-FFF2-40B4-BE49-F238E27FC236}">
                <a16:creationId xmlns:a16="http://schemas.microsoft.com/office/drawing/2014/main" id="{068E48FE-6D0D-4B93-8140-0CF0A40C20FC}"/>
              </a:ext>
            </a:extLst>
          </p:cNvPr>
          <p:cNvSpPr>
            <a:spLocks noGrp="1"/>
          </p:cNvSpPr>
          <p:nvPr>
            <p:ph type="sldNum" sz="quarter" idx="12"/>
          </p:nvPr>
        </p:nvSpPr>
        <p:spPr/>
        <p:txBody>
          <a:bodyPr/>
          <a:lstStyle/>
          <a:p>
            <a:fld id="{A0F3D1B9-BEEA-4870-A135-02DF94A92BC3}" type="slidenum">
              <a:rPr lang="el-GR" smtClean="0"/>
              <a:t>‹#›</a:t>
            </a:fld>
            <a:endParaRPr lang="el-GR"/>
          </a:p>
        </p:txBody>
      </p:sp>
    </p:spTree>
    <p:extLst>
      <p:ext uri="{BB962C8B-B14F-4D97-AF65-F5344CB8AC3E}">
        <p14:creationId xmlns:p14="http://schemas.microsoft.com/office/powerpoint/2010/main" val="2725065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D929D1-95BA-4FF8-BB59-B2A6223AD73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5720A58-A327-42F0-8966-D89DE8E40D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E666461-6D64-4077-92CF-FBB10712EFEF}"/>
              </a:ext>
            </a:extLst>
          </p:cNvPr>
          <p:cNvSpPr>
            <a:spLocks noGrp="1"/>
          </p:cNvSpPr>
          <p:nvPr>
            <p:ph type="dt" sz="half" idx="10"/>
          </p:nvPr>
        </p:nvSpPr>
        <p:spPr/>
        <p:txBody>
          <a:bodyPr/>
          <a:lstStyle/>
          <a:p>
            <a:fld id="{25DC7FE6-9604-4329-A5D5-9BEC02EA15B3}" type="datetime1">
              <a:rPr lang="en-US" smtClean="0"/>
              <a:t>3/1/2023</a:t>
            </a:fld>
            <a:endParaRPr lang="el-GR"/>
          </a:p>
        </p:txBody>
      </p:sp>
      <p:sp>
        <p:nvSpPr>
          <p:cNvPr id="5" name="Θέση υποσέλιδου 4">
            <a:extLst>
              <a:ext uri="{FF2B5EF4-FFF2-40B4-BE49-F238E27FC236}">
                <a16:creationId xmlns:a16="http://schemas.microsoft.com/office/drawing/2014/main" id="{DA1E94A8-2975-407B-B0AE-817D8FB317DB}"/>
              </a:ext>
            </a:extLst>
          </p:cNvPr>
          <p:cNvSpPr>
            <a:spLocks noGrp="1"/>
          </p:cNvSpPr>
          <p:nvPr>
            <p:ph type="ftr" sz="quarter" idx="11"/>
          </p:nvPr>
        </p:nvSpPr>
        <p:spPr/>
        <p:txBody>
          <a:bodyPr/>
          <a:lstStyle/>
          <a:p>
            <a:r>
              <a:rPr lang="en-US"/>
              <a:t>National Technical University of Athens - EDURES</a:t>
            </a:r>
            <a:endParaRPr lang="el-GR"/>
          </a:p>
        </p:txBody>
      </p:sp>
      <p:sp>
        <p:nvSpPr>
          <p:cNvPr id="6" name="Θέση αριθμού διαφάνειας 5">
            <a:extLst>
              <a:ext uri="{FF2B5EF4-FFF2-40B4-BE49-F238E27FC236}">
                <a16:creationId xmlns:a16="http://schemas.microsoft.com/office/drawing/2014/main" id="{3E2C2BAF-3AD0-490F-9D24-88C099A516B8}"/>
              </a:ext>
            </a:extLst>
          </p:cNvPr>
          <p:cNvSpPr>
            <a:spLocks noGrp="1"/>
          </p:cNvSpPr>
          <p:nvPr>
            <p:ph type="sldNum" sz="quarter" idx="12"/>
          </p:nvPr>
        </p:nvSpPr>
        <p:spPr/>
        <p:txBody>
          <a:bodyPr/>
          <a:lstStyle/>
          <a:p>
            <a:fld id="{A0F3D1B9-BEEA-4870-A135-02DF94A92BC3}" type="slidenum">
              <a:rPr lang="el-GR" smtClean="0"/>
              <a:t>‹#›</a:t>
            </a:fld>
            <a:endParaRPr lang="el-GR"/>
          </a:p>
        </p:txBody>
      </p:sp>
    </p:spTree>
    <p:extLst>
      <p:ext uri="{BB962C8B-B14F-4D97-AF65-F5344CB8AC3E}">
        <p14:creationId xmlns:p14="http://schemas.microsoft.com/office/powerpoint/2010/main" val="316927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52" name="PlaceHolder 2"/>
          <p:cNvSpPr>
            <a:spLocks noGrp="1"/>
          </p:cNvSpPr>
          <p:nvPr>
            <p:ph type="body"/>
          </p:nvPr>
        </p:nvSpPr>
        <p:spPr>
          <a:xfrm>
            <a:off x="914400" y="2183760"/>
            <a:ext cx="2478600" cy="823680"/>
          </a:xfrm>
          <a:prstGeom prst="rect">
            <a:avLst/>
          </a:prstGeom>
        </p:spPr>
        <p:txBody>
          <a:bodyPr lIns="0" tIns="0" rIns="0" bIns="0"/>
          <a:lstStyle/>
          <a:p>
            <a:endParaRPr/>
          </a:p>
        </p:txBody>
      </p:sp>
      <p:sp>
        <p:nvSpPr>
          <p:cNvPr id="53" name="PlaceHolder 3"/>
          <p:cNvSpPr>
            <a:spLocks noGrp="1"/>
          </p:cNvSpPr>
          <p:nvPr>
            <p:ph type="body"/>
          </p:nvPr>
        </p:nvSpPr>
        <p:spPr>
          <a:xfrm>
            <a:off x="3517200" y="2183760"/>
            <a:ext cx="2478600" cy="82368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2364AE-F6D8-4431-B1DA-229CDF0310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66A1295-D6B9-4AE8-9579-0AD36CFDFC9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54FDE6F-4391-4647-B6E5-5D858D16653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5219C36-3C8C-4B2F-8134-95E869C4E9BE}"/>
              </a:ext>
            </a:extLst>
          </p:cNvPr>
          <p:cNvSpPr>
            <a:spLocks noGrp="1"/>
          </p:cNvSpPr>
          <p:nvPr>
            <p:ph type="dt" sz="half" idx="10"/>
          </p:nvPr>
        </p:nvSpPr>
        <p:spPr/>
        <p:txBody>
          <a:bodyPr/>
          <a:lstStyle/>
          <a:p>
            <a:fld id="{616029F4-7CE1-41E3-97DB-63133C8233D4}" type="datetime1">
              <a:rPr lang="en-US" smtClean="0"/>
              <a:t>3/1/2023</a:t>
            </a:fld>
            <a:endParaRPr lang="el-GR"/>
          </a:p>
        </p:txBody>
      </p:sp>
      <p:sp>
        <p:nvSpPr>
          <p:cNvPr id="6" name="Θέση υποσέλιδου 5">
            <a:extLst>
              <a:ext uri="{FF2B5EF4-FFF2-40B4-BE49-F238E27FC236}">
                <a16:creationId xmlns:a16="http://schemas.microsoft.com/office/drawing/2014/main" id="{8E9AA70E-73FC-4077-9586-C678F64BEFD2}"/>
              </a:ext>
            </a:extLst>
          </p:cNvPr>
          <p:cNvSpPr>
            <a:spLocks noGrp="1"/>
          </p:cNvSpPr>
          <p:nvPr>
            <p:ph type="ftr" sz="quarter" idx="11"/>
          </p:nvPr>
        </p:nvSpPr>
        <p:spPr/>
        <p:txBody>
          <a:bodyPr/>
          <a:lstStyle/>
          <a:p>
            <a:r>
              <a:rPr lang="en-US"/>
              <a:t>National Technical University of Athens - EDURES</a:t>
            </a:r>
            <a:endParaRPr lang="el-GR"/>
          </a:p>
        </p:txBody>
      </p:sp>
      <p:sp>
        <p:nvSpPr>
          <p:cNvPr id="7" name="Θέση αριθμού διαφάνειας 6">
            <a:extLst>
              <a:ext uri="{FF2B5EF4-FFF2-40B4-BE49-F238E27FC236}">
                <a16:creationId xmlns:a16="http://schemas.microsoft.com/office/drawing/2014/main" id="{95C9C21A-B527-40DE-A328-0FC1FA111FDA}"/>
              </a:ext>
            </a:extLst>
          </p:cNvPr>
          <p:cNvSpPr>
            <a:spLocks noGrp="1"/>
          </p:cNvSpPr>
          <p:nvPr>
            <p:ph type="sldNum" sz="quarter" idx="12"/>
          </p:nvPr>
        </p:nvSpPr>
        <p:spPr/>
        <p:txBody>
          <a:bodyPr/>
          <a:lstStyle/>
          <a:p>
            <a:fld id="{A0F3D1B9-BEEA-4870-A135-02DF94A92BC3}" type="slidenum">
              <a:rPr lang="el-GR" smtClean="0"/>
              <a:t>‹#›</a:t>
            </a:fld>
            <a:endParaRPr lang="el-GR"/>
          </a:p>
        </p:txBody>
      </p:sp>
    </p:spTree>
    <p:extLst>
      <p:ext uri="{BB962C8B-B14F-4D97-AF65-F5344CB8AC3E}">
        <p14:creationId xmlns:p14="http://schemas.microsoft.com/office/powerpoint/2010/main" val="2509220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B76F2D-4B56-4DFB-A802-3AEEA2F4638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EF55077-5BFE-46AB-9AC7-E36F3115A3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EEFD9D6-10AB-48C3-B045-72CF4E91BA8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E2318C8-746D-4FA4-9F48-38907147B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C22C281-58F1-4573-BFE8-55B5B28F757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220CB6B7-3E01-4B53-BD28-D8A950E4F50B}"/>
              </a:ext>
            </a:extLst>
          </p:cNvPr>
          <p:cNvSpPr>
            <a:spLocks noGrp="1"/>
          </p:cNvSpPr>
          <p:nvPr>
            <p:ph type="dt" sz="half" idx="10"/>
          </p:nvPr>
        </p:nvSpPr>
        <p:spPr/>
        <p:txBody>
          <a:bodyPr/>
          <a:lstStyle/>
          <a:p>
            <a:fld id="{61F9E2FD-C13F-44C5-B1BB-013261CFF378}" type="datetime1">
              <a:rPr lang="en-US" smtClean="0"/>
              <a:t>3/1/2023</a:t>
            </a:fld>
            <a:endParaRPr lang="el-GR"/>
          </a:p>
        </p:txBody>
      </p:sp>
      <p:sp>
        <p:nvSpPr>
          <p:cNvPr id="8" name="Θέση υποσέλιδου 7">
            <a:extLst>
              <a:ext uri="{FF2B5EF4-FFF2-40B4-BE49-F238E27FC236}">
                <a16:creationId xmlns:a16="http://schemas.microsoft.com/office/drawing/2014/main" id="{F020AC75-8529-49DB-B207-17D0F2E535B4}"/>
              </a:ext>
            </a:extLst>
          </p:cNvPr>
          <p:cNvSpPr>
            <a:spLocks noGrp="1"/>
          </p:cNvSpPr>
          <p:nvPr>
            <p:ph type="ftr" sz="quarter" idx="11"/>
          </p:nvPr>
        </p:nvSpPr>
        <p:spPr/>
        <p:txBody>
          <a:bodyPr/>
          <a:lstStyle/>
          <a:p>
            <a:r>
              <a:rPr lang="en-US"/>
              <a:t>National Technical University of Athens - EDURES</a:t>
            </a:r>
            <a:endParaRPr lang="el-GR"/>
          </a:p>
        </p:txBody>
      </p:sp>
      <p:sp>
        <p:nvSpPr>
          <p:cNvPr id="9" name="Θέση αριθμού διαφάνειας 8">
            <a:extLst>
              <a:ext uri="{FF2B5EF4-FFF2-40B4-BE49-F238E27FC236}">
                <a16:creationId xmlns:a16="http://schemas.microsoft.com/office/drawing/2014/main" id="{91A74F16-91C9-4B6C-AFD7-58555AC3922B}"/>
              </a:ext>
            </a:extLst>
          </p:cNvPr>
          <p:cNvSpPr>
            <a:spLocks noGrp="1"/>
          </p:cNvSpPr>
          <p:nvPr>
            <p:ph type="sldNum" sz="quarter" idx="12"/>
          </p:nvPr>
        </p:nvSpPr>
        <p:spPr/>
        <p:txBody>
          <a:bodyPr/>
          <a:lstStyle/>
          <a:p>
            <a:fld id="{A0F3D1B9-BEEA-4870-A135-02DF94A92BC3}" type="slidenum">
              <a:rPr lang="el-GR" smtClean="0"/>
              <a:t>‹#›</a:t>
            </a:fld>
            <a:endParaRPr lang="el-GR"/>
          </a:p>
        </p:txBody>
      </p:sp>
    </p:spTree>
    <p:extLst>
      <p:ext uri="{BB962C8B-B14F-4D97-AF65-F5344CB8AC3E}">
        <p14:creationId xmlns:p14="http://schemas.microsoft.com/office/powerpoint/2010/main" val="2875356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3F0ABC-B140-4400-B07D-566D0FF7E2F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FF30E53-2911-44E3-A12F-347C357DE542}"/>
              </a:ext>
            </a:extLst>
          </p:cNvPr>
          <p:cNvSpPr>
            <a:spLocks noGrp="1"/>
          </p:cNvSpPr>
          <p:nvPr>
            <p:ph type="dt" sz="half" idx="10"/>
          </p:nvPr>
        </p:nvSpPr>
        <p:spPr/>
        <p:txBody>
          <a:bodyPr/>
          <a:lstStyle/>
          <a:p>
            <a:fld id="{A3E5195B-08EB-460E-A8B7-D54CAE7F9E87}" type="datetime1">
              <a:rPr lang="en-US" smtClean="0"/>
              <a:t>3/1/2023</a:t>
            </a:fld>
            <a:endParaRPr lang="el-GR"/>
          </a:p>
        </p:txBody>
      </p:sp>
      <p:sp>
        <p:nvSpPr>
          <p:cNvPr id="4" name="Θέση υποσέλιδου 3">
            <a:extLst>
              <a:ext uri="{FF2B5EF4-FFF2-40B4-BE49-F238E27FC236}">
                <a16:creationId xmlns:a16="http://schemas.microsoft.com/office/drawing/2014/main" id="{D5384E7E-9933-43A7-8E71-6FDC671D50B1}"/>
              </a:ext>
            </a:extLst>
          </p:cNvPr>
          <p:cNvSpPr>
            <a:spLocks noGrp="1"/>
          </p:cNvSpPr>
          <p:nvPr>
            <p:ph type="ftr" sz="quarter" idx="11"/>
          </p:nvPr>
        </p:nvSpPr>
        <p:spPr/>
        <p:txBody>
          <a:bodyPr/>
          <a:lstStyle/>
          <a:p>
            <a:r>
              <a:rPr lang="en-US"/>
              <a:t>National Technical University of Athens - EDURES</a:t>
            </a:r>
            <a:endParaRPr lang="el-GR"/>
          </a:p>
        </p:txBody>
      </p:sp>
      <p:sp>
        <p:nvSpPr>
          <p:cNvPr id="5" name="Θέση αριθμού διαφάνειας 4">
            <a:extLst>
              <a:ext uri="{FF2B5EF4-FFF2-40B4-BE49-F238E27FC236}">
                <a16:creationId xmlns:a16="http://schemas.microsoft.com/office/drawing/2014/main" id="{3BE4B49C-8360-41AC-8CE0-3CBEC7E74998}"/>
              </a:ext>
            </a:extLst>
          </p:cNvPr>
          <p:cNvSpPr>
            <a:spLocks noGrp="1"/>
          </p:cNvSpPr>
          <p:nvPr>
            <p:ph type="sldNum" sz="quarter" idx="12"/>
          </p:nvPr>
        </p:nvSpPr>
        <p:spPr/>
        <p:txBody>
          <a:bodyPr/>
          <a:lstStyle/>
          <a:p>
            <a:fld id="{A0F3D1B9-BEEA-4870-A135-02DF94A92BC3}" type="slidenum">
              <a:rPr lang="el-GR" smtClean="0"/>
              <a:t>‹#›</a:t>
            </a:fld>
            <a:endParaRPr lang="el-GR"/>
          </a:p>
        </p:txBody>
      </p:sp>
    </p:spTree>
    <p:extLst>
      <p:ext uri="{BB962C8B-B14F-4D97-AF65-F5344CB8AC3E}">
        <p14:creationId xmlns:p14="http://schemas.microsoft.com/office/powerpoint/2010/main" val="12138964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3A5A84F-A66F-4374-8041-0DA7ED1DEB7E}"/>
              </a:ext>
            </a:extLst>
          </p:cNvPr>
          <p:cNvSpPr>
            <a:spLocks noGrp="1"/>
          </p:cNvSpPr>
          <p:nvPr>
            <p:ph type="dt" sz="half" idx="10"/>
          </p:nvPr>
        </p:nvSpPr>
        <p:spPr/>
        <p:txBody>
          <a:bodyPr/>
          <a:lstStyle/>
          <a:p>
            <a:fld id="{313BBB96-D2A8-445C-9513-8B1E166BD00C}" type="datetime1">
              <a:rPr lang="en-US" smtClean="0"/>
              <a:t>3/1/2023</a:t>
            </a:fld>
            <a:endParaRPr lang="el-GR"/>
          </a:p>
        </p:txBody>
      </p:sp>
      <p:sp>
        <p:nvSpPr>
          <p:cNvPr id="3" name="Θέση υποσέλιδου 2">
            <a:extLst>
              <a:ext uri="{FF2B5EF4-FFF2-40B4-BE49-F238E27FC236}">
                <a16:creationId xmlns:a16="http://schemas.microsoft.com/office/drawing/2014/main" id="{36A09760-C62F-447D-BB30-5CC5ACB34F4D}"/>
              </a:ext>
            </a:extLst>
          </p:cNvPr>
          <p:cNvSpPr>
            <a:spLocks noGrp="1"/>
          </p:cNvSpPr>
          <p:nvPr>
            <p:ph type="ftr" sz="quarter" idx="11"/>
          </p:nvPr>
        </p:nvSpPr>
        <p:spPr/>
        <p:txBody>
          <a:bodyPr/>
          <a:lstStyle/>
          <a:p>
            <a:r>
              <a:rPr lang="en-US"/>
              <a:t>National Technical University of Athens - EDURES</a:t>
            </a:r>
            <a:endParaRPr lang="el-GR"/>
          </a:p>
        </p:txBody>
      </p:sp>
      <p:sp>
        <p:nvSpPr>
          <p:cNvPr id="4" name="Θέση αριθμού διαφάνειας 3">
            <a:extLst>
              <a:ext uri="{FF2B5EF4-FFF2-40B4-BE49-F238E27FC236}">
                <a16:creationId xmlns:a16="http://schemas.microsoft.com/office/drawing/2014/main" id="{E2018F92-0A1F-473D-A33C-3522131EB5F4}"/>
              </a:ext>
            </a:extLst>
          </p:cNvPr>
          <p:cNvSpPr>
            <a:spLocks noGrp="1"/>
          </p:cNvSpPr>
          <p:nvPr>
            <p:ph type="sldNum" sz="quarter" idx="12"/>
          </p:nvPr>
        </p:nvSpPr>
        <p:spPr/>
        <p:txBody>
          <a:bodyPr/>
          <a:lstStyle/>
          <a:p>
            <a:fld id="{A0F3D1B9-BEEA-4870-A135-02DF94A92BC3}" type="slidenum">
              <a:rPr lang="el-GR" smtClean="0"/>
              <a:t>‹#›</a:t>
            </a:fld>
            <a:endParaRPr lang="el-GR"/>
          </a:p>
        </p:txBody>
      </p:sp>
    </p:spTree>
    <p:extLst>
      <p:ext uri="{BB962C8B-B14F-4D97-AF65-F5344CB8AC3E}">
        <p14:creationId xmlns:p14="http://schemas.microsoft.com/office/powerpoint/2010/main" val="1214692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13E6DE-6606-4829-A7BA-953B127F585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7D72D63-D209-4F4E-A045-E1E9742F6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E4274F7-5F71-491A-BF80-BEC71B0F7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4069240-FCE2-43B3-AE7D-A2CB920BBEC4}"/>
              </a:ext>
            </a:extLst>
          </p:cNvPr>
          <p:cNvSpPr>
            <a:spLocks noGrp="1"/>
          </p:cNvSpPr>
          <p:nvPr>
            <p:ph type="dt" sz="half" idx="10"/>
          </p:nvPr>
        </p:nvSpPr>
        <p:spPr/>
        <p:txBody>
          <a:bodyPr/>
          <a:lstStyle/>
          <a:p>
            <a:fld id="{F921D829-4ADC-4BAA-8305-95B4ADECEAB5}" type="datetime1">
              <a:rPr lang="en-US" smtClean="0"/>
              <a:t>3/1/2023</a:t>
            </a:fld>
            <a:endParaRPr lang="el-GR"/>
          </a:p>
        </p:txBody>
      </p:sp>
      <p:sp>
        <p:nvSpPr>
          <p:cNvPr id="6" name="Θέση υποσέλιδου 5">
            <a:extLst>
              <a:ext uri="{FF2B5EF4-FFF2-40B4-BE49-F238E27FC236}">
                <a16:creationId xmlns:a16="http://schemas.microsoft.com/office/drawing/2014/main" id="{3AA753DA-82B9-4F51-9790-B5D74513D2A4}"/>
              </a:ext>
            </a:extLst>
          </p:cNvPr>
          <p:cNvSpPr>
            <a:spLocks noGrp="1"/>
          </p:cNvSpPr>
          <p:nvPr>
            <p:ph type="ftr" sz="quarter" idx="11"/>
          </p:nvPr>
        </p:nvSpPr>
        <p:spPr/>
        <p:txBody>
          <a:bodyPr/>
          <a:lstStyle/>
          <a:p>
            <a:r>
              <a:rPr lang="en-US"/>
              <a:t>National Technical University of Athens - EDURES</a:t>
            </a:r>
            <a:endParaRPr lang="el-GR"/>
          </a:p>
        </p:txBody>
      </p:sp>
      <p:sp>
        <p:nvSpPr>
          <p:cNvPr id="7" name="Θέση αριθμού διαφάνειας 6">
            <a:extLst>
              <a:ext uri="{FF2B5EF4-FFF2-40B4-BE49-F238E27FC236}">
                <a16:creationId xmlns:a16="http://schemas.microsoft.com/office/drawing/2014/main" id="{14C79CE7-46FA-4463-BEA4-DCADE1ADFB13}"/>
              </a:ext>
            </a:extLst>
          </p:cNvPr>
          <p:cNvSpPr>
            <a:spLocks noGrp="1"/>
          </p:cNvSpPr>
          <p:nvPr>
            <p:ph type="sldNum" sz="quarter" idx="12"/>
          </p:nvPr>
        </p:nvSpPr>
        <p:spPr/>
        <p:txBody>
          <a:bodyPr/>
          <a:lstStyle/>
          <a:p>
            <a:fld id="{A0F3D1B9-BEEA-4870-A135-02DF94A92BC3}" type="slidenum">
              <a:rPr lang="el-GR" smtClean="0"/>
              <a:t>‹#›</a:t>
            </a:fld>
            <a:endParaRPr lang="el-GR"/>
          </a:p>
        </p:txBody>
      </p:sp>
    </p:spTree>
    <p:extLst>
      <p:ext uri="{BB962C8B-B14F-4D97-AF65-F5344CB8AC3E}">
        <p14:creationId xmlns:p14="http://schemas.microsoft.com/office/powerpoint/2010/main" val="34765230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0E20FD-6A1D-4849-A0BE-01979AFD5C4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2C37925-C248-4541-A4C5-BB9E5ECBD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3CB40D82-23EB-4325-B8FA-69D2DDC1A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C6CD0C6-4B1D-4F7B-95B9-F07A5DA740F8}"/>
              </a:ext>
            </a:extLst>
          </p:cNvPr>
          <p:cNvSpPr>
            <a:spLocks noGrp="1"/>
          </p:cNvSpPr>
          <p:nvPr>
            <p:ph type="dt" sz="half" idx="10"/>
          </p:nvPr>
        </p:nvSpPr>
        <p:spPr/>
        <p:txBody>
          <a:bodyPr/>
          <a:lstStyle/>
          <a:p>
            <a:fld id="{0CA2D0BC-B937-4949-8D65-5354ECD8AD41}" type="datetime1">
              <a:rPr lang="en-US" smtClean="0"/>
              <a:t>3/1/2023</a:t>
            </a:fld>
            <a:endParaRPr lang="el-GR"/>
          </a:p>
        </p:txBody>
      </p:sp>
      <p:sp>
        <p:nvSpPr>
          <p:cNvPr id="6" name="Θέση υποσέλιδου 5">
            <a:extLst>
              <a:ext uri="{FF2B5EF4-FFF2-40B4-BE49-F238E27FC236}">
                <a16:creationId xmlns:a16="http://schemas.microsoft.com/office/drawing/2014/main" id="{4A2CC06A-9CD1-4E40-8454-2BB531E2436B}"/>
              </a:ext>
            </a:extLst>
          </p:cNvPr>
          <p:cNvSpPr>
            <a:spLocks noGrp="1"/>
          </p:cNvSpPr>
          <p:nvPr>
            <p:ph type="ftr" sz="quarter" idx="11"/>
          </p:nvPr>
        </p:nvSpPr>
        <p:spPr/>
        <p:txBody>
          <a:bodyPr/>
          <a:lstStyle/>
          <a:p>
            <a:r>
              <a:rPr lang="en-US"/>
              <a:t>National Technical University of Athens - EDURES</a:t>
            </a:r>
            <a:endParaRPr lang="el-GR"/>
          </a:p>
        </p:txBody>
      </p:sp>
      <p:sp>
        <p:nvSpPr>
          <p:cNvPr id="7" name="Θέση αριθμού διαφάνειας 6">
            <a:extLst>
              <a:ext uri="{FF2B5EF4-FFF2-40B4-BE49-F238E27FC236}">
                <a16:creationId xmlns:a16="http://schemas.microsoft.com/office/drawing/2014/main" id="{61D42291-3B94-46F0-B656-B79511C25B70}"/>
              </a:ext>
            </a:extLst>
          </p:cNvPr>
          <p:cNvSpPr>
            <a:spLocks noGrp="1"/>
          </p:cNvSpPr>
          <p:nvPr>
            <p:ph type="sldNum" sz="quarter" idx="12"/>
          </p:nvPr>
        </p:nvSpPr>
        <p:spPr/>
        <p:txBody>
          <a:bodyPr/>
          <a:lstStyle/>
          <a:p>
            <a:fld id="{A0F3D1B9-BEEA-4870-A135-02DF94A92BC3}" type="slidenum">
              <a:rPr lang="el-GR" smtClean="0"/>
              <a:t>‹#›</a:t>
            </a:fld>
            <a:endParaRPr lang="el-GR"/>
          </a:p>
        </p:txBody>
      </p:sp>
    </p:spTree>
    <p:extLst>
      <p:ext uri="{BB962C8B-B14F-4D97-AF65-F5344CB8AC3E}">
        <p14:creationId xmlns:p14="http://schemas.microsoft.com/office/powerpoint/2010/main" val="12539500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AD930D-E80E-4B0C-B22C-4A2450A0BE2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9F10721-0D78-418E-9DAF-6246F51B63D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40B7B7E-9D9B-4DD4-91AC-1D4A77BB5E8D}"/>
              </a:ext>
            </a:extLst>
          </p:cNvPr>
          <p:cNvSpPr>
            <a:spLocks noGrp="1"/>
          </p:cNvSpPr>
          <p:nvPr>
            <p:ph type="dt" sz="half" idx="10"/>
          </p:nvPr>
        </p:nvSpPr>
        <p:spPr/>
        <p:txBody>
          <a:bodyPr/>
          <a:lstStyle/>
          <a:p>
            <a:fld id="{C1FE0F9C-8C90-48CC-9322-51F6169723B7}" type="datetime1">
              <a:rPr lang="en-US" smtClean="0"/>
              <a:t>3/1/2023</a:t>
            </a:fld>
            <a:endParaRPr lang="el-GR"/>
          </a:p>
        </p:txBody>
      </p:sp>
      <p:sp>
        <p:nvSpPr>
          <p:cNvPr id="5" name="Θέση υποσέλιδου 4">
            <a:extLst>
              <a:ext uri="{FF2B5EF4-FFF2-40B4-BE49-F238E27FC236}">
                <a16:creationId xmlns:a16="http://schemas.microsoft.com/office/drawing/2014/main" id="{0CE5AB69-48DF-4E41-AD91-7FD37B003CB5}"/>
              </a:ext>
            </a:extLst>
          </p:cNvPr>
          <p:cNvSpPr>
            <a:spLocks noGrp="1"/>
          </p:cNvSpPr>
          <p:nvPr>
            <p:ph type="ftr" sz="quarter" idx="11"/>
          </p:nvPr>
        </p:nvSpPr>
        <p:spPr/>
        <p:txBody>
          <a:bodyPr/>
          <a:lstStyle/>
          <a:p>
            <a:r>
              <a:rPr lang="en-US"/>
              <a:t>National Technical University of Athens - EDURES</a:t>
            </a:r>
            <a:endParaRPr lang="el-GR"/>
          </a:p>
        </p:txBody>
      </p:sp>
      <p:sp>
        <p:nvSpPr>
          <p:cNvPr id="6" name="Θέση αριθμού διαφάνειας 5">
            <a:extLst>
              <a:ext uri="{FF2B5EF4-FFF2-40B4-BE49-F238E27FC236}">
                <a16:creationId xmlns:a16="http://schemas.microsoft.com/office/drawing/2014/main" id="{C28415A4-6DE6-47C8-A21B-3C60B65CD666}"/>
              </a:ext>
            </a:extLst>
          </p:cNvPr>
          <p:cNvSpPr>
            <a:spLocks noGrp="1"/>
          </p:cNvSpPr>
          <p:nvPr>
            <p:ph type="sldNum" sz="quarter" idx="12"/>
          </p:nvPr>
        </p:nvSpPr>
        <p:spPr/>
        <p:txBody>
          <a:bodyPr/>
          <a:lstStyle/>
          <a:p>
            <a:fld id="{A0F3D1B9-BEEA-4870-A135-02DF94A92BC3}" type="slidenum">
              <a:rPr lang="el-GR" smtClean="0"/>
              <a:t>‹#›</a:t>
            </a:fld>
            <a:endParaRPr lang="el-GR"/>
          </a:p>
        </p:txBody>
      </p:sp>
    </p:spTree>
    <p:extLst>
      <p:ext uri="{BB962C8B-B14F-4D97-AF65-F5344CB8AC3E}">
        <p14:creationId xmlns:p14="http://schemas.microsoft.com/office/powerpoint/2010/main" val="1903288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56AC681-6B5A-4395-93A3-AF66C1201DD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C410244-FB51-4228-B41E-F7199B0D095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E6C22A0-DB13-4E08-BA59-F787513F777D}"/>
              </a:ext>
            </a:extLst>
          </p:cNvPr>
          <p:cNvSpPr>
            <a:spLocks noGrp="1"/>
          </p:cNvSpPr>
          <p:nvPr>
            <p:ph type="dt" sz="half" idx="10"/>
          </p:nvPr>
        </p:nvSpPr>
        <p:spPr/>
        <p:txBody>
          <a:bodyPr/>
          <a:lstStyle/>
          <a:p>
            <a:fld id="{1215B572-953C-434F-9F50-CB60F5E4ED1C}" type="datetime1">
              <a:rPr lang="en-US" smtClean="0"/>
              <a:t>3/1/2023</a:t>
            </a:fld>
            <a:endParaRPr lang="el-GR"/>
          </a:p>
        </p:txBody>
      </p:sp>
      <p:sp>
        <p:nvSpPr>
          <p:cNvPr id="5" name="Θέση υποσέλιδου 4">
            <a:extLst>
              <a:ext uri="{FF2B5EF4-FFF2-40B4-BE49-F238E27FC236}">
                <a16:creationId xmlns:a16="http://schemas.microsoft.com/office/drawing/2014/main" id="{59907768-8AF4-4F2D-A687-017C7D9A769E}"/>
              </a:ext>
            </a:extLst>
          </p:cNvPr>
          <p:cNvSpPr>
            <a:spLocks noGrp="1"/>
          </p:cNvSpPr>
          <p:nvPr>
            <p:ph type="ftr" sz="quarter" idx="11"/>
          </p:nvPr>
        </p:nvSpPr>
        <p:spPr/>
        <p:txBody>
          <a:bodyPr/>
          <a:lstStyle/>
          <a:p>
            <a:r>
              <a:rPr lang="en-US"/>
              <a:t>National Technical University of Athens - EDURES</a:t>
            </a:r>
            <a:endParaRPr lang="el-GR"/>
          </a:p>
        </p:txBody>
      </p:sp>
      <p:sp>
        <p:nvSpPr>
          <p:cNvPr id="6" name="Θέση αριθμού διαφάνειας 5">
            <a:extLst>
              <a:ext uri="{FF2B5EF4-FFF2-40B4-BE49-F238E27FC236}">
                <a16:creationId xmlns:a16="http://schemas.microsoft.com/office/drawing/2014/main" id="{1E00FB3F-F348-43BE-B09F-F11C3529C1B5}"/>
              </a:ext>
            </a:extLst>
          </p:cNvPr>
          <p:cNvSpPr>
            <a:spLocks noGrp="1"/>
          </p:cNvSpPr>
          <p:nvPr>
            <p:ph type="sldNum" sz="quarter" idx="12"/>
          </p:nvPr>
        </p:nvSpPr>
        <p:spPr/>
        <p:txBody>
          <a:bodyPr/>
          <a:lstStyle/>
          <a:p>
            <a:fld id="{A0F3D1B9-BEEA-4870-A135-02DF94A92BC3}" type="slidenum">
              <a:rPr lang="el-GR" smtClean="0"/>
              <a:t>‹#›</a:t>
            </a:fld>
            <a:endParaRPr lang="el-GR"/>
          </a:p>
        </p:txBody>
      </p:sp>
    </p:spTree>
    <p:extLst>
      <p:ext uri="{BB962C8B-B14F-4D97-AF65-F5344CB8AC3E}">
        <p14:creationId xmlns:p14="http://schemas.microsoft.com/office/powerpoint/2010/main" val="59017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2895480" y="762120"/>
            <a:ext cx="8610120" cy="60040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57" name="PlaceHolder 2"/>
          <p:cNvSpPr>
            <a:spLocks noGrp="1"/>
          </p:cNvSpPr>
          <p:nvPr>
            <p:ph type="body"/>
          </p:nvPr>
        </p:nvSpPr>
        <p:spPr>
          <a:xfrm>
            <a:off x="914400" y="2183760"/>
            <a:ext cx="2478600" cy="392760"/>
          </a:xfrm>
          <a:prstGeom prst="rect">
            <a:avLst/>
          </a:prstGeom>
        </p:spPr>
        <p:txBody>
          <a:bodyPr lIns="0" tIns="0" rIns="0" bIns="0"/>
          <a:lstStyle/>
          <a:p>
            <a:endParaRPr/>
          </a:p>
        </p:txBody>
      </p:sp>
      <p:sp>
        <p:nvSpPr>
          <p:cNvPr id="58" name="PlaceHolder 3"/>
          <p:cNvSpPr>
            <a:spLocks noGrp="1"/>
          </p:cNvSpPr>
          <p:nvPr>
            <p:ph type="body"/>
          </p:nvPr>
        </p:nvSpPr>
        <p:spPr>
          <a:xfrm>
            <a:off x="914400" y="2614320"/>
            <a:ext cx="2478600" cy="392760"/>
          </a:xfrm>
          <a:prstGeom prst="rect">
            <a:avLst/>
          </a:prstGeom>
        </p:spPr>
        <p:txBody>
          <a:bodyPr lIns="0" tIns="0" rIns="0" bIns="0"/>
          <a:lstStyle/>
          <a:p>
            <a:endParaRPr/>
          </a:p>
        </p:txBody>
      </p:sp>
      <p:sp>
        <p:nvSpPr>
          <p:cNvPr id="59" name="PlaceHolder 4"/>
          <p:cNvSpPr>
            <a:spLocks noGrp="1"/>
          </p:cNvSpPr>
          <p:nvPr>
            <p:ph type="body"/>
          </p:nvPr>
        </p:nvSpPr>
        <p:spPr>
          <a:xfrm>
            <a:off x="3517200" y="2183760"/>
            <a:ext cx="2478600" cy="8236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61" name="PlaceHolder 2"/>
          <p:cNvSpPr>
            <a:spLocks noGrp="1"/>
          </p:cNvSpPr>
          <p:nvPr>
            <p:ph type="body"/>
          </p:nvPr>
        </p:nvSpPr>
        <p:spPr>
          <a:xfrm>
            <a:off x="914400" y="2183760"/>
            <a:ext cx="2478600" cy="823680"/>
          </a:xfrm>
          <a:prstGeom prst="rect">
            <a:avLst/>
          </a:prstGeom>
        </p:spPr>
        <p:txBody>
          <a:bodyPr lIns="0" tIns="0" rIns="0" bIns="0"/>
          <a:lstStyle/>
          <a:p>
            <a:endParaRPr/>
          </a:p>
        </p:txBody>
      </p:sp>
      <p:sp>
        <p:nvSpPr>
          <p:cNvPr id="62" name="PlaceHolder 3"/>
          <p:cNvSpPr>
            <a:spLocks noGrp="1"/>
          </p:cNvSpPr>
          <p:nvPr>
            <p:ph type="body"/>
          </p:nvPr>
        </p:nvSpPr>
        <p:spPr>
          <a:xfrm>
            <a:off x="3517200" y="2183760"/>
            <a:ext cx="2478600" cy="392760"/>
          </a:xfrm>
          <a:prstGeom prst="rect">
            <a:avLst/>
          </a:prstGeom>
        </p:spPr>
        <p:txBody>
          <a:bodyPr lIns="0" tIns="0" rIns="0" bIns="0"/>
          <a:lstStyle/>
          <a:p>
            <a:endParaRPr/>
          </a:p>
        </p:txBody>
      </p:sp>
      <p:sp>
        <p:nvSpPr>
          <p:cNvPr id="63" name="PlaceHolder 4"/>
          <p:cNvSpPr>
            <a:spLocks noGrp="1"/>
          </p:cNvSpPr>
          <p:nvPr>
            <p:ph type="body"/>
          </p:nvPr>
        </p:nvSpPr>
        <p:spPr>
          <a:xfrm>
            <a:off x="3517200" y="2614320"/>
            <a:ext cx="2478600" cy="3927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2895480" y="762120"/>
            <a:ext cx="8610120" cy="1295280"/>
          </a:xfrm>
          <a:prstGeom prst="rect">
            <a:avLst/>
          </a:prstGeom>
        </p:spPr>
        <p:txBody>
          <a:bodyPr lIns="0" tIns="0" rIns="0" bIns="0" anchor="ctr"/>
          <a:lstStyle/>
          <a:p>
            <a:endParaRPr/>
          </a:p>
        </p:txBody>
      </p:sp>
      <p:sp>
        <p:nvSpPr>
          <p:cNvPr id="65" name="PlaceHolder 2"/>
          <p:cNvSpPr>
            <a:spLocks noGrp="1"/>
          </p:cNvSpPr>
          <p:nvPr>
            <p:ph type="body"/>
          </p:nvPr>
        </p:nvSpPr>
        <p:spPr>
          <a:xfrm>
            <a:off x="914400" y="2183760"/>
            <a:ext cx="2478600" cy="392760"/>
          </a:xfrm>
          <a:prstGeom prst="rect">
            <a:avLst/>
          </a:prstGeom>
        </p:spPr>
        <p:txBody>
          <a:bodyPr lIns="0" tIns="0" rIns="0" bIns="0"/>
          <a:lstStyle/>
          <a:p>
            <a:endParaRPr/>
          </a:p>
        </p:txBody>
      </p:sp>
      <p:sp>
        <p:nvSpPr>
          <p:cNvPr id="66" name="PlaceHolder 3"/>
          <p:cNvSpPr>
            <a:spLocks noGrp="1"/>
          </p:cNvSpPr>
          <p:nvPr>
            <p:ph type="body"/>
          </p:nvPr>
        </p:nvSpPr>
        <p:spPr>
          <a:xfrm>
            <a:off x="3517200" y="2183760"/>
            <a:ext cx="2478600" cy="392760"/>
          </a:xfrm>
          <a:prstGeom prst="rect">
            <a:avLst/>
          </a:prstGeom>
        </p:spPr>
        <p:txBody>
          <a:bodyPr lIns="0" tIns="0" rIns="0" bIns="0"/>
          <a:lstStyle/>
          <a:p>
            <a:endParaRPr/>
          </a:p>
        </p:txBody>
      </p:sp>
      <p:sp>
        <p:nvSpPr>
          <p:cNvPr id="67" name="PlaceHolder 4"/>
          <p:cNvSpPr>
            <a:spLocks noGrp="1"/>
          </p:cNvSpPr>
          <p:nvPr>
            <p:ph type="body"/>
          </p:nvPr>
        </p:nvSpPr>
        <p:spPr>
          <a:xfrm>
            <a:off x="914400" y="2614320"/>
            <a:ext cx="5079600" cy="3927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1" name="Picture 6"/>
          <p:cNvPicPr/>
          <p:nvPr/>
        </p:nvPicPr>
        <p:blipFill>
          <a:blip r:embed="rId14"/>
          <a:stretch>
            <a:fillRect/>
          </a:stretch>
        </p:blipFill>
        <p:spPr>
          <a:xfrm>
            <a:off x="0" y="0"/>
            <a:ext cx="12191760" cy="1441080"/>
          </a:xfrm>
          <a:prstGeom prst="rect">
            <a:avLst/>
          </a:prstGeom>
          <a:ln>
            <a:noFill/>
          </a:ln>
        </p:spPr>
      </p:pic>
      <p:sp>
        <p:nvSpPr>
          <p:cNvPr id="42" name="PlaceHolder 1"/>
          <p:cNvSpPr>
            <a:spLocks noGrp="1"/>
          </p:cNvSpPr>
          <p:nvPr>
            <p:ph type="title"/>
          </p:nvPr>
        </p:nvSpPr>
        <p:spPr>
          <a:xfrm>
            <a:off x="2895480" y="764280"/>
            <a:ext cx="8610120" cy="1292760"/>
          </a:xfrm>
          <a:prstGeom prst="rect">
            <a:avLst/>
          </a:prstGeom>
        </p:spPr>
        <p:txBody>
          <a:bodyPr anchor="ctr"/>
          <a:lstStyle/>
          <a:p>
            <a:pPr algn="r">
              <a:lnSpc>
                <a:spcPct val="90000"/>
              </a:lnSpc>
            </a:pPr>
            <a:r>
              <a:rPr lang="en-US" sz="4000">
                <a:solidFill>
                  <a:srgbClr val="FFFFFF"/>
                </a:solidFill>
                <a:latin typeface="Century Gothic"/>
              </a:rPr>
              <a:t>Click to edit the title text formatΚάντε κλικ για να επεξεργαστείτε τον τίτλο υποδείγματος</a:t>
            </a:r>
            <a:endParaRPr/>
          </a:p>
        </p:txBody>
      </p:sp>
      <p:sp>
        <p:nvSpPr>
          <p:cNvPr id="43" name="PlaceHolder 2"/>
          <p:cNvSpPr>
            <a:spLocks noGrp="1"/>
          </p:cNvSpPr>
          <p:nvPr>
            <p:ph type="body"/>
          </p:nvPr>
        </p:nvSpPr>
        <p:spPr>
          <a:xfrm>
            <a:off x="685800" y="2194560"/>
            <a:ext cx="10820160" cy="4023720"/>
          </a:xfrm>
          <a:prstGeom prst="rect">
            <a:avLst/>
          </a:prstGeom>
        </p:spPr>
        <p:txBody>
          <a:bodyPr/>
          <a:lstStyle/>
          <a:p>
            <a:pPr>
              <a:buSzPct val="45000"/>
              <a:buFont typeface="StarSymbol"/>
              <a:buChar char=""/>
            </a:pPr>
            <a:r>
              <a:rPr lang="en-US" sz="2200">
                <a:solidFill>
                  <a:srgbClr val="FFFFFF"/>
                </a:solidFill>
                <a:latin typeface="Century Gothic"/>
              </a:rPr>
              <a:t>Click to edit the outline text format</a:t>
            </a:r>
            <a:endParaRPr/>
          </a:p>
          <a:p>
            <a:pPr lvl="1">
              <a:buSzPct val="75000"/>
              <a:buFont typeface="StarSymbol"/>
              <a:buChar char=""/>
            </a:pPr>
            <a:r>
              <a:rPr lang="en-US" sz="2200">
                <a:solidFill>
                  <a:srgbClr val="FFFFFF"/>
                </a:solidFill>
                <a:latin typeface="Century Gothic"/>
              </a:rPr>
              <a:t>Second Outline Level</a:t>
            </a:r>
            <a:endParaRPr/>
          </a:p>
          <a:p>
            <a:pPr lvl="2">
              <a:buSzPct val="45000"/>
              <a:buFont typeface="StarSymbol"/>
              <a:buChar char=""/>
            </a:pPr>
            <a:r>
              <a:rPr lang="en-US" sz="2200">
                <a:solidFill>
                  <a:srgbClr val="FFFFFF"/>
                </a:solidFill>
                <a:latin typeface="Century Gothic"/>
              </a:rPr>
              <a:t>Third Outline Level</a:t>
            </a:r>
            <a:endParaRPr/>
          </a:p>
          <a:p>
            <a:pPr lvl="3">
              <a:buSzPct val="75000"/>
              <a:buFont typeface="StarSymbol"/>
              <a:buChar char=""/>
            </a:pPr>
            <a:r>
              <a:rPr lang="en-US" sz="2200">
                <a:solidFill>
                  <a:srgbClr val="FFFFFF"/>
                </a:solidFill>
                <a:latin typeface="Century Gothic"/>
              </a:rPr>
              <a:t>Fourth Outline Level</a:t>
            </a:r>
            <a:endParaRPr/>
          </a:p>
          <a:p>
            <a:pPr lvl="4">
              <a:buSzPct val="45000"/>
              <a:buFont typeface="StarSymbol"/>
              <a:buChar char=""/>
            </a:pPr>
            <a:r>
              <a:rPr lang="en-US" sz="2200">
                <a:solidFill>
                  <a:srgbClr val="FFFFFF"/>
                </a:solidFill>
                <a:latin typeface="Century Gothic"/>
              </a:rPr>
              <a:t>Fifth Outline Level</a:t>
            </a:r>
            <a:endParaRPr/>
          </a:p>
          <a:p>
            <a:pPr lvl="5">
              <a:buSzPct val="45000"/>
              <a:buFont typeface="StarSymbol"/>
              <a:buChar char=""/>
            </a:pPr>
            <a:r>
              <a:rPr lang="en-US" sz="2200">
                <a:solidFill>
                  <a:srgbClr val="FFFFFF"/>
                </a:solidFill>
                <a:latin typeface="Century Gothic"/>
              </a:rPr>
              <a:t>Sixth Outline Level</a:t>
            </a:r>
            <a:endParaRPr/>
          </a:p>
          <a:p>
            <a:pPr>
              <a:lnSpc>
                <a:spcPct val="100000"/>
              </a:lnSpc>
              <a:buFont typeface="Arial"/>
              <a:buChar char="•"/>
            </a:pPr>
            <a:r>
              <a:rPr lang="en-US" sz="2200">
                <a:solidFill>
                  <a:srgbClr val="FFFFFF"/>
                </a:solidFill>
                <a:latin typeface="Century Gothic"/>
              </a:rPr>
              <a:t>Seventh Outline LevelΕπεξεργασία στυλ υποδείγματος κειμένου</a:t>
            </a:r>
            <a:endParaRPr/>
          </a:p>
          <a:p>
            <a:pPr lvl="1">
              <a:lnSpc>
                <a:spcPct val="100000"/>
              </a:lnSpc>
              <a:buFont typeface="Arial"/>
              <a:buChar char="•"/>
            </a:pPr>
            <a:r>
              <a:rPr lang="en-US" sz="2000">
                <a:solidFill>
                  <a:srgbClr val="FFFFFF"/>
                </a:solidFill>
                <a:latin typeface="Century Gothic"/>
              </a:rPr>
              <a:t>Δεύτερου επιπέδου</a:t>
            </a:r>
            <a:endParaRPr/>
          </a:p>
          <a:p>
            <a:pPr lvl="2">
              <a:lnSpc>
                <a:spcPct val="100000"/>
              </a:lnSpc>
              <a:buFont typeface="Arial"/>
              <a:buChar char="•"/>
            </a:pPr>
            <a:r>
              <a:rPr lang="en-US">
                <a:solidFill>
                  <a:srgbClr val="FFFFFF"/>
                </a:solidFill>
                <a:latin typeface="Century Gothic"/>
              </a:rPr>
              <a:t>Τρίτου επιπέδου</a:t>
            </a:r>
            <a:endParaRPr/>
          </a:p>
          <a:p>
            <a:pPr lvl="3">
              <a:lnSpc>
                <a:spcPct val="100000"/>
              </a:lnSpc>
              <a:buFont typeface="Arial"/>
              <a:buChar char="•"/>
            </a:pPr>
            <a:r>
              <a:rPr lang="en-US" sz="1600">
                <a:solidFill>
                  <a:srgbClr val="FFFFFF"/>
                </a:solidFill>
                <a:latin typeface="Century Gothic"/>
              </a:rPr>
              <a:t>Τέταρτου επιπέδου</a:t>
            </a:r>
            <a:endParaRPr/>
          </a:p>
          <a:p>
            <a:pPr lvl="4">
              <a:lnSpc>
                <a:spcPct val="100000"/>
              </a:lnSpc>
              <a:buFont typeface="Arial"/>
              <a:buChar char="•"/>
            </a:pPr>
            <a:r>
              <a:rPr lang="en-US" sz="1600">
                <a:solidFill>
                  <a:srgbClr val="FFFFFF"/>
                </a:solidFill>
                <a:latin typeface="Century Gothic"/>
              </a:rPr>
              <a:t>Πέμπτου επιπέδου</a:t>
            </a:r>
            <a:endParaRPr/>
          </a:p>
        </p:txBody>
      </p:sp>
      <p:sp>
        <p:nvSpPr>
          <p:cNvPr id="44" name="PlaceHolder 3"/>
          <p:cNvSpPr>
            <a:spLocks noGrp="1"/>
          </p:cNvSpPr>
          <p:nvPr>
            <p:ph type="dt"/>
          </p:nvPr>
        </p:nvSpPr>
        <p:spPr>
          <a:xfrm>
            <a:off x="8595360" y="6356520"/>
            <a:ext cx="2910600" cy="364680"/>
          </a:xfrm>
          <a:prstGeom prst="rect">
            <a:avLst/>
          </a:prstGeom>
        </p:spPr>
        <p:txBody>
          <a:bodyPr anchor="ctr"/>
          <a:lstStyle/>
          <a:p>
            <a:pPr algn="r">
              <a:lnSpc>
                <a:spcPct val="100000"/>
              </a:lnSpc>
            </a:pPr>
            <a:r>
              <a:rPr lang="en-US" sz="1050">
                <a:solidFill>
                  <a:srgbClr val="FFFFFF"/>
                </a:solidFill>
                <a:latin typeface="Century Gothic"/>
              </a:rPr>
              <a:t>10/21/19</a:t>
            </a:r>
            <a:endParaRPr/>
          </a:p>
        </p:txBody>
      </p:sp>
      <p:sp>
        <p:nvSpPr>
          <p:cNvPr id="45" name="PlaceHolder 4"/>
          <p:cNvSpPr>
            <a:spLocks noGrp="1"/>
          </p:cNvSpPr>
          <p:nvPr>
            <p:ph type="ftr"/>
          </p:nvPr>
        </p:nvSpPr>
        <p:spPr>
          <a:xfrm>
            <a:off x="685800" y="6355800"/>
            <a:ext cx="7772040" cy="364680"/>
          </a:xfrm>
          <a:prstGeom prst="rect">
            <a:avLst/>
          </a:prstGeom>
        </p:spPr>
        <p:txBody>
          <a:bodyPr anchor="ctr"/>
          <a:lstStyle/>
          <a:p>
            <a:endParaRPr/>
          </a:p>
        </p:txBody>
      </p:sp>
      <p:sp>
        <p:nvSpPr>
          <p:cNvPr id="46" name="PlaceHolder 5"/>
          <p:cNvSpPr>
            <a:spLocks noGrp="1"/>
          </p:cNvSpPr>
          <p:nvPr>
            <p:ph type="sldNum"/>
          </p:nvPr>
        </p:nvSpPr>
        <p:spPr>
          <a:xfrm>
            <a:off x="8763120" y="380880"/>
            <a:ext cx="2742840" cy="364680"/>
          </a:xfrm>
          <a:prstGeom prst="rect">
            <a:avLst/>
          </a:prstGeom>
        </p:spPr>
        <p:txBody>
          <a:bodyPr anchor="ctr"/>
          <a:lstStyle/>
          <a:p>
            <a:pPr algn="r">
              <a:lnSpc>
                <a:spcPct val="100000"/>
              </a:lnSpc>
            </a:pPr>
            <a:fld id="{8788316B-BDC4-4038-AC88-FEB9480F35B5}" type="slidenum">
              <a:rPr lang="en-US" sz="1050">
                <a:solidFill>
                  <a:srgbClr val="FFFFFF"/>
                </a:solidFill>
                <a:latin typeface="Century Gothic"/>
              </a:r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1" name="Picture 6"/>
          <p:cNvPicPr/>
          <p:nvPr/>
        </p:nvPicPr>
        <p:blipFill>
          <a:blip r:embed="rId14"/>
          <a:stretch>
            <a:fillRect/>
          </a:stretch>
        </p:blipFill>
        <p:spPr>
          <a:xfrm>
            <a:off x="0" y="0"/>
            <a:ext cx="12191760" cy="1441080"/>
          </a:xfrm>
          <a:prstGeom prst="rect">
            <a:avLst/>
          </a:prstGeom>
          <a:ln>
            <a:noFill/>
          </a:ln>
        </p:spPr>
      </p:pic>
      <p:sp>
        <p:nvSpPr>
          <p:cNvPr id="82" name="PlaceHolder 1"/>
          <p:cNvSpPr>
            <a:spLocks noGrp="1"/>
          </p:cNvSpPr>
          <p:nvPr>
            <p:ph type="title"/>
          </p:nvPr>
        </p:nvSpPr>
        <p:spPr>
          <a:xfrm>
            <a:off x="2895480" y="762120"/>
            <a:ext cx="8610120" cy="1294920"/>
          </a:xfrm>
          <a:prstGeom prst="rect">
            <a:avLst/>
          </a:prstGeom>
        </p:spPr>
        <p:txBody>
          <a:bodyPr anchor="ctr"/>
          <a:lstStyle/>
          <a:p>
            <a:pPr algn="r">
              <a:lnSpc>
                <a:spcPct val="90000"/>
              </a:lnSpc>
            </a:pPr>
            <a:r>
              <a:rPr lang="en-US" sz="4000">
                <a:solidFill>
                  <a:srgbClr val="FFFFFF"/>
                </a:solidFill>
                <a:latin typeface="Century Gothic"/>
              </a:rPr>
              <a:t>Click to edit the title text formatΚάντε κλικ για να επεξεργαστείτε τον τίτλο υποδείγματος</a:t>
            </a:r>
            <a:endParaRPr/>
          </a:p>
        </p:txBody>
      </p:sp>
      <p:sp>
        <p:nvSpPr>
          <p:cNvPr id="83" name="PlaceHolder 2"/>
          <p:cNvSpPr>
            <a:spLocks noGrp="1"/>
          </p:cNvSpPr>
          <p:nvPr>
            <p:ph type="body"/>
          </p:nvPr>
        </p:nvSpPr>
        <p:spPr>
          <a:xfrm>
            <a:off x="914400" y="2183760"/>
            <a:ext cx="5079600" cy="823680"/>
          </a:xfrm>
          <a:prstGeom prst="rect">
            <a:avLst/>
          </a:prstGeom>
        </p:spPr>
        <p:txBody>
          <a:bodyPr anchor="b"/>
          <a:lstStyle/>
          <a:p>
            <a:pPr>
              <a:buSzPct val="45000"/>
              <a:buFont typeface="StarSymbol"/>
              <a:buChar char=""/>
            </a:pPr>
            <a:r>
              <a:rPr lang="en-US" sz="2800">
                <a:solidFill>
                  <a:srgbClr val="FFFFFF"/>
                </a:solidFill>
                <a:latin typeface="Century Gothic"/>
              </a:rPr>
              <a:t>Click to edit the outline text format</a:t>
            </a:r>
            <a:endParaRPr/>
          </a:p>
          <a:p>
            <a:pPr lvl="1">
              <a:buSzPct val="75000"/>
              <a:buFont typeface="StarSymbol"/>
              <a:buChar char=""/>
            </a:pPr>
            <a:r>
              <a:rPr lang="en-US" sz="2800">
                <a:solidFill>
                  <a:srgbClr val="FFFFFF"/>
                </a:solidFill>
                <a:latin typeface="Century Gothic"/>
              </a:rPr>
              <a:t>Second Outline Level</a:t>
            </a:r>
            <a:endParaRPr/>
          </a:p>
          <a:p>
            <a:pPr lvl="2">
              <a:buSzPct val="45000"/>
              <a:buFont typeface="StarSymbol"/>
              <a:buChar char=""/>
            </a:pPr>
            <a:r>
              <a:rPr lang="en-US" sz="2800">
                <a:solidFill>
                  <a:srgbClr val="FFFFFF"/>
                </a:solidFill>
                <a:latin typeface="Century Gothic"/>
              </a:rPr>
              <a:t>Third Outline Level</a:t>
            </a:r>
            <a:endParaRPr/>
          </a:p>
          <a:p>
            <a:pPr lvl="3">
              <a:buSzPct val="75000"/>
              <a:buFont typeface="StarSymbol"/>
              <a:buChar char=""/>
            </a:pPr>
            <a:r>
              <a:rPr lang="en-US" sz="2800">
                <a:solidFill>
                  <a:srgbClr val="FFFFFF"/>
                </a:solidFill>
                <a:latin typeface="Century Gothic"/>
              </a:rPr>
              <a:t>Fourth Outline Level</a:t>
            </a:r>
            <a:endParaRPr/>
          </a:p>
          <a:p>
            <a:pPr lvl="4">
              <a:buSzPct val="45000"/>
              <a:buFont typeface="StarSymbol"/>
              <a:buChar char=""/>
            </a:pPr>
            <a:r>
              <a:rPr lang="en-US" sz="2800">
                <a:solidFill>
                  <a:srgbClr val="FFFFFF"/>
                </a:solidFill>
                <a:latin typeface="Century Gothic"/>
              </a:rPr>
              <a:t>Fifth Outline Level</a:t>
            </a:r>
            <a:endParaRPr/>
          </a:p>
          <a:p>
            <a:pPr lvl="5">
              <a:buSzPct val="45000"/>
              <a:buFont typeface="StarSymbol"/>
              <a:buChar char=""/>
            </a:pPr>
            <a:r>
              <a:rPr lang="en-US" sz="2800">
                <a:solidFill>
                  <a:srgbClr val="FFFFFF"/>
                </a:solidFill>
                <a:latin typeface="Century Gothic"/>
              </a:rPr>
              <a:t>Sixth Outline Level</a:t>
            </a:r>
            <a:endParaRPr/>
          </a:p>
          <a:p>
            <a:pPr>
              <a:lnSpc>
                <a:spcPct val="100000"/>
              </a:lnSpc>
            </a:pPr>
            <a:r>
              <a:rPr lang="en-US" sz="2800">
                <a:solidFill>
                  <a:srgbClr val="FFFFFF"/>
                </a:solidFill>
                <a:latin typeface="Century Gothic"/>
              </a:rPr>
              <a:t>Seventh Outline LevelΕπεξεργασία στυλ υποδείγματος κειμένου</a:t>
            </a:r>
            <a:endParaRPr/>
          </a:p>
        </p:txBody>
      </p:sp>
      <p:sp>
        <p:nvSpPr>
          <p:cNvPr id="84" name="PlaceHolder 3"/>
          <p:cNvSpPr>
            <a:spLocks noGrp="1"/>
          </p:cNvSpPr>
          <p:nvPr>
            <p:ph type="body"/>
          </p:nvPr>
        </p:nvSpPr>
        <p:spPr>
          <a:xfrm>
            <a:off x="685800" y="3132720"/>
            <a:ext cx="5311440" cy="3085560"/>
          </a:xfrm>
          <a:prstGeom prst="rect">
            <a:avLst/>
          </a:prstGeom>
        </p:spPr>
        <p:txBody>
          <a:bodyPr anchor="ctr"/>
          <a:lstStyle/>
          <a:p>
            <a:pPr>
              <a:buSzPct val="45000"/>
              <a:buFont typeface="StarSymbol"/>
              <a:buChar char=""/>
            </a:pPr>
            <a:r>
              <a:rPr lang="en-US" sz="1050">
                <a:solidFill>
                  <a:srgbClr val="FFFFFF"/>
                </a:solidFill>
                <a:latin typeface="Century Gothic"/>
              </a:rPr>
              <a:t>Click to edit the outline text format</a:t>
            </a:r>
            <a:endParaRPr/>
          </a:p>
          <a:p>
            <a:pPr lvl="1">
              <a:buSzPct val="75000"/>
              <a:buFont typeface="StarSymbol"/>
              <a:buChar char=""/>
            </a:pPr>
            <a:r>
              <a:rPr lang="en-US" sz="1050">
                <a:solidFill>
                  <a:srgbClr val="FFFFFF"/>
                </a:solidFill>
                <a:latin typeface="Century Gothic"/>
              </a:rPr>
              <a:t>Second Outline Level</a:t>
            </a:r>
            <a:endParaRPr/>
          </a:p>
          <a:p>
            <a:pPr lvl="2">
              <a:buSzPct val="45000"/>
              <a:buFont typeface="StarSymbol"/>
              <a:buChar char=""/>
            </a:pPr>
            <a:r>
              <a:rPr lang="en-US" sz="1050">
                <a:solidFill>
                  <a:srgbClr val="FFFFFF"/>
                </a:solidFill>
                <a:latin typeface="Century Gothic"/>
              </a:rPr>
              <a:t>Third Outline Level</a:t>
            </a:r>
            <a:endParaRPr/>
          </a:p>
          <a:p>
            <a:pPr lvl="3">
              <a:buSzPct val="75000"/>
              <a:buFont typeface="StarSymbol"/>
              <a:buChar char=""/>
            </a:pPr>
            <a:r>
              <a:rPr lang="en-US" sz="1050">
                <a:solidFill>
                  <a:srgbClr val="FFFFFF"/>
                </a:solidFill>
                <a:latin typeface="Century Gothic"/>
              </a:rPr>
              <a:t>Fourth Outline Level</a:t>
            </a:r>
            <a:endParaRPr/>
          </a:p>
          <a:p>
            <a:pPr lvl="4">
              <a:buSzPct val="45000"/>
              <a:buFont typeface="StarSymbol"/>
              <a:buChar char=""/>
            </a:pPr>
            <a:r>
              <a:rPr lang="en-US" sz="1050">
                <a:solidFill>
                  <a:srgbClr val="FFFFFF"/>
                </a:solidFill>
                <a:latin typeface="Century Gothic"/>
              </a:rPr>
              <a:t>Fifth Outline Level</a:t>
            </a:r>
            <a:endParaRPr/>
          </a:p>
          <a:p>
            <a:pPr lvl="5">
              <a:buSzPct val="45000"/>
              <a:buFont typeface="StarSymbol"/>
              <a:buChar char=""/>
            </a:pPr>
            <a:r>
              <a:rPr lang="en-US" sz="1050">
                <a:solidFill>
                  <a:srgbClr val="FFFFFF"/>
                </a:solidFill>
                <a:latin typeface="Century Gothic"/>
              </a:rPr>
              <a:t>Sixth Outline Level</a:t>
            </a:r>
            <a:endParaRPr/>
          </a:p>
          <a:p>
            <a:pPr>
              <a:lnSpc>
                <a:spcPct val="100000"/>
              </a:lnSpc>
              <a:buFont typeface="Arial"/>
              <a:buChar char="•"/>
            </a:pPr>
            <a:r>
              <a:rPr lang="en-US" sz="1050">
                <a:solidFill>
                  <a:srgbClr val="FFFFFF"/>
                </a:solidFill>
                <a:latin typeface="Century Gothic"/>
              </a:rPr>
              <a:t>Seventh Outline LevelΕπεξεργασία στυλ υποδείγματος κειμένου</a:t>
            </a:r>
            <a:endParaRPr/>
          </a:p>
          <a:p>
            <a:pPr lvl="1">
              <a:lnSpc>
                <a:spcPct val="100000"/>
              </a:lnSpc>
              <a:buFont typeface="Arial"/>
              <a:buChar char="•"/>
            </a:pPr>
            <a:r>
              <a:rPr lang="en-US" sz="2000">
                <a:solidFill>
                  <a:srgbClr val="FFFFFF"/>
                </a:solidFill>
                <a:latin typeface="Century Gothic"/>
              </a:rPr>
              <a:t>Δεύτερου επιπέδου</a:t>
            </a:r>
            <a:endParaRPr/>
          </a:p>
          <a:p>
            <a:pPr lvl="2">
              <a:lnSpc>
                <a:spcPct val="100000"/>
              </a:lnSpc>
              <a:buFont typeface="Arial"/>
              <a:buChar char="•"/>
            </a:pPr>
            <a:r>
              <a:rPr lang="en-US">
                <a:solidFill>
                  <a:srgbClr val="FFFFFF"/>
                </a:solidFill>
                <a:latin typeface="Century Gothic"/>
              </a:rPr>
              <a:t>Τρίτου επιπέδου</a:t>
            </a:r>
            <a:endParaRPr/>
          </a:p>
          <a:p>
            <a:pPr lvl="3">
              <a:lnSpc>
                <a:spcPct val="100000"/>
              </a:lnSpc>
              <a:buFont typeface="Arial"/>
              <a:buChar char="•"/>
            </a:pPr>
            <a:r>
              <a:rPr lang="en-US" sz="1600">
                <a:solidFill>
                  <a:srgbClr val="FFFFFF"/>
                </a:solidFill>
                <a:latin typeface="Century Gothic"/>
              </a:rPr>
              <a:t>Τέταρτου επιπέδου</a:t>
            </a:r>
            <a:endParaRPr/>
          </a:p>
          <a:p>
            <a:pPr lvl="4">
              <a:lnSpc>
                <a:spcPct val="100000"/>
              </a:lnSpc>
              <a:buFont typeface="Arial"/>
              <a:buChar char="•"/>
            </a:pPr>
            <a:r>
              <a:rPr lang="en-US" sz="1600">
                <a:solidFill>
                  <a:srgbClr val="FFFFFF"/>
                </a:solidFill>
                <a:latin typeface="Century Gothic"/>
              </a:rPr>
              <a:t>Πέμπτου επιπέδου</a:t>
            </a:r>
            <a:endParaRPr/>
          </a:p>
        </p:txBody>
      </p:sp>
      <p:sp>
        <p:nvSpPr>
          <p:cNvPr id="85" name="PlaceHolder 4"/>
          <p:cNvSpPr>
            <a:spLocks noGrp="1"/>
          </p:cNvSpPr>
          <p:nvPr>
            <p:ph type="body"/>
          </p:nvPr>
        </p:nvSpPr>
        <p:spPr>
          <a:xfrm>
            <a:off x="6400800" y="2183760"/>
            <a:ext cx="5105160" cy="823680"/>
          </a:xfrm>
          <a:prstGeom prst="rect">
            <a:avLst/>
          </a:prstGeom>
        </p:spPr>
        <p:txBody>
          <a:bodyPr anchor="b"/>
          <a:lstStyle/>
          <a:p>
            <a:pPr>
              <a:buSzPct val="45000"/>
              <a:buFont typeface="StarSymbol"/>
              <a:buChar char=""/>
            </a:pPr>
            <a:r>
              <a:rPr lang="en-US" sz="2800">
                <a:solidFill>
                  <a:srgbClr val="FFFFFF"/>
                </a:solidFill>
                <a:latin typeface="Century Gothic"/>
              </a:rPr>
              <a:t>Click to edit the outline text format</a:t>
            </a:r>
            <a:endParaRPr/>
          </a:p>
          <a:p>
            <a:pPr lvl="1">
              <a:buSzPct val="75000"/>
              <a:buFont typeface="StarSymbol"/>
              <a:buChar char=""/>
            </a:pPr>
            <a:r>
              <a:rPr lang="en-US" sz="2800">
                <a:solidFill>
                  <a:srgbClr val="FFFFFF"/>
                </a:solidFill>
                <a:latin typeface="Century Gothic"/>
              </a:rPr>
              <a:t>Second Outline Level</a:t>
            </a:r>
            <a:endParaRPr/>
          </a:p>
          <a:p>
            <a:pPr lvl="2">
              <a:buSzPct val="45000"/>
              <a:buFont typeface="StarSymbol"/>
              <a:buChar char=""/>
            </a:pPr>
            <a:r>
              <a:rPr lang="en-US" sz="2800">
                <a:solidFill>
                  <a:srgbClr val="FFFFFF"/>
                </a:solidFill>
                <a:latin typeface="Century Gothic"/>
              </a:rPr>
              <a:t>Third Outline Level</a:t>
            </a:r>
            <a:endParaRPr/>
          </a:p>
          <a:p>
            <a:pPr lvl="3">
              <a:buSzPct val="75000"/>
              <a:buFont typeface="StarSymbol"/>
              <a:buChar char=""/>
            </a:pPr>
            <a:r>
              <a:rPr lang="en-US" sz="2800">
                <a:solidFill>
                  <a:srgbClr val="FFFFFF"/>
                </a:solidFill>
                <a:latin typeface="Century Gothic"/>
              </a:rPr>
              <a:t>Fourth Outline Level</a:t>
            </a:r>
            <a:endParaRPr/>
          </a:p>
          <a:p>
            <a:pPr lvl="4">
              <a:buSzPct val="45000"/>
              <a:buFont typeface="StarSymbol"/>
              <a:buChar char=""/>
            </a:pPr>
            <a:r>
              <a:rPr lang="en-US" sz="2800">
                <a:solidFill>
                  <a:srgbClr val="FFFFFF"/>
                </a:solidFill>
                <a:latin typeface="Century Gothic"/>
              </a:rPr>
              <a:t>Fifth Outline Level</a:t>
            </a:r>
            <a:endParaRPr/>
          </a:p>
          <a:p>
            <a:pPr lvl="5">
              <a:buSzPct val="45000"/>
              <a:buFont typeface="StarSymbol"/>
              <a:buChar char=""/>
            </a:pPr>
            <a:r>
              <a:rPr lang="en-US" sz="2800">
                <a:solidFill>
                  <a:srgbClr val="FFFFFF"/>
                </a:solidFill>
                <a:latin typeface="Century Gothic"/>
              </a:rPr>
              <a:t>Sixth Outline Level</a:t>
            </a:r>
            <a:endParaRPr/>
          </a:p>
          <a:p>
            <a:pPr>
              <a:lnSpc>
                <a:spcPct val="100000"/>
              </a:lnSpc>
            </a:pPr>
            <a:r>
              <a:rPr lang="en-US" sz="2800">
                <a:solidFill>
                  <a:srgbClr val="FFFFFF"/>
                </a:solidFill>
                <a:latin typeface="Century Gothic"/>
              </a:rPr>
              <a:t>Seventh Outline LevelΕπεξεργασία στυλ υποδείγματος κειμένου</a:t>
            </a:r>
            <a:endParaRPr/>
          </a:p>
        </p:txBody>
      </p:sp>
      <p:sp>
        <p:nvSpPr>
          <p:cNvPr id="86" name="PlaceHolder 5"/>
          <p:cNvSpPr>
            <a:spLocks noGrp="1"/>
          </p:cNvSpPr>
          <p:nvPr>
            <p:ph type="body"/>
          </p:nvPr>
        </p:nvSpPr>
        <p:spPr>
          <a:xfrm>
            <a:off x="6172200" y="3132720"/>
            <a:ext cx="5333760" cy="3085560"/>
          </a:xfrm>
          <a:prstGeom prst="rect">
            <a:avLst/>
          </a:prstGeom>
        </p:spPr>
        <p:txBody>
          <a:bodyPr anchor="ctr"/>
          <a:lstStyle/>
          <a:p>
            <a:pPr>
              <a:buSzPct val="45000"/>
              <a:buFont typeface="StarSymbol"/>
              <a:buChar char=""/>
            </a:pPr>
            <a:r>
              <a:rPr lang="en-US" sz="1050">
                <a:solidFill>
                  <a:srgbClr val="FFFFFF"/>
                </a:solidFill>
                <a:latin typeface="Century Gothic"/>
              </a:rPr>
              <a:t>Click to edit the outline text format</a:t>
            </a:r>
            <a:endParaRPr/>
          </a:p>
          <a:p>
            <a:pPr lvl="1">
              <a:buSzPct val="75000"/>
              <a:buFont typeface="StarSymbol"/>
              <a:buChar char=""/>
            </a:pPr>
            <a:r>
              <a:rPr lang="en-US" sz="1050">
                <a:solidFill>
                  <a:srgbClr val="FFFFFF"/>
                </a:solidFill>
                <a:latin typeface="Century Gothic"/>
              </a:rPr>
              <a:t>Second Outline Level</a:t>
            </a:r>
            <a:endParaRPr/>
          </a:p>
          <a:p>
            <a:pPr lvl="2">
              <a:buSzPct val="45000"/>
              <a:buFont typeface="StarSymbol"/>
              <a:buChar char=""/>
            </a:pPr>
            <a:r>
              <a:rPr lang="en-US" sz="1050">
                <a:solidFill>
                  <a:srgbClr val="FFFFFF"/>
                </a:solidFill>
                <a:latin typeface="Century Gothic"/>
              </a:rPr>
              <a:t>Third Outline Level</a:t>
            </a:r>
            <a:endParaRPr/>
          </a:p>
          <a:p>
            <a:pPr lvl="3">
              <a:buSzPct val="75000"/>
              <a:buFont typeface="StarSymbol"/>
              <a:buChar char=""/>
            </a:pPr>
            <a:r>
              <a:rPr lang="en-US" sz="1050">
                <a:solidFill>
                  <a:srgbClr val="FFFFFF"/>
                </a:solidFill>
                <a:latin typeface="Century Gothic"/>
              </a:rPr>
              <a:t>Fourth Outline Level</a:t>
            </a:r>
            <a:endParaRPr/>
          </a:p>
          <a:p>
            <a:pPr lvl="4">
              <a:buSzPct val="45000"/>
              <a:buFont typeface="StarSymbol"/>
              <a:buChar char=""/>
            </a:pPr>
            <a:r>
              <a:rPr lang="en-US" sz="1050">
                <a:solidFill>
                  <a:srgbClr val="FFFFFF"/>
                </a:solidFill>
                <a:latin typeface="Century Gothic"/>
              </a:rPr>
              <a:t>Fifth Outline Level</a:t>
            </a:r>
            <a:endParaRPr/>
          </a:p>
          <a:p>
            <a:pPr lvl="5">
              <a:buSzPct val="45000"/>
              <a:buFont typeface="StarSymbol"/>
              <a:buChar char=""/>
            </a:pPr>
            <a:r>
              <a:rPr lang="en-US" sz="1050">
                <a:solidFill>
                  <a:srgbClr val="FFFFFF"/>
                </a:solidFill>
                <a:latin typeface="Century Gothic"/>
              </a:rPr>
              <a:t>Sixth Outline Level</a:t>
            </a:r>
            <a:endParaRPr/>
          </a:p>
          <a:p>
            <a:pPr>
              <a:lnSpc>
                <a:spcPct val="100000"/>
              </a:lnSpc>
              <a:buFont typeface="Arial"/>
              <a:buChar char="•"/>
            </a:pPr>
            <a:r>
              <a:rPr lang="en-US" sz="1050">
                <a:solidFill>
                  <a:srgbClr val="FFFFFF"/>
                </a:solidFill>
                <a:latin typeface="Century Gothic"/>
              </a:rPr>
              <a:t>Seventh Outline LevelΕπεξεργασία στυλ υποδείγματος κειμένου</a:t>
            </a:r>
            <a:endParaRPr/>
          </a:p>
          <a:p>
            <a:pPr lvl="1">
              <a:lnSpc>
                <a:spcPct val="100000"/>
              </a:lnSpc>
              <a:buFont typeface="Arial"/>
              <a:buChar char="•"/>
            </a:pPr>
            <a:r>
              <a:rPr lang="en-US" sz="2000">
                <a:solidFill>
                  <a:srgbClr val="FFFFFF"/>
                </a:solidFill>
                <a:latin typeface="Century Gothic"/>
              </a:rPr>
              <a:t>Δεύτερου επιπέδου</a:t>
            </a:r>
            <a:endParaRPr/>
          </a:p>
          <a:p>
            <a:pPr lvl="2">
              <a:lnSpc>
                <a:spcPct val="100000"/>
              </a:lnSpc>
              <a:buFont typeface="Arial"/>
              <a:buChar char="•"/>
            </a:pPr>
            <a:r>
              <a:rPr lang="en-US">
                <a:solidFill>
                  <a:srgbClr val="FFFFFF"/>
                </a:solidFill>
                <a:latin typeface="Century Gothic"/>
              </a:rPr>
              <a:t>Τρίτου επιπέδου</a:t>
            </a:r>
            <a:endParaRPr/>
          </a:p>
          <a:p>
            <a:pPr lvl="3">
              <a:lnSpc>
                <a:spcPct val="100000"/>
              </a:lnSpc>
              <a:buFont typeface="Arial"/>
              <a:buChar char="•"/>
            </a:pPr>
            <a:r>
              <a:rPr lang="en-US" sz="1600">
                <a:solidFill>
                  <a:srgbClr val="FFFFFF"/>
                </a:solidFill>
                <a:latin typeface="Century Gothic"/>
              </a:rPr>
              <a:t>Τέταρτου επιπέδου</a:t>
            </a:r>
            <a:endParaRPr/>
          </a:p>
          <a:p>
            <a:pPr lvl="4">
              <a:lnSpc>
                <a:spcPct val="100000"/>
              </a:lnSpc>
              <a:buFont typeface="Arial"/>
              <a:buChar char="•"/>
            </a:pPr>
            <a:r>
              <a:rPr lang="en-US" sz="1600">
                <a:solidFill>
                  <a:srgbClr val="FFFFFF"/>
                </a:solidFill>
                <a:latin typeface="Century Gothic"/>
              </a:rPr>
              <a:t>Πέμπτου επιπέδου</a:t>
            </a:r>
            <a:endParaRPr/>
          </a:p>
        </p:txBody>
      </p:sp>
      <p:sp>
        <p:nvSpPr>
          <p:cNvPr id="87" name="PlaceHolder 6"/>
          <p:cNvSpPr>
            <a:spLocks noGrp="1"/>
          </p:cNvSpPr>
          <p:nvPr>
            <p:ph type="dt"/>
          </p:nvPr>
        </p:nvSpPr>
        <p:spPr>
          <a:xfrm>
            <a:off x="8595360" y="6356520"/>
            <a:ext cx="2910600" cy="364680"/>
          </a:xfrm>
          <a:prstGeom prst="rect">
            <a:avLst/>
          </a:prstGeom>
        </p:spPr>
        <p:txBody>
          <a:bodyPr anchor="ctr"/>
          <a:lstStyle/>
          <a:p>
            <a:pPr algn="r">
              <a:lnSpc>
                <a:spcPct val="100000"/>
              </a:lnSpc>
            </a:pPr>
            <a:r>
              <a:rPr lang="en-US" sz="1050">
                <a:solidFill>
                  <a:srgbClr val="FFFFFF"/>
                </a:solidFill>
                <a:latin typeface="Century Gothic"/>
              </a:rPr>
              <a:t>10/21/19</a:t>
            </a:r>
            <a:endParaRPr/>
          </a:p>
        </p:txBody>
      </p:sp>
      <p:sp>
        <p:nvSpPr>
          <p:cNvPr id="88" name="PlaceHolder 7"/>
          <p:cNvSpPr>
            <a:spLocks noGrp="1"/>
          </p:cNvSpPr>
          <p:nvPr>
            <p:ph type="ftr"/>
          </p:nvPr>
        </p:nvSpPr>
        <p:spPr>
          <a:xfrm>
            <a:off x="685800" y="6355800"/>
            <a:ext cx="7772040" cy="364680"/>
          </a:xfrm>
          <a:prstGeom prst="rect">
            <a:avLst/>
          </a:prstGeom>
        </p:spPr>
        <p:txBody>
          <a:bodyPr anchor="ctr"/>
          <a:lstStyle/>
          <a:p>
            <a:endParaRPr/>
          </a:p>
        </p:txBody>
      </p:sp>
      <p:sp>
        <p:nvSpPr>
          <p:cNvPr id="89" name="PlaceHolder 8"/>
          <p:cNvSpPr>
            <a:spLocks noGrp="1"/>
          </p:cNvSpPr>
          <p:nvPr>
            <p:ph type="sldNum"/>
          </p:nvPr>
        </p:nvSpPr>
        <p:spPr>
          <a:xfrm>
            <a:off x="8763120" y="380880"/>
            <a:ext cx="2742840" cy="364680"/>
          </a:xfrm>
          <a:prstGeom prst="rect">
            <a:avLst/>
          </a:prstGeom>
        </p:spPr>
        <p:txBody>
          <a:bodyPr anchor="ctr"/>
          <a:lstStyle/>
          <a:p>
            <a:pPr algn="r">
              <a:lnSpc>
                <a:spcPct val="100000"/>
              </a:lnSpc>
            </a:pPr>
            <a:fld id="{2B4A4DF0-1D29-4605-9D46-B59616B96D1E}" type="slidenum">
              <a:rPr lang="en-US" sz="1050">
                <a:solidFill>
                  <a:srgbClr val="FFFFFF"/>
                </a:solidFill>
                <a:latin typeface="Century Gothic"/>
              </a:rPr>
              <a:t>‹#›</a:t>
            </a:fld>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24" name="Picture 6"/>
          <p:cNvPicPr/>
          <p:nvPr/>
        </p:nvPicPr>
        <p:blipFill>
          <a:blip r:embed="rId14"/>
          <a:stretch>
            <a:fillRect/>
          </a:stretch>
        </p:blipFill>
        <p:spPr>
          <a:xfrm>
            <a:off x="0" y="0"/>
            <a:ext cx="12191760" cy="1441080"/>
          </a:xfrm>
          <a:prstGeom prst="rect">
            <a:avLst/>
          </a:prstGeom>
          <a:ln>
            <a:noFill/>
          </a:ln>
        </p:spPr>
      </p:pic>
      <p:sp>
        <p:nvSpPr>
          <p:cNvPr id="125" name="PlaceHolder 1"/>
          <p:cNvSpPr>
            <a:spLocks noGrp="1"/>
          </p:cNvSpPr>
          <p:nvPr>
            <p:ph type="title"/>
          </p:nvPr>
        </p:nvSpPr>
        <p:spPr>
          <a:xfrm>
            <a:off x="2895480" y="764280"/>
            <a:ext cx="8610120" cy="1292760"/>
          </a:xfrm>
          <a:prstGeom prst="rect">
            <a:avLst/>
          </a:prstGeom>
        </p:spPr>
        <p:txBody>
          <a:bodyPr anchor="ctr"/>
          <a:lstStyle/>
          <a:p>
            <a:pPr algn="r">
              <a:lnSpc>
                <a:spcPct val="90000"/>
              </a:lnSpc>
            </a:pPr>
            <a:r>
              <a:rPr lang="en-US" sz="4000">
                <a:solidFill>
                  <a:srgbClr val="FFFFFF"/>
                </a:solidFill>
                <a:latin typeface="Century Gothic"/>
              </a:rPr>
              <a:t>Click to edit the title text formatΚάντε κλικ για να επεξεργαστείτε τον τίτλο υποδείγματος</a:t>
            </a:r>
            <a:endParaRPr/>
          </a:p>
        </p:txBody>
      </p:sp>
      <p:sp>
        <p:nvSpPr>
          <p:cNvPr id="126" name="PlaceHolder 2"/>
          <p:cNvSpPr>
            <a:spLocks noGrp="1"/>
          </p:cNvSpPr>
          <p:nvPr>
            <p:ph type="body"/>
          </p:nvPr>
        </p:nvSpPr>
        <p:spPr>
          <a:xfrm>
            <a:off x="685800" y="2194560"/>
            <a:ext cx="5333760" cy="4023720"/>
          </a:xfrm>
          <a:prstGeom prst="rect">
            <a:avLst/>
          </a:prstGeom>
        </p:spPr>
        <p:txBody>
          <a:bodyPr/>
          <a:lstStyle/>
          <a:p>
            <a:pPr>
              <a:buSzPct val="45000"/>
              <a:buFont typeface="StarSymbol"/>
              <a:buChar char=""/>
            </a:pPr>
            <a:r>
              <a:rPr lang="en-US" sz="2200">
                <a:solidFill>
                  <a:srgbClr val="FFFFFF"/>
                </a:solidFill>
                <a:latin typeface="Century Gothic"/>
              </a:rPr>
              <a:t>Click to edit the outline text format</a:t>
            </a:r>
            <a:endParaRPr/>
          </a:p>
          <a:p>
            <a:pPr lvl="1">
              <a:buSzPct val="75000"/>
              <a:buFont typeface="StarSymbol"/>
              <a:buChar char=""/>
            </a:pPr>
            <a:r>
              <a:rPr lang="en-US" sz="2200">
                <a:solidFill>
                  <a:srgbClr val="FFFFFF"/>
                </a:solidFill>
                <a:latin typeface="Century Gothic"/>
              </a:rPr>
              <a:t>Second Outline Level</a:t>
            </a:r>
            <a:endParaRPr/>
          </a:p>
          <a:p>
            <a:pPr lvl="2">
              <a:buSzPct val="45000"/>
              <a:buFont typeface="StarSymbol"/>
              <a:buChar char=""/>
            </a:pPr>
            <a:r>
              <a:rPr lang="en-US" sz="2200">
                <a:solidFill>
                  <a:srgbClr val="FFFFFF"/>
                </a:solidFill>
                <a:latin typeface="Century Gothic"/>
              </a:rPr>
              <a:t>Third Outline Level</a:t>
            </a:r>
            <a:endParaRPr/>
          </a:p>
          <a:p>
            <a:pPr lvl="3">
              <a:buSzPct val="75000"/>
              <a:buFont typeface="StarSymbol"/>
              <a:buChar char=""/>
            </a:pPr>
            <a:r>
              <a:rPr lang="en-US" sz="2200">
                <a:solidFill>
                  <a:srgbClr val="FFFFFF"/>
                </a:solidFill>
                <a:latin typeface="Century Gothic"/>
              </a:rPr>
              <a:t>Fourth Outline Level</a:t>
            </a:r>
            <a:endParaRPr/>
          </a:p>
          <a:p>
            <a:pPr lvl="4">
              <a:buSzPct val="45000"/>
              <a:buFont typeface="StarSymbol"/>
              <a:buChar char=""/>
            </a:pPr>
            <a:r>
              <a:rPr lang="en-US" sz="2200">
                <a:solidFill>
                  <a:srgbClr val="FFFFFF"/>
                </a:solidFill>
                <a:latin typeface="Century Gothic"/>
              </a:rPr>
              <a:t>Fifth Outline Level</a:t>
            </a:r>
            <a:endParaRPr/>
          </a:p>
          <a:p>
            <a:pPr lvl="5">
              <a:buSzPct val="45000"/>
              <a:buFont typeface="StarSymbol"/>
              <a:buChar char=""/>
            </a:pPr>
            <a:r>
              <a:rPr lang="en-US" sz="2200">
                <a:solidFill>
                  <a:srgbClr val="FFFFFF"/>
                </a:solidFill>
                <a:latin typeface="Century Gothic"/>
              </a:rPr>
              <a:t>Sixth Outline Level</a:t>
            </a:r>
            <a:endParaRPr/>
          </a:p>
          <a:p>
            <a:pPr>
              <a:lnSpc>
                <a:spcPct val="100000"/>
              </a:lnSpc>
              <a:buFont typeface="Arial"/>
              <a:buChar char="•"/>
            </a:pPr>
            <a:r>
              <a:rPr lang="en-US" sz="2200">
                <a:solidFill>
                  <a:srgbClr val="FFFFFF"/>
                </a:solidFill>
                <a:latin typeface="Century Gothic"/>
              </a:rPr>
              <a:t>Seventh Outline LevelΕπεξεργασία στυλ υποδείγματος κειμένου</a:t>
            </a:r>
            <a:endParaRPr/>
          </a:p>
          <a:p>
            <a:pPr lvl="1">
              <a:lnSpc>
                <a:spcPct val="100000"/>
              </a:lnSpc>
              <a:buFont typeface="Arial"/>
              <a:buChar char="•"/>
            </a:pPr>
            <a:r>
              <a:rPr lang="en-US" sz="2000">
                <a:solidFill>
                  <a:srgbClr val="FFFFFF"/>
                </a:solidFill>
                <a:latin typeface="Century Gothic"/>
              </a:rPr>
              <a:t>Δεύτερου επιπέδου</a:t>
            </a:r>
            <a:endParaRPr/>
          </a:p>
          <a:p>
            <a:pPr lvl="2">
              <a:lnSpc>
                <a:spcPct val="100000"/>
              </a:lnSpc>
              <a:buFont typeface="Arial"/>
              <a:buChar char="•"/>
            </a:pPr>
            <a:r>
              <a:rPr lang="en-US">
                <a:solidFill>
                  <a:srgbClr val="FFFFFF"/>
                </a:solidFill>
                <a:latin typeface="Century Gothic"/>
              </a:rPr>
              <a:t>Τρίτου επιπέδου</a:t>
            </a:r>
            <a:endParaRPr/>
          </a:p>
          <a:p>
            <a:pPr lvl="3">
              <a:lnSpc>
                <a:spcPct val="100000"/>
              </a:lnSpc>
              <a:buFont typeface="Arial"/>
              <a:buChar char="•"/>
            </a:pPr>
            <a:r>
              <a:rPr lang="en-US" sz="1600">
                <a:solidFill>
                  <a:srgbClr val="FFFFFF"/>
                </a:solidFill>
                <a:latin typeface="Century Gothic"/>
              </a:rPr>
              <a:t>Τέταρτου επιπέδου</a:t>
            </a:r>
            <a:endParaRPr/>
          </a:p>
          <a:p>
            <a:pPr lvl="4">
              <a:lnSpc>
                <a:spcPct val="100000"/>
              </a:lnSpc>
              <a:buFont typeface="Arial"/>
              <a:buChar char="•"/>
            </a:pPr>
            <a:r>
              <a:rPr lang="en-US" sz="1600">
                <a:solidFill>
                  <a:srgbClr val="FFFFFF"/>
                </a:solidFill>
                <a:latin typeface="Century Gothic"/>
              </a:rPr>
              <a:t>Πέμπτου επιπέδου</a:t>
            </a:r>
            <a:endParaRPr/>
          </a:p>
        </p:txBody>
      </p:sp>
      <p:sp>
        <p:nvSpPr>
          <p:cNvPr id="127" name="PlaceHolder 3"/>
          <p:cNvSpPr>
            <a:spLocks noGrp="1"/>
          </p:cNvSpPr>
          <p:nvPr>
            <p:ph type="body"/>
          </p:nvPr>
        </p:nvSpPr>
        <p:spPr>
          <a:xfrm>
            <a:off x="6172200" y="2194560"/>
            <a:ext cx="5333760" cy="4023720"/>
          </a:xfrm>
          <a:prstGeom prst="rect">
            <a:avLst/>
          </a:prstGeom>
        </p:spPr>
        <p:txBody>
          <a:bodyPr anchor="ctr"/>
          <a:lstStyle/>
          <a:p>
            <a:pPr>
              <a:buSzPct val="45000"/>
              <a:buFont typeface="StarSymbol"/>
              <a:buChar char=""/>
            </a:pPr>
            <a:r>
              <a:rPr lang="en-US" sz="1050">
                <a:solidFill>
                  <a:srgbClr val="FFFFFF"/>
                </a:solidFill>
                <a:latin typeface="Century Gothic"/>
              </a:rPr>
              <a:t>Click to edit the outline text format</a:t>
            </a:r>
            <a:endParaRPr/>
          </a:p>
          <a:p>
            <a:pPr lvl="1">
              <a:buSzPct val="75000"/>
              <a:buFont typeface="StarSymbol"/>
              <a:buChar char=""/>
            </a:pPr>
            <a:r>
              <a:rPr lang="en-US" sz="1050">
                <a:solidFill>
                  <a:srgbClr val="FFFFFF"/>
                </a:solidFill>
                <a:latin typeface="Century Gothic"/>
              </a:rPr>
              <a:t>Second Outline Level</a:t>
            </a:r>
            <a:endParaRPr/>
          </a:p>
          <a:p>
            <a:pPr lvl="2">
              <a:buSzPct val="45000"/>
              <a:buFont typeface="StarSymbol"/>
              <a:buChar char=""/>
            </a:pPr>
            <a:r>
              <a:rPr lang="en-US" sz="1050">
                <a:solidFill>
                  <a:srgbClr val="FFFFFF"/>
                </a:solidFill>
                <a:latin typeface="Century Gothic"/>
              </a:rPr>
              <a:t>Third Outline Level</a:t>
            </a:r>
            <a:endParaRPr/>
          </a:p>
          <a:p>
            <a:pPr lvl="3">
              <a:buSzPct val="75000"/>
              <a:buFont typeface="StarSymbol"/>
              <a:buChar char=""/>
            </a:pPr>
            <a:r>
              <a:rPr lang="en-US" sz="1050">
                <a:solidFill>
                  <a:srgbClr val="FFFFFF"/>
                </a:solidFill>
                <a:latin typeface="Century Gothic"/>
              </a:rPr>
              <a:t>Fourth Outline Level</a:t>
            </a:r>
            <a:endParaRPr/>
          </a:p>
          <a:p>
            <a:pPr lvl="4">
              <a:buSzPct val="45000"/>
              <a:buFont typeface="StarSymbol"/>
              <a:buChar char=""/>
            </a:pPr>
            <a:r>
              <a:rPr lang="en-US" sz="1050">
                <a:solidFill>
                  <a:srgbClr val="FFFFFF"/>
                </a:solidFill>
                <a:latin typeface="Century Gothic"/>
              </a:rPr>
              <a:t>Fifth Outline Level</a:t>
            </a:r>
            <a:endParaRPr/>
          </a:p>
          <a:p>
            <a:pPr lvl="5">
              <a:buSzPct val="45000"/>
              <a:buFont typeface="StarSymbol"/>
              <a:buChar char=""/>
            </a:pPr>
            <a:r>
              <a:rPr lang="en-US" sz="1050">
                <a:solidFill>
                  <a:srgbClr val="FFFFFF"/>
                </a:solidFill>
                <a:latin typeface="Century Gothic"/>
              </a:rPr>
              <a:t>Sixth Outline Level</a:t>
            </a:r>
            <a:endParaRPr/>
          </a:p>
          <a:p>
            <a:pPr>
              <a:lnSpc>
                <a:spcPct val="100000"/>
              </a:lnSpc>
              <a:buFont typeface="Arial"/>
              <a:buChar char="•"/>
            </a:pPr>
            <a:r>
              <a:rPr lang="en-US" sz="1050">
                <a:solidFill>
                  <a:srgbClr val="FFFFFF"/>
                </a:solidFill>
                <a:latin typeface="Century Gothic"/>
              </a:rPr>
              <a:t>Seventh Outline LevelΕπεξεργασία στυλ υποδείγματος κειμένου</a:t>
            </a:r>
            <a:endParaRPr/>
          </a:p>
          <a:p>
            <a:pPr lvl="1">
              <a:lnSpc>
                <a:spcPct val="100000"/>
              </a:lnSpc>
              <a:buFont typeface="Arial"/>
              <a:buChar char="•"/>
            </a:pPr>
            <a:r>
              <a:rPr lang="en-US" sz="2000">
                <a:solidFill>
                  <a:srgbClr val="FFFFFF"/>
                </a:solidFill>
                <a:latin typeface="Century Gothic"/>
              </a:rPr>
              <a:t>Δεύτερου επιπέδου</a:t>
            </a:r>
            <a:endParaRPr/>
          </a:p>
          <a:p>
            <a:pPr lvl="2">
              <a:lnSpc>
                <a:spcPct val="100000"/>
              </a:lnSpc>
              <a:buFont typeface="Arial"/>
              <a:buChar char="•"/>
            </a:pPr>
            <a:r>
              <a:rPr lang="en-US">
                <a:solidFill>
                  <a:srgbClr val="FFFFFF"/>
                </a:solidFill>
                <a:latin typeface="Century Gothic"/>
              </a:rPr>
              <a:t>Τρίτου επιπέδου</a:t>
            </a:r>
            <a:endParaRPr/>
          </a:p>
          <a:p>
            <a:pPr lvl="3">
              <a:lnSpc>
                <a:spcPct val="100000"/>
              </a:lnSpc>
              <a:buFont typeface="Arial"/>
              <a:buChar char="•"/>
            </a:pPr>
            <a:r>
              <a:rPr lang="en-US" sz="1600">
                <a:solidFill>
                  <a:srgbClr val="FFFFFF"/>
                </a:solidFill>
                <a:latin typeface="Century Gothic"/>
              </a:rPr>
              <a:t>Τέταρτου επιπέδου</a:t>
            </a:r>
            <a:endParaRPr/>
          </a:p>
          <a:p>
            <a:pPr lvl="4">
              <a:lnSpc>
                <a:spcPct val="100000"/>
              </a:lnSpc>
              <a:buFont typeface="Arial"/>
              <a:buChar char="•"/>
            </a:pPr>
            <a:r>
              <a:rPr lang="en-US" sz="1600">
                <a:solidFill>
                  <a:srgbClr val="FFFFFF"/>
                </a:solidFill>
                <a:latin typeface="Century Gothic"/>
              </a:rPr>
              <a:t>Πέμπτου επιπέδου</a:t>
            </a:r>
            <a:endParaRPr/>
          </a:p>
        </p:txBody>
      </p:sp>
      <p:sp>
        <p:nvSpPr>
          <p:cNvPr id="128" name="PlaceHolder 4"/>
          <p:cNvSpPr>
            <a:spLocks noGrp="1"/>
          </p:cNvSpPr>
          <p:nvPr>
            <p:ph type="dt"/>
          </p:nvPr>
        </p:nvSpPr>
        <p:spPr>
          <a:xfrm>
            <a:off x="8595360" y="6356520"/>
            <a:ext cx="2910600" cy="364680"/>
          </a:xfrm>
          <a:prstGeom prst="rect">
            <a:avLst/>
          </a:prstGeom>
        </p:spPr>
        <p:txBody>
          <a:bodyPr anchor="ctr"/>
          <a:lstStyle/>
          <a:p>
            <a:pPr algn="r">
              <a:lnSpc>
                <a:spcPct val="100000"/>
              </a:lnSpc>
            </a:pPr>
            <a:r>
              <a:rPr lang="en-US" sz="1050">
                <a:solidFill>
                  <a:srgbClr val="FFFFFF"/>
                </a:solidFill>
                <a:latin typeface="Century Gothic"/>
              </a:rPr>
              <a:t>10/21/19</a:t>
            </a:r>
            <a:endParaRPr/>
          </a:p>
        </p:txBody>
      </p:sp>
      <p:sp>
        <p:nvSpPr>
          <p:cNvPr id="129" name="PlaceHolder 5"/>
          <p:cNvSpPr>
            <a:spLocks noGrp="1"/>
          </p:cNvSpPr>
          <p:nvPr>
            <p:ph type="ftr"/>
          </p:nvPr>
        </p:nvSpPr>
        <p:spPr>
          <a:xfrm>
            <a:off x="685800" y="6355800"/>
            <a:ext cx="7772040" cy="364680"/>
          </a:xfrm>
          <a:prstGeom prst="rect">
            <a:avLst/>
          </a:prstGeom>
        </p:spPr>
        <p:txBody>
          <a:bodyPr anchor="ctr"/>
          <a:lstStyle/>
          <a:p>
            <a:endParaRPr/>
          </a:p>
        </p:txBody>
      </p:sp>
      <p:sp>
        <p:nvSpPr>
          <p:cNvPr id="130" name="PlaceHolder 6"/>
          <p:cNvSpPr>
            <a:spLocks noGrp="1"/>
          </p:cNvSpPr>
          <p:nvPr>
            <p:ph type="sldNum"/>
          </p:nvPr>
        </p:nvSpPr>
        <p:spPr>
          <a:xfrm>
            <a:off x="8763120" y="380880"/>
            <a:ext cx="2742840" cy="364680"/>
          </a:xfrm>
          <a:prstGeom prst="rect">
            <a:avLst/>
          </a:prstGeom>
        </p:spPr>
        <p:txBody>
          <a:bodyPr anchor="ctr"/>
          <a:lstStyle/>
          <a:p>
            <a:pPr algn="r">
              <a:lnSpc>
                <a:spcPct val="100000"/>
              </a:lnSpc>
            </a:pPr>
            <a:fld id="{1C893CEA-E98E-4FD8-886C-111B1BA15C70}" type="slidenum">
              <a:rPr lang="en-US" sz="1050">
                <a:solidFill>
                  <a:srgbClr val="FFFFFF"/>
                </a:solidFill>
                <a:latin typeface="Century Gothic"/>
              </a:rPr>
              <a:t>‹#›</a:t>
            </a:fld>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shade val="51000"/>
                <a:satMod val="130000"/>
                <a:alpha val="34000"/>
                <a:lumMod val="99000"/>
              </a:schemeClr>
            </a:gs>
            <a:gs pos="0">
              <a:schemeClr val="accent5">
                <a:shade val="93000"/>
                <a:satMod val="130000"/>
              </a:schemeClr>
            </a:gs>
            <a:gs pos="100000">
              <a:schemeClr val="accent5">
                <a:shade val="94000"/>
                <a:satMod val="135000"/>
                <a:alpha val="54000"/>
                <a:lumMod val="52000"/>
                <a:lumOff val="4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5938298-2BAC-4C97-AB29-94217DCB1A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E8929A7-7BDD-4679-949A-D44280594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88A8455-4DAE-42EE-B76B-3CB8680774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4CC7D-E9AB-47A8-A553-934E257E1D45}" type="datetime1">
              <a:rPr lang="en-US" smtClean="0"/>
              <a:t>3/1/2023</a:t>
            </a:fld>
            <a:endParaRPr lang="el-GR"/>
          </a:p>
        </p:txBody>
      </p:sp>
      <p:sp>
        <p:nvSpPr>
          <p:cNvPr id="5" name="Θέση υποσέλιδου 4">
            <a:extLst>
              <a:ext uri="{FF2B5EF4-FFF2-40B4-BE49-F238E27FC236}">
                <a16:creationId xmlns:a16="http://schemas.microsoft.com/office/drawing/2014/main" id="{ECFF048A-8175-4AED-9877-3137F5E1E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National Technical University of Athens - EDURES</a:t>
            </a:r>
            <a:endParaRPr lang="el-GR"/>
          </a:p>
        </p:txBody>
      </p:sp>
      <p:sp>
        <p:nvSpPr>
          <p:cNvPr id="6" name="Θέση αριθμού διαφάνειας 5">
            <a:extLst>
              <a:ext uri="{FF2B5EF4-FFF2-40B4-BE49-F238E27FC236}">
                <a16:creationId xmlns:a16="http://schemas.microsoft.com/office/drawing/2014/main" id="{CBFE2611-1CB3-44DD-B270-71FD0C4109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3D1B9-BEEA-4870-A135-02DF94A92BC3}" type="slidenum">
              <a:rPr lang="el-GR" smtClean="0"/>
              <a:t>‹#›</a:t>
            </a:fld>
            <a:endParaRPr lang="el-GR"/>
          </a:p>
        </p:txBody>
      </p:sp>
    </p:spTree>
    <p:extLst>
      <p:ext uri="{BB962C8B-B14F-4D97-AF65-F5344CB8AC3E}">
        <p14:creationId xmlns:p14="http://schemas.microsoft.com/office/powerpoint/2010/main" val="52288046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1.xml"/><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1.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1.xml"/><Relationship Id="rId4" Type="http://schemas.openxmlformats.org/officeDocument/2006/relationships/image" Target="../media/image4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13.xml"/><Relationship Id="rId4" Type="http://schemas.openxmlformats.org/officeDocument/2006/relationships/image" Target="../media/image49.wmf"/></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wmf"/><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13.xml"/><Relationship Id="rId4" Type="http://schemas.openxmlformats.org/officeDocument/2006/relationships/image" Target="../media/image56.wmf"/></Relationships>
</file>

<file path=ppt/slides/_rels/slide34.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slideLayout" Target="../slideLayouts/slideLayout13.xml"/><Relationship Id="rId4" Type="http://schemas.openxmlformats.org/officeDocument/2006/relationships/image" Target="../media/image68.wmf"/></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0EDDB8-D62D-44EE-ADCE-837F9A2B6227}"/>
              </a:ext>
            </a:extLst>
          </p:cNvPr>
          <p:cNvSpPr>
            <a:spLocks noGrp="1"/>
          </p:cNvSpPr>
          <p:nvPr>
            <p:ph type="ctrTitle"/>
          </p:nvPr>
        </p:nvSpPr>
        <p:spPr>
          <a:xfrm>
            <a:off x="0" y="4169574"/>
            <a:ext cx="12191999" cy="1567155"/>
          </a:xfrm>
        </p:spPr>
        <p:txBody>
          <a:bodyPr>
            <a:normAutofit fontScale="90000"/>
          </a:bodyPr>
          <a:lstStyle/>
          <a:p>
            <a:r>
              <a:rPr lang="en-US"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rPr>
              <a:t>An Introduction to the </a:t>
            </a:r>
            <a:br>
              <a:rPr lang="en-US"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rPr>
            </a:br>
            <a:r>
              <a:rPr lang="en-US"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rPr>
              <a:t>Atomic Force Microscopy (AFM)</a:t>
            </a:r>
            <a:endParaRPr lang="en-US" sz="44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F21D650C-51A4-429F-A8C3-2C4C8A4F8975}"/>
              </a:ext>
            </a:extLst>
          </p:cNvPr>
          <p:cNvSpPr txBox="1">
            <a:spLocks noChangeArrowheads="1"/>
          </p:cNvSpPr>
          <p:nvPr/>
        </p:nvSpPr>
        <p:spPr bwMode="auto">
          <a:xfrm>
            <a:off x="1545996" y="1444872"/>
            <a:ext cx="9122004" cy="941602"/>
          </a:xfrm>
          <a:prstGeom prst="rect">
            <a:avLst/>
          </a:prstGeom>
          <a:noFill/>
          <a:ln w="3810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noAutofit/>
          </a:bodyPr>
          <a:lstStyle>
            <a:lvl1pPr>
              <a:defRPr sz="8200">
                <a:solidFill>
                  <a:schemeClr val="tx1"/>
                </a:solidFill>
                <a:latin typeface="Calibri" panose="020F0502020204030204" pitchFamily="34" charset="0"/>
              </a:defRPr>
            </a:lvl1pPr>
            <a:lvl2pPr marL="742950" indent="-285750">
              <a:defRPr sz="8200">
                <a:solidFill>
                  <a:schemeClr val="tx1"/>
                </a:solidFill>
                <a:latin typeface="Calibri" panose="020F0502020204030204" pitchFamily="34" charset="0"/>
              </a:defRPr>
            </a:lvl2pPr>
            <a:lvl3pPr marL="1143000" indent="-228600">
              <a:defRPr sz="8200">
                <a:solidFill>
                  <a:schemeClr val="tx1"/>
                </a:solidFill>
                <a:latin typeface="Calibri" panose="020F0502020204030204" pitchFamily="34" charset="0"/>
              </a:defRPr>
            </a:lvl3pPr>
            <a:lvl4pPr marL="1600200" indent="-228600">
              <a:defRPr sz="8200">
                <a:solidFill>
                  <a:schemeClr val="tx1"/>
                </a:solidFill>
                <a:latin typeface="Calibri" panose="020F0502020204030204" pitchFamily="34" charset="0"/>
              </a:defRPr>
            </a:lvl4pPr>
            <a:lvl5pPr marL="2057400" indent="-228600">
              <a:defRPr sz="8200">
                <a:solidFill>
                  <a:schemeClr val="tx1"/>
                </a:solidFill>
                <a:latin typeface="Calibri" panose="020F0502020204030204" pitchFamily="34" charset="0"/>
              </a:defRPr>
            </a:lvl5pPr>
            <a:lvl6pPr marL="2514600" indent="-228600" defTabSz="4175125" fontAlgn="base">
              <a:spcBef>
                <a:spcPct val="0"/>
              </a:spcBef>
              <a:spcAft>
                <a:spcPct val="0"/>
              </a:spcAft>
              <a:defRPr sz="8200">
                <a:solidFill>
                  <a:schemeClr val="tx1"/>
                </a:solidFill>
                <a:latin typeface="Calibri" panose="020F0502020204030204" pitchFamily="34" charset="0"/>
              </a:defRPr>
            </a:lvl6pPr>
            <a:lvl7pPr marL="2971800" indent="-228600" defTabSz="4175125" fontAlgn="base">
              <a:spcBef>
                <a:spcPct val="0"/>
              </a:spcBef>
              <a:spcAft>
                <a:spcPct val="0"/>
              </a:spcAft>
              <a:defRPr sz="8200">
                <a:solidFill>
                  <a:schemeClr val="tx1"/>
                </a:solidFill>
                <a:latin typeface="Calibri" panose="020F0502020204030204" pitchFamily="34" charset="0"/>
              </a:defRPr>
            </a:lvl7pPr>
            <a:lvl8pPr marL="3429000" indent="-228600" defTabSz="4175125" fontAlgn="base">
              <a:spcBef>
                <a:spcPct val="0"/>
              </a:spcBef>
              <a:spcAft>
                <a:spcPct val="0"/>
              </a:spcAft>
              <a:defRPr sz="8200">
                <a:solidFill>
                  <a:schemeClr val="tx1"/>
                </a:solidFill>
                <a:latin typeface="Calibri" panose="020F0502020204030204" pitchFamily="34" charset="0"/>
              </a:defRPr>
            </a:lvl8pPr>
            <a:lvl9pPr marL="3886200" indent="-228600" defTabSz="4175125" fontAlgn="base">
              <a:spcBef>
                <a:spcPct val="0"/>
              </a:spcBef>
              <a:spcAft>
                <a:spcPct val="0"/>
              </a:spcAft>
              <a:defRPr sz="8200">
                <a:solidFill>
                  <a:schemeClr val="tx1"/>
                </a:solidFill>
                <a:latin typeface="Calibri" panose="020F0502020204030204" pitchFamily="34" charset="0"/>
              </a:defRPr>
            </a:lvl9pPr>
          </a:lstStyle>
          <a:p>
            <a:pPr marL="174625" marR="0" lvl="0" indent="0" algn="ctr" defTabSz="914400" rtl="0" eaLnBrk="1" fontAlgn="auto" latinLnBrk="0" hangingPunct="1">
              <a:lnSpc>
                <a:spcPct val="100000"/>
              </a:lnSpc>
              <a:spcBef>
                <a:spcPts val="0"/>
              </a:spcBef>
              <a:spcAft>
                <a:spcPts val="0"/>
              </a:spcAft>
              <a:buClrTx/>
              <a:buSzTx/>
              <a:buFontTx/>
              <a:buNone/>
              <a:tabLst/>
              <a:defRPr/>
            </a:pPr>
            <a:r>
              <a:rPr kumimoji="0" lang="en-US" altLang="pt-PT" sz="4800" b="1" i="0" u="none" strike="noStrike" kern="0" cap="none" spc="-150" normalizeH="0" baseline="0" noProof="0" dirty="0">
                <a:ln w="19050">
                  <a:solidFill>
                    <a:srgbClr val="8064A2">
                      <a:lumMod val="75000"/>
                    </a:srgbClr>
                  </a:solidFill>
                </a:ln>
                <a:solidFill>
                  <a:srgbClr val="C0504D">
                    <a:lumMod val="75000"/>
                  </a:srgbClr>
                </a:solidFill>
                <a:effectLst>
                  <a:outerShdw blurRad="38100" dist="38100" dir="2700000" algn="tl">
                    <a:srgbClr val="000000">
                      <a:alpha val="43137"/>
                    </a:srgbClr>
                  </a:outerShdw>
                  <a:reflection blurRad="127000" stA="50000" endPos="50000" dir="5400000" sy="-100000" algn="bl" rotWithShape="0"/>
                </a:effectLst>
                <a:uLnTx/>
                <a:uFillTx/>
                <a:latin typeface="Franklin Gothic Medium" panose="020B0603020102020204" pitchFamily="34" charset="0"/>
                <a:ea typeface="Microsoft JhengHei" panose="020B0604030504040204" pitchFamily="34" charset="-120"/>
                <a:cs typeface="Segoe UI" panose="020B0502040204020203" pitchFamily="34" charset="0"/>
              </a:rPr>
              <a:t>N</a:t>
            </a:r>
            <a:r>
              <a:rPr kumimoji="0" lang="en-US" altLang="pt-PT" sz="4400" b="1" i="0" u="none" strike="noStrike" kern="0" cap="none" spc="-150" normalizeH="0" baseline="0" noProof="0" dirty="0">
                <a:ln w="19050">
                  <a:solidFill>
                    <a:prstClr val="white"/>
                  </a:solidFill>
                </a:ln>
                <a:solidFill>
                  <a:prstClr val="white"/>
                </a:solidFill>
                <a:effectLst>
                  <a:outerShdw blurRad="38100" dist="38100" dir="2700000" algn="tl">
                    <a:srgbClr val="000000">
                      <a:alpha val="43137"/>
                    </a:srgbClr>
                  </a:outerShdw>
                  <a:reflection blurRad="127000" stA="50000" endPos="50000" dir="5400000" sy="-100000" algn="bl" rotWithShape="0"/>
                </a:effectLst>
                <a:uLnTx/>
                <a:uFillTx/>
                <a:latin typeface="Franklin Gothic Medium" panose="020B0603020102020204" pitchFamily="34" charset="0"/>
                <a:ea typeface="Microsoft JhengHei" panose="020B0604030504040204" pitchFamily="34" charset="-120"/>
                <a:cs typeface="Segoe UI" panose="020B0502040204020203" pitchFamily="34" charset="0"/>
              </a:rPr>
              <a:t>ational </a:t>
            </a:r>
            <a:r>
              <a:rPr kumimoji="0" lang="en-US" altLang="pt-PT" sz="4800" b="1" i="0" u="none" strike="noStrike" kern="0" cap="none" spc="-150" normalizeH="0" baseline="0" noProof="0" dirty="0">
                <a:ln w="19050">
                  <a:solidFill>
                    <a:srgbClr val="8064A2">
                      <a:lumMod val="75000"/>
                    </a:srgbClr>
                  </a:solidFill>
                </a:ln>
                <a:solidFill>
                  <a:srgbClr val="C0504D">
                    <a:lumMod val="75000"/>
                  </a:srgbClr>
                </a:solidFill>
                <a:effectLst>
                  <a:outerShdw blurRad="38100" dist="38100" dir="2700000" algn="tl">
                    <a:srgbClr val="000000">
                      <a:alpha val="43137"/>
                    </a:srgbClr>
                  </a:outerShdw>
                  <a:reflection blurRad="127000" stA="50000" endPos="50000" dir="5400000" sy="-100000" algn="bl" rotWithShape="0"/>
                </a:effectLst>
                <a:uLnTx/>
                <a:uFillTx/>
                <a:latin typeface="Franklin Gothic Medium" panose="020B0603020102020204" pitchFamily="34" charset="0"/>
                <a:ea typeface="Microsoft JhengHei" panose="020B0604030504040204" pitchFamily="34" charset="-120"/>
                <a:cs typeface="Segoe UI" panose="020B0502040204020203" pitchFamily="34" charset="0"/>
              </a:rPr>
              <a:t>T</a:t>
            </a:r>
            <a:r>
              <a:rPr kumimoji="0" lang="en-US" altLang="pt-PT" sz="4400" b="1" i="0" u="none" strike="noStrike" kern="0" cap="none" spc="-150" normalizeH="0" baseline="0" noProof="0" dirty="0">
                <a:ln w="19050">
                  <a:solidFill>
                    <a:prstClr val="white"/>
                  </a:solidFill>
                </a:ln>
                <a:solidFill>
                  <a:prstClr val="white"/>
                </a:solidFill>
                <a:effectLst>
                  <a:outerShdw blurRad="38100" dist="38100" dir="2700000" algn="tl">
                    <a:srgbClr val="000000">
                      <a:alpha val="43137"/>
                    </a:srgbClr>
                  </a:outerShdw>
                  <a:reflection blurRad="127000" stA="50000" endPos="50000" dir="5400000" sy="-100000" algn="bl" rotWithShape="0"/>
                </a:effectLst>
                <a:uLnTx/>
                <a:uFillTx/>
                <a:latin typeface="Franklin Gothic Medium" panose="020B0603020102020204" pitchFamily="34" charset="0"/>
                <a:ea typeface="Microsoft JhengHei" panose="020B0604030504040204" pitchFamily="34" charset="-120"/>
                <a:cs typeface="Segoe UI" panose="020B0502040204020203" pitchFamily="34" charset="0"/>
              </a:rPr>
              <a:t>echnical </a:t>
            </a:r>
            <a:r>
              <a:rPr kumimoji="0" lang="en-US" altLang="pt-PT" sz="4800" b="1" i="0" u="none" strike="noStrike" kern="0" cap="none" spc="-150" normalizeH="0" baseline="0" noProof="0" dirty="0">
                <a:ln w="19050">
                  <a:solidFill>
                    <a:srgbClr val="8064A2">
                      <a:lumMod val="75000"/>
                    </a:srgbClr>
                  </a:solidFill>
                </a:ln>
                <a:solidFill>
                  <a:srgbClr val="C0504D">
                    <a:lumMod val="75000"/>
                  </a:srgbClr>
                </a:solidFill>
                <a:effectLst>
                  <a:outerShdw blurRad="38100" dist="38100" dir="2700000" algn="tl">
                    <a:srgbClr val="000000">
                      <a:alpha val="43137"/>
                    </a:srgbClr>
                  </a:outerShdw>
                  <a:reflection blurRad="127000" stA="50000" endPos="50000" dir="5400000" sy="-100000" algn="bl" rotWithShape="0"/>
                </a:effectLst>
                <a:uLnTx/>
                <a:uFillTx/>
                <a:latin typeface="Franklin Gothic Medium" panose="020B0603020102020204" pitchFamily="34" charset="0"/>
                <a:ea typeface="Microsoft JhengHei" panose="020B0604030504040204" pitchFamily="34" charset="-120"/>
                <a:cs typeface="Segoe UI" panose="020B0502040204020203" pitchFamily="34" charset="0"/>
              </a:rPr>
              <a:t>U</a:t>
            </a:r>
            <a:r>
              <a:rPr kumimoji="0" lang="en-US" altLang="pt-PT" sz="4400" b="1" i="0" u="none" strike="noStrike" kern="0" cap="none" spc="-150" normalizeH="0" baseline="0" noProof="0" dirty="0">
                <a:ln w="19050">
                  <a:solidFill>
                    <a:prstClr val="white"/>
                  </a:solidFill>
                </a:ln>
                <a:solidFill>
                  <a:prstClr val="white"/>
                </a:solidFill>
                <a:effectLst>
                  <a:outerShdw blurRad="38100" dist="38100" dir="2700000" algn="tl">
                    <a:srgbClr val="000000">
                      <a:alpha val="43137"/>
                    </a:srgbClr>
                  </a:outerShdw>
                  <a:reflection blurRad="127000" stA="50000" endPos="50000" dir="5400000" sy="-100000" algn="bl" rotWithShape="0"/>
                </a:effectLst>
                <a:uLnTx/>
                <a:uFillTx/>
                <a:latin typeface="Franklin Gothic Medium" panose="020B0603020102020204" pitchFamily="34" charset="0"/>
                <a:ea typeface="Microsoft JhengHei" panose="020B0604030504040204" pitchFamily="34" charset="-120"/>
                <a:cs typeface="Segoe UI" panose="020B0502040204020203" pitchFamily="34" charset="0"/>
              </a:rPr>
              <a:t>niversity of </a:t>
            </a:r>
            <a:r>
              <a:rPr kumimoji="0" lang="en-US" altLang="pt-PT" sz="4800" b="1" i="0" u="none" strike="noStrike" kern="0" cap="none" spc="-150" normalizeH="0" baseline="0" noProof="0" dirty="0">
                <a:ln w="19050">
                  <a:solidFill>
                    <a:srgbClr val="8064A2">
                      <a:lumMod val="75000"/>
                    </a:srgbClr>
                  </a:solidFill>
                </a:ln>
                <a:solidFill>
                  <a:srgbClr val="C0504D">
                    <a:lumMod val="75000"/>
                  </a:srgbClr>
                </a:solidFill>
                <a:effectLst>
                  <a:outerShdw blurRad="38100" dist="38100" dir="2700000" algn="tl">
                    <a:srgbClr val="000000">
                      <a:alpha val="43137"/>
                    </a:srgbClr>
                  </a:outerShdw>
                  <a:reflection blurRad="127000" stA="50000" endPos="50000" dir="5400000" sy="-100000" algn="bl" rotWithShape="0"/>
                </a:effectLst>
                <a:uLnTx/>
                <a:uFillTx/>
                <a:latin typeface="Franklin Gothic Medium" panose="020B0603020102020204" pitchFamily="34" charset="0"/>
                <a:ea typeface="Microsoft JhengHei" panose="020B0604030504040204" pitchFamily="34" charset="-120"/>
                <a:cs typeface="Segoe UI" panose="020B0502040204020203" pitchFamily="34" charset="0"/>
              </a:rPr>
              <a:t>A</a:t>
            </a:r>
            <a:r>
              <a:rPr kumimoji="0" lang="en-US" altLang="pt-PT" sz="4400" b="1" i="0" u="none" strike="noStrike" kern="0" cap="none" spc="-150" normalizeH="0" baseline="0" noProof="0" dirty="0">
                <a:ln w="19050">
                  <a:solidFill>
                    <a:prstClr val="white"/>
                  </a:solidFill>
                </a:ln>
                <a:solidFill>
                  <a:prstClr val="white"/>
                </a:solidFill>
                <a:effectLst>
                  <a:outerShdw blurRad="38100" dist="38100" dir="2700000" algn="tl">
                    <a:srgbClr val="000000">
                      <a:alpha val="43137"/>
                    </a:srgbClr>
                  </a:outerShdw>
                  <a:reflection blurRad="127000" stA="50000" endPos="50000" dir="5400000" sy="-100000" algn="bl" rotWithShape="0"/>
                </a:effectLst>
                <a:uLnTx/>
                <a:uFillTx/>
                <a:latin typeface="Franklin Gothic Medium" panose="020B0603020102020204" pitchFamily="34" charset="0"/>
                <a:ea typeface="Microsoft JhengHei" panose="020B0604030504040204" pitchFamily="34" charset="-120"/>
                <a:cs typeface="Segoe UI" panose="020B0502040204020203" pitchFamily="34" charset="0"/>
              </a:rPr>
              <a:t>thens</a:t>
            </a:r>
            <a:endParaRPr kumimoji="0" lang="el-GR" altLang="pt-PT" sz="4400" b="1" i="0" u="none" strike="noStrike" kern="0" cap="none" spc="-150" normalizeH="0" baseline="0" noProof="0" dirty="0">
              <a:ln w="19050">
                <a:solidFill>
                  <a:prstClr val="white"/>
                </a:solidFill>
              </a:ln>
              <a:solidFill>
                <a:prstClr val="white"/>
              </a:solidFill>
              <a:effectLst>
                <a:outerShdw blurRad="38100" dist="38100" dir="2700000" algn="tl">
                  <a:srgbClr val="000000">
                    <a:alpha val="43137"/>
                  </a:srgbClr>
                </a:outerShdw>
                <a:reflection blurRad="127000" stA="50000" endPos="50000" dir="5400000" sy="-100000" algn="bl" rotWithShape="0"/>
              </a:effectLst>
              <a:uLnTx/>
              <a:uFillTx/>
              <a:latin typeface="Franklin Gothic Medium" panose="020B0603020102020204" pitchFamily="34" charset="0"/>
              <a:ea typeface="Microsoft JhengHei" panose="020B0604030504040204" pitchFamily="34" charset="-120"/>
              <a:cs typeface="Segoe UI" panose="020B0502040204020203" pitchFamily="34" charset="0"/>
            </a:endParaRPr>
          </a:p>
        </p:txBody>
      </p:sp>
      <p:pic>
        <p:nvPicPr>
          <p:cNvPr id="3" name="Εικόνα 2">
            <a:extLst>
              <a:ext uri="{FF2B5EF4-FFF2-40B4-BE49-F238E27FC236}">
                <a16:creationId xmlns:a16="http://schemas.microsoft.com/office/drawing/2014/main" id="{0C1302B7-E593-4387-BF89-29B925780210}"/>
              </a:ext>
            </a:extLst>
          </p:cNvPr>
          <p:cNvPicPr>
            <a:picLocks noChangeAspect="1"/>
          </p:cNvPicPr>
          <p:nvPr/>
        </p:nvPicPr>
        <p:blipFill>
          <a:blip r:embed="rId3"/>
          <a:stretch>
            <a:fillRect/>
          </a:stretch>
        </p:blipFill>
        <p:spPr>
          <a:xfrm>
            <a:off x="5434526" y="73152"/>
            <a:ext cx="1322947" cy="1371719"/>
          </a:xfrm>
          <a:prstGeom prst="rect">
            <a:avLst/>
          </a:prstGeom>
        </p:spPr>
      </p:pic>
      <p:grpSp>
        <p:nvGrpSpPr>
          <p:cNvPr id="6" name="Ομάδα 5">
            <a:extLst>
              <a:ext uri="{FF2B5EF4-FFF2-40B4-BE49-F238E27FC236}">
                <a16:creationId xmlns:a16="http://schemas.microsoft.com/office/drawing/2014/main" id="{BF42C273-99DF-2170-1A2D-7EB1845710D9}"/>
              </a:ext>
            </a:extLst>
          </p:cNvPr>
          <p:cNvGrpSpPr/>
          <p:nvPr/>
        </p:nvGrpSpPr>
        <p:grpSpPr>
          <a:xfrm>
            <a:off x="3955152" y="5894754"/>
            <a:ext cx="4281695" cy="890094"/>
            <a:chOff x="2880360" y="5885610"/>
            <a:chExt cx="4281695" cy="890094"/>
          </a:xfrm>
        </p:grpSpPr>
        <p:pic>
          <p:nvPicPr>
            <p:cNvPr id="4" name="Εικόνα 3">
              <a:extLst>
                <a:ext uri="{FF2B5EF4-FFF2-40B4-BE49-F238E27FC236}">
                  <a16:creationId xmlns:a16="http://schemas.microsoft.com/office/drawing/2014/main" id="{911C94C1-E9D6-0ED8-1DC0-66D165C54E78}"/>
                </a:ext>
              </a:extLst>
            </p:cNvPr>
            <p:cNvPicPr>
              <a:picLocks noChangeAspect="1"/>
            </p:cNvPicPr>
            <p:nvPr/>
          </p:nvPicPr>
          <p:blipFill>
            <a:blip r:embed="rId4"/>
            <a:stretch>
              <a:fillRect/>
            </a:stretch>
          </p:blipFill>
          <p:spPr>
            <a:xfrm>
              <a:off x="5989589" y="5885610"/>
              <a:ext cx="1172466" cy="890092"/>
            </a:xfrm>
            <a:prstGeom prst="rect">
              <a:avLst/>
            </a:prstGeom>
          </p:spPr>
        </p:pic>
        <p:pic>
          <p:nvPicPr>
            <p:cNvPr id="5" name="Εικόνα 4">
              <a:extLst>
                <a:ext uri="{FF2B5EF4-FFF2-40B4-BE49-F238E27FC236}">
                  <a16:creationId xmlns:a16="http://schemas.microsoft.com/office/drawing/2014/main" id="{5F16995B-8593-7062-2E87-7ACBAA8DC3CF}"/>
                </a:ext>
              </a:extLst>
            </p:cNvPr>
            <p:cNvPicPr>
              <a:picLocks noChangeAspect="1"/>
            </p:cNvPicPr>
            <p:nvPr/>
          </p:nvPicPr>
          <p:blipFill>
            <a:blip r:embed="rId5"/>
            <a:stretch>
              <a:fillRect/>
            </a:stretch>
          </p:blipFill>
          <p:spPr>
            <a:xfrm>
              <a:off x="2880360" y="5885611"/>
              <a:ext cx="3109229" cy="890093"/>
            </a:xfrm>
            <a:prstGeom prst="rect">
              <a:avLst/>
            </a:prstGeom>
          </p:spPr>
        </p:pic>
      </p:grpSp>
      <p:sp>
        <p:nvSpPr>
          <p:cNvPr id="8" name="TextBox 7">
            <a:extLst>
              <a:ext uri="{FF2B5EF4-FFF2-40B4-BE49-F238E27FC236}">
                <a16:creationId xmlns:a16="http://schemas.microsoft.com/office/drawing/2014/main" id="{931629FF-723D-E7E1-C330-15A0D27FEAC6}"/>
              </a:ext>
            </a:extLst>
          </p:cNvPr>
          <p:cNvSpPr txBox="1"/>
          <p:nvPr/>
        </p:nvSpPr>
        <p:spPr>
          <a:xfrm>
            <a:off x="10668000" y="6076962"/>
            <a:ext cx="126187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Athens</a:t>
            </a:r>
            <a:b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b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2022</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095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4973040" y="478800"/>
            <a:ext cx="6532920" cy="1292760"/>
          </a:xfrm>
          <a:prstGeom prst="rect">
            <a:avLst/>
          </a:prstGeom>
          <a:noFill/>
          <a:ln>
            <a:noFill/>
          </a:ln>
        </p:spPr>
        <p:txBody>
          <a:bodyPr anchor="ctr"/>
          <a:lstStyle/>
          <a:p>
            <a:pPr algn="ctr">
              <a:lnSpc>
                <a:spcPct val="100000"/>
              </a:lnSpc>
            </a:pPr>
            <a:r>
              <a:rPr lang="en-US" sz="4300">
                <a:solidFill>
                  <a:srgbClr val="FFFFFF"/>
                </a:solidFill>
                <a:latin typeface="Comic Sans MS"/>
              </a:rPr>
              <a:t>AFM</a:t>
            </a:r>
            <a:r>
              <a:rPr lang="en-US" sz="4000">
                <a:solidFill>
                  <a:srgbClr val="FFFFFF"/>
                </a:solidFill>
                <a:latin typeface="Comic Sans MS"/>
              </a:rPr>
              <a:t>
</a:t>
            </a:r>
            <a:r>
              <a:rPr lang="en-US" sz="3600">
                <a:solidFill>
                  <a:srgbClr val="FFFFFF"/>
                </a:solidFill>
                <a:latin typeface="Comic Sans MS"/>
              </a:rPr>
              <a:t>Stage – piezoelectric scanners</a:t>
            </a:r>
            <a:endParaRPr/>
          </a:p>
        </p:txBody>
      </p:sp>
      <p:pic>
        <p:nvPicPr>
          <p:cNvPr id="194" name="Picture 5"/>
          <p:cNvPicPr/>
          <p:nvPr/>
        </p:nvPicPr>
        <p:blipFill>
          <a:blip r:embed="rId2"/>
          <a:stretch>
            <a:fillRect/>
          </a:stretch>
        </p:blipFill>
        <p:spPr>
          <a:xfrm>
            <a:off x="6832800" y="2148120"/>
            <a:ext cx="4963680" cy="4428720"/>
          </a:xfrm>
          <a:prstGeom prst="rect">
            <a:avLst/>
          </a:prstGeom>
          <a:ln>
            <a:noFill/>
          </a:ln>
        </p:spPr>
      </p:pic>
      <p:sp>
        <p:nvSpPr>
          <p:cNvPr id="195" name="CustomShape 2"/>
          <p:cNvSpPr/>
          <p:nvPr/>
        </p:nvSpPr>
        <p:spPr>
          <a:xfrm>
            <a:off x="11463480" y="2815920"/>
            <a:ext cx="333000" cy="349560"/>
          </a:xfrm>
          <a:prstGeom prst="rect">
            <a:avLst/>
          </a:prstGeom>
          <a:solidFill>
            <a:srgbClr val="FFFFFF"/>
          </a:solidFill>
          <a:ln w="12600">
            <a:noFill/>
          </a:ln>
        </p:spPr>
      </p:sp>
      <p:sp>
        <p:nvSpPr>
          <p:cNvPr id="196" name="CustomShape 3"/>
          <p:cNvSpPr/>
          <p:nvPr/>
        </p:nvSpPr>
        <p:spPr>
          <a:xfrm>
            <a:off x="11463480" y="4284000"/>
            <a:ext cx="333000" cy="349560"/>
          </a:xfrm>
          <a:prstGeom prst="rect">
            <a:avLst/>
          </a:prstGeom>
          <a:solidFill>
            <a:srgbClr val="FFFFFF"/>
          </a:solidFill>
          <a:ln w="12600">
            <a:noFill/>
          </a:ln>
        </p:spPr>
      </p:sp>
      <p:pic>
        <p:nvPicPr>
          <p:cNvPr id="197" name="Εικόνα 15"/>
          <p:cNvPicPr/>
          <p:nvPr/>
        </p:nvPicPr>
        <p:blipFill>
          <a:blip r:embed="rId3"/>
          <a:stretch>
            <a:fillRect/>
          </a:stretch>
        </p:blipFill>
        <p:spPr>
          <a:xfrm>
            <a:off x="450720" y="2281320"/>
            <a:ext cx="2692800" cy="2966760"/>
          </a:xfrm>
          <a:prstGeom prst="rect">
            <a:avLst/>
          </a:prstGeom>
          <a:ln>
            <a:noFill/>
          </a:ln>
        </p:spPr>
      </p:pic>
      <p:sp>
        <p:nvSpPr>
          <p:cNvPr id="198" name="CustomShape 4"/>
          <p:cNvSpPr/>
          <p:nvPr/>
        </p:nvSpPr>
        <p:spPr>
          <a:xfrm>
            <a:off x="321480" y="5487480"/>
            <a:ext cx="3057120" cy="789120"/>
          </a:xfrm>
          <a:prstGeom prst="rect">
            <a:avLst/>
          </a:prstGeom>
          <a:noFill/>
          <a:ln w="12600">
            <a:noFill/>
          </a:ln>
        </p:spPr>
        <p:txBody>
          <a:bodyPr lIns="90000" tIns="45000" rIns="90000" bIns="45000" anchor="ctr"/>
          <a:lstStyle/>
          <a:p>
            <a:pPr algn="ctr">
              <a:lnSpc>
                <a:spcPct val="100000"/>
              </a:lnSpc>
            </a:pPr>
            <a:r>
              <a:rPr lang="en-US">
                <a:solidFill>
                  <a:srgbClr val="FFFFFF"/>
                </a:solidFill>
                <a:latin typeface="Century Gothic"/>
              </a:rPr>
              <a:t>Typical geometries of piezoelectric elements.</a:t>
            </a:r>
            <a:endParaRPr/>
          </a:p>
          <a:p>
            <a:pPr algn="ctr">
              <a:lnSpc>
                <a:spcPct val="100000"/>
              </a:lnSpc>
            </a:pPr>
            <a:r>
              <a:rPr lang="en-US">
                <a:solidFill>
                  <a:srgbClr val="FFFFFF"/>
                </a:solidFill>
                <a:latin typeface="Century Gothic"/>
              </a:rPr>
              <a:t>(PdBaTiO</a:t>
            </a:r>
            <a:r>
              <a:rPr lang="en-US" baseline="-25000">
                <a:solidFill>
                  <a:srgbClr val="FFFFFF"/>
                </a:solidFill>
                <a:latin typeface="Century Gothic"/>
              </a:rPr>
              <a:t>3 </a:t>
            </a:r>
            <a:r>
              <a:rPr lang="en-US">
                <a:solidFill>
                  <a:srgbClr val="FFFFFF"/>
                </a:solidFill>
                <a:latin typeface="Century Gothic"/>
              </a:rPr>
              <a:t>-</a:t>
            </a:r>
            <a:r>
              <a:rPr lang="en-US" baseline="-25000">
                <a:solidFill>
                  <a:srgbClr val="FFFFFF"/>
                </a:solidFill>
                <a:latin typeface="Century Gothic"/>
              </a:rPr>
              <a:t> </a:t>
            </a:r>
            <a:r>
              <a:rPr lang="en-US">
                <a:solidFill>
                  <a:srgbClr val="FFFFFF"/>
                </a:solidFill>
                <a:latin typeface="Century Gothic"/>
              </a:rPr>
              <a:t>Pb[ZrxTi</a:t>
            </a:r>
            <a:r>
              <a:rPr lang="en-US" baseline="-25000">
                <a:solidFill>
                  <a:srgbClr val="FFFFFF"/>
                </a:solidFill>
                <a:latin typeface="Century Gothic"/>
              </a:rPr>
              <a:t>1–x</a:t>
            </a:r>
            <a:r>
              <a:rPr lang="en-US">
                <a:solidFill>
                  <a:srgbClr val="FFFFFF"/>
                </a:solidFill>
                <a:latin typeface="Century Gothic"/>
              </a:rPr>
              <a:t>]O</a:t>
            </a:r>
            <a:r>
              <a:rPr lang="en-US" baseline="-25000">
                <a:solidFill>
                  <a:srgbClr val="FFFFFF"/>
                </a:solidFill>
                <a:latin typeface="Century Gothic"/>
              </a:rPr>
              <a:t>3</a:t>
            </a:r>
            <a:r>
              <a:rPr lang="en-US">
                <a:solidFill>
                  <a:srgbClr val="FFFFFF"/>
                </a:solidFill>
                <a:latin typeface="Century Gothic"/>
              </a:rPr>
              <a:t>)</a:t>
            </a:r>
            <a:endParaRPr/>
          </a:p>
        </p:txBody>
      </p:sp>
      <p:sp>
        <p:nvSpPr>
          <p:cNvPr id="199" name="CustomShape 5"/>
          <p:cNvSpPr/>
          <p:nvPr/>
        </p:nvSpPr>
        <p:spPr>
          <a:xfrm>
            <a:off x="3508200" y="2148120"/>
            <a:ext cx="3242520" cy="1546560"/>
          </a:xfrm>
          <a:prstGeom prst="wedgeEllipseCallout">
            <a:avLst>
              <a:gd name="adj1" fmla="val 68668"/>
              <a:gd name="adj2" fmla="val 21385"/>
            </a:avLst>
          </a:prstGeom>
          <a:noFill/>
          <a:ln w="12600">
            <a:solidFill>
              <a:srgbClr val="DF2E28"/>
            </a:solidFill>
            <a:round/>
          </a:ln>
        </p:spPr>
        <p:txBody>
          <a:bodyPr anchor="ctr"/>
          <a:lstStyle/>
          <a:p>
            <a:pPr algn="ctr">
              <a:lnSpc>
                <a:spcPct val="100000"/>
              </a:lnSpc>
            </a:pPr>
            <a:r>
              <a:rPr lang="en-US" sz="1400" b="1"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a:rPr>
              <a:t>Four external electrodes control the movement in x-y axes and an internal electrode controls the z axis (tube scanner)</a:t>
            </a:r>
            <a:endParaRP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00" name="CustomShape 6"/>
          <p:cNvSpPr/>
          <p:nvPr/>
        </p:nvSpPr>
        <p:spPr>
          <a:xfrm>
            <a:off x="3508200" y="3839760"/>
            <a:ext cx="3242520" cy="878760"/>
          </a:xfrm>
          <a:prstGeom prst="wedgeEllipseCallout">
            <a:avLst>
              <a:gd name="adj1" fmla="val 87925"/>
              <a:gd name="adj2" fmla="val 16185"/>
            </a:avLst>
          </a:prstGeom>
          <a:noFill/>
          <a:ln w="12600">
            <a:solidFill>
              <a:srgbClr val="DF2E28"/>
            </a:solidFill>
            <a:round/>
          </a:ln>
        </p:spPr>
        <p:txBody>
          <a:bodyPr anchor="ctr"/>
          <a:lstStyle/>
          <a:p>
            <a:pPr algn="ctr">
              <a:lnSpc>
                <a:spcPct val="100000"/>
              </a:lnSpc>
            </a:pPr>
            <a:r>
              <a:rPr lang="en-US" sz="1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entury Gothic"/>
              </a:rPr>
              <a:t>Flexure scanner
movement in </a:t>
            </a:r>
            <a:r>
              <a:rPr lang="en-US" sz="1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Century Gothic"/>
              </a:rPr>
              <a:t>xy</a:t>
            </a:r>
            <a:r>
              <a:rPr lang="en-US" sz="1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entury Gothic"/>
              </a:rPr>
              <a:t> axes</a:t>
            </a:r>
            <a:endParaRP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01" name="CustomShape 7"/>
          <p:cNvSpPr/>
          <p:nvPr/>
        </p:nvSpPr>
        <p:spPr>
          <a:xfrm>
            <a:off x="3484440" y="4863240"/>
            <a:ext cx="3242520" cy="878760"/>
          </a:xfrm>
          <a:prstGeom prst="wedgeEllipseCallout">
            <a:avLst>
              <a:gd name="adj1" fmla="val 88512"/>
              <a:gd name="adj2" fmla="val 21603"/>
            </a:avLst>
          </a:prstGeom>
          <a:noFill/>
          <a:ln w="12600">
            <a:solidFill>
              <a:srgbClr val="DF2E28"/>
            </a:solidFill>
            <a:round/>
          </a:ln>
        </p:spPr>
        <p:txBody>
          <a:bodyPr anchor="ctr"/>
          <a:lstStyle/>
          <a:p>
            <a:pPr algn="ctr">
              <a:lnSpc>
                <a:spcPct val="100000"/>
              </a:lnSpc>
            </a:pPr>
            <a:r>
              <a:rPr lang="en-US" sz="1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entury Gothic"/>
              </a:rPr>
              <a:t>The simplest motion device for the three axes.</a:t>
            </a:r>
            <a:endParaRP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Stage – force sensors</a:t>
            </a:r>
            <a:endParaRPr/>
          </a:p>
        </p:txBody>
      </p:sp>
      <p:pic>
        <p:nvPicPr>
          <p:cNvPr id="203" name="Εικόνα 4"/>
          <p:cNvPicPr/>
          <p:nvPr/>
        </p:nvPicPr>
        <p:blipFill>
          <a:blip r:embed="rId2"/>
          <a:stretch>
            <a:fillRect/>
          </a:stretch>
        </p:blipFill>
        <p:spPr>
          <a:xfrm>
            <a:off x="810720" y="1771920"/>
            <a:ext cx="2446920" cy="4771080"/>
          </a:xfrm>
          <a:prstGeom prst="rect">
            <a:avLst/>
          </a:prstGeom>
          <a:ln>
            <a:noFill/>
          </a:ln>
        </p:spPr>
      </p:pic>
      <p:sp>
        <p:nvSpPr>
          <p:cNvPr id="204" name="CustomShape 2"/>
          <p:cNvSpPr/>
          <p:nvPr/>
        </p:nvSpPr>
        <p:spPr>
          <a:xfrm>
            <a:off x="3409920" y="2019600"/>
            <a:ext cx="2446920" cy="514080"/>
          </a:xfrm>
          <a:prstGeom prst="leftArrow">
            <a:avLst>
              <a:gd name="adj1" fmla="val 100000"/>
              <a:gd name="adj2" fmla="val 50000"/>
            </a:avLst>
          </a:prstGeom>
          <a:gradFill>
            <a:gsLst>
              <a:gs pos="0">
                <a:srgbClr val="4F9EDD"/>
              </a:gs>
              <a:gs pos="100000">
                <a:srgbClr val="92C3EA"/>
              </a:gs>
            </a:gsLst>
            <a:lin ang="16200000"/>
          </a:gradFill>
          <a:ln>
            <a:noFill/>
          </a:ln>
        </p:spPr>
        <p:txBody>
          <a:bodyPr lIns="90000" tIns="45000" rIns="90000" bIns="45000" anchor="ctr"/>
          <a:lstStyle/>
          <a:p>
            <a:pPr algn="ctr">
              <a:lnSpc>
                <a:spcPct val="100000"/>
              </a:lnSpc>
            </a:pPr>
            <a:r>
              <a:rPr lang="en-US" sz="1400">
                <a:solidFill>
                  <a:srgbClr val="FFFFFF"/>
                </a:solidFill>
                <a:latin typeface="Comic Sans MS"/>
              </a:rPr>
              <a:t>Scanning Tunneling Microscope (STM)</a:t>
            </a:r>
            <a:endParaRPr/>
          </a:p>
        </p:txBody>
      </p:sp>
      <p:sp>
        <p:nvSpPr>
          <p:cNvPr id="205" name="CustomShape 3"/>
          <p:cNvSpPr/>
          <p:nvPr/>
        </p:nvSpPr>
        <p:spPr>
          <a:xfrm>
            <a:off x="3409920" y="3282434"/>
            <a:ext cx="2446920" cy="514080"/>
          </a:xfrm>
          <a:prstGeom prst="leftArrow">
            <a:avLst>
              <a:gd name="adj1" fmla="val 100000"/>
              <a:gd name="adj2" fmla="val 50000"/>
            </a:avLst>
          </a:prstGeom>
          <a:gradFill>
            <a:gsLst>
              <a:gs pos="0">
                <a:srgbClr val="4F9EDD"/>
              </a:gs>
              <a:gs pos="100000">
                <a:srgbClr val="92C3EA"/>
              </a:gs>
            </a:gsLst>
            <a:lin ang="16200000"/>
          </a:gradFill>
          <a:ln>
            <a:noFill/>
          </a:ln>
        </p:spPr>
        <p:txBody>
          <a:bodyPr lIns="90000" tIns="45000" rIns="90000" bIns="45000" anchor="ctr"/>
          <a:lstStyle/>
          <a:p>
            <a:pPr algn="ctr">
              <a:lnSpc>
                <a:spcPct val="100000"/>
              </a:lnSpc>
            </a:pPr>
            <a:r>
              <a:rPr lang="en-US" sz="1400">
                <a:solidFill>
                  <a:srgbClr val="FFFFFF"/>
                </a:solidFill>
                <a:latin typeface="Comic Sans MS"/>
              </a:rPr>
              <a:t>Michelson interferometer</a:t>
            </a:r>
            <a:endParaRPr/>
          </a:p>
        </p:txBody>
      </p:sp>
      <p:sp>
        <p:nvSpPr>
          <p:cNvPr id="206" name="CustomShape 4"/>
          <p:cNvSpPr/>
          <p:nvPr/>
        </p:nvSpPr>
        <p:spPr>
          <a:xfrm>
            <a:off x="3409920" y="4545268"/>
            <a:ext cx="2446920" cy="412131"/>
          </a:xfrm>
          <a:prstGeom prst="leftArrow">
            <a:avLst>
              <a:gd name="adj1" fmla="val 100000"/>
              <a:gd name="adj2" fmla="val 50000"/>
            </a:avLst>
          </a:prstGeom>
          <a:gradFill>
            <a:gsLst>
              <a:gs pos="0">
                <a:srgbClr val="4F9EDD"/>
              </a:gs>
              <a:gs pos="100000">
                <a:srgbClr val="92C3EA"/>
              </a:gs>
            </a:gsLst>
            <a:lin ang="16200000"/>
          </a:gradFill>
          <a:ln>
            <a:noFill/>
          </a:ln>
        </p:spPr>
        <p:txBody>
          <a:bodyPr lIns="90000" tIns="45000" rIns="90000" bIns="45000" anchor="ctr"/>
          <a:lstStyle/>
          <a:p>
            <a:pPr algn="ctr">
              <a:lnSpc>
                <a:spcPct val="100000"/>
              </a:lnSpc>
            </a:pPr>
            <a:r>
              <a:rPr lang="en-US" sz="1400" dirty="0">
                <a:solidFill>
                  <a:srgbClr val="FFFFFF"/>
                </a:solidFill>
                <a:latin typeface="Comic Sans MS"/>
              </a:rPr>
              <a:t>Crystal oscillator</a:t>
            </a:r>
            <a:endParaRPr dirty="0"/>
          </a:p>
        </p:txBody>
      </p:sp>
      <p:sp>
        <p:nvSpPr>
          <p:cNvPr id="207" name="CustomShape 5"/>
          <p:cNvSpPr/>
          <p:nvPr/>
        </p:nvSpPr>
        <p:spPr>
          <a:xfrm>
            <a:off x="3409920" y="5738760"/>
            <a:ext cx="2446920" cy="804240"/>
          </a:xfrm>
          <a:prstGeom prst="leftArrow">
            <a:avLst>
              <a:gd name="adj1" fmla="val 100000"/>
              <a:gd name="adj2" fmla="val 50000"/>
            </a:avLst>
          </a:prstGeom>
          <a:gradFill>
            <a:gsLst>
              <a:gs pos="0">
                <a:srgbClr val="4F9EDD"/>
              </a:gs>
              <a:gs pos="100000">
                <a:srgbClr val="92C3EA"/>
              </a:gs>
            </a:gsLst>
            <a:lin ang="16200000"/>
          </a:gradFill>
          <a:ln>
            <a:noFill/>
          </a:ln>
        </p:spPr>
        <p:txBody>
          <a:bodyPr lIns="90000" tIns="45000" rIns="90000" bIns="45000" anchor="ctr"/>
          <a:lstStyle/>
          <a:p>
            <a:pPr algn="ctr">
              <a:lnSpc>
                <a:spcPct val="100000"/>
              </a:lnSpc>
            </a:pPr>
            <a:r>
              <a:rPr lang="en-US" sz="1400" dirty="0" err="1">
                <a:solidFill>
                  <a:srgbClr val="FFFFFF"/>
                </a:solidFill>
                <a:latin typeface="Comic Sans MS"/>
              </a:rPr>
              <a:t>Piezoresistive</a:t>
            </a:r>
            <a:r>
              <a:rPr lang="en-US" sz="1400" dirty="0">
                <a:solidFill>
                  <a:srgbClr val="FFFFFF"/>
                </a:solidFill>
                <a:latin typeface="Comic Sans MS"/>
              </a:rPr>
              <a:t> cantilevers</a:t>
            </a:r>
            <a:endParaRPr dirty="0"/>
          </a:p>
        </p:txBody>
      </p:sp>
      <p:pic>
        <p:nvPicPr>
          <p:cNvPr id="208" name="Εικόνα 9"/>
          <p:cNvPicPr/>
          <p:nvPr/>
        </p:nvPicPr>
        <p:blipFill>
          <a:blip r:embed="rId3"/>
          <a:stretch>
            <a:fillRect/>
          </a:stretch>
        </p:blipFill>
        <p:spPr>
          <a:xfrm>
            <a:off x="7046280" y="1891080"/>
            <a:ext cx="3774600" cy="3609360"/>
          </a:xfrm>
          <a:prstGeom prst="rect">
            <a:avLst/>
          </a:prstGeom>
          <a:ln>
            <a:noFill/>
          </a:ln>
        </p:spPr>
      </p:pic>
      <p:sp>
        <p:nvSpPr>
          <p:cNvPr id="209" name="CustomShape 6"/>
          <p:cNvSpPr/>
          <p:nvPr/>
        </p:nvSpPr>
        <p:spPr>
          <a:xfrm>
            <a:off x="7650360" y="5738760"/>
            <a:ext cx="2566800" cy="685440"/>
          </a:xfrm>
          <a:prstGeom prst="flowChartProcess">
            <a:avLst/>
          </a:prstGeom>
          <a:gradFill>
            <a:gsLst>
              <a:gs pos="0">
                <a:srgbClr val="4F9EDD"/>
              </a:gs>
              <a:gs pos="100000">
                <a:srgbClr val="92C3EA"/>
              </a:gs>
            </a:gsLst>
            <a:lin ang="16200000"/>
          </a:gradFill>
          <a:ln>
            <a:noFill/>
          </a:ln>
        </p:spPr>
        <p:txBody>
          <a:bodyPr lIns="90000" tIns="45000" rIns="90000" bIns="45000" anchor="ctr"/>
          <a:lstStyle/>
          <a:p>
            <a:pPr algn="ctr">
              <a:lnSpc>
                <a:spcPct val="100000"/>
              </a:lnSpc>
            </a:pPr>
            <a:r>
              <a:rPr lang="en-US">
                <a:solidFill>
                  <a:srgbClr val="FFFFFF"/>
                </a:solidFill>
                <a:latin typeface="Comic Sans MS"/>
              </a:rPr>
              <a:t>Optical lever sensor</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685800" y="1771920"/>
            <a:ext cx="10820160" cy="4446360"/>
          </a:xfrm>
          <a:prstGeom prst="rect">
            <a:avLst/>
          </a:prstGeom>
        </p:spPr>
        <p:txBody>
          <a:bodyPr/>
          <a:lstStyle/>
          <a:p>
            <a:pPr>
              <a:lnSpc>
                <a:spcPct val="100000"/>
              </a:lnSpc>
              <a:buFont typeface="Wingdings" charset="2"/>
              <a:buChar char=""/>
            </a:pPr>
            <a:r>
              <a:rPr lang="en-US" sz="2200">
                <a:solidFill>
                  <a:srgbClr val="FFFFFF"/>
                </a:solidFill>
                <a:latin typeface="Comic Sans MS"/>
              </a:rPr>
              <a:t>The probe is fabricated by “MEMS Technology” (it is considered disposable)</a:t>
            </a:r>
            <a:endParaRPr/>
          </a:p>
          <a:p>
            <a:pPr>
              <a:lnSpc>
                <a:spcPct val="100000"/>
              </a:lnSpc>
              <a:buFont typeface="Wingdings" charset="2"/>
              <a:buChar char=""/>
            </a:pPr>
            <a:r>
              <a:rPr lang="en-US" sz="2200">
                <a:solidFill>
                  <a:srgbClr val="FFFFFF"/>
                </a:solidFill>
                <a:latin typeface="Comic Sans MS"/>
              </a:rPr>
              <a:t>The quality of image depends on the geometry and characteristics of the probe </a:t>
            </a:r>
            <a:r>
              <a:rPr lang="en-US" sz="2200">
                <a:solidFill>
                  <a:srgbClr val="FFFFFF"/>
                </a:solidFill>
                <a:latin typeface="Wingdings"/>
              </a:rPr>
              <a:t></a:t>
            </a:r>
            <a:r>
              <a:rPr lang="en-US" sz="2200">
                <a:solidFill>
                  <a:srgbClr val="FFFFFF"/>
                </a:solidFill>
                <a:latin typeface="Comic Sans MS"/>
              </a:rPr>
              <a:t> no residual stress should occur, the probe should not be brittle and should be sufficiently sharp (10 nm)</a:t>
            </a:r>
            <a:endParaRPr/>
          </a:p>
          <a:p>
            <a:pPr>
              <a:lnSpc>
                <a:spcPct val="100000"/>
              </a:lnSpc>
              <a:buFont typeface="Wingdings" charset="2"/>
              <a:buChar char=""/>
            </a:pPr>
            <a:r>
              <a:rPr lang="en-US" sz="2200">
                <a:solidFill>
                  <a:srgbClr val="FFFFFF"/>
                </a:solidFill>
                <a:latin typeface="Comic Sans MS"/>
              </a:rPr>
              <a:t>Probe materials: silicon (Si) &amp; silicon nitride (Si</a:t>
            </a:r>
            <a:r>
              <a:rPr lang="en-US" sz="2200" baseline="-25000">
                <a:solidFill>
                  <a:srgbClr val="FFFFFF"/>
                </a:solidFill>
                <a:latin typeface="Comic Sans MS"/>
              </a:rPr>
              <a:t>3</a:t>
            </a:r>
            <a:r>
              <a:rPr lang="en-US" sz="2200">
                <a:solidFill>
                  <a:srgbClr val="FFFFFF"/>
                </a:solidFill>
                <a:latin typeface="Comic Sans MS"/>
              </a:rPr>
              <a:t>N</a:t>
            </a:r>
            <a:r>
              <a:rPr lang="en-US" sz="2200" baseline="-25000">
                <a:solidFill>
                  <a:srgbClr val="FFFFFF"/>
                </a:solidFill>
                <a:latin typeface="Comic Sans MS"/>
              </a:rPr>
              <a:t>4</a:t>
            </a:r>
            <a:r>
              <a:rPr lang="en-US" sz="2200">
                <a:solidFill>
                  <a:srgbClr val="FFFFFF"/>
                </a:solidFill>
                <a:latin typeface="Comic Sans MS"/>
              </a:rPr>
              <a:t>)</a:t>
            </a:r>
            <a:endParaRPr/>
          </a:p>
          <a:p>
            <a:pPr>
              <a:lnSpc>
                <a:spcPct val="90000"/>
              </a:lnSpc>
            </a:pPr>
            <a:endParaRPr/>
          </a:p>
        </p:txBody>
      </p:sp>
      <p:sp>
        <p:nvSpPr>
          <p:cNvPr id="211"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Cantilevers &amp; Probes</a:t>
            </a:r>
            <a:endParaRPr/>
          </a:p>
        </p:txBody>
      </p:sp>
      <p:pic>
        <p:nvPicPr>
          <p:cNvPr id="212" name="Εικόνα 4"/>
          <p:cNvPicPr/>
          <p:nvPr/>
        </p:nvPicPr>
        <p:blipFill>
          <a:blip r:embed="rId2"/>
          <a:stretch>
            <a:fillRect/>
          </a:stretch>
        </p:blipFill>
        <p:spPr>
          <a:xfrm>
            <a:off x="8809920" y="2992680"/>
            <a:ext cx="2077920" cy="1398600"/>
          </a:xfrm>
          <a:prstGeom prst="rect">
            <a:avLst/>
          </a:prstGeom>
          <a:ln>
            <a:noFill/>
          </a:ln>
        </p:spPr>
      </p:pic>
      <p:pic>
        <p:nvPicPr>
          <p:cNvPr id="213" name="Εικόνα 5"/>
          <p:cNvPicPr/>
          <p:nvPr/>
        </p:nvPicPr>
        <p:blipFill>
          <a:blip r:embed="rId3"/>
          <a:stretch>
            <a:fillRect/>
          </a:stretch>
        </p:blipFill>
        <p:spPr>
          <a:xfrm>
            <a:off x="8191440" y="4819680"/>
            <a:ext cx="3314520" cy="1398600"/>
          </a:xfrm>
          <a:prstGeom prst="rect">
            <a:avLst/>
          </a:prstGeom>
          <a:ln>
            <a:noFill/>
          </a:ln>
        </p:spPr>
      </p:pic>
      <p:pic>
        <p:nvPicPr>
          <p:cNvPr id="214" name="Εικόνα 7"/>
          <p:cNvPicPr/>
          <p:nvPr/>
        </p:nvPicPr>
        <p:blipFill>
          <a:blip r:embed="rId4"/>
          <a:stretch>
            <a:fillRect/>
          </a:stretch>
        </p:blipFill>
        <p:spPr>
          <a:xfrm>
            <a:off x="1166040" y="3691800"/>
            <a:ext cx="6701760" cy="1398600"/>
          </a:xfrm>
          <a:prstGeom prst="rect">
            <a:avLst/>
          </a:prstGeom>
          <a:ln>
            <a:noFill/>
          </a:ln>
        </p:spPr>
      </p:pic>
      <p:sp>
        <p:nvSpPr>
          <p:cNvPr id="215" name="CustomShape 3"/>
          <p:cNvSpPr/>
          <p:nvPr/>
        </p:nvSpPr>
        <p:spPr>
          <a:xfrm>
            <a:off x="2008800" y="5217840"/>
            <a:ext cx="5016240" cy="1398600"/>
          </a:xfrm>
          <a:prstGeom prst="upArrowCallout">
            <a:avLst>
              <a:gd name="adj1" fmla="val 20569"/>
              <a:gd name="adj2" fmla="val 19092"/>
              <a:gd name="adj3" fmla="val 16877"/>
              <a:gd name="adj4" fmla="val 64977"/>
            </a:avLst>
          </a:prstGeom>
          <a:solidFill>
            <a:srgbClr val="4A9BDC"/>
          </a:solidFill>
          <a:ln>
            <a:noFill/>
          </a:ln>
        </p:spPr>
        <p:txBody>
          <a:bodyPr anchor="ctr"/>
          <a:lstStyle/>
          <a:p>
            <a:pPr algn="ctr">
              <a:lnSpc>
                <a:spcPct val="100000"/>
              </a:lnSpc>
            </a:pPr>
            <a:r>
              <a:rPr lang="en-US" sz="1100">
                <a:solidFill>
                  <a:srgbClr val="FFFFFF"/>
                </a:solidFill>
                <a:latin typeface="Comic Sans MS"/>
              </a:rPr>
              <a:t>SEM images of different types of sharpened silicon probes. 
A: a standard silicon oscillating mode probe. 
B: ‘super-sharp silicon’ probe sharpened with an electrochemical etch. 
C: ‘high-aspect-ratio’ probe sharpened with ion milling. 
D: probe modified with carbon nanotube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Cantilevers &amp; Probes</a:t>
            </a:r>
            <a:endParaRPr/>
          </a:p>
        </p:txBody>
      </p:sp>
      <p:pic>
        <p:nvPicPr>
          <p:cNvPr id="217" name="Εικόνα 12"/>
          <p:cNvPicPr/>
          <p:nvPr/>
        </p:nvPicPr>
        <p:blipFill>
          <a:blip r:embed="rId2"/>
          <a:stretch>
            <a:fillRect/>
          </a:stretch>
        </p:blipFill>
        <p:spPr>
          <a:xfrm>
            <a:off x="752400" y="2286000"/>
            <a:ext cx="4390560" cy="1782720"/>
          </a:xfrm>
          <a:prstGeom prst="rect">
            <a:avLst/>
          </a:prstGeom>
          <a:ln>
            <a:noFill/>
          </a:ln>
        </p:spPr>
      </p:pic>
      <p:sp>
        <p:nvSpPr>
          <p:cNvPr id="218" name="TextShape 2"/>
          <p:cNvSpPr txBox="1"/>
          <p:nvPr/>
        </p:nvSpPr>
        <p:spPr>
          <a:xfrm>
            <a:off x="752400" y="4194720"/>
            <a:ext cx="4390560" cy="1782720"/>
          </a:xfrm>
          <a:prstGeom prst="rect">
            <a:avLst/>
          </a:prstGeom>
        </p:spPr>
        <p:txBody>
          <a:bodyPr anchor="ctr"/>
          <a:lstStyle/>
          <a:p>
            <a:pPr algn="ctr">
              <a:lnSpc>
                <a:spcPct val="100000"/>
              </a:lnSpc>
            </a:pPr>
            <a:r>
              <a:rPr lang="en-US" sz="1100">
                <a:solidFill>
                  <a:srgbClr val="DF2E28"/>
                </a:solidFill>
                <a:latin typeface="Comic Sans MS"/>
              </a:rPr>
              <a:t>Contact and non-contact probes.
 Left: a typical v-shaped contact-mode cantilever. The whole probe is made from silicon nitride (Si</a:t>
            </a:r>
            <a:r>
              <a:rPr lang="en-US" sz="1100" baseline="-25000">
                <a:solidFill>
                  <a:srgbClr val="DF2E28"/>
                </a:solidFill>
                <a:latin typeface="Comic Sans MS"/>
              </a:rPr>
              <a:t>3</a:t>
            </a:r>
            <a:r>
              <a:rPr lang="en-US" sz="1100">
                <a:solidFill>
                  <a:srgbClr val="DF2E28"/>
                </a:solidFill>
                <a:latin typeface="Comic Sans MS"/>
              </a:rPr>
              <a:t>N</a:t>
            </a:r>
            <a:r>
              <a:rPr lang="en-US" sz="1100" baseline="-25000">
                <a:solidFill>
                  <a:srgbClr val="DF2E28"/>
                </a:solidFill>
                <a:latin typeface="Comic Sans MS"/>
              </a:rPr>
              <a:t>4</a:t>
            </a:r>
            <a:r>
              <a:rPr lang="en-US" sz="1100">
                <a:solidFill>
                  <a:srgbClr val="DF2E28"/>
                </a:solidFill>
                <a:latin typeface="Comic Sans MS"/>
              </a:rPr>
              <a:t>), and has an integrated square pyramidal probe tip.
 Right: a probe designed for oscillating modes such as non-contact AFM. The cantilever is usually rectangular (or a modified rectangle shape like this one). The whole probe is made from silicon, and is much stiffer and more prone to breaking than the contact probe; however it has a sharper tip.</a:t>
            </a:r>
            <a:endParaRPr/>
          </a:p>
        </p:txBody>
      </p:sp>
      <p:sp>
        <p:nvSpPr>
          <p:cNvPr id="219" name="CustomShape 3"/>
          <p:cNvSpPr/>
          <p:nvPr/>
        </p:nvSpPr>
        <p:spPr>
          <a:xfrm>
            <a:off x="5260140" y="1616566"/>
            <a:ext cx="6366960" cy="2676988"/>
          </a:xfrm>
          <a:prstGeom prst="rect">
            <a:avLst/>
          </a:prstGeom>
          <a:noFill/>
          <a:ln>
            <a:noFill/>
          </a:ln>
        </p:spPr>
        <p:txBody>
          <a:bodyPr lIns="90000" tIns="45000" rIns="90000" bIns="45000"/>
          <a:lstStyle/>
          <a:p>
            <a:pPr>
              <a:lnSpc>
                <a:spcPct val="150000"/>
              </a:lnSpc>
              <a:buFont typeface="Wingdings" charset="2"/>
              <a:buChar char=""/>
            </a:pPr>
            <a:r>
              <a:rPr lang="en-US" dirty="0">
                <a:solidFill>
                  <a:srgbClr val="FFFFFF"/>
                </a:solidFill>
                <a:latin typeface="Century Gothic"/>
              </a:rPr>
              <a:t>Cantilever calibration is necessary</a:t>
            </a:r>
            <a:endParaRPr dirty="0"/>
          </a:p>
          <a:p>
            <a:pPr>
              <a:lnSpc>
                <a:spcPct val="150000"/>
              </a:lnSpc>
              <a:buFont typeface="Wingdings" charset="2"/>
              <a:buChar char=""/>
            </a:pPr>
            <a:r>
              <a:rPr lang="en-US" dirty="0">
                <a:solidFill>
                  <a:srgbClr val="FFFFFF"/>
                </a:solidFill>
                <a:latin typeface="Century Gothic"/>
              </a:rPr>
              <a:t>Various calibration method </a:t>
            </a:r>
            <a:endParaRPr dirty="0"/>
          </a:p>
          <a:p>
            <a:pPr lvl="1">
              <a:lnSpc>
                <a:spcPct val="150000"/>
              </a:lnSpc>
              <a:buFont typeface="Wingdings" charset="2"/>
              <a:buChar char=""/>
            </a:pPr>
            <a:r>
              <a:rPr lang="en-US" dirty="0" err="1">
                <a:solidFill>
                  <a:srgbClr val="FFFFFF"/>
                </a:solidFill>
                <a:latin typeface="Century Gothic"/>
              </a:rPr>
              <a:t>Sader</a:t>
            </a:r>
            <a:r>
              <a:rPr lang="en-US" dirty="0">
                <a:solidFill>
                  <a:srgbClr val="FFFFFF"/>
                </a:solidFill>
                <a:latin typeface="Century Gothic"/>
              </a:rPr>
              <a:t> </a:t>
            </a:r>
            <a:r>
              <a:rPr lang="en-US" dirty="0">
                <a:solidFill>
                  <a:srgbClr val="FFFFFF"/>
                </a:solidFill>
                <a:latin typeface="Wingdings"/>
              </a:rPr>
              <a:t></a:t>
            </a:r>
            <a:r>
              <a:rPr lang="en-US" dirty="0">
                <a:solidFill>
                  <a:srgbClr val="FFFFFF"/>
                </a:solidFill>
                <a:latin typeface="Century Gothic"/>
              </a:rPr>
              <a:t> geometric characteristics</a:t>
            </a:r>
            <a:endParaRPr dirty="0"/>
          </a:p>
          <a:p>
            <a:pPr lvl="1">
              <a:lnSpc>
                <a:spcPct val="150000"/>
              </a:lnSpc>
              <a:buFont typeface="Wingdings" charset="2"/>
              <a:buChar char=""/>
            </a:pPr>
            <a:r>
              <a:rPr lang="en-US" dirty="0">
                <a:solidFill>
                  <a:srgbClr val="FFFFFF"/>
                </a:solidFill>
                <a:latin typeface="Century Gothic"/>
              </a:rPr>
              <a:t>Cleveland </a:t>
            </a:r>
            <a:r>
              <a:rPr lang="en-US" dirty="0">
                <a:solidFill>
                  <a:srgbClr val="FFFFFF"/>
                </a:solidFill>
                <a:latin typeface="Wingdings"/>
              </a:rPr>
              <a:t></a:t>
            </a:r>
            <a:r>
              <a:rPr lang="en-US" dirty="0">
                <a:solidFill>
                  <a:srgbClr val="FFFFFF"/>
                </a:solidFill>
                <a:latin typeface="Century Gothic"/>
              </a:rPr>
              <a:t>measurement of the alteration of structure eigenvalues after mass addition</a:t>
            </a:r>
            <a:endParaRPr dirty="0">
              <a:solidFill>
                <a:srgbClr val="FFFFFF"/>
              </a:solidFill>
              <a:latin typeface="Century Gothic"/>
            </a:endParaRPr>
          </a:p>
          <a:p>
            <a:pPr lvl="1">
              <a:lnSpc>
                <a:spcPct val="150000"/>
              </a:lnSpc>
              <a:buFont typeface="Wingdings" charset="2"/>
              <a:buChar char=""/>
            </a:pPr>
            <a:r>
              <a:rPr lang="en-US" dirty="0">
                <a:solidFill>
                  <a:srgbClr val="FFFFFF"/>
                </a:solidFill>
                <a:latin typeface="Century Gothic"/>
              </a:rPr>
              <a:t>Thermal noise</a:t>
            </a:r>
            <a:endParaRPr dirty="0"/>
          </a:p>
        </p:txBody>
      </p:sp>
      <p:pic>
        <p:nvPicPr>
          <p:cNvPr id="220" name="Εικόνα 16"/>
          <p:cNvPicPr/>
          <p:nvPr/>
        </p:nvPicPr>
        <p:blipFill>
          <a:blip r:embed="rId3"/>
          <a:stretch>
            <a:fillRect/>
          </a:stretch>
        </p:blipFill>
        <p:spPr>
          <a:xfrm>
            <a:off x="8359560" y="4138560"/>
            <a:ext cx="2684880" cy="867960"/>
          </a:xfrm>
          <a:prstGeom prst="rect">
            <a:avLst/>
          </a:prstGeom>
          <a:ln>
            <a:noFill/>
          </a:ln>
        </p:spPr>
      </p:pic>
      <p:pic>
        <p:nvPicPr>
          <p:cNvPr id="221" name="Εικόνα 17"/>
          <p:cNvPicPr/>
          <p:nvPr/>
        </p:nvPicPr>
        <p:blipFill>
          <a:blip r:embed="rId4"/>
          <a:stretch>
            <a:fillRect/>
          </a:stretch>
        </p:blipFill>
        <p:spPr>
          <a:xfrm>
            <a:off x="8359560" y="4995000"/>
            <a:ext cx="1500480" cy="1383840"/>
          </a:xfrm>
          <a:prstGeom prst="rect">
            <a:avLst/>
          </a:prstGeom>
          <a:ln>
            <a:noFill/>
          </a:ln>
        </p:spPr>
      </p:pic>
      <p:pic>
        <p:nvPicPr>
          <p:cNvPr id="222" name="Εικόνα 18"/>
          <p:cNvPicPr/>
          <p:nvPr/>
        </p:nvPicPr>
        <p:blipFill>
          <a:blip r:embed="rId5"/>
          <a:stretch>
            <a:fillRect/>
          </a:stretch>
        </p:blipFill>
        <p:spPr>
          <a:xfrm>
            <a:off x="9860400" y="5000760"/>
            <a:ext cx="1184040" cy="1378080"/>
          </a:xfrm>
          <a:prstGeom prst="rect">
            <a:avLst/>
          </a:prstGeom>
          <a:ln>
            <a:noFill/>
          </a:ln>
        </p:spPr>
      </p:pic>
      <p:pic>
        <p:nvPicPr>
          <p:cNvPr id="224" name="Εικόνα 36"/>
          <p:cNvPicPr/>
          <p:nvPr/>
        </p:nvPicPr>
        <p:blipFill>
          <a:blip r:embed="rId6"/>
          <a:stretch>
            <a:fillRect/>
          </a:stretch>
        </p:blipFill>
        <p:spPr>
          <a:xfrm>
            <a:off x="5260140" y="5086080"/>
            <a:ext cx="2979360" cy="1196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685800" y="1796760"/>
            <a:ext cx="5055840" cy="863640"/>
          </a:xfrm>
          <a:prstGeom prst="rect">
            <a:avLst/>
          </a:prstGeom>
          <a:solidFill>
            <a:srgbClr val="81BB42"/>
          </a:solidFill>
          <a:ln>
            <a:noFill/>
          </a:ln>
        </p:spPr>
        <p:txBody>
          <a:bodyPr lIns="213480" tIns="122040" rIns="213480" bIns="122040" anchor="ctr"/>
          <a:lstStyle/>
          <a:p>
            <a:pPr algn="ctr">
              <a:lnSpc>
                <a:spcPct val="90000"/>
              </a:lnSpc>
            </a:pPr>
            <a:r>
              <a:rPr lang="en-US" sz="3000">
                <a:solidFill>
                  <a:srgbClr val="FFFFFF"/>
                </a:solidFill>
                <a:latin typeface="Century Gothic"/>
              </a:rPr>
              <a:t>Topographic Modes</a:t>
            </a:r>
            <a:endParaRPr/>
          </a:p>
        </p:txBody>
      </p:sp>
      <p:sp>
        <p:nvSpPr>
          <p:cNvPr id="226" name="CustomShape 2"/>
          <p:cNvSpPr/>
          <p:nvPr/>
        </p:nvSpPr>
        <p:spPr>
          <a:xfrm>
            <a:off x="685800" y="2660760"/>
            <a:ext cx="5055840" cy="3692520"/>
          </a:xfrm>
          <a:prstGeom prst="rect">
            <a:avLst/>
          </a:prstGeom>
          <a:solidFill>
            <a:srgbClr val="D8E6CE"/>
          </a:solidFill>
          <a:ln>
            <a:noFill/>
          </a:ln>
        </p:spPr>
        <p:txBody>
          <a:bodyPr lIns="128160" tIns="128160" rIns="170640" bIns="191880"/>
          <a:lstStyle/>
          <a:p>
            <a:pPr marL="914400" lvl="1" indent="-457200">
              <a:lnSpc>
                <a:spcPct val="150000"/>
              </a:lnSpc>
              <a:buFont typeface="Wingdings" panose="05000000000000000000" pitchFamily="2" charset="2"/>
              <a:buChar char="§"/>
            </a:pPr>
            <a:r>
              <a:rPr lang="en-US" sz="3200" dirty="0">
                <a:ln w="0"/>
                <a:effectLst>
                  <a:outerShdw blurRad="38100" dist="19050" dir="2700000" algn="tl" rotWithShape="0">
                    <a:schemeClr val="dk1">
                      <a:alpha val="40000"/>
                    </a:schemeClr>
                  </a:outerShdw>
                </a:effectLst>
                <a:latin typeface="Comic Sans MS"/>
              </a:rPr>
              <a:t>Contact mode</a:t>
            </a:r>
            <a:endParaRPr lang="en-US" dirty="0">
              <a:ln w="0"/>
              <a:effectLst>
                <a:outerShdw blurRad="38100" dist="19050" dir="2700000" algn="tl" rotWithShape="0">
                  <a:schemeClr val="dk1">
                    <a:alpha val="40000"/>
                  </a:schemeClr>
                </a:outerShdw>
              </a:effectLst>
            </a:endParaRPr>
          </a:p>
          <a:p>
            <a:pPr marL="914400" lvl="1" indent="-457200">
              <a:lnSpc>
                <a:spcPct val="150000"/>
              </a:lnSpc>
              <a:buFont typeface="Wingdings" panose="05000000000000000000" pitchFamily="2" charset="2"/>
              <a:buChar char="§"/>
            </a:pPr>
            <a:r>
              <a:rPr lang="en-US" sz="3200" dirty="0">
                <a:ln w="0"/>
                <a:effectLst>
                  <a:outerShdw blurRad="38100" dist="19050" dir="2700000" algn="tl" rotWithShape="0">
                    <a:schemeClr val="dk1">
                      <a:alpha val="40000"/>
                    </a:schemeClr>
                  </a:outerShdw>
                </a:effectLst>
                <a:latin typeface="Comic Sans MS"/>
              </a:rPr>
              <a:t>Oscillating modes</a:t>
            </a:r>
            <a:endParaRPr dirty="0">
              <a:ln w="0"/>
              <a:effectLst>
                <a:outerShdw blurRad="38100" dist="19050" dir="2700000" algn="tl" rotWithShape="0">
                  <a:schemeClr val="dk1">
                    <a:alpha val="40000"/>
                  </a:schemeClr>
                </a:outerShdw>
              </a:effectLst>
            </a:endParaRPr>
          </a:p>
          <a:p>
            <a:pPr lvl="2">
              <a:lnSpc>
                <a:spcPct val="100000"/>
              </a:lnSpc>
              <a:buFont typeface="Wingdings" charset="2"/>
              <a:buChar char=""/>
            </a:pPr>
            <a:r>
              <a:rPr lang="en-US" sz="2400" dirty="0">
                <a:ln w="0"/>
                <a:effectLst>
                  <a:outerShdw blurRad="38100" dist="19050" dir="2700000" algn="tl" rotWithShape="0">
                    <a:schemeClr val="dk1">
                      <a:alpha val="40000"/>
                    </a:schemeClr>
                  </a:outerShdw>
                </a:effectLst>
                <a:latin typeface="Comic Sans MS"/>
              </a:rPr>
              <a:t>Non-contact / close contact</a:t>
            </a:r>
            <a:endParaRPr dirty="0">
              <a:ln w="0"/>
              <a:effectLst>
                <a:outerShdw blurRad="38100" dist="19050" dir="2700000" algn="tl" rotWithShape="0">
                  <a:schemeClr val="dk1">
                    <a:alpha val="40000"/>
                  </a:schemeClr>
                </a:outerShdw>
              </a:effectLst>
            </a:endParaRPr>
          </a:p>
          <a:p>
            <a:pPr lvl="2">
              <a:lnSpc>
                <a:spcPct val="100000"/>
              </a:lnSpc>
              <a:buFont typeface="Wingdings" charset="2"/>
              <a:buChar char=""/>
            </a:pPr>
            <a:r>
              <a:rPr lang="en-US" sz="2400" dirty="0">
                <a:ln w="0"/>
                <a:effectLst>
                  <a:outerShdw blurRad="38100" dist="19050" dir="2700000" algn="tl" rotWithShape="0">
                    <a:schemeClr val="dk1">
                      <a:alpha val="40000"/>
                    </a:schemeClr>
                  </a:outerShdw>
                </a:effectLst>
                <a:latin typeface="Comic Sans MS"/>
              </a:rPr>
              <a:t>Intermittent – contact mode</a:t>
            </a:r>
            <a:endParaRPr dirty="0">
              <a:ln w="0"/>
              <a:effectLst>
                <a:outerShdw blurRad="38100" dist="19050" dir="2700000" algn="tl" rotWithShape="0">
                  <a:schemeClr val="dk1">
                    <a:alpha val="40000"/>
                  </a:schemeClr>
                </a:outerShdw>
              </a:effectLst>
            </a:endParaRPr>
          </a:p>
        </p:txBody>
      </p:sp>
      <p:sp>
        <p:nvSpPr>
          <p:cNvPr id="227" name="CustomShape 3"/>
          <p:cNvSpPr/>
          <p:nvPr/>
        </p:nvSpPr>
        <p:spPr>
          <a:xfrm>
            <a:off x="6449760" y="1796760"/>
            <a:ext cx="5055840" cy="863640"/>
          </a:xfrm>
          <a:prstGeom prst="rect">
            <a:avLst/>
          </a:prstGeom>
          <a:solidFill>
            <a:srgbClr val="32C7A9"/>
          </a:solidFill>
          <a:ln>
            <a:noFill/>
          </a:ln>
        </p:spPr>
        <p:txBody>
          <a:bodyPr lIns="213480" tIns="122040" rIns="213480" bIns="122040" anchor="ctr"/>
          <a:lstStyle/>
          <a:p>
            <a:pPr algn="ctr">
              <a:lnSpc>
                <a:spcPct val="90000"/>
              </a:lnSpc>
            </a:pPr>
            <a:r>
              <a:rPr lang="en-US" sz="3000">
                <a:solidFill>
                  <a:srgbClr val="FFFFFF"/>
                </a:solidFill>
                <a:latin typeface="Century Gothic"/>
              </a:rPr>
              <a:t>Non-topographic Modes</a:t>
            </a:r>
            <a:endParaRPr/>
          </a:p>
        </p:txBody>
      </p:sp>
      <p:sp>
        <p:nvSpPr>
          <p:cNvPr id="228" name="CustomShape 4"/>
          <p:cNvSpPr/>
          <p:nvPr/>
        </p:nvSpPr>
        <p:spPr>
          <a:xfrm>
            <a:off x="6449760" y="2660760"/>
            <a:ext cx="5055840" cy="3692520"/>
          </a:xfrm>
          <a:prstGeom prst="rect">
            <a:avLst/>
          </a:prstGeom>
          <a:solidFill>
            <a:srgbClr val="CDEAE0"/>
          </a:solidFill>
          <a:ln>
            <a:noFill/>
          </a:ln>
        </p:spPr>
        <p:txBody>
          <a:bodyPr lIns="74520" tIns="74520" rIns="99720" bIns="111960"/>
          <a:lstStyle/>
          <a:p>
            <a:pPr lvl="1">
              <a:lnSpc>
                <a:spcPct val="90000"/>
              </a:lnSpc>
              <a:buFont typeface="Wingdings" charset="2"/>
              <a:buChar char=""/>
            </a:pPr>
            <a:r>
              <a:rPr lang="en-US" dirty="0">
                <a:ln w="0"/>
                <a:effectLst>
                  <a:outerShdw blurRad="38100" dist="19050" dir="2700000" algn="tl" rotWithShape="0">
                    <a:schemeClr val="dk1">
                      <a:alpha val="40000"/>
                    </a:schemeClr>
                  </a:outerShdw>
                </a:effectLst>
                <a:latin typeface="Comic Sans MS"/>
              </a:rPr>
              <a:t>Force spectroscopy</a:t>
            </a:r>
            <a:endParaRPr dirty="0">
              <a:ln w="0"/>
              <a:effectLst>
                <a:outerShdw blurRad="38100" dist="19050" dir="2700000" algn="tl" rotWithShape="0">
                  <a:schemeClr val="dk1">
                    <a:alpha val="40000"/>
                  </a:schemeClr>
                </a:outerShdw>
              </a:effectLst>
            </a:endParaRPr>
          </a:p>
          <a:p>
            <a:pPr lvl="1">
              <a:lnSpc>
                <a:spcPct val="90000"/>
              </a:lnSpc>
              <a:buFont typeface="Wingdings" charset="2"/>
              <a:buChar char=""/>
            </a:pPr>
            <a:r>
              <a:rPr lang="en-US" dirty="0" err="1">
                <a:ln w="0"/>
                <a:effectLst>
                  <a:outerShdw blurRad="38100" dist="19050" dir="2700000" algn="tl" rotWithShape="0">
                    <a:schemeClr val="dk1">
                      <a:alpha val="40000"/>
                    </a:schemeClr>
                  </a:outerShdw>
                </a:effectLst>
                <a:latin typeface="Comic Sans MS"/>
              </a:rPr>
              <a:t>Nanoindentation</a:t>
            </a:r>
            <a:endParaRPr dirty="0">
              <a:ln w="0"/>
              <a:effectLst>
                <a:outerShdw blurRad="38100" dist="19050" dir="2700000" algn="tl" rotWithShape="0">
                  <a:schemeClr val="dk1">
                    <a:alpha val="40000"/>
                  </a:schemeClr>
                </a:outerShdw>
              </a:effectLst>
            </a:endParaRPr>
          </a:p>
          <a:p>
            <a:pPr lvl="1">
              <a:lnSpc>
                <a:spcPct val="90000"/>
              </a:lnSpc>
              <a:buFont typeface="Wingdings" charset="2"/>
              <a:buChar char=""/>
            </a:pPr>
            <a:r>
              <a:rPr lang="en-US" dirty="0">
                <a:ln w="0"/>
                <a:effectLst>
                  <a:outerShdw blurRad="38100" dist="19050" dir="2700000" algn="tl" rotWithShape="0">
                    <a:schemeClr val="dk1">
                      <a:alpha val="40000"/>
                    </a:schemeClr>
                  </a:outerShdw>
                </a:effectLst>
                <a:latin typeface="Comic Sans MS"/>
              </a:rPr>
              <a:t>Mechanical property imaging</a:t>
            </a:r>
            <a:endParaRPr dirty="0">
              <a:ln w="0"/>
              <a:effectLst>
                <a:outerShdw blurRad="38100" dist="19050" dir="2700000" algn="tl" rotWithShape="0">
                  <a:schemeClr val="dk1">
                    <a:alpha val="40000"/>
                  </a:schemeClr>
                </a:outerShdw>
              </a:effectLst>
            </a:endParaRPr>
          </a:p>
          <a:p>
            <a:pPr lvl="2">
              <a:lnSpc>
                <a:spcPct val="90000"/>
              </a:lnSpc>
              <a:buFont typeface="Wingdings" charset="2"/>
              <a:buChar char=""/>
            </a:pPr>
            <a:r>
              <a:rPr lang="en-US" sz="1400" dirty="0">
                <a:ln w="0"/>
                <a:effectLst>
                  <a:outerShdw blurRad="38100" dist="19050" dir="2700000" algn="tl" rotWithShape="0">
                    <a:schemeClr val="dk1">
                      <a:alpha val="40000"/>
                    </a:schemeClr>
                  </a:outerShdw>
                </a:effectLst>
                <a:latin typeface="Comic Sans MS"/>
              </a:rPr>
              <a:t>Lateral force microscopy</a:t>
            </a:r>
            <a:endParaRPr dirty="0">
              <a:ln w="0"/>
              <a:effectLst>
                <a:outerShdw blurRad="38100" dist="19050" dir="2700000" algn="tl" rotWithShape="0">
                  <a:schemeClr val="dk1">
                    <a:alpha val="40000"/>
                  </a:schemeClr>
                </a:outerShdw>
              </a:effectLst>
            </a:endParaRPr>
          </a:p>
          <a:p>
            <a:pPr lvl="2">
              <a:lnSpc>
                <a:spcPct val="90000"/>
              </a:lnSpc>
              <a:buFont typeface="Wingdings" charset="2"/>
              <a:buChar char=""/>
            </a:pPr>
            <a:r>
              <a:rPr lang="en-US" sz="1400" dirty="0">
                <a:ln w="0"/>
                <a:effectLst>
                  <a:outerShdw blurRad="38100" dist="19050" dir="2700000" algn="tl" rotWithShape="0">
                    <a:schemeClr val="dk1">
                      <a:alpha val="40000"/>
                    </a:schemeClr>
                  </a:outerShdw>
                </a:effectLst>
                <a:latin typeface="Comic Sans MS"/>
              </a:rPr>
              <a:t>Phase imaging</a:t>
            </a:r>
            <a:endParaRPr dirty="0">
              <a:ln w="0"/>
              <a:effectLst>
                <a:outerShdw blurRad="38100" dist="19050" dir="2700000" algn="tl" rotWithShape="0">
                  <a:schemeClr val="dk1">
                    <a:alpha val="40000"/>
                  </a:schemeClr>
                </a:outerShdw>
              </a:effectLst>
            </a:endParaRPr>
          </a:p>
          <a:p>
            <a:pPr lvl="1">
              <a:lnSpc>
                <a:spcPct val="90000"/>
              </a:lnSpc>
              <a:buFont typeface="Wingdings" charset="2"/>
              <a:buChar char=""/>
            </a:pPr>
            <a:r>
              <a:rPr lang="en-US" dirty="0">
                <a:ln w="0"/>
                <a:effectLst>
                  <a:outerShdw blurRad="38100" dist="19050" dir="2700000" algn="tl" rotWithShape="0">
                    <a:schemeClr val="dk1">
                      <a:alpha val="40000"/>
                    </a:schemeClr>
                  </a:outerShdw>
                </a:effectLst>
                <a:latin typeface="Comic Sans MS"/>
              </a:rPr>
              <a:t>Magnetic force microscopy</a:t>
            </a:r>
            <a:endParaRPr dirty="0">
              <a:ln w="0"/>
              <a:effectLst>
                <a:outerShdw blurRad="38100" dist="19050" dir="2700000" algn="tl" rotWithShape="0">
                  <a:schemeClr val="dk1">
                    <a:alpha val="40000"/>
                  </a:schemeClr>
                </a:outerShdw>
              </a:effectLst>
            </a:endParaRPr>
          </a:p>
          <a:p>
            <a:pPr lvl="1">
              <a:lnSpc>
                <a:spcPct val="90000"/>
              </a:lnSpc>
              <a:buFont typeface="Wingdings" charset="2"/>
              <a:buChar char=""/>
            </a:pPr>
            <a:r>
              <a:rPr lang="en-US" dirty="0">
                <a:ln w="0"/>
                <a:effectLst>
                  <a:outerShdw blurRad="38100" dist="19050" dir="2700000" algn="tl" rotWithShape="0">
                    <a:schemeClr val="dk1">
                      <a:alpha val="40000"/>
                    </a:schemeClr>
                  </a:outerShdw>
                </a:effectLst>
                <a:latin typeface="Comic Sans MS"/>
              </a:rPr>
              <a:t>Electric force microscopy and scanning Kelvin probe microscopy</a:t>
            </a:r>
            <a:endParaRPr dirty="0">
              <a:ln w="0"/>
              <a:effectLst>
                <a:outerShdw blurRad="38100" dist="19050" dir="2700000" algn="tl" rotWithShape="0">
                  <a:schemeClr val="dk1">
                    <a:alpha val="40000"/>
                  </a:schemeClr>
                </a:outerShdw>
              </a:effectLst>
            </a:endParaRPr>
          </a:p>
          <a:p>
            <a:pPr lvl="1">
              <a:lnSpc>
                <a:spcPct val="90000"/>
              </a:lnSpc>
              <a:buFont typeface="Wingdings" charset="2"/>
              <a:buChar char=""/>
            </a:pPr>
            <a:r>
              <a:rPr lang="en-US" dirty="0">
                <a:ln w="0"/>
                <a:effectLst>
                  <a:outerShdw blurRad="38100" dist="19050" dir="2700000" algn="tl" rotWithShape="0">
                    <a:schemeClr val="dk1">
                      <a:alpha val="40000"/>
                    </a:schemeClr>
                  </a:outerShdw>
                </a:effectLst>
                <a:latin typeface="Comic Sans MS"/>
              </a:rPr>
              <a:t>Electrochemical AFM</a:t>
            </a:r>
            <a:endParaRPr dirty="0">
              <a:ln w="0"/>
              <a:effectLst>
                <a:outerShdw blurRad="38100" dist="19050" dir="2700000" algn="tl" rotWithShape="0">
                  <a:schemeClr val="dk1">
                    <a:alpha val="40000"/>
                  </a:schemeClr>
                </a:outerShdw>
              </a:effectLst>
            </a:endParaRPr>
          </a:p>
          <a:p>
            <a:pPr lvl="1">
              <a:lnSpc>
                <a:spcPct val="90000"/>
              </a:lnSpc>
              <a:buFont typeface="Wingdings" charset="2"/>
              <a:buChar char=""/>
            </a:pPr>
            <a:r>
              <a:rPr lang="en-US" dirty="0">
                <a:ln w="0"/>
                <a:effectLst>
                  <a:outerShdw blurRad="38100" dist="19050" dir="2700000" algn="tl" rotWithShape="0">
                    <a:schemeClr val="dk1">
                      <a:alpha val="40000"/>
                    </a:schemeClr>
                  </a:outerShdw>
                </a:effectLst>
                <a:latin typeface="Comic Sans MS"/>
              </a:rPr>
              <a:t>Thermal modes</a:t>
            </a:r>
            <a:endParaRPr dirty="0">
              <a:ln w="0"/>
              <a:effectLst>
                <a:outerShdw blurRad="38100" dist="19050" dir="2700000" algn="tl" rotWithShape="0">
                  <a:schemeClr val="dk1">
                    <a:alpha val="40000"/>
                  </a:schemeClr>
                </a:outerShdw>
              </a:effectLst>
            </a:endParaRPr>
          </a:p>
          <a:p>
            <a:pPr lvl="1">
              <a:lnSpc>
                <a:spcPct val="90000"/>
              </a:lnSpc>
              <a:buFont typeface="Wingdings" charset="2"/>
              <a:buChar char=""/>
            </a:pPr>
            <a:r>
              <a:rPr lang="en-US" dirty="0">
                <a:ln w="0"/>
                <a:effectLst>
                  <a:outerShdw blurRad="38100" dist="19050" dir="2700000" algn="tl" rotWithShape="0">
                    <a:schemeClr val="dk1">
                      <a:alpha val="40000"/>
                    </a:schemeClr>
                  </a:outerShdw>
                </a:effectLst>
                <a:latin typeface="Comic Sans MS"/>
              </a:rPr>
              <a:t>Surface modification</a:t>
            </a:r>
            <a:endParaRPr dirty="0">
              <a:ln w="0"/>
              <a:effectLst>
                <a:outerShdw blurRad="38100" dist="19050" dir="2700000" algn="tl" rotWithShape="0">
                  <a:schemeClr val="dk1">
                    <a:alpha val="40000"/>
                  </a:schemeClr>
                </a:outerShdw>
              </a:effectLst>
            </a:endParaRPr>
          </a:p>
        </p:txBody>
      </p:sp>
      <p:sp>
        <p:nvSpPr>
          <p:cNvPr id="229" name="CustomShape 5"/>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Modes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1"/>
          <p:cNvSpPr txBox="1"/>
          <p:nvPr/>
        </p:nvSpPr>
        <p:spPr>
          <a:xfrm>
            <a:off x="685800" y="1771920"/>
            <a:ext cx="10820160" cy="4606920"/>
          </a:xfrm>
          <a:prstGeom prst="rect">
            <a:avLst/>
          </a:prstGeom>
        </p:spPr>
        <p:txBody>
          <a:bodyPr/>
          <a:lstStyle/>
          <a:p>
            <a:pPr>
              <a:lnSpc>
                <a:spcPct val="100000"/>
              </a:lnSpc>
              <a:buFont typeface="Wingdings" charset="2"/>
              <a:buChar char=""/>
            </a:pPr>
            <a:r>
              <a:rPr lang="en-US" sz="2200" dirty="0">
                <a:solidFill>
                  <a:srgbClr val="FFFFFF"/>
                </a:solidFill>
                <a:latin typeface="Comic Sans MS"/>
              </a:rPr>
              <a:t>The simplest mode of operation, which is the “basis” for other operation modes. </a:t>
            </a:r>
            <a:endParaRPr dirty="0"/>
          </a:p>
          <a:p>
            <a:pPr>
              <a:lnSpc>
                <a:spcPct val="100000"/>
              </a:lnSpc>
              <a:buFont typeface="Wingdings" charset="2"/>
              <a:buChar char=""/>
            </a:pPr>
            <a:r>
              <a:rPr lang="en-US" sz="2200" dirty="0">
                <a:solidFill>
                  <a:srgbClr val="FFFFFF"/>
                </a:solidFill>
                <a:latin typeface="Comic Sans MS"/>
              </a:rPr>
              <a:t>Capabilities of ultra high resolution in reasonable time. </a:t>
            </a:r>
            <a:endParaRPr dirty="0"/>
          </a:p>
          <a:p>
            <a:pPr>
              <a:lnSpc>
                <a:spcPct val="100000"/>
              </a:lnSpc>
              <a:buFont typeface="Wingdings" charset="2"/>
              <a:buChar char=""/>
            </a:pPr>
            <a:r>
              <a:rPr lang="en-US" sz="2200" dirty="0">
                <a:solidFill>
                  <a:srgbClr val="FFFFFF"/>
                </a:solidFill>
                <a:latin typeface="Comic Sans MS"/>
              </a:rPr>
              <a:t>It is based on the potential which occurs in “very small distances”.</a:t>
            </a:r>
            <a:endParaRPr dirty="0"/>
          </a:p>
          <a:p>
            <a:pPr lvl="1">
              <a:lnSpc>
                <a:spcPct val="100000"/>
              </a:lnSpc>
              <a:buFont typeface="Wingdings" charset="2"/>
              <a:buChar char=""/>
            </a:pPr>
            <a:r>
              <a:rPr lang="en-US" sz="2000" dirty="0">
                <a:solidFill>
                  <a:srgbClr val="FFFFFF"/>
                </a:solidFill>
                <a:latin typeface="Comic Sans MS"/>
              </a:rPr>
              <a:t>Zero force is exerted away from the surface </a:t>
            </a:r>
            <a:r>
              <a:rPr lang="en-US" sz="2000" dirty="0">
                <a:solidFill>
                  <a:srgbClr val="FFFFFF"/>
                </a:solidFill>
                <a:latin typeface="Wingdings"/>
              </a:rPr>
              <a:t></a:t>
            </a:r>
            <a:r>
              <a:rPr lang="en-US" sz="2000" dirty="0">
                <a:solidFill>
                  <a:srgbClr val="FFFFFF"/>
                </a:solidFill>
                <a:latin typeface="Comic Sans MS"/>
              </a:rPr>
              <a:t> zero deformation</a:t>
            </a:r>
            <a:endParaRPr dirty="0"/>
          </a:p>
          <a:p>
            <a:pPr lvl="1">
              <a:lnSpc>
                <a:spcPct val="100000"/>
              </a:lnSpc>
              <a:buFont typeface="Wingdings" charset="2"/>
              <a:buChar char=""/>
            </a:pPr>
            <a:r>
              <a:rPr lang="en-US" sz="2000" dirty="0">
                <a:solidFill>
                  <a:srgbClr val="FFFFFF"/>
                </a:solidFill>
                <a:latin typeface="Comic Sans MS"/>
              </a:rPr>
              <a:t>As the probe approaches the surface, attractive forces are exerted </a:t>
            </a:r>
            <a:r>
              <a:rPr lang="en-US" sz="2000" dirty="0">
                <a:solidFill>
                  <a:srgbClr val="FFFFFF"/>
                </a:solidFill>
                <a:latin typeface="Wingdings"/>
              </a:rPr>
              <a:t></a:t>
            </a:r>
            <a:r>
              <a:rPr lang="en-US" sz="2000" dirty="0">
                <a:solidFill>
                  <a:srgbClr val="FFFFFF"/>
                </a:solidFill>
                <a:latin typeface="Comic Sans MS"/>
              </a:rPr>
              <a:t> existence of deformation
As the probe approaches even closer, repulsive forces are exerted </a:t>
            </a:r>
            <a:r>
              <a:rPr lang="en-US" sz="2000" dirty="0">
                <a:solidFill>
                  <a:srgbClr val="FFFFFF"/>
                </a:solidFill>
                <a:latin typeface="Wingdings"/>
              </a:rPr>
              <a:t></a:t>
            </a:r>
            <a:r>
              <a:rPr lang="en-US" sz="2000" dirty="0">
                <a:solidFill>
                  <a:srgbClr val="FFFFFF"/>
                </a:solidFill>
                <a:latin typeface="Comic Sans MS"/>
              </a:rPr>
              <a:t> existence of deformation</a:t>
            </a:r>
            <a:endParaRPr dirty="0"/>
          </a:p>
          <a:p>
            <a:pPr>
              <a:lnSpc>
                <a:spcPct val="100000"/>
              </a:lnSpc>
              <a:buFont typeface="Wingdings" charset="2"/>
              <a:buChar char=""/>
            </a:pPr>
            <a:r>
              <a:rPr lang="en-US" sz="2200" dirty="0">
                <a:solidFill>
                  <a:srgbClr val="FFFFFF"/>
                </a:solidFill>
                <a:latin typeface="Comic Sans MS"/>
              </a:rPr>
              <a:t>The goal is the interaction between probe and surface to be in the region of repulsive forces. </a:t>
            </a:r>
            <a:endParaRPr dirty="0"/>
          </a:p>
          <a:p>
            <a:pPr>
              <a:lnSpc>
                <a:spcPct val="100000"/>
              </a:lnSpc>
              <a:buFont typeface="Wingdings" charset="2"/>
              <a:buChar char=""/>
            </a:pPr>
            <a:r>
              <a:rPr lang="en-US" sz="2200" dirty="0">
                <a:solidFill>
                  <a:srgbClr val="FFFFFF"/>
                </a:solidFill>
                <a:latin typeface="Comic Sans MS"/>
              </a:rPr>
              <a:t>The pressure which is exerted and the displacement of the cantilever depends on the feedback system and the deviation from a set point.</a:t>
            </a:r>
            <a:endParaRPr dirty="0"/>
          </a:p>
        </p:txBody>
      </p:sp>
      <p:sp>
        <p:nvSpPr>
          <p:cNvPr id="231"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Contact Mode</a:t>
            </a:r>
            <a:endParaRPr/>
          </a:p>
        </p:txBody>
      </p:sp>
      <p:pic>
        <p:nvPicPr>
          <p:cNvPr id="232" name="Εικόνα 5"/>
          <p:cNvPicPr/>
          <p:nvPr/>
        </p:nvPicPr>
        <p:blipFill>
          <a:blip r:embed="rId2"/>
          <a:stretch>
            <a:fillRect/>
          </a:stretch>
        </p:blipFill>
        <p:spPr>
          <a:xfrm>
            <a:off x="0" y="0"/>
            <a:ext cx="3294360" cy="1669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Shape 1"/>
          <p:cNvSpPr txBox="1"/>
          <p:nvPr/>
        </p:nvSpPr>
        <p:spPr>
          <a:xfrm>
            <a:off x="685800" y="1771920"/>
            <a:ext cx="10820160" cy="4606920"/>
          </a:xfrm>
          <a:prstGeom prst="rect">
            <a:avLst/>
          </a:prstGeom>
        </p:spPr>
        <p:txBody>
          <a:bodyPr/>
          <a:lstStyle/>
          <a:p>
            <a:pPr>
              <a:lnSpc>
                <a:spcPct val="100000"/>
              </a:lnSpc>
              <a:buFont typeface="Wingdings" charset="2"/>
              <a:buChar char=""/>
            </a:pPr>
            <a:r>
              <a:rPr lang="en-US" sz="2200" dirty="0">
                <a:solidFill>
                  <a:srgbClr val="FFFFFF"/>
                </a:solidFill>
                <a:latin typeface="Comic Sans MS"/>
              </a:rPr>
              <a:t>Two signals are recorded</a:t>
            </a:r>
            <a:endParaRPr dirty="0"/>
          </a:p>
          <a:p>
            <a:r>
              <a:rPr lang="en-US" sz="2000" dirty="0">
                <a:solidFill>
                  <a:srgbClr val="FFFFFF"/>
                </a:solidFill>
                <a:latin typeface="Comic Sans MS"/>
              </a:rPr>
              <a:t>Α) The deviation of the signal from the set-point signal
(error signal).</a:t>
            </a:r>
            <a:endParaRPr dirty="0"/>
          </a:p>
          <a:p>
            <a:r>
              <a:rPr lang="en-US" sz="2000" dirty="0">
                <a:solidFill>
                  <a:srgbClr val="FFFFFF"/>
                </a:solidFill>
                <a:latin typeface="Comic Sans MS"/>
              </a:rPr>
              <a:t>B) The motion of the piezoelectric mechanism so that the force between the probe and the surface remains constant 
(constant force mode).</a:t>
            </a:r>
            <a:endParaRPr dirty="0"/>
          </a:p>
          <a:p>
            <a:pPr>
              <a:lnSpc>
                <a:spcPct val="100000"/>
              </a:lnSpc>
              <a:buFont typeface="Wingdings" charset="2"/>
              <a:buChar char=""/>
            </a:pPr>
            <a:r>
              <a:rPr lang="en-US" sz="2200" dirty="0">
                <a:solidFill>
                  <a:srgbClr val="FFFFFF"/>
                </a:solidFill>
                <a:latin typeface="Comic Sans MS"/>
              </a:rPr>
              <a:t>If feedback is turned off while imaging, the AFM operates in constant height contact mode instead of constant force. </a:t>
            </a:r>
            <a:endParaRPr dirty="0"/>
          </a:p>
        </p:txBody>
      </p:sp>
      <p:sp>
        <p:nvSpPr>
          <p:cNvPr id="234"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Contact Mode</a:t>
            </a:r>
            <a:endParaRPr/>
          </a:p>
        </p:txBody>
      </p:sp>
      <p:pic>
        <p:nvPicPr>
          <p:cNvPr id="235" name="Εικόνα 1"/>
          <p:cNvPicPr/>
          <p:nvPr/>
        </p:nvPicPr>
        <p:blipFill>
          <a:blip r:embed="rId2"/>
          <a:stretch>
            <a:fillRect/>
          </a:stretch>
        </p:blipFill>
        <p:spPr>
          <a:xfrm>
            <a:off x="0" y="0"/>
            <a:ext cx="4811400" cy="1559520"/>
          </a:xfrm>
          <a:prstGeom prst="rect">
            <a:avLst/>
          </a:prstGeom>
          <a:ln>
            <a:noFill/>
          </a:ln>
        </p:spPr>
      </p:pic>
      <p:pic>
        <p:nvPicPr>
          <p:cNvPr id="236" name="Εικόνα 4"/>
          <p:cNvPicPr/>
          <p:nvPr/>
        </p:nvPicPr>
        <p:blipFill>
          <a:blip r:embed="rId3"/>
          <a:stretch>
            <a:fillRect/>
          </a:stretch>
        </p:blipFill>
        <p:spPr>
          <a:xfrm>
            <a:off x="685800" y="4788000"/>
            <a:ext cx="5127840" cy="1590480"/>
          </a:xfrm>
          <a:prstGeom prst="rect">
            <a:avLst/>
          </a:prstGeom>
          <a:ln>
            <a:noFill/>
          </a:ln>
        </p:spPr>
      </p:pic>
      <p:sp>
        <p:nvSpPr>
          <p:cNvPr id="237" name="CustomShape 3"/>
          <p:cNvSpPr/>
          <p:nvPr/>
        </p:nvSpPr>
        <p:spPr>
          <a:xfrm>
            <a:off x="6006600" y="4788000"/>
            <a:ext cx="5499360" cy="1590480"/>
          </a:xfrm>
          <a:prstGeom prst="rect">
            <a:avLst/>
          </a:prstGeom>
          <a:gradFill>
            <a:gsLst>
              <a:gs pos="0">
                <a:srgbClr val="EAC13B"/>
              </a:gs>
              <a:gs pos="100000">
                <a:srgbClr val="F2D986"/>
              </a:gs>
            </a:gsLst>
            <a:lin ang="16200000"/>
          </a:gradFill>
          <a:ln>
            <a:noFill/>
          </a:ln>
        </p:spPr>
        <p:txBody>
          <a:bodyPr lIns="90000" tIns="45000" rIns="90000" bIns="45000" anchor="ctr"/>
          <a:lstStyle/>
          <a:p>
            <a:pPr algn="ctr">
              <a:lnSpc>
                <a:spcPct val="100000"/>
              </a:lnSpc>
            </a:pPr>
            <a:r>
              <a:rPr lang="en-US" sz="1200" b="1">
                <a:solidFill>
                  <a:srgbClr val="454545"/>
                </a:solidFill>
                <a:latin typeface="Comic Sans MS"/>
              </a:rPr>
              <a:t>Illustration of the relation between height and deflection images. Left to right: height, right-shaded height and deflection images of the surface of a mosquito eye. The height image shows how much the z scanner moves to maintain the set-point. The deflection image shows how the cantilever bends as it passes over the sample, and is the signal used for feedback in contact-mode AFM. This image is very similar to the shaded height.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Shape 1"/>
          <p:cNvSpPr txBox="1"/>
          <p:nvPr/>
        </p:nvSpPr>
        <p:spPr>
          <a:xfrm>
            <a:off x="685800" y="1771920"/>
            <a:ext cx="10820160" cy="4606920"/>
          </a:xfrm>
          <a:prstGeom prst="rect">
            <a:avLst/>
          </a:prstGeom>
        </p:spPr>
        <p:txBody>
          <a:bodyPr/>
          <a:lstStyle/>
          <a:p>
            <a:pPr>
              <a:lnSpc>
                <a:spcPct val="110000"/>
              </a:lnSpc>
              <a:buFont typeface="Wingdings" charset="2"/>
              <a:buChar char=""/>
            </a:pPr>
            <a:r>
              <a:rPr lang="en-US" sz="2600">
                <a:solidFill>
                  <a:srgbClr val="FFFFFF"/>
                </a:solidFill>
                <a:latin typeface="Comic Sans MS"/>
              </a:rPr>
              <a:t>It is used when high resolution and sharp images are required. </a:t>
            </a:r>
            <a:endParaRPr/>
          </a:p>
          <a:p>
            <a:pPr>
              <a:lnSpc>
                <a:spcPct val="110000"/>
              </a:lnSpc>
              <a:buFont typeface="Wingdings" charset="2"/>
              <a:buChar char=""/>
            </a:pPr>
            <a:r>
              <a:rPr lang="en-US" sz="2600">
                <a:solidFill>
                  <a:srgbClr val="FFFFFF"/>
                </a:solidFill>
                <a:latin typeface="Comic Sans MS"/>
              </a:rPr>
              <a:t>Attention should be paid due to the repulsive forces between the probe and the specimen.  </a:t>
            </a:r>
            <a:endParaRPr/>
          </a:p>
          <a:p>
            <a:pPr lvl="1">
              <a:lnSpc>
                <a:spcPct val="110000"/>
              </a:lnSpc>
              <a:buFont typeface="Wingdings" charset="2"/>
              <a:buChar char=""/>
            </a:pPr>
            <a:r>
              <a:rPr lang="en-US" sz="2000">
                <a:solidFill>
                  <a:srgbClr val="FFFFFF"/>
                </a:solidFill>
                <a:latin typeface="Comic Sans MS"/>
              </a:rPr>
              <a:t>Damage is caused on the specimen surface </a:t>
            </a:r>
            <a:r>
              <a:rPr lang="en-US" sz="2000">
                <a:solidFill>
                  <a:srgbClr val="FFFFFF"/>
                </a:solidFill>
                <a:latin typeface="Wingdings"/>
              </a:rPr>
              <a:t></a:t>
            </a:r>
            <a:r>
              <a:rPr lang="en-US" sz="2000">
                <a:solidFill>
                  <a:srgbClr val="FFFFFF"/>
                </a:solidFill>
                <a:latin typeface="Comic Sans MS"/>
              </a:rPr>
              <a:t> it is not intended for damage susceptible specimens (soft, easily deformed…)</a:t>
            </a:r>
            <a:endParaRPr/>
          </a:p>
          <a:p>
            <a:pPr lvl="1">
              <a:lnSpc>
                <a:spcPct val="110000"/>
              </a:lnSpc>
              <a:buFont typeface="Wingdings" charset="2"/>
              <a:buChar char=""/>
            </a:pPr>
            <a:r>
              <a:rPr lang="en-US" sz="2000">
                <a:solidFill>
                  <a:srgbClr val="FFFFFF"/>
                </a:solidFill>
                <a:latin typeface="Comic Sans MS"/>
              </a:rPr>
              <a:t>Wear / damage of the probe </a:t>
            </a:r>
            <a:endParaRPr/>
          </a:p>
          <a:p>
            <a:pPr>
              <a:lnSpc>
                <a:spcPct val="110000"/>
              </a:lnSpc>
              <a:buFont typeface="Wingdings" charset="2"/>
              <a:buChar char=""/>
            </a:pPr>
            <a:r>
              <a:rPr lang="en-US" sz="2600">
                <a:solidFill>
                  <a:srgbClr val="FFFFFF"/>
                </a:solidFill>
                <a:latin typeface="Comic Sans MS"/>
              </a:rPr>
              <a:t>Lateral forces are developed due to contact and movement. </a:t>
            </a:r>
            <a:endParaRPr/>
          </a:p>
          <a:p>
            <a:pPr>
              <a:lnSpc>
                <a:spcPct val="110000"/>
              </a:lnSpc>
              <a:buFont typeface="Wingdings" charset="2"/>
              <a:buChar char=""/>
            </a:pPr>
            <a:r>
              <a:rPr lang="en-US" sz="2600">
                <a:solidFill>
                  <a:srgbClr val="FFFFFF"/>
                </a:solidFill>
                <a:latin typeface="Comic Sans MS"/>
              </a:rPr>
              <a:t>Attention should be paid to high forces being exerted on the probe (&gt;nΝ) </a:t>
            </a:r>
            <a:endParaRPr/>
          </a:p>
          <a:p>
            <a:pPr>
              <a:lnSpc>
                <a:spcPct val="110000"/>
              </a:lnSpc>
              <a:buFont typeface="Wingdings" charset="2"/>
              <a:buChar char=""/>
            </a:pPr>
            <a:r>
              <a:rPr lang="en-US" sz="2600">
                <a:solidFill>
                  <a:srgbClr val="FFFFFF"/>
                </a:solidFill>
                <a:latin typeface="Comic Sans MS"/>
              </a:rPr>
              <a:t>Ideal for microscopy observations in fluids. </a:t>
            </a:r>
            <a:endParaRPr/>
          </a:p>
          <a:p>
            <a:pPr>
              <a:lnSpc>
                <a:spcPct val="100000"/>
              </a:lnSpc>
            </a:pPr>
            <a:endParaRPr/>
          </a:p>
        </p:txBody>
      </p:sp>
      <p:sp>
        <p:nvSpPr>
          <p:cNvPr id="239"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Contact Mode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Θέση περιεχομένου 7"/>
          <p:cNvPicPr/>
          <p:nvPr/>
        </p:nvPicPr>
        <p:blipFill>
          <a:blip r:embed="rId2"/>
          <a:stretch>
            <a:fillRect/>
          </a:stretch>
        </p:blipFill>
        <p:spPr>
          <a:xfrm>
            <a:off x="1749240" y="1771920"/>
            <a:ext cx="5528160" cy="4800960"/>
          </a:xfrm>
          <a:prstGeom prst="rect">
            <a:avLst/>
          </a:prstGeom>
          <a:ln>
            <a:noFill/>
          </a:ln>
        </p:spPr>
      </p:pic>
      <p:sp>
        <p:nvSpPr>
          <p:cNvPr id="241" name="CustomShape 1"/>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Contact Mode</a:t>
            </a:r>
            <a:endParaRPr/>
          </a:p>
        </p:txBody>
      </p:sp>
      <p:sp>
        <p:nvSpPr>
          <p:cNvPr id="242" name="CustomShape 2"/>
          <p:cNvSpPr/>
          <p:nvPr/>
        </p:nvSpPr>
        <p:spPr>
          <a:xfrm>
            <a:off x="7361640" y="5160240"/>
            <a:ext cx="3164760" cy="1412640"/>
          </a:xfrm>
          <a:prstGeom prst="flowChartProcess">
            <a:avLst/>
          </a:prstGeom>
          <a:gradFill>
            <a:gsLst>
              <a:gs pos="0">
                <a:srgbClr val="80C03C"/>
              </a:gs>
              <a:gs pos="100000">
                <a:srgbClr val="8FC15E"/>
              </a:gs>
            </a:gsLst>
            <a:lin ang="16200000"/>
          </a:gradFill>
          <a:ln>
            <a:noFill/>
          </a:ln>
        </p:spPr>
        <p:txBody>
          <a:bodyPr lIns="90000" tIns="45000" rIns="90000" bIns="45000" anchor="ctr"/>
          <a:lstStyle/>
          <a:p>
            <a:pPr algn="ctr">
              <a:lnSpc>
                <a:spcPct val="100000"/>
              </a:lnSpc>
            </a:pPr>
            <a:r>
              <a:rPr lang="en-US" sz="1100">
                <a:solidFill>
                  <a:srgbClr val="000000"/>
                </a:solidFill>
                <a:latin typeface="Century Gothic"/>
              </a:rPr>
              <a:t>The effect of different feedback settings. The motion of the probe over a simple sample, resembling a calibration/test grid (left), and the oscilloscope window showing deflection (z-error) and height information (right). Note that feedback in AFM is never instantaneous, so the bottom example still shows some imperfections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685800" y="1771920"/>
            <a:ext cx="10820160" cy="4606920"/>
          </a:xfrm>
          <a:prstGeom prst="rect">
            <a:avLst/>
          </a:prstGeom>
        </p:spPr>
        <p:txBody>
          <a:bodyPr/>
          <a:lstStyle/>
          <a:p>
            <a:pPr>
              <a:lnSpc>
                <a:spcPct val="150000"/>
              </a:lnSpc>
              <a:buFont typeface="Wingdings" charset="2"/>
              <a:buChar char=""/>
            </a:pPr>
            <a:r>
              <a:rPr lang="en-US" sz="2200" dirty="0">
                <a:solidFill>
                  <a:srgbClr val="FFFFFF"/>
                </a:solidFill>
                <a:latin typeface="Comic Sans MS"/>
              </a:rPr>
              <a:t>The cantilever is oscillating (usually at its resonant frequency) by the aid of a piezoelectric device.   </a:t>
            </a:r>
            <a:endParaRPr dirty="0"/>
          </a:p>
          <a:p>
            <a:pPr>
              <a:lnSpc>
                <a:spcPct val="150000"/>
              </a:lnSpc>
            </a:pPr>
            <a:r>
              <a:rPr lang="en-US" sz="2200" dirty="0">
                <a:solidFill>
                  <a:srgbClr val="FFFFFF"/>
                </a:solidFill>
                <a:latin typeface="Comic Sans MS"/>
              </a:rPr>
              <a:t>The interaction between the probe and the specimen surface is causing damping </a:t>
            </a:r>
            <a:r>
              <a:rPr lang="en-US" sz="2200" dirty="0">
                <a:solidFill>
                  <a:srgbClr val="FFFFFF"/>
                </a:solidFill>
                <a:latin typeface="Wingdings"/>
              </a:rPr>
              <a:t></a:t>
            </a:r>
            <a:r>
              <a:rPr lang="en-US" sz="2200" dirty="0">
                <a:solidFill>
                  <a:srgbClr val="FFFFFF"/>
                </a:solidFill>
                <a:latin typeface="Comic Sans MS"/>
              </a:rPr>
              <a:t> reduction of oscillation frequency and amplitude. </a:t>
            </a:r>
            <a:endParaRPr dirty="0"/>
          </a:p>
          <a:p>
            <a:pPr>
              <a:lnSpc>
                <a:spcPct val="150000"/>
              </a:lnSpc>
              <a:buFont typeface="Wingdings" charset="2"/>
              <a:buChar char=""/>
            </a:pPr>
            <a:r>
              <a:rPr lang="en-US" sz="2200" dirty="0">
                <a:solidFill>
                  <a:srgbClr val="FFFFFF"/>
                </a:solidFill>
                <a:latin typeface="Comic Sans MS"/>
              </a:rPr>
              <a:t>The oscillation is detected by a force transducer.</a:t>
            </a:r>
            <a:endParaRPr dirty="0"/>
          </a:p>
          <a:p>
            <a:pPr>
              <a:lnSpc>
                <a:spcPct val="150000"/>
              </a:lnSpc>
              <a:buFont typeface="Wingdings" charset="2"/>
              <a:buChar char=""/>
            </a:pPr>
            <a:r>
              <a:rPr lang="en-US" sz="2200" dirty="0">
                <a:solidFill>
                  <a:srgbClr val="FFFFFF"/>
                </a:solidFill>
                <a:latin typeface="Comic Sans MS"/>
              </a:rPr>
              <a:t>The distance between the probe and the specimen remains constant by an appropriate feedback loop in similar way as in the Contact Mode.</a:t>
            </a:r>
            <a:endParaRPr dirty="0"/>
          </a:p>
          <a:p>
            <a:pPr>
              <a:lnSpc>
                <a:spcPct val="150000"/>
              </a:lnSpc>
            </a:pPr>
            <a:r>
              <a:rPr lang="en-US" sz="2200" dirty="0">
                <a:solidFill>
                  <a:srgbClr val="FFFFFF"/>
                </a:solidFill>
                <a:latin typeface="Comic Sans MS"/>
              </a:rPr>
              <a:t>There are different modes with different oscillation amplitudes and different approaches for the prediction of oscillation deviations. </a:t>
            </a:r>
            <a:endParaRPr dirty="0"/>
          </a:p>
        </p:txBody>
      </p:sp>
      <p:sp>
        <p:nvSpPr>
          <p:cNvPr id="244"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Oscillating Modes</a:t>
            </a:r>
            <a:endParaRPr/>
          </a:p>
        </p:txBody>
      </p:sp>
      <p:pic>
        <p:nvPicPr>
          <p:cNvPr id="245" name="Εικόνα 4"/>
          <p:cNvPicPr/>
          <p:nvPr/>
        </p:nvPicPr>
        <p:blipFill>
          <a:blip r:embed="rId2"/>
          <a:stretch>
            <a:fillRect/>
          </a:stretch>
        </p:blipFill>
        <p:spPr>
          <a:xfrm>
            <a:off x="8924544" y="3328416"/>
            <a:ext cx="2581416" cy="1024128"/>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6095880" y="219960"/>
            <a:ext cx="5409720" cy="1371240"/>
          </a:xfrm>
          <a:prstGeom prst="rect">
            <a:avLst/>
          </a:prstGeom>
        </p:spPr>
        <p:txBody>
          <a:bodyPr anchor="ctr"/>
          <a:lstStyle/>
          <a:p>
            <a:pPr algn="ctr">
              <a:lnSpc>
                <a:spcPct val="100000"/>
              </a:lnSpc>
            </a:pPr>
            <a:r>
              <a:rPr lang="en-US" sz="4000" dirty="0">
                <a:solidFill>
                  <a:srgbClr val="FFFFFF"/>
                </a:solidFill>
                <a:latin typeface="Comic Sans MS"/>
              </a:rPr>
              <a:t>About Microscopy</a:t>
            </a:r>
            <a:endParaRPr dirty="0"/>
          </a:p>
        </p:txBody>
      </p:sp>
      <p:sp>
        <p:nvSpPr>
          <p:cNvPr id="170" name="TextShape 2"/>
          <p:cNvSpPr txBox="1"/>
          <p:nvPr/>
        </p:nvSpPr>
        <p:spPr>
          <a:xfrm>
            <a:off x="685800" y="1591560"/>
            <a:ext cx="10820160" cy="4649760"/>
          </a:xfrm>
          <a:prstGeom prst="rect">
            <a:avLst/>
          </a:prstGeom>
        </p:spPr>
        <p:txBody>
          <a:bodyPr/>
          <a:lstStyle/>
          <a:p>
            <a:pPr>
              <a:lnSpc>
                <a:spcPct val="100000"/>
              </a:lnSpc>
              <a:buFont typeface="Wingdings" charset="2"/>
              <a:buChar char=""/>
            </a:pPr>
            <a:r>
              <a:rPr lang="en-US" sz="2200">
                <a:solidFill>
                  <a:srgbClr val="FFFFFF"/>
                </a:solidFill>
                <a:latin typeface="Comic Sans MS"/>
              </a:rPr>
              <a:t>Derived from the Greek words </a:t>
            </a:r>
            <a:r>
              <a:rPr lang="en-US" sz="2200">
                <a:solidFill>
                  <a:srgbClr val="FFFFFF"/>
                </a:solidFill>
                <a:latin typeface="Wingdings"/>
              </a:rPr>
              <a:t></a:t>
            </a:r>
            <a:r>
              <a:rPr lang="en-US" sz="2200">
                <a:solidFill>
                  <a:srgbClr val="FFFFFF"/>
                </a:solidFill>
                <a:latin typeface="Comic Sans MS"/>
              </a:rPr>
              <a:t> μικρός + σκοπεīν</a:t>
            </a:r>
            <a:endParaRPr/>
          </a:p>
          <a:p>
            <a:pPr>
              <a:lnSpc>
                <a:spcPct val="100000"/>
              </a:lnSpc>
              <a:buFont typeface="Wingdings" charset="2"/>
              <a:buChar char=""/>
            </a:pPr>
            <a:r>
              <a:rPr lang="en-US" sz="2200">
                <a:solidFill>
                  <a:srgbClr val="FFFFFF"/>
                </a:solidFill>
                <a:latin typeface="Comic Sans MS"/>
              </a:rPr>
              <a:t>Zacharias Janssen (1585 – 1632) </a:t>
            </a:r>
            <a:r>
              <a:rPr lang="en-US" sz="2200">
                <a:solidFill>
                  <a:srgbClr val="FFFFFF"/>
                </a:solidFill>
                <a:latin typeface="Wingdings"/>
              </a:rPr>
              <a:t></a:t>
            </a:r>
            <a:r>
              <a:rPr lang="en-US" sz="2200">
                <a:solidFill>
                  <a:srgbClr val="FFFFFF"/>
                </a:solidFill>
                <a:latin typeface="Comic Sans MS"/>
              </a:rPr>
              <a:t> the first fully functional microscope</a:t>
            </a:r>
            <a:endParaRPr/>
          </a:p>
          <a:p>
            <a:pPr>
              <a:lnSpc>
                <a:spcPct val="100000"/>
              </a:lnSpc>
              <a:buFont typeface="Wingdings" charset="2"/>
              <a:buChar char=""/>
            </a:pPr>
            <a:r>
              <a:rPr lang="en-US" sz="2200">
                <a:solidFill>
                  <a:srgbClr val="FFFFFF"/>
                </a:solidFill>
                <a:latin typeface="Comic Sans MS"/>
              </a:rPr>
              <a:t>1931  Ernst Ruska began constructing the earliest electron microscope,  </a:t>
            </a:r>
            <a:r>
              <a:rPr lang="en-US" sz="2200" u="sng">
                <a:solidFill>
                  <a:srgbClr val="FFFFFF"/>
                </a:solidFill>
                <a:latin typeface="Comic Sans MS"/>
              </a:rPr>
              <a:t>Transmission Electron Microscope</a:t>
            </a:r>
            <a:r>
              <a:rPr lang="en-US" sz="2200">
                <a:solidFill>
                  <a:srgbClr val="FFFFFF"/>
                </a:solidFill>
                <a:latin typeface="Comic Sans MS"/>
              </a:rPr>
              <a:t> (TEM)</a:t>
            </a:r>
            <a:endParaRPr/>
          </a:p>
          <a:p>
            <a:pPr>
              <a:lnSpc>
                <a:spcPct val="100000"/>
              </a:lnSpc>
              <a:buFont typeface="Wingdings" charset="2"/>
              <a:buChar char=""/>
            </a:pPr>
            <a:r>
              <a:rPr lang="en-US" sz="2200">
                <a:solidFill>
                  <a:srgbClr val="FFFFFF"/>
                </a:solidFill>
                <a:latin typeface="Comic Sans MS"/>
              </a:rPr>
              <a:t>1936 Erwin Müller constructed the first </a:t>
            </a:r>
            <a:r>
              <a:rPr lang="en-US" sz="2200" u="sng">
                <a:solidFill>
                  <a:srgbClr val="FFFFFF"/>
                </a:solidFill>
                <a:latin typeface="Comic Sans MS"/>
              </a:rPr>
              <a:t>Field-emission Microscope</a:t>
            </a:r>
            <a:r>
              <a:rPr lang="en-US" sz="2200">
                <a:solidFill>
                  <a:srgbClr val="FFFFFF"/>
                </a:solidFill>
                <a:latin typeface="Comic Sans MS"/>
              </a:rPr>
              <a:t>  (FEM)</a:t>
            </a:r>
            <a:endParaRPr/>
          </a:p>
          <a:p>
            <a:pPr>
              <a:lnSpc>
                <a:spcPct val="100000"/>
              </a:lnSpc>
              <a:buFont typeface="Wingdings" charset="2"/>
              <a:buChar char=""/>
            </a:pPr>
            <a:r>
              <a:rPr lang="en-US" sz="2200">
                <a:solidFill>
                  <a:srgbClr val="FFFFFF"/>
                </a:solidFill>
                <a:latin typeface="Comic Sans MS"/>
              </a:rPr>
              <a:t>1937 Manfred von Ardenne constructed the first functional </a:t>
            </a:r>
            <a:r>
              <a:rPr lang="en-US" sz="2200" u="sng">
                <a:solidFill>
                  <a:srgbClr val="FFFFFF"/>
                </a:solidFill>
                <a:latin typeface="Comic Sans MS"/>
              </a:rPr>
              <a:t>Scanning Electron Microscope</a:t>
            </a:r>
            <a:r>
              <a:rPr lang="en-US" sz="2200">
                <a:solidFill>
                  <a:srgbClr val="FFFFFF"/>
                </a:solidFill>
                <a:latin typeface="Comic Sans MS"/>
              </a:rPr>
              <a:t> (SEM)</a:t>
            </a:r>
            <a:endParaRPr/>
          </a:p>
          <a:p>
            <a:pPr>
              <a:lnSpc>
                <a:spcPct val="100000"/>
              </a:lnSpc>
              <a:buFont typeface="Wingdings" charset="2"/>
              <a:buChar char=""/>
            </a:pPr>
            <a:r>
              <a:rPr lang="en-US" sz="2200">
                <a:solidFill>
                  <a:srgbClr val="FFFFFF"/>
                </a:solidFill>
                <a:latin typeface="Comic Sans MS"/>
              </a:rPr>
              <a:t>1981 Gerd Binnig &amp; Heinrich Rohrer developed the </a:t>
            </a:r>
            <a:r>
              <a:rPr lang="en-US" sz="2200" u="sng">
                <a:solidFill>
                  <a:srgbClr val="FFFFFF"/>
                </a:solidFill>
                <a:latin typeface="Comic Sans MS"/>
              </a:rPr>
              <a:t>Scanning Tunneling microscope</a:t>
            </a:r>
            <a:r>
              <a:rPr lang="en-US" sz="2200">
                <a:solidFill>
                  <a:srgbClr val="FFFFFF"/>
                </a:solidFill>
                <a:latin typeface="Comic Sans MS"/>
              </a:rPr>
              <a:t> (STM).</a:t>
            </a:r>
            <a:endParaRPr/>
          </a:p>
          <a:p>
            <a:pPr>
              <a:lnSpc>
                <a:spcPct val="100000"/>
              </a:lnSpc>
              <a:buFont typeface="Wingdings" charset="2"/>
              <a:buChar char=""/>
            </a:pPr>
            <a:r>
              <a:rPr lang="en-US" sz="2200">
                <a:solidFill>
                  <a:srgbClr val="FFFFFF"/>
                </a:solidFill>
                <a:latin typeface="Comic Sans MS"/>
              </a:rPr>
              <a:t>1986 Gerd Binnig &amp; Quate &amp; Gerber invented the </a:t>
            </a:r>
            <a:r>
              <a:rPr lang="en-US" sz="2200" u="sng">
                <a:solidFill>
                  <a:srgbClr val="FF0000"/>
                </a:solidFill>
                <a:latin typeface="Comic Sans MS"/>
              </a:rPr>
              <a:t>Atomic Force Microscope </a:t>
            </a:r>
            <a:r>
              <a:rPr lang="en-US" sz="2200">
                <a:solidFill>
                  <a:srgbClr val="FF0000"/>
                </a:solidFill>
                <a:latin typeface="Comic Sans MS"/>
              </a:rPr>
              <a:t>(AFM)</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685800" y="2031840"/>
            <a:ext cx="10820160" cy="4200840"/>
          </a:xfrm>
          <a:prstGeom prst="rect">
            <a:avLst/>
          </a:prstGeom>
        </p:spPr>
        <p:txBody>
          <a:bodyPr/>
          <a:lstStyle/>
          <a:p>
            <a:pPr>
              <a:lnSpc>
                <a:spcPct val="100000"/>
              </a:lnSpc>
              <a:buFont typeface="Wingdings" charset="2"/>
              <a:buChar char=""/>
            </a:pPr>
            <a:r>
              <a:rPr lang="en-US" sz="2200">
                <a:solidFill>
                  <a:srgbClr val="FFFFFF"/>
                </a:solidFill>
                <a:latin typeface="Comic Sans MS"/>
              </a:rPr>
              <a:t>The choice of oscillation amplitude is related to the existence (or non-existence) of the region of the attractive forces. </a:t>
            </a:r>
            <a:endParaRPr/>
          </a:p>
          <a:p>
            <a:pPr lvl="1">
              <a:lnSpc>
                <a:spcPct val="100000"/>
              </a:lnSpc>
              <a:buFont typeface="Wingdings" charset="2"/>
              <a:buChar char=""/>
            </a:pPr>
            <a:r>
              <a:rPr lang="en-US" sz="2000">
                <a:solidFill>
                  <a:srgbClr val="FFFFFF"/>
                </a:solidFill>
                <a:latin typeface="Comic Sans MS"/>
              </a:rPr>
              <a:t>Restricted oscillation amplitude (10 nm)  </a:t>
            </a:r>
            <a:r>
              <a:rPr lang="en-US" sz="2000">
                <a:solidFill>
                  <a:srgbClr val="FFFFFF"/>
                </a:solidFill>
                <a:latin typeface="Wingdings"/>
              </a:rPr>
              <a:t></a:t>
            </a:r>
            <a:r>
              <a:rPr lang="en-US" sz="2000">
                <a:solidFill>
                  <a:srgbClr val="FFFFFF"/>
                </a:solidFill>
                <a:latin typeface="Comic Sans MS"/>
              </a:rPr>
              <a:t> </a:t>
            </a:r>
            <a:r>
              <a:rPr lang="en-US" sz="2000">
                <a:solidFill>
                  <a:srgbClr val="FF0000"/>
                </a:solidFill>
                <a:latin typeface="Comic Sans MS"/>
              </a:rPr>
              <a:t>non-contact mode (A)</a:t>
            </a:r>
            <a:endParaRPr/>
          </a:p>
          <a:p>
            <a:pPr lvl="1">
              <a:lnSpc>
                <a:spcPct val="100000"/>
              </a:lnSpc>
              <a:buFont typeface="Wingdings" charset="2"/>
              <a:buChar char=""/>
            </a:pPr>
            <a:r>
              <a:rPr lang="en-US" sz="2000">
                <a:solidFill>
                  <a:srgbClr val="FFFFFF"/>
                </a:solidFill>
                <a:latin typeface="Comic Sans MS"/>
              </a:rPr>
              <a:t>Large oscillation amplitude (&lt;100nm)</a:t>
            </a:r>
            <a:r>
              <a:rPr lang="en-US" sz="2000">
                <a:solidFill>
                  <a:srgbClr val="FFFFFF"/>
                </a:solidFill>
                <a:latin typeface="Wingdings"/>
              </a:rPr>
              <a:t></a:t>
            </a:r>
            <a:r>
              <a:rPr lang="en-US" sz="2000">
                <a:solidFill>
                  <a:srgbClr val="FFFFFF"/>
                </a:solidFill>
                <a:latin typeface="Comic Sans MS"/>
              </a:rPr>
              <a:t> </a:t>
            </a:r>
            <a:r>
              <a:rPr lang="en-US" sz="2000">
                <a:solidFill>
                  <a:srgbClr val="FF0000"/>
                </a:solidFill>
                <a:latin typeface="Comic Sans MS"/>
              </a:rPr>
              <a:t>intermittent mode (B)</a:t>
            </a:r>
            <a:endParaRPr/>
          </a:p>
          <a:p>
            <a:pPr>
              <a:lnSpc>
                <a:spcPct val="100000"/>
              </a:lnSpc>
            </a:pPr>
            <a:r>
              <a:rPr lang="en-US" sz="2800">
                <a:solidFill>
                  <a:srgbClr val="FFFF00"/>
                </a:solidFill>
                <a:latin typeface="Comic Sans MS"/>
              </a:rPr>
              <a:t>Non Contact Mode</a:t>
            </a:r>
            <a:endParaRPr/>
          </a:p>
          <a:p>
            <a:pPr>
              <a:lnSpc>
                <a:spcPct val="100000"/>
              </a:lnSpc>
              <a:buFont typeface="Wingdings" charset="2"/>
              <a:buChar char=""/>
            </a:pPr>
            <a:r>
              <a:rPr lang="en-US" sz="2000">
                <a:solidFill>
                  <a:srgbClr val="FFFFFF"/>
                </a:solidFill>
                <a:latin typeface="Comic Sans MS"/>
              </a:rPr>
              <a:t>High sharpness</a:t>
            </a:r>
            <a:endParaRPr/>
          </a:p>
          <a:p>
            <a:pPr>
              <a:lnSpc>
                <a:spcPct val="100000"/>
              </a:lnSpc>
              <a:buFont typeface="Wingdings" charset="2"/>
              <a:buChar char=""/>
            </a:pPr>
            <a:r>
              <a:rPr lang="en-US" sz="2000">
                <a:solidFill>
                  <a:srgbClr val="FFFFFF"/>
                </a:solidFill>
                <a:latin typeface="Comic Sans MS"/>
              </a:rPr>
              <a:t>Operation in the region of attractive potential (attractive Van der Waals forces) </a:t>
            </a:r>
            <a:r>
              <a:rPr lang="en-US" sz="2000">
                <a:solidFill>
                  <a:srgbClr val="FFFFFF"/>
                </a:solidFill>
                <a:latin typeface="Wingdings"/>
              </a:rPr>
              <a:t></a:t>
            </a:r>
            <a:r>
              <a:rPr lang="en-US" sz="2000">
                <a:solidFill>
                  <a:srgbClr val="FFFFFF"/>
                </a:solidFill>
                <a:latin typeface="Comic Sans MS"/>
              </a:rPr>
              <a:t> low interaction forces between probe and specimen surface.</a:t>
            </a:r>
            <a:endParaRPr/>
          </a:p>
          <a:p>
            <a:pPr>
              <a:lnSpc>
                <a:spcPct val="100000"/>
              </a:lnSpc>
              <a:buFont typeface="Wingdings" charset="2"/>
              <a:buChar char=""/>
            </a:pPr>
            <a:r>
              <a:rPr lang="en-US" sz="2000">
                <a:solidFill>
                  <a:srgbClr val="FFFFFF"/>
                </a:solidFill>
                <a:latin typeface="Comic Sans MS"/>
              </a:rPr>
              <a:t>Use of a cantilever with high stiffness (300 – 400 kHz)</a:t>
            </a:r>
            <a:endParaRPr/>
          </a:p>
          <a:p>
            <a:pPr>
              <a:lnSpc>
                <a:spcPct val="100000"/>
              </a:lnSpc>
              <a:buFont typeface="Wingdings" charset="2"/>
              <a:buChar char=""/>
            </a:pPr>
            <a:r>
              <a:rPr lang="en-US" sz="2000">
                <a:solidFill>
                  <a:srgbClr val="FFFFFF"/>
                </a:solidFill>
                <a:latin typeface="Comic Sans MS"/>
              </a:rPr>
              <a:t>Control of dynamic phenomena.  </a:t>
            </a:r>
            <a:endParaRPr/>
          </a:p>
        </p:txBody>
      </p:sp>
      <p:sp>
        <p:nvSpPr>
          <p:cNvPr id="247"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Oscillating Modes</a:t>
            </a:r>
            <a:endParaRPr/>
          </a:p>
        </p:txBody>
      </p:sp>
      <p:pic>
        <p:nvPicPr>
          <p:cNvPr id="248" name="Εικόνα 1"/>
          <p:cNvPicPr/>
          <p:nvPr/>
        </p:nvPicPr>
        <p:blipFill>
          <a:blip r:embed="rId2"/>
          <a:stretch>
            <a:fillRect/>
          </a:stretch>
        </p:blipFill>
        <p:spPr>
          <a:xfrm>
            <a:off x="8239500" y="4408560"/>
            <a:ext cx="3884400" cy="244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685800" y="1771920"/>
            <a:ext cx="10820160" cy="4469040"/>
          </a:xfrm>
          <a:prstGeom prst="rect">
            <a:avLst/>
          </a:prstGeom>
        </p:spPr>
        <p:txBody>
          <a:bodyPr/>
          <a:lstStyle/>
          <a:p>
            <a:pPr>
              <a:lnSpc>
                <a:spcPct val="100000"/>
              </a:lnSpc>
              <a:buFont typeface="Wingdings" charset="2"/>
              <a:buChar char=""/>
            </a:pPr>
            <a:r>
              <a:rPr lang="en-US" sz="2000" dirty="0">
                <a:solidFill>
                  <a:srgbClr val="FFFFFF"/>
                </a:solidFill>
                <a:latin typeface="Comic Sans MS"/>
              </a:rPr>
              <a:t>It can be applied to almost every specimen. </a:t>
            </a:r>
            <a:endParaRPr dirty="0"/>
          </a:p>
          <a:p>
            <a:pPr>
              <a:lnSpc>
                <a:spcPct val="100000"/>
              </a:lnSpc>
              <a:buFont typeface="Wingdings" charset="2"/>
              <a:buChar char=""/>
            </a:pPr>
            <a:r>
              <a:rPr lang="en-US" sz="2000" dirty="0">
                <a:solidFill>
                  <a:srgbClr val="FFFFFF"/>
                </a:solidFill>
                <a:latin typeface="Comic Sans MS"/>
              </a:rPr>
              <a:t>It yields more precise results compared to the Intermittent mode due to lower wear of the probe.</a:t>
            </a:r>
            <a:endParaRPr dirty="0"/>
          </a:p>
          <a:p>
            <a:pPr>
              <a:lnSpc>
                <a:spcPct val="100000"/>
              </a:lnSpc>
              <a:buFont typeface="Wingdings" charset="2"/>
              <a:buChar char=""/>
            </a:pPr>
            <a:r>
              <a:rPr lang="en-US" sz="2000" dirty="0">
                <a:solidFill>
                  <a:srgbClr val="FFFFFF"/>
                </a:solidFill>
                <a:latin typeface="Comic Sans MS"/>
              </a:rPr>
              <a:t>Difficulties due to existence of a “contamination layer” </a:t>
            </a:r>
            <a:r>
              <a:rPr lang="en-US" sz="2000" dirty="0">
                <a:solidFill>
                  <a:srgbClr val="FFFFFF"/>
                </a:solidFill>
                <a:latin typeface="Wingdings"/>
              </a:rPr>
              <a:t></a:t>
            </a:r>
            <a:r>
              <a:rPr lang="en-US" sz="2000" dirty="0">
                <a:solidFill>
                  <a:srgbClr val="FFFFFF"/>
                </a:solidFill>
                <a:latin typeface="Comic Sans MS"/>
              </a:rPr>
              <a:t> forces due to capillary phenomena </a:t>
            </a:r>
            <a:endParaRPr dirty="0"/>
          </a:p>
          <a:p>
            <a:pPr>
              <a:lnSpc>
                <a:spcPct val="100000"/>
              </a:lnSpc>
              <a:buFont typeface="Wingdings" charset="2"/>
              <a:buChar char=""/>
            </a:pPr>
            <a:r>
              <a:rPr lang="en-US" sz="2000" dirty="0">
                <a:solidFill>
                  <a:srgbClr val="FFFFFF"/>
                </a:solidFill>
                <a:latin typeface="Comic Sans MS"/>
              </a:rPr>
              <a:t>Oscillation over the “contamination layer” </a:t>
            </a:r>
            <a:endParaRPr dirty="0"/>
          </a:p>
          <a:p>
            <a:r>
              <a:rPr lang="en-US" dirty="0">
                <a:solidFill>
                  <a:srgbClr val="FFFFFF"/>
                </a:solidFill>
                <a:latin typeface="Comic Sans MS"/>
              </a:rPr>
              <a:t>(+) detection and observation of droplets</a:t>
            </a:r>
            <a:endParaRPr dirty="0"/>
          </a:p>
          <a:p>
            <a:r>
              <a:rPr lang="en-US" dirty="0">
                <a:solidFill>
                  <a:srgbClr val="FFFFFF"/>
                </a:solidFill>
                <a:latin typeface="Comic Sans MS"/>
              </a:rPr>
              <a:t>(-) lower sharpness</a:t>
            </a:r>
            <a:endParaRPr dirty="0"/>
          </a:p>
          <a:p>
            <a:pPr>
              <a:lnSpc>
                <a:spcPct val="100000"/>
              </a:lnSpc>
              <a:buFont typeface="Wingdings" charset="2"/>
              <a:buChar char=""/>
            </a:pPr>
            <a:r>
              <a:rPr lang="en-US" sz="2000" dirty="0">
                <a:solidFill>
                  <a:srgbClr val="FFFFFF"/>
                </a:solidFill>
                <a:latin typeface="Comic Sans MS"/>
              </a:rPr>
              <a:t>Oscillation inside the “contamination layer” </a:t>
            </a:r>
            <a:r>
              <a:rPr lang="en-US" sz="2000" dirty="0">
                <a:solidFill>
                  <a:srgbClr val="FFFFFF"/>
                </a:solidFill>
                <a:latin typeface="Wingdings"/>
              </a:rPr>
              <a:t></a:t>
            </a:r>
            <a:r>
              <a:rPr lang="en-US" sz="2000" dirty="0">
                <a:solidFill>
                  <a:srgbClr val="FFFFFF"/>
                </a:solidFill>
                <a:latin typeface="Comic Sans MS"/>
              </a:rPr>
              <a:t> higher sharpness but more difficult</a:t>
            </a:r>
            <a:endParaRPr dirty="0"/>
          </a:p>
          <a:p>
            <a:pPr>
              <a:lnSpc>
                <a:spcPct val="100000"/>
              </a:lnSpc>
              <a:buFont typeface="Wingdings" charset="2"/>
              <a:buChar char=""/>
            </a:pPr>
            <a:r>
              <a:rPr lang="en-US" sz="2000" dirty="0">
                <a:solidFill>
                  <a:srgbClr val="FFFFFF"/>
                </a:solidFill>
                <a:latin typeface="Comic Sans MS"/>
              </a:rPr>
              <a:t>Use of Ultra High Vacuum (UHV) </a:t>
            </a:r>
            <a:r>
              <a:rPr lang="en-US" sz="2000" dirty="0">
                <a:solidFill>
                  <a:srgbClr val="FFFFFF"/>
                </a:solidFill>
                <a:latin typeface="Wingdings"/>
              </a:rPr>
              <a:t></a:t>
            </a:r>
            <a:r>
              <a:rPr lang="en-US" sz="2000" dirty="0">
                <a:solidFill>
                  <a:srgbClr val="FFFFFF"/>
                </a:solidFill>
                <a:latin typeface="Comic Sans MS"/>
              </a:rPr>
              <a:t> atomic resolution (Morita et al.)</a:t>
            </a:r>
            <a:endParaRPr dirty="0"/>
          </a:p>
        </p:txBody>
      </p:sp>
      <p:sp>
        <p:nvSpPr>
          <p:cNvPr id="250"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Oscillating Modes</a:t>
            </a:r>
            <a:endParaRPr/>
          </a:p>
        </p:txBody>
      </p:sp>
      <p:pic>
        <p:nvPicPr>
          <p:cNvPr id="251" name="Εικόνα 4"/>
          <p:cNvPicPr/>
          <p:nvPr/>
        </p:nvPicPr>
        <p:blipFill>
          <a:blip r:embed="rId2"/>
          <a:stretch>
            <a:fillRect/>
          </a:stretch>
        </p:blipFill>
        <p:spPr>
          <a:xfrm>
            <a:off x="6927910" y="5295503"/>
            <a:ext cx="4956120" cy="1167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Shape 1"/>
          <p:cNvSpPr txBox="1"/>
          <p:nvPr/>
        </p:nvSpPr>
        <p:spPr>
          <a:xfrm>
            <a:off x="685800" y="2057400"/>
            <a:ext cx="10820160" cy="4321440"/>
          </a:xfrm>
          <a:prstGeom prst="rect">
            <a:avLst/>
          </a:prstGeom>
        </p:spPr>
        <p:txBody>
          <a:bodyPr/>
          <a:lstStyle/>
          <a:p>
            <a:pPr>
              <a:lnSpc>
                <a:spcPct val="100000"/>
              </a:lnSpc>
            </a:pPr>
            <a:r>
              <a:rPr lang="en-US" sz="2800" dirty="0">
                <a:solidFill>
                  <a:srgbClr val="FFFF00"/>
                </a:solidFill>
                <a:latin typeface="Comic Sans MS"/>
              </a:rPr>
              <a:t>Intermittent Mode</a:t>
            </a:r>
            <a:endParaRPr dirty="0"/>
          </a:p>
          <a:p>
            <a:pPr>
              <a:lnSpc>
                <a:spcPct val="100000"/>
              </a:lnSpc>
              <a:buFont typeface="Wingdings" charset="2"/>
              <a:buChar char=""/>
            </a:pPr>
            <a:r>
              <a:rPr lang="en-US" sz="2000" dirty="0">
                <a:solidFill>
                  <a:srgbClr val="FFFFFF"/>
                </a:solidFill>
                <a:latin typeface="Comic Sans MS"/>
              </a:rPr>
              <a:t>The interaction between probe and specimen surface  moves through all regimes (neutral-attractive-repulsive).</a:t>
            </a:r>
            <a:endParaRPr dirty="0"/>
          </a:p>
          <a:p>
            <a:pPr>
              <a:lnSpc>
                <a:spcPct val="100000"/>
              </a:lnSpc>
              <a:buFont typeface="Wingdings" charset="2"/>
              <a:buChar char=""/>
            </a:pPr>
            <a:r>
              <a:rPr lang="en-US" sz="2000" dirty="0">
                <a:solidFill>
                  <a:srgbClr val="FFFFFF"/>
                </a:solidFill>
                <a:latin typeface="Comic Sans MS"/>
              </a:rPr>
              <a:t>Almost zero side forces.</a:t>
            </a:r>
            <a:endParaRPr dirty="0"/>
          </a:p>
          <a:p>
            <a:pPr>
              <a:lnSpc>
                <a:spcPct val="100000"/>
              </a:lnSpc>
              <a:buFont typeface="Wingdings" charset="2"/>
              <a:buChar char=""/>
            </a:pPr>
            <a:r>
              <a:rPr lang="en-US" sz="2000" dirty="0">
                <a:solidFill>
                  <a:srgbClr val="FFFFFF"/>
                </a:solidFill>
                <a:latin typeface="Comic Sans MS"/>
              </a:rPr>
              <a:t>The probe can possibly penetrate the “contamination layer” </a:t>
            </a:r>
            <a:endParaRPr dirty="0"/>
          </a:p>
          <a:p>
            <a:pPr>
              <a:lnSpc>
                <a:spcPct val="100000"/>
              </a:lnSpc>
              <a:buFont typeface="Wingdings" charset="2"/>
              <a:buChar char=""/>
            </a:pPr>
            <a:r>
              <a:rPr lang="en-US" sz="2000" dirty="0">
                <a:solidFill>
                  <a:srgbClr val="FFFFFF"/>
                </a:solidFill>
                <a:latin typeface="Comic Sans MS"/>
              </a:rPr>
              <a:t>Increase need for collecting data from the feedback system. </a:t>
            </a:r>
            <a:endParaRPr dirty="0"/>
          </a:p>
          <a:p>
            <a:pPr>
              <a:lnSpc>
                <a:spcPct val="100000"/>
              </a:lnSpc>
              <a:buFont typeface="Wingdings" charset="2"/>
              <a:buChar char=""/>
            </a:pPr>
            <a:r>
              <a:rPr lang="en-US" sz="2000" dirty="0">
                <a:solidFill>
                  <a:srgbClr val="FFFFFF"/>
                </a:solidFill>
                <a:latin typeface="Comic Sans MS"/>
              </a:rPr>
              <a:t>Due to the existence of repulsive forces, wear can probably occur on the specimen surface or/and the probe. </a:t>
            </a:r>
            <a:endParaRPr dirty="0"/>
          </a:p>
          <a:p>
            <a:pPr>
              <a:lnSpc>
                <a:spcPct val="100000"/>
              </a:lnSpc>
              <a:buFont typeface="Wingdings" charset="2"/>
              <a:buChar char=""/>
            </a:pPr>
            <a:r>
              <a:rPr lang="en-US" sz="2000" dirty="0">
                <a:solidFill>
                  <a:srgbClr val="FFFFFF"/>
                </a:solidFill>
                <a:latin typeface="Comic Sans MS"/>
              </a:rPr>
              <a:t>The use of high order eigenvalues for sensitivity analysis and better feedback. </a:t>
            </a:r>
            <a:endParaRPr dirty="0"/>
          </a:p>
          <a:p>
            <a:pPr>
              <a:lnSpc>
                <a:spcPct val="90000"/>
              </a:lnSpc>
            </a:pPr>
            <a:endParaRPr dirty="0"/>
          </a:p>
        </p:txBody>
      </p:sp>
      <p:sp>
        <p:nvSpPr>
          <p:cNvPr id="253"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Oscillating Modes</a:t>
            </a:r>
            <a:endParaRPr/>
          </a:p>
        </p:txBody>
      </p:sp>
      <p:pic>
        <p:nvPicPr>
          <p:cNvPr id="254" name="Εικόνα 1"/>
          <p:cNvPicPr/>
          <p:nvPr/>
        </p:nvPicPr>
        <p:blipFill>
          <a:blip r:embed="rId2"/>
          <a:stretch>
            <a:fillRect/>
          </a:stretch>
        </p:blipFill>
        <p:spPr>
          <a:xfrm>
            <a:off x="1166400" y="5134680"/>
            <a:ext cx="4929480" cy="1323360"/>
          </a:xfrm>
          <a:prstGeom prst="rect">
            <a:avLst/>
          </a:prstGeom>
          <a:ln>
            <a:noFill/>
          </a:ln>
        </p:spPr>
      </p:pic>
      <p:pic>
        <p:nvPicPr>
          <p:cNvPr id="255" name="Εικόνα 5"/>
          <p:cNvPicPr/>
          <p:nvPr/>
        </p:nvPicPr>
        <p:blipFill>
          <a:blip r:embed="rId3"/>
          <a:stretch>
            <a:fillRect/>
          </a:stretch>
        </p:blipFill>
        <p:spPr>
          <a:xfrm>
            <a:off x="6576480" y="5134680"/>
            <a:ext cx="4929480" cy="881280"/>
          </a:xfrm>
          <a:prstGeom prst="rect">
            <a:avLst/>
          </a:prstGeom>
          <a:ln>
            <a:noFill/>
          </a:ln>
        </p:spPr>
      </p:pic>
      <p:pic>
        <p:nvPicPr>
          <p:cNvPr id="2" name="Εικόνα 1"/>
          <p:cNvPicPr>
            <a:picLocks noChangeAspect="1"/>
          </p:cNvPicPr>
          <p:nvPr/>
        </p:nvPicPr>
        <p:blipFill>
          <a:blip r:embed="rId4"/>
          <a:stretch>
            <a:fillRect/>
          </a:stretch>
        </p:blipFill>
        <p:spPr>
          <a:xfrm>
            <a:off x="0" y="-3105"/>
            <a:ext cx="3139531" cy="1981305"/>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6" name="TextShape 1"/>
          <p:cNvSpPr txBox="1"/>
          <p:nvPr/>
        </p:nvSpPr>
        <p:spPr>
          <a:xfrm>
            <a:off x="495360" y="1771920"/>
            <a:ext cx="11201040" cy="4606920"/>
          </a:xfrm>
          <a:prstGeom prst="rect">
            <a:avLst/>
          </a:prstGeom>
        </p:spPr>
        <p:txBody>
          <a:bodyPr/>
          <a:lstStyle/>
          <a:p>
            <a:pPr>
              <a:lnSpc>
                <a:spcPct val="100000"/>
              </a:lnSpc>
            </a:pPr>
            <a:r>
              <a:rPr lang="en-US" sz="2800">
                <a:solidFill>
                  <a:srgbClr val="FFFF00"/>
                </a:solidFill>
                <a:latin typeface="Comic Sans MS"/>
              </a:rPr>
              <a:t>Force Spectroscopy</a:t>
            </a:r>
            <a:endParaRPr/>
          </a:p>
          <a:p>
            <a:pPr>
              <a:lnSpc>
                <a:spcPct val="100000"/>
              </a:lnSpc>
              <a:buFont typeface="Wingdings" charset="2"/>
              <a:buChar char=""/>
            </a:pPr>
            <a:r>
              <a:rPr lang="en-US" sz="2400">
                <a:solidFill>
                  <a:srgbClr val="FFFFFF"/>
                </a:solidFill>
                <a:latin typeface="Comic Sans MS"/>
              </a:rPr>
              <a:t>The specimen remains fixed in xy axis and can be displaced only in z-axis in order to measure interatomic forces. </a:t>
            </a:r>
            <a:endParaRPr/>
          </a:p>
          <a:p>
            <a:pPr>
              <a:lnSpc>
                <a:spcPct val="100000"/>
              </a:lnSpc>
              <a:buFont typeface="Wingdings" charset="2"/>
              <a:buChar char=""/>
            </a:pPr>
            <a:r>
              <a:rPr lang="en-US" sz="2400">
                <a:solidFill>
                  <a:srgbClr val="FFFFFF"/>
                </a:solidFill>
                <a:latin typeface="Comic Sans MS"/>
              </a:rPr>
              <a:t>Creation of force-distance graphs.</a:t>
            </a:r>
            <a:endParaRPr/>
          </a:p>
          <a:p>
            <a:pPr>
              <a:lnSpc>
                <a:spcPct val="100000"/>
              </a:lnSpc>
              <a:buFont typeface="Wingdings" charset="2"/>
              <a:buChar char=""/>
            </a:pPr>
            <a:r>
              <a:rPr lang="en-US" sz="2400">
                <a:solidFill>
                  <a:srgbClr val="FFFFFF"/>
                </a:solidFill>
                <a:latin typeface="Comic Sans MS"/>
              </a:rPr>
              <a:t>Capability of appropriate modification of the probe tip according to specific requirements.</a:t>
            </a:r>
            <a:endParaRPr/>
          </a:p>
          <a:p>
            <a:pPr>
              <a:lnSpc>
                <a:spcPct val="100000"/>
              </a:lnSpc>
              <a:buFont typeface="Wingdings" charset="2"/>
              <a:buChar char=""/>
            </a:pPr>
            <a:r>
              <a:rPr lang="en-US" sz="2400">
                <a:solidFill>
                  <a:srgbClr val="FFFFFF"/>
                </a:solidFill>
                <a:latin typeface="Comic Sans MS"/>
              </a:rPr>
              <a:t>Parameters which affect the measurements:</a:t>
            </a:r>
            <a:endParaRPr/>
          </a:p>
          <a:p>
            <a:pPr lvl="1">
              <a:lnSpc>
                <a:spcPct val="100000"/>
              </a:lnSpc>
              <a:buFont typeface="Wingdings" charset="2"/>
              <a:buChar char=""/>
            </a:pPr>
            <a:r>
              <a:rPr lang="en-US" sz="2000">
                <a:solidFill>
                  <a:srgbClr val="FFFFFF"/>
                </a:solidFill>
                <a:latin typeface="Comic Sans MS"/>
              </a:rPr>
              <a:t>Number of interacting atoms </a:t>
            </a:r>
            <a:endParaRPr/>
          </a:p>
          <a:p>
            <a:pPr lvl="1">
              <a:lnSpc>
                <a:spcPct val="100000"/>
              </a:lnSpc>
              <a:buFont typeface="Wingdings" charset="2"/>
              <a:buChar char=""/>
            </a:pPr>
            <a:r>
              <a:rPr lang="en-US" sz="2000">
                <a:solidFill>
                  <a:srgbClr val="FFFFFF"/>
                </a:solidFill>
                <a:latin typeface="Comic Sans MS"/>
              </a:rPr>
              <a:t>Orientation of atoms</a:t>
            </a:r>
            <a:endParaRPr/>
          </a:p>
          <a:p>
            <a:pPr lvl="1">
              <a:lnSpc>
                <a:spcPct val="100000"/>
              </a:lnSpc>
              <a:buFont typeface="Wingdings" charset="2"/>
              <a:buChar char=""/>
            </a:pPr>
            <a:r>
              <a:rPr lang="en-US" sz="2000">
                <a:solidFill>
                  <a:srgbClr val="FFFFFF"/>
                </a:solidFill>
                <a:latin typeface="Comic Sans MS"/>
              </a:rPr>
              <a:t>Approaching speed</a:t>
            </a:r>
            <a:endParaRPr/>
          </a:p>
          <a:p>
            <a:pPr lvl="1">
              <a:lnSpc>
                <a:spcPct val="100000"/>
              </a:lnSpc>
              <a:buFont typeface="Wingdings" charset="2"/>
              <a:buChar char=""/>
            </a:pPr>
            <a:r>
              <a:rPr lang="en-US" sz="2000">
                <a:solidFill>
                  <a:srgbClr val="FFFFFF"/>
                </a:solidFill>
                <a:latin typeface="Comic Sans MS"/>
              </a:rPr>
              <a:t>Measurement environment </a:t>
            </a:r>
            <a:endParaRPr/>
          </a:p>
          <a:p>
            <a:pPr lvl="1">
              <a:lnSpc>
                <a:spcPct val="100000"/>
              </a:lnSpc>
              <a:buFont typeface="Wingdings" charset="2"/>
              <a:buChar char=""/>
            </a:pPr>
            <a:r>
              <a:rPr lang="en-US" sz="2000">
                <a:solidFill>
                  <a:srgbClr val="FFFFFF"/>
                </a:solidFill>
                <a:latin typeface="Comic Sans MS"/>
              </a:rPr>
              <a:t>High variability of results</a:t>
            </a:r>
            <a:endParaRPr/>
          </a:p>
          <a:p>
            <a:pPr>
              <a:lnSpc>
                <a:spcPct val="90000"/>
              </a:lnSpc>
            </a:pPr>
            <a:endParaRPr/>
          </a:p>
        </p:txBody>
      </p:sp>
      <p:sp>
        <p:nvSpPr>
          <p:cNvPr id="257"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Non-topographic Modes</a:t>
            </a:r>
            <a:endParaRPr/>
          </a:p>
        </p:txBody>
      </p:sp>
      <p:pic>
        <p:nvPicPr>
          <p:cNvPr id="258" name="Εικόνα 4"/>
          <p:cNvPicPr/>
          <p:nvPr/>
        </p:nvPicPr>
        <p:blipFill>
          <a:blip r:embed="rId2"/>
          <a:stretch>
            <a:fillRect/>
          </a:stretch>
        </p:blipFill>
        <p:spPr>
          <a:xfrm>
            <a:off x="7505640" y="3945600"/>
            <a:ext cx="3999960" cy="2280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Shape 1"/>
          <p:cNvSpPr txBox="1"/>
          <p:nvPr/>
        </p:nvSpPr>
        <p:spPr>
          <a:xfrm>
            <a:off x="685800" y="2092680"/>
            <a:ext cx="10820160" cy="3938760"/>
          </a:xfrm>
          <a:prstGeom prst="rect">
            <a:avLst/>
          </a:prstGeom>
        </p:spPr>
        <p:txBody>
          <a:bodyPr/>
          <a:lstStyle/>
          <a:p>
            <a:pPr>
              <a:lnSpc>
                <a:spcPct val="100000"/>
              </a:lnSpc>
            </a:pPr>
            <a:r>
              <a:rPr lang="en-US" sz="2800">
                <a:solidFill>
                  <a:srgbClr val="FFFF00"/>
                </a:solidFill>
                <a:latin typeface="Comic Sans MS"/>
              </a:rPr>
              <a:t>Nanoindentation </a:t>
            </a:r>
            <a:endParaRPr/>
          </a:p>
          <a:p>
            <a:pPr>
              <a:lnSpc>
                <a:spcPct val="100000"/>
              </a:lnSpc>
              <a:buFont typeface="Wingdings" charset="2"/>
              <a:buChar char=""/>
            </a:pPr>
            <a:r>
              <a:rPr lang="en-US" sz="2400">
                <a:solidFill>
                  <a:srgbClr val="FFFFFF"/>
                </a:solidFill>
                <a:latin typeface="Comic Sans MS"/>
              </a:rPr>
              <a:t>Recording of force-displacement curve.</a:t>
            </a:r>
            <a:endParaRPr/>
          </a:p>
          <a:p>
            <a:pPr>
              <a:lnSpc>
                <a:spcPct val="100000"/>
              </a:lnSpc>
              <a:buFont typeface="Wingdings" charset="2"/>
              <a:buChar char=""/>
            </a:pPr>
            <a:r>
              <a:rPr lang="en-US" sz="2400">
                <a:solidFill>
                  <a:srgbClr val="FFFFFF"/>
                </a:solidFill>
                <a:latin typeface="Comic Sans MS"/>
              </a:rPr>
              <a:t>Advantages</a:t>
            </a:r>
            <a:endParaRPr/>
          </a:p>
          <a:p>
            <a:pPr lvl="1">
              <a:lnSpc>
                <a:spcPct val="100000"/>
              </a:lnSpc>
              <a:buFont typeface="Wingdings" charset="2"/>
              <a:buChar char=""/>
            </a:pPr>
            <a:r>
              <a:rPr lang="en-US" sz="2000">
                <a:solidFill>
                  <a:srgbClr val="FFFFFF"/>
                </a:solidFill>
                <a:latin typeface="Comic Sans MS"/>
              </a:rPr>
              <a:t>High sensitivity</a:t>
            </a:r>
            <a:endParaRPr/>
          </a:p>
          <a:p>
            <a:pPr lvl="1">
              <a:lnSpc>
                <a:spcPct val="100000"/>
              </a:lnSpc>
              <a:buFont typeface="Wingdings" charset="2"/>
              <a:buChar char=""/>
            </a:pPr>
            <a:r>
              <a:rPr lang="en-US" sz="2000">
                <a:solidFill>
                  <a:srgbClr val="FFFFFF"/>
                </a:solidFill>
                <a:latin typeface="Comic Sans MS"/>
              </a:rPr>
              <a:t>Inherent capability of measurement of imprint
Capability of position control with high precision</a:t>
            </a:r>
            <a:endParaRPr/>
          </a:p>
          <a:p>
            <a:pPr>
              <a:lnSpc>
                <a:spcPct val="100000"/>
              </a:lnSpc>
              <a:buFont typeface="Wingdings" charset="2"/>
              <a:buChar char=""/>
            </a:pPr>
            <a:r>
              <a:rPr lang="en-US" sz="2400">
                <a:solidFill>
                  <a:srgbClr val="FFFFFF"/>
                </a:solidFill>
                <a:latin typeface="Comic Sans MS"/>
              </a:rPr>
              <a:t>Disadvantages</a:t>
            </a:r>
            <a:endParaRPr/>
          </a:p>
          <a:p>
            <a:pPr lvl="1">
              <a:lnSpc>
                <a:spcPct val="100000"/>
              </a:lnSpc>
              <a:buFont typeface="Wingdings" charset="2"/>
              <a:buChar char=""/>
            </a:pPr>
            <a:r>
              <a:rPr lang="en-US" sz="2000">
                <a:solidFill>
                  <a:srgbClr val="FFFFFF"/>
                </a:solidFill>
                <a:latin typeface="Comic Sans MS"/>
              </a:rPr>
              <a:t>Non-vertical approach of the probe</a:t>
            </a:r>
            <a:endParaRPr/>
          </a:p>
          <a:p>
            <a:pPr lvl="1">
              <a:lnSpc>
                <a:spcPct val="100000"/>
              </a:lnSpc>
              <a:buFont typeface="Wingdings" charset="2"/>
              <a:buChar char=""/>
            </a:pPr>
            <a:r>
              <a:rPr lang="en-US" sz="2000">
                <a:solidFill>
                  <a:srgbClr val="FFFFFF"/>
                </a:solidFill>
                <a:latin typeface="Comic Sans MS"/>
              </a:rPr>
              <a:t>Nonlinearity of displacement in the z-axis </a:t>
            </a:r>
            <a:endParaRPr/>
          </a:p>
          <a:p>
            <a:pPr lvl="1">
              <a:lnSpc>
                <a:spcPct val="100000"/>
              </a:lnSpc>
              <a:buFont typeface="Wingdings" charset="2"/>
              <a:buChar char=""/>
            </a:pPr>
            <a:r>
              <a:rPr lang="en-US" sz="2000">
                <a:solidFill>
                  <a:srgbClr val="FFFFFF"/>
                </a:solidFill>
                <a:latin typeface="Comic Sans MS"/>
              </a:rPr>
              <a:t>Mandatory calibration for measurement of real forces</a:t>
            </a:r>
            <a:endParaRPr/>
          </a:p>
          <a:p>
            <a:endParaRPr/>
          </a:p>
          <a:p>
            <a:endParaRPr/>
          </a:p>
        </p:txBody>
      </p:sp>
      <p:sp>
        <p:nvSpPr>
          <p:cNvPr id="260"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Non-topographic Modes</a:t>
            </a:r>
            <a:endParaRPr/>
          </a:p>
        </p:txBody>
      </p:sp>
      <p:pic>
        <p:nvPicPr>
          <p:cNvPr id="261" name="Εικόνα 4"/>
          <p:cNvPicPr/>
          <p:nvPr/>
        </p:nvPicPr>
        <p:blipFill>
          <a:blip r:embed="rId2"/>
          <a:stretch>
            <a:fillRect/>
          </a:stretch>
        </p:blipFill>
        <p:spPr>
          <a:xfrm>
            <a:off x="7294680" y="3270240"/>
            <a:ext cx="4211280" cy="1583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685800" y="1771920"/>
            <a:ext cx="10820160" cy="4259520"/>
          </a:xfrm>
          <a:prstGeom prst="rect">
            <a:avLst/>
          </a:prstGeom>
        </p:spPr>
        <p:txBody>
          <a:bodyPr/>
          <a:lstStyle/>
          <a:p>
            <a:pPr>
              <a:lnSpc>
                <a:spcPct val="100000"/>
              </a:lnSpc>
            </a:pPr>
            <a:r>
              <a:rPr lang="en-US" sz="2800" dirty="0">
                <a:solidFill>
                  <a:srgbClr val="FFFF00"/>
                </a:solidFill>
                <a:latin typeface="Comic Sans MS"/>
              </a:rPr>
              <a:t>Mechanical property imaging </a:t>
            </a:r>
            <a:endParaRPr dirty="0"/>
          </a:p>
          <a:p>
            <a:pPr>
              <a:lnSpc>
                <a:spcPct val="100000"/>
              </a:lnSpc>
              <a:buFont typeface="Wingdings" charset="2"/>
              <a:buChar char=""/>
            </a:pPr>
            <a:r>
              <a:rPr lang="en-US" sz="2000" dirty="0">
                <a:solidFill>
                  <a:srgbClr val="92D050"/>
                </a:solidFill>
                <a:latin typeface="Comic Sans MS"/>
              </a:rPr>
              <a:t>Lateral force microscopy:</a:t>
            </a:r>
            <a:r>
              <a:rPr lang="en-US" sz="2000" dirty="0">
                <a:solidFill>
                  <a:srgbClr val="FFFFFF"/>
                </a:solidFill>
                <a:latin typeface="Comic Sans MS"/>
              </a:rPr>
              <a:t> Measurement of “lateral” deviation of the signal </a:t>
            </a:r>
            <a:r>
              <a:rPr lang="en-US" sz="2000" dirty="0">
                <a:solidFill>
                  <a:srgbClr val="FFFFFF"/>
                </a:solidFill>
                <a:latin typeface="Wingdings"/>
              </a:rPr>
              <a:t></a:t>
            </a:r>
            <a:r>
              <a:rPr lang="en-US" sz="2000" dirty="0">
                <a:solidFill>
                  <a:srgbClr val="FFFFFF"/>
                </a:solidFill>
                <a:latin typeface="Comic Sans MS"/>
              </a:rPr>
              <a:t> data regarding the surface profile and friction coefficient</a:t>
            </a:r>
            <a:endParaRPr dirty="0"/>
          </a:p>
          <a:p>
            <a:pPr>
              <a:lnSpc>
                <a:spcPct val="100000"/>
              </a:lnSpc>
            </a:pPr>
            <a:r>
              <a:rPr lang="en-US" sz="2000" dirty="0">
                <a:solidFill>
                  <a:srgbClr val="92D050"/>
                </a:solidFill>
                <a:latin typeface="Comic Sans MS"/>
              </a:rPr>
              <a:t>Phase imaging: </a:t>
            </a:r>
            <a:r>
              <a:rPr lang="en-US" sz="2000" dirty="0">
                <a:solidFill>
                  <a:schemeClr val="bg1"/>
                </a:solidFill>
                <a:latin typeface="Comic Sans MS"/>
              </a:rPr>
              <a:t>M</a:t>
            </a:r>
            <a:r>
              <a:rPr lang="en-US" sz="2000" dirty="0">
                <a:solidFill>
                  <a:srgbClr val="FFFFFF"/>
                </a:solidFill>
                <a:latin typeface="Comic Sans MS"/>
              </a:rPr>
              <a:t>easurement of the phase shift of the signal in Intermittent – contact mode due to adhesion and viscoelasticity phenomena</a:t>
            </a:r>
            <a:endParaRPr dirty="0"/>
          </a:p>
          <a:p>
            <a:endParaRPr dirty="0"/>
          </a:p>
        </p:txBody>
      </p:sp>
      <p:sp>
        <p:nvSpPr>
          <p:cNvPr id="263"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Non-topographic Modes</a:t>
            </a:r>
            <a:endParaRPr/>
          </a:p>
        </p:txBody>
      </p:sp>
      <p:pic>
        <p:nvPicPr>
          <p:cNvPr id="264" name="Εικόνα 1"/>
          <p:cNvPicPr/>
          <p:nvPr/>
        </p:nvPicPr>
        <p:blipFill>
          <a:blip r:embed="rId2"/>
          <a:stretch>
            <a:fillRect/>
          </a:stretch>
        </p:blipFill>
        <p:spPr>
          <a:xfrm>
            <a:off x="685800" y="3702960"/>
            <a:ext cx="4268520" cy="1827000"/>
          </a:xfrm>
          <a:prstGeom prst="rect">
            <a:avLst/>
          </a:prstGeom>
          <a:ln>
            <a:noFill/>
          </a:ln>
        </p:spPr>
      </p:pic>
      <p:pic>
        <p:nvPicPr>
          <p:cNvPr id="265" name="Εικόνα 5"/>
          <p:cNvPicPr/>
          <p:nvPr/>
        </p:nvPicPr>
        <p:blipFill>
          <a:blip r:embed="rId3"/>
          <a:stretch>
            <a:fillRect/>
          </a:stretch>
        </p:blipFill>
        <p:spPr>
          <a:xfrm>
            <a:off x="5095800" y="3702960"/>
            <a:ext cx="4068000" cy="2765880"/>
          </a:xfrm>
          <a:prstGeom prst="rect">
            <a:avLst/>
          </a:prstGeom>
          <a:ln>
            <a:noFill/>
          </a:ln>
        </p:spPr>
      </p:pic>
      <p:sp>
        <p:nvSpPr>
          <p:cNvPr id="266" name="CustomShape 3"/>
          <p:cNvSpPr/>
          <p:nvPr/>
        </p:nvSpPr>
        <p:spPr>
          <a:xfrm>
            <a:off x="9164160" y="3702960"/>
            <a:ext cx="2341800" cy="2765880"/>
          </a:xfrm>
          <a:prstGeom prst="rect">
            <a:avLst/>
          </a:prstGeom>
          <a:gradFill>
            <a:gsLst>
              <a:gs pos="0">
                <a:srgbClr val="80C03C"/>
              </a:gs>
              <a:gs pos="100000">
                <a:srgbClr val="8FC15E"/>
              </a:gs>
            </a:gsLst>
            <a:lin ang="16200000"/>
          </a:gradFill>
          <a:ln>
            <a:noFill/>
          </a:ln>
        </p:spPr>
        <p:txBody>
          <a:bodyPr lIns="90000" tIns="45000" rIns="90000" bIns="45000" anchor="ctr"/>
          <a:lstStyle/>
          <a:p>
            <a:pPr algn="ctr">
              <a:lnSpc>
                <a:spcPct val="100000"/>
              </a:lnSpc>
            </a:pPr>
            <a:r>
              <a:rPr lang="en-US" sz="1050">
                <a:solidFill>
                  <a:srgbClr val="000000"/>
                </a:solidFill>
                <a:latin typeface="Comic Sans MS"/>
              </a:rPr>
              <a:t>Examples of phase contrast in IC-AFM on different samples. Top: a triblock copolymer topography (left) barely shows height differences for the different phases. The phase image (right) shows clear contrast. Bottom: Langmuir–Blodgett film on mica, the high topography region (the monolayer) has a higher phase contrast than the mica in the phase image. This image shows how the edges of these phases also show different contrast in the phase image, due to changes in tip–sample contact area.</a:t>
            </a:r>
            <a:endParaRPr/>
          </a:p>
        </p:txBody>
      </p:sp>
      <p:pic>
        <p:nvPicPr>
          <p:cNvPr id="267" name="Εικόνα 7"/>
          <p:cNvPicPr/>
          <p:nvPr/>
        </p:nvPicPr>
        <p:blipFill>
          <a:blip r:embed="rId4"/>
          <a:stretch>
            <a:fillRect/>
          </a:stretch>
        </p:blipFill>
        <p:spPr>
          <a:xfrm>
            <a:off x="1620720" y="5679000"/>
            <a:ext cx="2435400" cy="789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Shape 1"/>
          <p:cNvSpPr txBox="1"/>
          <p:nvPr/>
        </p:nvSpPr>
        <p:spPr>
          <a:xfrm>
            <a:off x="685800" y="1771920"/>
            <a:ext cx="10820160" cy="4259520"/>
          </a:xfrm>
          <a:prstGeom prst="rect">
            <a:avLst/>
          </a:prstGeom>
        </p:spPr>
        <p:txBody>
          <a:bodyPr/>
          <a:lstStyle/>
          <a:p>
            <a:pPr>
              <a:lnSpc>
                <a:spcPct val="100000"/>
              </a:lnSpc>
            </a:pPr>
            <a:r>
              <a:rPr lang="en-US" sz="2800">
                <a:solidFill>
                  <a:srgbClr val="FFFF00"/>
                </a:solidFill>
                <a:latin typeface="Comic Sans MS"/>
              </a:rPr>
              <a:t>Magnetic force microscopy </a:t>
            </a:r>
            <a:endParaRPr/>
          </a:p>
          <a:p>
            <a:pPr>
              <a:lnSpc>
                <a:spcPct val="100000"/>
              </a:lnSpc>
              <a:buFont typeface="Wingdings" charset="2"/>
              <a:buChar char=""/>
            </a:pPr>
            <a:r>
              <a:rPr lang="en-US">
                <a:solidFill>
                  <a:srgbClr val="FFFFFF"/>
                </a:solidFill>
                <a:latin typeface="Comic Sans MS"/>
              </a:rPr>
              <a:t>Capability of magnetic properties measurement </a:t>
            </a:r>
            <a:endParaRPr/>
          </a:p>
          <a:p>
            <a:pPr>
              <a:lnSpc>
                <a:spcPct val="100000"/>
              </a:lnSpc>
              <a:buFont typeface="Wingdings" charset="2"/>
              <a:buChar char=""/>
            </a:pPr>
            <a:r>
              <a:rPr lang="en-US">
                <a:solidFill>
                  <a:srgbClr val="FFFFFF"/>
                </a:solidFill>
                <a:latin typeface="Comic Sans MS"/>
              </a:rPr>
              <a:t>Use of a magnetic probe </a:t>
            </a:r>
            <a:r>
              <a:rPr lang="en-US">
                <a:solidFill>
                  <a:srgbClr val="FFFFFF"/>
                </a:solidFill>
                <a:latin typeface="Wingdings"/>
              </a:rPr>
              <a:t></a:t>
            </a:r>
            <a:r>
              <a:rPr lang="en-US">
                <a:solidFill>
                  <a:srgbClr val="FFFFFF"/>
                </a:solidFill>
                <a:latin typeface="Comic Sans MS"/>
              </a:rPr>
              <a:t> typical silicon probe with magnetic material coating (Co, NiCo, CrCo)</a:t>
            </a:r>
            <a:endParaRPr/>
          </a:p>
          <a:p>
            <a:pPr>
              <a:lnSpc>
                <a:spcPct val="100000"/>
              </a:lnSpc>
              <a:buFont typeface="Wingdings" charset="2"/>
              <a:buChar char=""/>
            </a:pPr>
            <a:r>
              <a:rPr lang="en-US">
                <a:solidFill>
                  <a:srgbClr val="FFFFFF"/>
                </a:solidFill>
                <a:latin typeface="Comic Sans MS"/>
              </a:rPr>
              <a:t>The magnetic forces are several order of magnitude lower than the interatomic forces</a:t>
            </a:r>
            <a:r>
              <a:rPr lang="en-US">
                <a:solidFill>
                  <a:srgbClr val="FFFFFF"/>
                </a:solidFill>
                <a:latin typeface="Wingdings"/>
              </a:rPr>
              <a:t></a:t>
            </a:r>
            <a:r>
              <a:rPr lang="en-US">
                <a:solidFill>
                  <a:srgbClr val="FFFFFF"/>
                </a:solidFill>
                <a:latin typeface="Comic Sans MS"/>
              </a:rPr>
              <a:t> measurement from a constant distance </a:t>
            </a:r>
            <a:r>
              <a:rPr lang="en-US">
                <a:solidFill>
                  <a:srgbClr val="FFFFFF"/>
                </a:solidFill>
                <a:latin typeface="Wingdings"/>
              </a:rPr>
              <a:t></a:t>
            </a:r>
            <a:r>
              <a:rPr lang="en-US">
                <a:solidFill>
                  <a:srgbClr val="FFFFFF"/>
                </a:solidFill>
                <a:latin typeface="Comic Sans MS"/>
              </a:rPr>
              <a:t> different methods (most of them are measuring both topography and magnetic field in consecutive scans) </a:t>
            </a:r>
            <a:endParaRPr/>
          </a:p>
        </p:txBody>
      </p:sp>
      <p:sp>
        <p:nvSpPr>
          <p:cNvPr id="269"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Non-topographic Modes</a:t>
            </a:r>
            <a:endParaRPr/>
          </a:p>
        </p:txBody>
      </p:sp>
      <p:pic>
        <p:nvPicPr>
          <p:cNvPr id="270" name="Εικόνα 8"/>
          <p:cNvPicPr/>
          <p:nvPr/>
        </p:nvPicPr>
        <p:blipFill>
          <a:blip r:embed="rId2"/>
          <a:stretch>
            <a:fillRect/>
          </a:stretch>
        </p:blipFill>
        <p:spPr>
          <a:xfrm>
            <a:off x="7696080" y="3987720"/>
            <a:ext cx="3809520" cy="1876320"/>
          </a:xfrm>
          <a:prstGeom prst="rect">
            <a:avLst/>
          </a:prstGeom>
          <a:ln>
            <a:noFill/>
          </a:ln>
        </p:spPr>
      </p:pic>
      <p:sp>
        <p:nvSpPr>
          <p:cNvPr id="271" name="CustomShape 3"/>
          <p:cNvSpPr/>
          <p:nvPr/>
        </p:nvSpPr>
        <p:spPr>
          <a:xfrm>
            <a:off x="7696080" y="5864040"/>
            <a:ext cx="3809520" cy="648000"/>
          </a:xfrm>
          <a:prstGeom prst="rect">
            <a:avLst/>
          </a:prstGeom>
          <a:gradFill>
            <a:gsLst>
              <a:gs pos="0">
                <a:srgbClr val="F1C32B"/>
              </a:gs>
              <a:gs pos="100000">
                <a:srgbClr val="EAC659"/>
              </a:gs>
            </a:gsLst>
            <a:lin ang="16200000"/>
          </a:gradFill>
          <a:ln>
            <a:noFill/>
          </a:ln>
        </p:spPr>
        <p:txBody>
          <a:bodyPr lIns="90000" tIns="45000" rIns="90000" bIns="45000" anchor="ctr"/>
          <a:lstStyle/>
          <a:p>
            <a:pPr algn="ctr">
              <a:lnSpc>
                <a:spcPct val="100000"/>
              </a:lnSpc>
            </a:pPr>
            <a:r>
              <a:rPr lang="en-US" sz="1000">
                <a:solidFill>
                  <a:srgbClr val="000000"/>
                </a:solidFill>
                <a:latin typeface="Comic Sans MS"/>
              </a:rPr>
              <a:t>Example MFM images (10 μm x 10 μm). 
Left: topography of magnetic tape sample. 
Right: MFM image of the same region, showing magnetic fields above recorded data bits on the tape. </a:t>
            </a:r>
            <a:endParaRPr/>
          </a:p>
        </p:txBody>
      </p:sp>
      <p:pic>
        <p:nvPicPr>
          <p:cNvPr id="272" name="Εικόνα 4"/>
          <p:cNvPicPr/>
          <p:nvPr/>
        </p:nvPicPr>
        <p:blipFill>
          <a:blip r:embed="rId3"/>
          <a:stretch>
            <a:fillRect/>
          </a:stretch>
        </p:blipFill>
        <p:spPr>
          <a:xfrm>
            <a:off x="2468880" y="3987720"/>
            <a:ext cx="4726080" cy="2529720"/>
          </a:xfrm>
          <a:prstGeom prst="rect">
            <a:avLst/>
          </a:prstGeom>
          <a:ln>
            <a:noFill/>
          </a:ln>
        </p:spPr>
      </p:pic>
      <p:sp>
        <p:nvSpPr>
          <p:cNvPr id="273" name="CustomShape 4"/>
          <p:cNvSpPr/>
          <p:nvPr/>
        </p:nvSpPr>
        <p:spPr>
          <a:xfrm>
            <a:off x="685800" y="3987720"/>
            <a:ext cx="1782720" cy="2529720"/>
          </a:xfrm>
          <a:prstGeom prst="rect">
            <a:avLst/>
          </a:prstGeom>
          <a:gradFill>
            <a:gsLst>
              <a:gs pos="0">
                <a:srgbClr val="80C03C"/>
              </a:gs>
              <a:gs pos="100000">
                <a:srgbClr val="8FC15E"/>
              </a:gs>
            </a:gsLst>
            <a:lin ang="16200000"/>
          </a:gradFill>
          <a:ln>
            <a:noFill/>
          </a:ln>
        </p:spPr>
        <p:txBody>
          <a:bodyPr lIns="90000" tIns="45000" rIns="90000" bIns="45000" anchor="ctr"/>
          <a:lstStyle/>
          <a:p>
            <a:pPr algn="ctr">
              <a:lnSpc>
                <a:spcPct val="100000"/>
              </a:lnSpc>
            </a:pPr>
            <a:r>
              <a:rPr lang="en-US" sz="1050">
                <a:solidFill>
                  <a:srgbClr val="000000"/>
                </a:solidFill>
                <a:latin typeface="Comic Sans MS"/>
              </a:rPr>
              <a:t>Schematics of various implementations of MFM. 
A: lifting probe between topography and MFM images.
 B: Bard method of lifting lever between scan lines. 
C: z set-point oscillation. 
D: Hosaka method of moving probe close to surface, and recording MFM signal at various points for each height</a:t>
            </a:r>
            <a:r>
              <a:rPr lang="en-US" sz="1200">
                <a:solidFill>
                  <a:srgbClr val="000000"/>
                </a:solidFill>
                <a:latin typeface="Century Gothic"/>
              </a:rPr>
              <a: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685800" y="1771920"/>
            <a:ext cx="10820160" cy="4606920"/>
          </a:xfrm>
          <a:prstGeom prst="rect">
            <a:avLst/>
          </a:prstGeom>
        </p:spPr>
        <p:txBody>
          <a:bodyPr/>
          <a:lstStyle/>
          <a:p>
            <a:pPr>
              <a:lnSpc>
                <a:spcPct val="100000"/>
              </a:lnSpc>
            </a:pPr>
            <a:r>
              <a:rPr lang="en-US" sz="2800" dirty="0">
                <a:solidFill>
                  <a:srgbClr val="FFFF00"/>
                </a:solidFill>
                <a:latin typeface="Comic Sans MS"/>
              </a:rPr>
              <a:t>Electric force microscopy &amp; scanning Kelvin probe microscopy</a:t>
            </a:r>
            <a:endParaRPr dirty="0"/>
          </a:p>
          <a:p>
            <a:pPr>
              <a:lnSpc>
                <a:spcPct val="100000"/>
              </a:lnSpc>
              <a:buFont typeface="Wingdings" charset="2"/>
              <a:buChar char=""/>
            </a:pPr>
            <a:r>
              <a:rPr lang="en-US" dirty="0">
                <a:solidFill>
                  <a:srgbClr val="FFFFFF"/>
                </a:solidFill>
                <a:latin typeface="Comic Sans MS"/>
              </a:rPr>
              <a:t>As with the MFM, electric fields are measured</a:t>
            </a:r>
            <a:endParaRPr dirty="0"/>
          </a:p>
          <a:p>
            <a:pPr>
              <a:lnSpc>
                <a:spcPct val="100000"/>
              </a:lnSpc>
              <a:buFont typeface="Wingdings" charset="2"/>
              <a:buChar char=""/>
            </a:pPr>
            <a:r>
              <a:rPr lang="en-US" dirty="0">
                <a:solidFill>
                  <a:srgbClr val="FFFFFF"/>
                </a:solidFill>
                <a:latin typeface="Comic Sans MS"/>
              </a:rPr>
              <a:t>In SKPM electric potential with a specific frequency (eigenfrequency of the cantilever) is applied on the probe.  </a:t>
            </a:r>
            <a:r>
              <a:rPr lang="en-US" dirty="0">
                <a:solidFill>
                  <a:srgbClr val="FFFFFF"/>
                </a:solidFill>
                <a:latin typeface="Wingdings"/>
              </a:rPr>
              <a:t></a:t>
            </a:r>
            <a:r>
              <a:rPr lang="en-US" dirty="0">
                <a:solidFill>
                  <a:srgbClr val="FFFFFF"/>
                </a:solidFill>
                <a:latin typeface="Comic Sans MS"/>
              </a:rPr>
              <a:t> The different potential between the probe and the surface causes electrostatic forces which lead to cantilever oscillations. </a:t>
            </a:r>
            <a:r>
              <a:rPr lang="en-US" dirty="0">
                <a:solidFill>
                  <a:srgbClr val="FFFFFF"/>
                </a:solidFill>
                <a:latin typeface="Wingdings"/>
              </a:rPr>
              <a:t></a:t>
            </a:r>
            <a:r>
              <a:rPr lang="en-US" dirty="0">
                <a:solidFill>
                  <a:srgbClr val="FFFFFF"/>
                </a:solidFill>
                <a:latin typeface="Comic Sans MS"/>
              </a:rPr>
              <a:t> Feedback loop via application of potential equivalent to that of the surface tends to reduce this difference to zero. </a:t>
            </a:r>
            <a:endParaRPr dirty="0"/>
          </a:p>
          <a:p>
            <a:pPr>
              <a:lnSpc>
                <a:spcPct val="100000"/>
              </a:lnSpc>
            </a:pPr>
            <a:r>
              <a:rPr lang="en-US" sz="2800" dirty="0">
                <a:solidFill>
                  <a:srgbClr val="FFFF00"/>
                </a:solidFill>
                <a:latin typeface="Comic Sans MS"/>
              </a:rPr>
              <a:t>Electrochemical AFM  </a:t>
            </a:r>
            <a:endParaRPr dirty="0"/>
          </a:p>
          <a:p>
            <a:pPr>
              <a:lnSpc>
                <a:spcPct val="100000"/>
              </a:lnSpc>
              <a:buFont typeface="Wingdings" charset="2"/>
              <a:buChar char=""/>
            </a:pPr>
            <a:r>
              <a:rPr lang="en-US" dirty="0">
                <a:solidFill>
                  <a:srgbClr val="FFFFFF"/>
                </a:solidFill>
                <a:latin typeface="Comic Sans MS"/>
              </a:rPr>
              <a:t>Alterations in topography due to chemical reaction after the application of electric potential. </a:t>
            </a:r>
            <a:endParaRPr dirty="0"/>
          </a:p>
          <a:p>
            <a:pPr>
              <a:lnSpc>
                <a:spcPct val="100000"/>
              </a:lnSpc>
              <a:buFont typeface="Wingdings" charset="2"/>
              <a:buChar char=""/>
            </a:pPr>
            <a:r>
              <a:rPr lang="en-US" dirty="0">
                <a:solidFill>
                  <a:srgbClr val="FFFFFF"/>
                </a:solidFill>
                <a:latin typeface="Comic Sans MS"/>
              </a:rPr>
              <a:t>The potential is regulated for the oxidation or reduction of the surface. </a:t>
            </a:r>
            <a:endParaRPr dirty="0"/>
          </a:p>
        </p:txBody>
      </p:sp>
      <p:sp>
        <p:nvSpPr>
          <p:cNvPr id="281"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Non-topographic Modes</a:t>
            </a:r>
            <a:endParaRPr/>
          </a:p>
        </p:txBody>
      </p:sp>
      <p:pic>
        <p:nvPicPr>
          <p:cNvPr id="282" name="Εικόνα 1"/>
          <p:cNvPicPr/>
          <p:nvPr/>
        </p:nvPicPr>
        <p:blipFill>
          <a:blip r:embed="rId2"/>
          <a:stretch>
            <a:fillRect/>
          </a:stretch>
        </p:blipFill>
        <p:spPr>
          <a:xfrm>
            <a:off x="8239500" y="4628048"/>
            <a:ext cx="3233640" cy="2229952"/>
          </a:xfrm>
          <a:prstGeom prst="rect">
            <a:avLst/>
          </a:prstGeom>
          <a:ln>
            <a:noFill/>
          </a:ln>
        </p:spPr>
      </p:pic>
      <p:sp>
        <p:nvSpPr>
          <p:cNvPr id="283" name="CustomShape 3"/>
          <p:cNvSpPr/>
          <p:nvPr/>
        </p:nvSpPr>
        <p:spPr>
          <a:xfrm>
            <a:off x="4216080" y="5393284"/>
            <a:ext cx="3990600" cy="699480"/>
          </a:xfrm>
          <a:prstGeom prst="homePlate">
            <a:avLst>
              <a:gd name="adj" fmla="val 50000"/>
            </a:avLst>
          </a:prstGeom>
          <a:gradFill>
            <a:gsLst>
              <a:gs pos="0">
                <a:srgbClr val="80C03C"/>
              </a:gs>
              <a:gs pos="100000">
                <a:srgbClr val="8FC15E"/>
              </a:gs>
            </a:gsLst>
            <a:lin ang="16200000"/>
          </a:gradFill>
          <a:ln w="9360">
            <a:solidFill>
              <a:srgbClr val="81BB42"/>
            </a:solidFill>
            <a:round/>
          </a:ln>
        </p:spPr>
        <p:txBody>
          <a:bodyPr lIns="90000" tIns="45000" rIns="90000" bIns="45000" anchor="ctr"/>
          <a:lstStyle/>
          <a:p>
            <a:pPr algn="ctr">
              <a:lnSpc>
                <a:spcPct val="100000"/>
              </a:lnSpc>
            </a:pPr>
            <a:r>
              <a:rPr lang="en-US" sz="1050" b="1" dirty="0">
                <a:solidFill>
                  <a:srgbClr val="454545"/>
                </a:solidFill>
                <a:latin typeface="Comic Sans MS"/>
              </a:rPr>
              <a:t>Electrochemical AFM example. Images showing the morphology of a </a:t>
            </a:r>
            <a:r>
              <a:rPr lang="en-US" sz="1050" b="1" dirty="0" err="1">
                <a:solidFill>
                  <a:srgbClr val="454545"/>
                </a:solidFill>
                <a:latin typeface="Comic Sans MS"/>
              </a:rPr>
              <a:t>CdTe</a:t>
            </a:r>
            <a:r>
              <a:rPr lang="en-US" sz="1050" b="1" dirty="0">
                <a:solidFill>
                  <a:srgbClr val="454545"/>
                </a:solidFill>
                <a:latin typeface="Comic Sans MS"/>
              </a:rPr>
              <a:t> film during electrochemical deposition of Au, at various times (as shown in figure) at a potential of -0.35 V</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Shape 1"/>
          <p:cNvSpPr txBox="1"/>
          <p:nvPr/>
        </p:nvSpPr>
        <p:spPr>
          <a:xfrm>
            <a:off x="685800" y="1771920"/>
            <a:ext cx="10820160" cy="4606920"/>
          </a:xfrm>
          <a:prstGeom prst="rect">
            <a:avLst/>
          </a:prstGeom>
        </p:spPr>
        <p:txBody>
          <a:bodyPr/>
          <a:lstStyle/>
          <a:p>
            <a:pPr>
              <a:lnSpc>
                <a:spcPct val="100000"/>
              </a:lnSpc>
            </a:pPr>
            <a:r>
              <a:rPr lang="en-US" sz="2800">
                <a:solidFill>
                  <a:srgbClr val="FFFF00"/>
                </a:solidFill>
                <a:latin typeface="Comic Sans MS"/>
              </a:rPr>
              <a:t>Surface modification</a:t>
            </a:r>
            <a:endParaRPr/>
          </a:p>
          <a:p>
            <a:pPr>
              <a:lnSpc>
                <a:spcPct val="100000"/>
              </a:lnSpc>
              <a:buFont typeface="Wingdings" charset="2"/>
              <a:buChar char=""/>
            </a:pPr>
            <a:r>
              <a:rPr lang="en-US">
                <a:solidFill>
                  <a:srgbClr val="FFFFFF"/>
                </a:solidFill>
                <a:latin typeface="Comic Sans MS"/>
              </a:rPr>
              <a:t>Use of AFM for manufacturing – modification of the surface in –nano level</a:t>
            </a:r>
            <a:endParaRPr/>
          </a:p>
          <a:p>
            <a:pPr>
              <a:lnSpc>
                <a:spcPct val="100000"/>
              </a:lnSpc>
              <a:buFont typeface="Wingdings" charset="2"/>
              <a:buChar char=""/>
            </a:pPr>
            <a:r>
              <a:rPr lang="en-US">
                <a:solidFill>
                  <a:srgbClr val="FFFFFF"/>
                </a:solidFill>
                <a:latin typeface="Comic Sans MS"/>
              </a:rPr>
              <a:t>Different techniques</a:t>
            </a:r>
            <a:endParaRPr/>
          </a:p>
          <a:p>
            <a:pPr lvl="1">
              <a:lnSpc>
                <a:spcPct val="100000"/>
              </a:lnSpc>
              <a:buFont typeface="Wingdings" charset="2"/>
              <a:buChar char=""/>
            </a:pPr>
            <a:r>
              <a:rPr lang="en-US" sz="1600">
                <a:solidFill>
                  <a:srgbClr val="FFFFFF"/>
                </a:solidFill>
                <a:latin typeface="Comic Sans MS"/>
              </a:rPr>
              <a:t>Localized oxidization</a:t>
            </a:r>
            <a:endParaRPr/>
          </a:p>
          <a:p>
            <a:pPr lvl="1">
              <a:lnSpc>
                <a:spcPct val="100000"/>
              </a:lnSpc>
              <a:buFont typeface="Wingdings" charset="2"/>
              <a:buChar char=""/>
            </a:pPr>
            <a:r>
              <a:rPr lang="en-US" sz="1600">
                <a:solidFill>
                  <a:srgbClr val="FFFFFF"/>
                </a:solidFill>
                <a:latin typeface="Comic Sans MS"/>
              </a:rPr>
              <a:t>Engraving</a:t>
            </a:r>
            <a:endParaRPr/>
          </a:p>
          <a:p>
            <a:pPr lvl="1">
              <a:lnSpc>
                <a:spcPct val="100000"/>
              </a:lnSpc>
              <a:buFont typeface="Wingdings" charset="2"/>
              <a:buChar char=""/>
            </a:pPr>
            <a:r>
              <a:rPr lang="en-US" sz="1600">
                <a:solidFill>
                  <a:srgbClr val="FFFFFF"/>
                </a:solidFill>
                <a:latin typeface="Comic Sans MS"/>
              </a:rPr>
              <a:t>Dip pen nanolithography</a:t>
            </a:r>
            <a:endParaRPr/>
          </a:p>
          <a:p>
            <a:pPr lvl="1">
              <a:lnSpc>
                <a:spcPct val="100000"/>
              </a:lnSpc>
              <a:buFont typeface="Wingdings" charset="2"/>
              <a:buChar char=""/>
            </a:pPr>
            <a:r>
              <a:rPr lang="en-US" sz="1600">
                <a:solidFill>
                  <a:srgbClr val="FFFFFF"/>
                </a:solidFill>
                <a:latin typeface="Comic Sans MS"/>
              </a:rPr>
              <a:t>Thermomechanical writing </a:t>
            </a:r>
            <a:endParaRPr/>
          </a:p>
          <a:p>
            <a:pPr>
              <a:lnSpc>
                <a:spcPct val="100000"/>
              </a:lnSpc>
            </a:pPr>
            <a:endParaRPr/>
          </a:p>
          <a:p>
            <a:pPr>
              <a:lnSpc>
                <a:spcPct val="100000"/>
              </a:lnSpc>
            </a:pPr>
            <a:r>
              <a:rPr lang="en-US" sz="2800">
                <a:solidFill>
                  <a:srgbClr val="FFFF00"/>
                </a:solidFill>
                <a:latin typeface="Comic Sans MS"/>
              </a:rPr>
              <a:t>Thermal modes</a:t>
            </a:r>
            <a:endParaRPr/>
          </a:p>
          <a:p>
            <a:pPr>
              <a:lnSpc>
                <a:spcPct val="100000"/>
              </a:lnSpc>
              <a:buFont typeface="Wingdings" charset="2"/>
              <a:buChar char=""/>
            </a:pPr>
            <a:r>
              <a:rPr lang="en-US">
                <a:solidFill>
                  <a:srgbClr val="FFFFFF"/>
                </a:solidFill>
                <a:latin typeface="Comic Sans MS"/>
              </a:rPr>
              <a:t>It is used for the measurement of thermal properties of the specimen. </a:t>
            </a:r>
            <a:endParaRPr/>
          </a:p>
          <a:p>
            <a:pPr>
              <a:lnSpc>
                <a:spcPct val="100000"/>
              </a:lnSpc>
              <a:buFont typeface="Wingdings" charset="2"/>
              <a:buChar char=""/>
            </a:pPr>
            <a:r>
              <a:rPr lang="en-US">
                <a:solidFill>
                  <a:srgbClr val="FFFFFF"/>
                </a:solidFill>
                <a:latin typeface="Comic Sans MS"/>
              </a:rPr>
              <a:t>The probe is used either as a resistance for localized heating or as a thermometer. </a:t>
            </a:r>
            <a:endParaRPr/>
          </a:p>
        </p:txBody>
      </p:sp>
      <p:sp>
        <p:nvSpPr>
          <p:cNvPr id="285"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Non-topographic Modes</a:t>
            </a:r>
            <a:endParaRPr/>
          </a:p>
        </p:txBody>
      </p:sp>
      <p:pic>
        <p:nvPicPr>
          <p:cNvPr id="286" name="Εικόνα 6"/>
          <p:cNvPicPr/>
          <p:nvPr/>
        </p:nvPicPr>
        <p:blipFill>
          <a:blip r:embed="rId2"/>
          <a:stretch>
            <a:fillRect/>
          </a:stretch>
        </p:blipFill>
        <p:spPr>
          <a:xfrm>
            <a:off x="3838680" y="2639160"/>
            <a:ext cx="1999800" cy="922680"/>
          </a:xfrm>
          <a:prstGeom prst="rect">
            <a:avLst/>
          </a:prstGeom>
          <a:ln>
            <a:noFill/>
          </a:ln>
        </p:spPr>
      </p:pic>
      <p:sp>
        <p:nvSpPr>
          <p:cNvPr id="287" name="CustomShape 3"/>
          <p:cNvSpPr/>
          <p:nvPr/>
        </p:nvSpPr>
        <p:spPr>
          <a:xfrm>
            <a:off x="5838840" y="2639160"/>
            <a:ext cx="5667120" cy="922680"/>
          </a:xfrm>
          <a:prstGeom prst="rect">
            <a:avLst/>
          </a:prstGeom>
          <a:gradFill>
            <a:gsLst>
              <a:gs pos="0">
                <a:srgbClr val="80C03C"/>
              </a:gs>
              <a:gs pos="100000">
                <a:srgbClr val="8FC15E"/>
              </a:gs>
            </a:gsLst>
            <a:lin ang="16200000"/>
          </a:gradFill>
          <a:ln>
            <a:noFill/>
          </a:ln>
        </p:spPr>
        <p:txBody>
          <a:bodyPr lIns="90000" tIns="45000" rIns="90000" bIns="45000" anchor="ctr"/>
          <a:lstStyle/>
          <a:p>
            <a:pPr algn="ctr">
              <a:lnSpc>
                <a:spcPct val="100000"/>
              </a:lnSpc>
            </a:pPr>
            <a:r>
              <a:rPr lang="en-US" sz="1100" b="1">
                <a:solidFill>
                  <a:srgbClr val="454545"/>
                </a:solidFill>
                <a:latin typeface="Comic Sans MS"/>
              </a:rPr>
              <a:t>Examples of AFM-based lithography. Left: polymeric patterns on silicon formed by anodic oxidation, showing line widths of approximately 2 nm
Centre: a bit-map image used as the input for a dip-pen nanolithography (DPN) routine. Right: AFM (lateral force) image of the resulting surface patterns</a:t>
            </a:r>
            <a:endParaRPr/>
          </a:p>
        </p:txBody>
      </p:sp>
      <p:pic>
        <p:nvPicPr>
          <p:cNvPr id="288" name="Εικόνα 4"/>
          <p:cNvPicPr/>
          <p:nvPr/>
        </p:nvPicPr>
        <p:blipFill>
          <a:blip r:embed="rId3"/>
          <a:stretch>
            <a:fillRect/>
          </a:stretch>
        </p:blipFill>
        <p:spPr>
          <a:xfrm>
            <a:off x="6683040" y="3638160"/>
            <a:ext cx="2476800" cy="851040"/>
          </a:xfrm>
          <a:prstGeom prst="rect">
            <a:avLst/>
          </a:prstGeom>
          <a:ln>
            <a:noFill/>
          </a:ln>
        </p:spPr>
      </p:pic>
      <p:sp>
        <p:nvSpPr>
          <p:cNvPr id="289" name="CustomShape 4"/>
          <p:cNvSpPr/>
          <p:nvPr/>
        </p:nvSpPr>
        <p:spPr>
          <a:xfrm>
            <a:off x="9160200" y="3638160"/>
            <a:ext cx="2345760" cy="851040"/>
          </a:xfrm>
          <a:prstGeom prst="rect">
            <a:avLst/>
          </a:prstGeom>
          <a:gradFill>
            <a:gsLst>
              <a:gs pos="0">
                <a:srgbClr val="F1C32B"/>
              </a:gs>
              <a:gs pos="100000">
                <a:srgbClr val="EAC659"/>
              </a:gs>
            </a:gsLst>
            <a:lin ang="16200000"/>
          </a:gradFill>
          <a:ln w="9360">
            <a:solidFill>
              <a:srgbClr val="E9BF35"/>
            </a:solidFill>
            <a:round/>
          </a:ln>
        </p:spPr>
        <p:txBody>
          <a:bodyPr anchor="ctr"/>
          <a:lstStyle/>
          <a:p>
            <a:pPr algn="ctr">
              <a:lnSpc>
                <a:spcPct val="100000"/>
              </a:lnSpc>
            </a:pPr>
            <a:r>
              <a:rPr lang="en-US" sz="1100" b="1">
                <a:solidFill>
                  <a:srgbClr val="454545"/>
                </a:solidFill>
                <a:latin typeface="Comic Sans MS"/>
              </a:rPr>
              <a:t>Schematic of dip-pen nanolithography, showing how the water meniscus is used to transport molecules to the surface.</a:t>
            </a:r>
            <a:endParaRPr/>
          </a:p>
        </p:txBody>
      </p:sp>
      <p:pic>
        <p:nvPicPr>
          <p:cNvPr id="290" name="Εικόνα 11"/>
          <p:cNvPicPr/>
          <p:nvPr/>
        </p:nvPicPr>
        <p:blipFill>
          <a:blip r:embed="rId4"/>
          <a:stretch>
            <a:fillRect/>
          </a:stretch>
        </p:blipFill>
        <p:spPr>
          <a:xfrm>
            <a:off x="8913960" y="5081954"/>
            <a:ext cx="2313817" cy="1556764"/>
          </a:xfrm>
          <a:prstGeom prst="rect">
            <a:avLst/>
          </a:prstGeom>
          <a:ln>
            <a:noFill/>
          </a:ln>
        </p:spPr>
      </p:pic>
      <p:sp>
        <p:nvSpPr>
          <p:cNvPr id="291" name="CustomShape 5"/>
          <p:cNvSpPr/>
          <p:nvPr/>
        </p:nvSpPr>
        <p:spPr>
          <a:xfrm>
            <a:off x="3974538" y="5758961"/>
            <a:ext cx="4939422" cy="879757"/>
          </a:xfrm>
          <a:prstGeom prst="rect">
            <a:avLst/>
          </a:prstGeom>
          <a:gradFill>
            <a:gsLst>
              <a:gs pos="0">
                <a:srgbClr val="80C03C"/>
              </a:gs>
              <a:gs pos="100000">
                <a:srgbClr val="8FC15E"/>
              </a:gs>
            </a:gsLst>
            <a:lin ang="16200000"/>
          </a:gradFill>
          <a:ln>
            <a:noFill/>
          </a:ln>
        </p:spPr>
        <p:txBody>
          <a:bodyPr lIns="90000" tIns="45000" rIns="90000" bIns="45000" anchor="ctr"/>
          <a:lstStyle/>
          <a:p>
            <a:pPr algn="ctr">
              <a:lnSpc>
                <a:spcPct val="100000"/>
              </a:lnSpc>
            </a:pPr>
            <a:r>
              <a:rPr lang="en-US" sz="1100" b="1" dirty="0">
                <a:solidFill>
                  <a:srgbClr val="454545"/>
                </a:solidFill>
                <a:latin typeface="Century Gothic"/>
              </a:rPr>
              <a:t>Example of scanning thermal microscopy. Thermal conductivity image of a section from a glass filament/cyanate resin composite. The glass </a:t>
            </a:r>
            <a:r>
              <a:rPr lang="en-US" sz="1100" b="1" dirty="0" err="1">
                <a:solidFill>
                  <a:srgbClr val="454545"/>
                </a:solidFill>
                <a:latin typeface="Century Gothic"/>
              </a:rPr>
              <a:t>fibres</a:t>
            </a:r>
            <a:r>
              <a:rPr lang="en-US" sz="1100" b="1" dirty="0">
                <a:solidFill>
                  <a:srgbClr val="454545"/>
                </a:solidFill>
                <a:latin typeface="Century Gothic"/>
              </a:rPr>
              <a:t> clearly show greater thermal conductivity than the polymer matrix</a:t>
            </a:r>
            <a:r>
              <a:rPr lang="en-US" sz="1000" b="1" dirty="0">
                <a:solidFill>
                  <a:srgbClr val="454545"/>
                </a:solidFill>
                <a:latin typeface="Century Gothic"/>
              </a:rPr>
              <a:t>.</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200">
                <a:solidFill>
                  <a:srgbClr val="FFFFFF"/>
                </a:solidFill>
                <a:latin typeface="Comic Sans MS"/>
              </a:rPr>
              <a:t>Basic steps</a:t>
            </a:r>
            <a:endParaRPr/>
          </a:p>
        </p:txBody>
      </p:sp>
      <p:sp>
        <p:nvSpPr>
          <p:cNvPr id="293" name="CustomShape 2"/>
          <p:cNvSpPr/>
          <p:nvPr/>
        </p:nvSpPr>
        <p:spPr>
          <a:xfrm>
            <a:off x="1371600" y="3560400"/>
            <a:ext cx="1456560" cy="873720"/>
          </a:xfrm>
          <a:prstGeom prst="rect">
            <a:avLst/>
          </a:prstGeom>
          <a:gradFill>
            <a:gsLst>
              <a:gs pos="0">
                <a:srgbClr val="2ACDAC"/>
              </a:gs>
              <a:gs pos="100000">
                <a:srgbClr val="55CCB1"/>
              </a:gs>
            </a:gsLst>
            <a:lin ang="16200000"/>
          </a:gradFill>
          <a:ln>
            <a:noFill/>
          </a:ln>
        </p:spPr>
        <p:txBody>
          <a:bodyPr lIns="46080" tIns="46080" rIns="46080" bIns="46080" anchor="ctr"/>
          <a:lstStyle/>
          <a:p>
            <a:pPr algn="ctr">
              <a:lnSpc>
                <a:spcPct val="90000"/>
              </a:lnSpc>
            </a:pPr>
            <a:r>
              <a:rPr lang="en-US" dirty="0">
                <a:solidFill>
                  <a:srgbClr val="FFFFFF"/>
                </a:solidFill>
                <a:latin typeface="Comic Sans MS"/>
              </a:rPr>
              <a:t>Preparation of samples</a:t>
            </a:r>
            <a:endParaRPr dirty="0"/>
          </a:p>
        </p:txBody>
      </p:sp>
      <p:sp>
        <p:nvSpPr>
          <p:cNvPr id="295" name="CustomShape 4"/>
          <p:cNvSpPr/>
          <p:nvPr/>
        </p:nvSpPr>
        <p:spPr>
          <a:xfrm>
            <a:off x="3411360" y="3560400"/>
            <a:ext cx="1456560" cy="873720"/>
          </a:xfrm>
          <a:prstGeom prst="rect">
            <a:avLst/>
          </a:prstGeom>
          <a:gradFill>
            <a:gsLst>
              <a:gs pos="0">
                <a:srgbClr val="80C03C"/>
              </a:gs>
              <a:gs pos="100000">
                <a:srgbClr val="8FC15E"/>
              </a:gs>
            </a:gsLst>
            <a:lin ang="16200000"/>
          </a:gradFill>
          <a:ln>
            <a:noFill/>
          </a:ln>
        </p:spPr>
        <p:txBody>
          <a:bodyPr lIns="46080" tIns="46080" rIns="46080" bIns="46080" anchor="ctr"/>
          <a:lstStyle/>
          <a:p>
            <a:pPr algn="ctr">
              <a:lnSpc>
                <a:spcPct val="90000"/>
              </a:lnSpc>
            </a:pPr>
            <a:r>
              <a:rPr lang="en-US" dirty="0">
                <a:solidFill>
                  <a:srgbClr val="FFFFFF"/>
                </a:solidFill>
                <a:latin typeface="Comic Sans MS"/>
              </a:rPr>
              <a:t>Place sample in instrument</a:t>
            </a:r>
            <a:endParaRPr dirty="0"/>
          </a:p>
        </p:txBody>
      </p:sp>
      <p:sp>
        <p:nvSpPr>
          <p:cNvPr id="297" name="CustomShape 6"/>
          <p:cNvSpPr/>
          <p:nvPr/>
        </p:nvSpPr>
        <p:spPr>
          <a:xfrm>
            <a:off x="5451120" y="3560400"/>
            <a:ext cx="1456560" cy="873720"/>
          </a:xfrm>
          <a:prstGeom prst="rect">
            <a:avLst/>
          </a:prstGeom>
          <a:gradFill>
            <a:gsLst>
              <a:gs pos="0">
                <a:srgbClr val="429BE2"/>
              </a:gs>
              <a:gs pos="100000">
                <a:srgbClr val="65A6DF"/>
              </a:gs>
            </a:gsLst>
            <a:lin ang="16200000"/>
          </a:gradFill>
          <a:ln>
            <a:noFill/>
          </a:ln>
        </p:spPr>
        <p:txBody>
          <a:bodyPr lIns="46080" tIns="46080" rIns="46080" bIns="46080" anchor="ctr"/>
          <a:lstStyle/>
          <a:p>
            <a:pPr algn="ctr">
              <a:lnSpc>
                <a:spcPct val="90000"/>
              </a:lnSpc>
            </a:pPr>
            <a:r>
              <a:rPr lang="en-US" dirty="0">
                <a:solidFill>
                  <a:srgbClr val="FFFFFF"/>
                </a:solidFill>
                <a:latin typeface="Comic Sans MS"/>
              </a:rPr>
              <a:t>Place probe in instrument</a:t>
            </a:r>
            <a:endParaRPr dirty="0"/>
          </a:p>
        </p:txBody>
      </p:sp>
      <p:sp>
        <p:nvSpPr>
          <p:cNvPr id="299" name="CustomShape 8"/>
          <p:cNvSpPr/>
          <p:nvPr/>
        </p:nvSpPr>
        <p:spPr>
          <a:xfrm>
            <a:off x="7490880" y="3560400"/>
            <a:ext cx="1528920" cy="873720"/>
          </a:xfrm>
          <a:prstGeom prst="rect">
            <a:avLst/>
          </a:prstGeom>
          <a:gradFill>
            <a:gsLst>
              <a:gs pos="0">
                <a:srgbClr val="FF7F17"/>
              </a:gs>
              <a:gs pos="100000">
                <a:srgbClr val="FE904F"/>
              </a:gs>
            </a:gsLst>
            <a:lin ang="16200000"/>
          </a:gradFill>
          <a:ln>
            <a:noFill/>
          </a:ln>
        </p:spPr>
        <p:txBody>
          <a:bodyPr lIns="46080" tIns="46080" rIns="46080" bIns="46080" anchor="ctr"/>
          <a:lstStyle/>
          <a:p>
            <a:pPr algn="ctr">
              <a:lnSpc>
                <a:spcPct val="90000"/>
              </a:lnSpc>
            </a:pPr>
            <a:r>
              <a:rPr lang="en-US" dirty="0">
                <a:solidFill>
                  <a:srgbClr val="FFFFFF"/>
                </a:solidFill>
                <a:latin typeface="Comic Sans MS"/>
              </a:rPr>
              <a:t>Optical </a:t>
            </a:r>
            <a:r>
              <a:rPr lang="en-US" dirty="0" err="1">
                <a:solidFill>
                  <a:srgbClr val="FFFFFF"/>
                </a:solidFill>
                <a:latin typeface="Comic Sans MS"/>
              </a:rPr>
              <a:t>aligment</a:t>
            </a:r>
            <a:endParaRPr dirty="0"/>
          </a:p>
        </p:txBody>
      </p:sp>
      <p:sp>
        <p:nvSpPr>
          <p:cNvPr id="301" name="CustomShape 10"/>
          <p:cNvSpPr/>
          <p:nvPr/>
        </p:nvSpPr>
        <p:spPr>
          <a:xfrm>
            <a:off x="9603000" y="3560400"/>
            <a:ext cx="1456560" cy="873720"/>
          </a:xfrm>
          <a:prstGeom prst="rect">
            <a:avLst/>
          </a:prstGeom>
          <a:gradFill>
            <a:gsLst>
              <a:gs pos="0">
                <a:srgbClr val="80C03C"/>
              </a:gs>
              <a:gs pos="100000">
                <a:srgbClr val="8FC15E"/>
              </a:gs>
            </a:gsLst>
            <a:lin ang="16200000"/>
          </a:gradFill>
          <a:ln>
            <a:noFill/>
          </a:ln>
        </p:spPr>
        <p:txBody>
          <a:bodyPr lIns="46080" tIns="46080" rIns="46080" bIns="46080" anchor="ctr"/>
          <a:lstStyle/>
          <a:p>
            <a:pPr algn="ctr">
              <a:lnSpc>
                <a:spcPct val="90000"/>
              </a:lnSpc>
            </a:pPr>
            <a:r>
              <a:rPr lang="en-US" dirty="0">
                <a:solidFill>
                  <a:srgbClr val="FFFFFF"/>
                </a:solidFill>
                <a:latin typeface="Comic Sans MS"/>
              </a:rPr>
              <a:t>Select initial settings</a:t>
            </a:r>
            <a:endParaRPr dirty="0"/>
          </a:p>
        </p:txBody>
      </p:sp>
      <p:sp>
        <p:nvSpPr>
          <p:cNvPr id="304" name="CustomShape 13"/>
          <p:cNvSpPr/>
          <p:nvPr/>
        </p:nvSpPr>
        <p:spPr>
          <a:xfrm>
            <a:off x="8662680" y="2377440"/>
            <a:ext cx="1456560" cy="873720"/>
          </a:xfrm>
          <a:prstGeom prst="rect">
            <a:avLst/>
          </a:prstGeom>
          <a:gradFill>
            <a:gsLst>
              <a:gs pos="0">
                <a:srgbClr val="E7261E"/>
              </a:gs>
              <a:gs pos="100000">
                <a:srgbClr val="E25451"/>
              </a:gs>
            </a:gsLst>
            <a:lin ang="16200000"/>
          </a:gradFill>
          <a:ln>
            <a:noFill/>
          </a:ln>
        </p:spPr>
        <p:txBody>
          <a:bodyPr lIns="46080" tIns="46080" rIns="46080" bIns="46080" anchor="ctr"/>
          <a:lstStyle/>
          <a:p>
            <a:pPr algn="ctr">
              <a:lnSpc>
                <a:spcPct val="90000"/>
              </a:lnSpc>
            </a:pPr>
            <a:r>
              <a:rPr lang="en-US" dirty="0">
                <a:solidFill>
                  <a:srgbClr val="FFFFFF"/>
                </a:solidFill>
                <a:latin typeface="Comic Sans MS"/>
              </a:rPr>
              <a:t>Select oscillation frequency</a:t>
            </a:r>
            <a:endParaRPr dirty="0"/>
          </a:p>
        </p:txBody>
      </p:sp>
      <p:sp>
        <p:nvSpPr>
          <p:cNvPr id="307" name="CustomShape 16"/>
          <p:cNvSpPr/>
          <p:nvPr/>
        </p:nvSpPr>
        <p:spPr>
          <a:xfrm>
            <a:off x="1865160" y="4719600"/>
            <a:ext cx="1528920" cy="917280"/>
          </a:xfrm>
          <a:prstGeom prst="rect">
            <a:avLst/>
          </a:prstGeom>
          <a:gradFill>
            <a:gsLst>
              <a:gs pos="0">
                <a:srgbClr val="429BE2"/>
              </a:gs>
              <a:gs pos="100000">
                <a:srgbClr val="65A6DF"/>
              </a:gs>
            </a:gsLst>
            <a:lin ang="16200000"/>
          </a:gradFill>
          <a:ln>
            <a:noFill/>
          </a:ln>
        </p:spPr>
        <p:txBody>
          <a:bodyPr lIns="46080" tIns="46080" rIns="46080" bIns="46080" anchor="ctr"/>
          <a:lstStyle/>
          <a:p>
            <a:pPr algn="ctr">
              <a:lnSpc>
                <a:spcPct val="90000"/>
              </a:lnSpc>
            </a:pPr>
            <a:r>
              <a:rPr lang="en-US" dirty="0">
                <a:solidFill>
                  <a:srgbClr val="FFFFFF"/>
                </a:solidFill>
                <a:latin typeface="Comic Sans MS"/>
              </a:rPr>
              <a:t>Probe approach</a:t>
            </a:r>
            <a:endParaRPr dirty="0"/>
          </a:p>
        </p:txBody>
      </p:sp>
      <p:sp>
        <p:nvSpPr>
          <p:cNvPr id="309" name="CustomShape 18"/>
          <p:cNvSpPr/>
          <p:nvPr/>
        </p:nvSpPr>
        <p:spPr>
          <a:xfrm>
            <a:off x="4006080" y="4719600"/>
            <a:ext cx="1528920" cy="917280"/>
          </a:xfrm>
          <a:prstGeom prst="rect">
            <a:avLst/>
          </a:prstGeom>
          <a:gradFill>
            <a:gsLst>
              <a:gs pos="0">
                <a:srgbClr val="FF7F17"/>
              </a:gs>
              <a:gs pos="100000">
                <a:srgbClr val="FE904F"/>
              </a:gs>
            </a:gsLst>
            <a:lin ang="16200000"/>
          </a:gradFill>
          <a:ln>
            <a:noFill/>
          </a:ln>
        </p:spPr>
        <p:txBody>
          <a:bodyPr lIns="46080" tIns="46080" rIns="46080" bIns="46080" anchor="ctr"/>
          <a:lstStyle/>
          <a:p>
            <a:pPr algn="ctr">
              <a:lnSpc>
                <a:spcPct val="90000"/>
              </a:lnSpc>
            </a:pPr>
            <a:r>
              <a:rPr lang="en-US" dirty="0">
                <a:solidFill>
                  <a:srgbClr val="FFFFFF"/>
                </a:solidFill>
                <a:latin typeface="Comic Sans MS"/>
              </a:rPr>
              <a:t>Feedback optimization</a:t>
            </a:r>
            <a:endParaRPr dirty="0"/>
          </a:p>
        </p:txBody>
      </p:sp>
      <p:sp>
        <p:nvSpPr>
          <p:cNvPr id="311" name="CustomShape 20"/>
          <p:cNvSpPr/>
          <p:nvPr/>
        </p:nvSpPr>
        <p:spPr>
          <a:xfrm>
            <a:off x="6147000" y="4719600"/>
            <a:ext cx="1528920" cy="917280"/>
          </a:xfrm>
          <a:prstGeom prst="rect">
            <a:avLst/>
          </a:prstGeom>
          <a:gradFill>
            <a:gsLst>
              <a:gs pos="0">
                <a:srgbClr val="80C03C"/>
              </a:gs>
              <a:gs pos="100000">
                <a:srgbClr val="8FC15E"/>
              </a:gs>
            </a:gsLst>
            <a:lin ang="16200000"/>
          </a:gradFill>
          <a:ln>
            <a:noFill/>
          </a:ln>
        </p:spPr>
        <p:txBody>
          <a:bodyPr lIns="46080" tIns="46080" rIns="46080" bIns="46080" anchor="ctr"/>
          <a:lstStyle/>
          <a:p>
            <a:pPr algn="ctr">
              <a:lnSpc>
                <a:spcPct val="90000"/>
              </a:lnSpc>
            </a:pPr>
            <a:r>
              <a:rPr lang="en-US" dirty="0">
                <a:solidFill>
                  <a:srgbClr val="FFFFFF"/>
                </a:solidFill>
                <a:latin typeface="Comic Sans MS"/>
              </a:rPr>
              <a:t>Scan and save images</a:t>
            </a:r>
            <a:endParaRPr dirty="0"/>
          </a:p>
        </p:txBody>
      </p:sp>
      <p:sp>
        <p:nvSpPr>
          <p:cNvPr id="313" name="CustomShape 22"/>
          <p:cNvSpPr/>
          <p:nvPr/>
        </p:nvSpPr>
        <p:spPr>
          <a:xfrm>
            <a:off x="8288280" y="4719600"/>
            <a:ext cx="1528920" cy="917280"/>
          </a:xfrm>
          <a:prstGeom prst="rect">
            <a:avLst/>
          </a:prstGeom>
          <a:gradFill>
            <a:gsLst>
              <a:gs pos="0">
                <a:srgbClr val="000000"/>
              </a:gs>
              <a:gs pos="100000">
                <a:srgbClr val="404040"/>
              </a:gs>
            </a:gsLst>
            <a:lin ang="16200000"/>
          </a:gradFill>
          <a:ln>
            <a:noFill/>
          </a:ln>
        </p:spPr>
        <p:txBody>
          <a:bodyPr lIns="46080" tIns="46080" rIns="46080" bIns="46080" anchor="ctr"/>
          <a:lstStyle/>
          <a:p>
            <a:pPr algn="ctr">
              <a:lnSpc>
                <a:spcPct val="90000"/>
              </a:lnSpc>
            </a:pPr>
            <a:r>
              <a:rPr lang="en-US" dirty="0">
                <a:solidFill>
                  <a:srgbClr val="FFFFFF"/>
                </a:solidFill>
                <a:latin typeface="Comic Sans MS"/>
              </a:rPr>
              <a:t>Tip retract</a:t>
            </a:r>
            <a:endParaRPr dirty="0"/>
          </a:p>
        </p:txBody>
      </p:sp>
      <p:sp>
        <p:nvSpPr>
          <p:cNvPr id="2" name="Δεξί βέλος 1"/>
          <p:cNvSpPr/>
          <p:nvPr/>
        </p:nvSpPr>
        <p:spPr>
          <a:xfrm>
            <a:off x="2828160" y="3852186"/>
            <a:ext cx="583200" cy="29014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Δεξί βέλος 24"/>
          <p:cNvSpPr/>
          <p:nvPr/>
        </p:nvSpPr>
        <p:spPr>
          <a:xfrm>
            <a:off x="4867920" y="3852185"/>
            <a:ext cx="583200" cy="29014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Δεξί βέλος 25"/>
          <p:cNvSpPr/>
          <p:nvPr/>
        </p:nvSpPr>
        <p:spPr>
          <a:xfrm>
            <a:off x="6907680" y="3852184"/>
            <a:ext cx="583200" cy="29014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Δεξί βέλος 26"/>
          <p:cNvSpPr/>
          <p:nvPr/>
        </p:nvSpPr>
        <p:spPr>
          <a:xfrm>
            <a:off x="9019800" y="3840306"/>
            <a:ext cx="583200" cy="29014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Δεξί βέλος 27"/>
          <p:cNvSpPr/>
          <p:nvPr/>
        </p:nvSpPr>
        <p:spPr>
          <a:xfrm rot="19329976">
            <a:off x="8051792" y="3098129"/>
            <a:ext cx="583200" cy="29014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Δεξί βέλος 28"/>
          <p:cNvSpPr/>
          <p:nvPr/>
        </p:nvSpPr>
        <p:spPr>
          <a:xfrm>
            <a:off x="3422880" y="5033166"/>
            <a:ext cx="583200" cy="29014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Δεξί βέλος 29"/>
          <p:cNvSpPr/>
          <p:nvPr/>
        </p:nvSpPr>
        <p:spPr>
          <a:xfrm>
            <a:off x="5563800" y="5006564"/>
            <a:ext cx="583200" cy="29014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Δεξί βέλος 30"/>
          <p:cNvSpPr/>
          <p:nvPr/>
        </p:nvSpPr>
        <p:spPr>
          <a:xfrm>
            <a:off x="7672140" y="5033165"/>
            <a:ext cx="583200" cy="29014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Δεξί βέλος 31"/>
          <p:cNvSpPr/>
          <p:nvPr/>
        </p:nvSpPr>
        <p:spPr>
          <a:xfrm rot="2535780">
            <a:off x="10152846" y="3070236"/>
            <a:ext cx="583200" cy="29014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4973040" y="478800"/>
            <a:ext cx="6532920" cy="1292760"/>
          </a:xfrm>
          <a:prstGeom prst="rect">
            <a:avLst/>
          </a:prstGeom>
        </p:spPr>
        <p:txBody>
          <a:bodyPr anchor="ctr"/>
          <a:lstStyle/>
          <a:p>
            <a:pPr algn="ctr">
              <a:lnSpc>
                <a:spcPct val="100000"/>
              </a:lnSpc>
            </a:pPr>
            <a:r>
              <a:rPr lang="en-US" sz="4000" dirty="0">
                <a:solidFill>
                  <a:srgbClr val="FFFFFF"/>
                </a:solidFill>
                <a:latin typeface="Comic Sans MS"/>
              </a:rPr>
              <a:t>AFM
</a:t>
            </a:r>
            <a:r>
              <a:rPr lang="en-US" sz="3600" dirty="0">
                <a:solidFill>
                  <a:srgbClr val="FFFFFF"/>
                </a:solidFill>
                <a:latin typeface="Comic Sans MS"/>
              </a:rPr>
              <a:t>Introduction</a:t>
            </a:r>
            <a:endParaRPr dirty="0"/>
          </a:p>
        </p:txBody>
      </p:sp>
      <p:sp>
        <p:nvSpPr>
          <p:cNvPr id="172" name="TextShape 2"/>
          <p:cNvSpPr txBox="1"/>
          <p:nvPr/>
        </p:nvSpPr>
        <p:spPr>
          <a:xfrm>
            <a:off x="685800" y="2134080"/>
            <a:ext cx="10820160" cy="4034880"/>
          </a:xfrm>
          <a:prstGeom prst="rect">
            <a:avLst/>
          </a:prstGeom>
        </p:spPr>
        <p:txBody>
          <a:bodyPr/>
          <a:lstStyle/>
          <a:p>
            <a:pPr>
              <a:lnSpc>
                <a:spcPct val="100000"/>
              </a:lnSpc>
              <a:buFont typeface="Wingdings" charset="2"/>
              <a:buChar char=""/>
            </a:pPr>
            <a:r>
              <a:rPr lang="en-US" sz="2800">
                <a:solidFill>
                  <a:srgbClr val="FFFFFF"/>
                </a:solidFill>
                <a:latin typeface="Comic Sans MS"/>
              </a:rPr>
              <a:t>Allows the study and observation of the structure of surfaces with excellent precision.</a:t>
            </a:r>
            <a:endParaRPr/>
          </a:p>
          <a:p>
            <a:pPr>
              <a:lnSpc>
                <a:spcPct val="100000"/>
              </a:lnSpc>
              <a:buFont typeface="Wingdings" charset="2"/>
              <a:buChar char=""/>
            </a:pPr>
            <a:r>
              <a:rPr lang="en-US" sz="2800">
                <a:solidFill>
                  <a:srgbClr val="FFFFFF"/>
                </a:solidFill>
                <a:latin typeface="Comic Sans MS"/>
              </a:rPr>
              <a:t>It differs from the other microscopy methods, as it is not based on creating images from a focused energy beam but on the natural contact with the surface.</a:t>
            </a:r>
            <a:endParaRPr/>
          </a:p>
          <a:p>
            <a:pPr>
              <a:lnSpc>
                <a:spcPct val="100000"/>
              </a:lnSpc>
              <a:buFont typeface="Wingdings" charset="2"/>
              <a:buChar char=""/>
            </a:pPr>
            <a:r>
              <a:rPr lang="en-US" sz="2800">
                <a:solidFill>
                  <a:srgbClr val="FFFFFF"/>
                </a:solidFill>
                <a:latin typeface="Comic Sans MS"/>
              </a:rPr>
              <a:t>It does not produce 2D but 3D images.</a:t>
            </a:r>
            <a:endParaRPr/>
          </a:p>
          <a:p>
            <a:pPr>
              <a:lnSpc>
                <a:spcPct val="100000"/>
              </a:lnSpc>
              <a:buFont typeface="Wingdings" charset="2"/>
              <a:buChar char=""/>
            </a:pPr>
            <a:r>
              <a:rPr lang="en-US" sz="2800">
                <a:solidFill>
                  <a:srgbClr val="FFFFFF"/>
                </a:solidFill>
                <a:latin typeface="Comic Sans MS"/>
              </a:rPr>
              <a:t>It can measure almost every type of specimens without special treatment (metals – ceramics – polymers – cells – DNA and RNA molecules...).  </a:t>
            </a:r>
            <a:endParaRPr/>
          </a:p>
          <a:p>
            <a:pPr>
              <a:lnSpc>
                <a:spcPct val="9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extShape 1"/>
          <p:cNvSpPr txBox="1"/>
          <p:nvPr/>
        </p:nvSpPr>
        <p:spPr>
          <a:xfrm>
            <a:off x="5036760" y="1771920"/>
            <a:ext cx="2117880" cy="473400"/>
          </a:xfrm>
          <a:prstGeom prst="rect">
            <a:avLst/>
          </a:prstGeom>
        </p:spPr>
        <p:txBody>
          <a:bodyPr anchor="b"/>
          <a:lstStyle/>
          <a:p>
            <a:pPr algn="ctr">
              <a:lnSpc>
                <a:spcPct val="100000"/>
              </a:lnSpc>
            </a:pPr>
            <a:r>
              <a:rPr lang="en-US" sz="2200" dirty="0">
                <a:solidFill>
                  <a:srgbClr val="FFFF00"/>
                </a:solidFill>
                <a:latin typeface="Comic Sans MS"/>
              </a:rPr>
              <a:t>Blunt Probe</a:t>
            </a:r>
            <a:endParaRPr dirty="0"/>
          </a:p>
        </p:txBody>
      </p:sp>
      <p:pic>
        <p:nvPicPr>
          <p:cNvPr id="315" name="Θέση περιεχομένου 12"/>
          <p:cNvPicPr/>
          <p:nvPr/>
        </p:nvPicPr>
        <p:blipFill>
          <a:blip r:embed="rId2"/>
          <a:stretch>
            <a:fillRect/>
          </a:stretch>
        </p:blipFill>
        <p:spPr>
          <a:xfrm>
            <a:off x="7049880" y="2444760"/>
            <a:ext cx="4412880" cy="2071800"/>
          </a:xfrm>
          <a:prstGeom prst="rect">
            <a:avLst/>
          </a:prstGeom>
          <a:ln>
            <a:noFill/>
          </a:ln>
        </p:spPr>
      </p:pic>
      <p:sp>
        <p:nvSpPr>
          <p:cNvPr id="316"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dirty="0">
                <a:solidFill>
                  <a:srgbClr val="FFFFFF"/>
                </a:solidFill>
                <a:latin typeface="Comic Sans MS"/>
              </a:rPr>
              <a:t>AFM
</a:t>
            </a:r>
            <a:r>
              <a:rPr lang="en-US" sz="3200" dirty="0">
                <a:solidFill>
                  <a:srgbClr val="FFFFFF"/>
                </a:solidFill>
                <a:latin typeface="Comic Sans MS"/>
              </a:rPr>
              <a:t>Problems and Difficulties</a:t>
            </a:r>
            <a:endParaRPr dirty="0"/>
          </a:p>
        </p:txBody>
      </p:sp>
      <p:pic>
        <p:nvPicPr>
          <p:cNvPr id="317" name="Εικόνα 7"/>
          <p:cNvPicPr/>
          <p:nvPr/>
        </p:nvPicPr>
        <p:blipFill>
          <a:blip r:embed="rId3"/>
          <a:stretch>
            <a:fillRect/>
          </a:stretch>
        </p:blipFill>
        <p:spPr>
          <a:xfrm>
            <a:off x="728640" y="2245680"/>
            <a:ext cx="2117880" cy="1243080"/>
          </a:xfrm>
          <a:prstGeom prst="rect">
            <a:avLst/>
          </a:prstGeom>
          <a:ln>
            <a:noFill/>
          </a:ln>
        </p:spPr>
      </p:pic>
      <p:pic>
        <p:nvPicPr>
          <p:cNvPr id="318" name="Εικόνα 13"/>
          <p:cNvPicPr/>
          <p:nvPr/>
        </p:nvPicPr>
        <p:blipFill>
          <a:blip r:embed="rId4"/>
          <a:stretch>
            <a:fillRect/>
          </a:stretch>
        </p:blipFill>
        <p:spPr>
          <a:xfrm>
            <a:off x="3323880" y="2680920"/>
            <a:ext cx="3249000" cy="1243080"/>
          </a:xfrm>
          <a:prstGeom prst="rect">
            <a:avLst/>
          </a:prstGeom>
          <a:ln>
            <a:noFill/>
          </a:ln>
        </p:spPr>
      </p:pic>
      <p:sp>
        <p:nvSpPr>
          <p:cNvPr id="319" name="CustomShape 3"/>
          <p:cNvSpPr/>
          <p:nvPr/>
        </p:nvSpPr>
        <p:spPr>
          <a:xfrm>
            <a:off x="728640" y="3488760"/>
            <a:ext cx="2117880" cy="1243080"/>
          </a:xfrm>
          <a:prstGeom prst="rect">
            <a:avLst/>
          </a:prstGeom>
          <a:gradFill>
            <a:gsLst>
              <a:gs pos="0">
                <a:srgbClr val="F1C32B"/>
              </a:gs>
              <a:gs pos="100000">
                <a:srgbClr val="EAC659"/>
              </a:gs>
            </a:gsLst>
            <a:lin ang="16200000"/>
          </a:gradFill>
          <a:ln>
            <a:noFill/>
          </a:ln>
        </p:spPr>
        <p:txBody>
          <a:bodyPr lIns="90000" tIns="45000" rIns="90000" bIns="45000" anchor="ctr"/>
          <a:lstStyle/>
          <a:p>
            <a:pPr algn="ctr">
              <a:lnSpc>
                <a:spcPct val="100000"/>
              </a:lnSpc>
            </a:pPr>
            <a:r>
              <a:rPr lang="en-US" sz="1000">
                <a:solidFill>
                  <a:srgbClr val="000000"/>
                </a:solidFill>
                <a:latin typeface="Comic Sans MS"/>
              </a:rPr>
              <a:t>Convex features such as particles tend to appear wider height may be accurate. Concave features such as pits tend to appear smaller (both less wide and less deep) with blunter probes. </a:t>
            </a:r>
            <a:endParaRPr/>
          </a:p>
        </p:txBody>
      </p:sp>
      <p:sp>
        <p:nvSpPr>
          <p:cNvPr id="320" name="CustomShape 4"/>
          <p:cNvSpPr/>
          <p:nvPr/>
        </p:nvSpPr>
        <p:spPr>
          <a:xfrm>
            <a:off x="3323880" y="3924360"/>
            <a:ext cx="3249000" cy="1251360"/>
          </a:xfrm>
          <a:prstGeom prst="rect">
            <a:avLst/>
          </a:prstGeom>
          <a:gradFill>
            <a:gsLst>
              <a:gs pos="0">
                <a:srgbClr val="80C03C"/>
              </a:gs>
              <a:gs pos="100000">
                <a:srgbClr val="8FC15E"/>
              </a:gs>
            </a:gsLst>
            <a:lin ang="16200000"/>
          </a:gradFill>
          <a:ln>
            <a:noFill/>
          </a:ln>
        </p:spPr>
        <p:txBody>
          <a:bodyPr lIns="90000" tIns="45000" rIns="90000" bIns="45000" anchor="ctr"/>
          <a:lstStyle/>
          <a:p>
            <a:pPr algn="ctr">
              <a:lnSpc>
                <a:spcPct val="100000"/>
              </a:lnSpc>
            </a:pPr>
            <a:r>
              <a:rPr lang="en-US" sz="1000">
                <a:solidFill>
                  <a:srgbClr val="000000"/>
                </a:solidFill>
                <a:latin typeface="Comic Sans MS"/>
              </a:rPr>
              <a:t>Example of features appearing smaller due to the use of a blunt probe. Left: SEM image of a test pattern of squares. The sides of the squares are all equal. B: AFM image of the test pattern. Because the probe is not sharp, the test pattern squares appear much smaller than they should, and appear as rectangles instead of squares.</a:t>
            </a:r>
            <a:endParaRPr/>
          </a:p>
        </p:txBody>
      </p:sp>
      <p:sp>
        <p:nvSpPr>
          <p:cNvPr id="321" name="CustomShape 5"/>
          <p:cNvSpPr/>
          <p:nvPr/>
        </p:nvSpPr>
        <p:spPr>
          <a:xfrm>
            <a:off x="7049880" y="4516920"/>
            <a:ext cx="4412880" cy="931680"/>
          </a:xfrm>
          <a:prstGeom prst="flowChartProcess">
            <a:avLst/>
          </a:prstGeom>
          <a:gradFill>
            <a:gsLst>
              <a:gs pos="0">
                <a:srgbClr val="FF7F17"/>
              </a:gs>
              <a:gs pos="100000">
                <a:srgbClr val="FE904F"/>
              </a:gs>
            </a:gsLst>
            <a:lin ang="16200000"/>
          </a:gradFill>
          <a:ln>
            <a:noFill/>
          </a:ln>
        </p:spPr>
        <p:txBody>
          <a:bodyPr lIns="90000" tIns="45000" rIns="90000" bIns="45000" anchor="ctr"/>
          <a:lstStyle/>
          <a:p>
            <a:pPr algn="ctr">
              <a:lnSpc>
                <a:spcPct val="100000"/>
              </a:lnSpc>
            </a:pPr>
            <a:r>
              <a:rPr lang="en-US" sz="1000">
                <a:solidFill>
                  <a:srgbClr val="000000"/>
                </a:solidFill>
                <a:latin typeface="Comic Sans MS"/>
              </a:rPr>
              <a:t>Illustration of the effect of using a blunt probe. These two images are of the same sample, and both are 
1.5 μm x 1.5 μm x 40 nm. 
The image on the left was taken with a sharp probe, the image on the right with a blunt probe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 name="Θέση περιεχομένου 5"/>
          <p:cNvPicPr/>
          <p:nvPr/>
        </p:nvPicPr>
        <p:blipFill>
          <a:blip r:embed="rId2"/>
          <a:stretch>
            <a:fillRect/>
          </a:stretch>
        </p:blipFill>
        <p:spPr>
          <a:xfrm>
            <a:off x="2162520" y="3191760"/>
            <a:ext cx="4010760" cy="1347120"/>
          </a:xfrm>
          <a:prstGeom prst="rect">
            <a:avLst/>
          </a:prstGeom>
          <a:ln>
            <a:noFill/>
          </a:ln>
        </p:spPr>
      </p:pic>
      <p:sp>
        <p:nvSpPr>
          <p:cNvPr id="323" name="TextShape 1"/>
          <p:cNvSpPr txBox="1"/>
          <p:nvPr/>
        </p:nvSpPr>
        <p:spPr>
          <a:xfrm>
            <a:off x="1500840" y="2028240"/>
            <a:ext cx="5333760" cy="906840"/>
          </a:xfrm>
          <a:prstGeom prst="rect">
            <a:avLst/>
          </a:prstGeom>
        </p:spPr>
        <p:txBody>
          <a:bodyPr anchor="ctr"/>
          <a:lstStyle/>
          <a:p>
            <a:pPr algn="ctr">
              <a:lnSpc>
                <a:spcPct val="100000"/>
              </a:lnSpc>
            </a:pPr>
            <a:r>
              <a:rPr lang="en-US" dirty="0">
                <a:solidFill>
                  <a:srgbClr val="FFFF00"/>
                </a:solidFill>
                <a:latin typeface="Comic Sans MS"/>
              </a:rPr>
              <a:t>Broken and contaminated Probe tip 
(double tips)</a:t>
            </a:r>
            <a:endParaRPr sz="3600" dirty="0"/>
          </a:p>
        </p:txBody>
      </p:sp>
      <p:sp>
        <p:nvSpPr>
          <p:cNvPr id="324"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dirty="0">
                <a:solidFill>
                  <a:srgbClr val="FFFFFF"/>
                </a:solidFill>
                <a:latin typeface="Comic Sans MS"/>
              </a:rPr>
              <a:t>AFM
</a:t>
            </a:r>
            <a:r>
              <a:rPr lang="en-US" sz="3200" dirty="0">
                <a:solidFill>
                  <a:srgbClr val="FFFFFF"/>
                </a:solidFill>
                <a:latin typeface="Comic Sans MS"/>
              </a:rPr>
              <a:t> Problems and Difficulties</a:t>
            </a:r>
            <a:endParaRPr dirty="0"/>
          </a:p>
        </p:txBody>
      </p:sp>
      <p:sp>
        <p:nvSpPr>
          <p:cNvPr id="325" name="CustomShape 3"/>
          <p:cNvSpPr/>
          <p:nvPr/>
        </p:nvSpPr>
        <p:spPr>
          <a:xfrm>
            <a:off x="2162520" y="4538880"/>
            <a:ext cx="4010760" cy="946800"/>
          </a:xfrm>
          <a:prstGeom prst="flowChartProcess">
            <a:avLst/>
          </a:prstGeom>
          <a:gradFill>
            <a:gsLst>
              <a:gs pos="0">
                <a:srgbClr val="F1C32B"/>
              </a:gs>
              <a:gs pos="100000">
                <a:srgbClr val="EAC659"/>
              </a:gs>
            </a:gsLst>
            <a:lin ang="16200000"/>
          </a:gradFill>
          <a:ln>
            <a:noFill/>
          </a:ln>
        </p:spPr>
        <p:txBody>
          <a:bodyPr lIns="90000" tIns="45000" rIns="90000" bIns="45000" anchor="ctr"/>
          <a:lstStyle/>
          <a:p>
            <a:pPr algn="ctr">
              <a:lnSpc>
                <a:spcPct val="100000"/>
              </a:lnSpc>
            </a:pPr>
            <a:r>
              <a:rPr lang="en-US" sz="1100" dirty="0">
                <a:solidFill>
                  <a:srgbClr val="000000"/>
                </a:solidFill>
                <a:latin typeface="Century Gothic"/>
              </a:rPr>
              <a:t>Left: an image of vesicles measured with a dirty tip. 
Centre: a badly broken and contaminated tip which produced double-tip images like these.
Right: DNA molecules measured with a broken tip, each molecule has a false ‘twin’ next to it. </a:t>
            </a:r>
            <a:endParaRPr dirty="0"/>
          </a:p>
        </p:txBody>
      </p:sp>
      <p:pic>
        <p:nvPicPr>
          <p:cNvPr id="326" name="Εικόνα 29"/>
          <p:cNvPicPr/>
          <p:nvPr/>
        </p:nvPicPr>
        <p:blipFill>
          <a:blip r:embed="rId3"/>
          <a:stretch>
            <a:fillRect/>
          </a:stretch>
        </p:blipFill>
        <p:spPr>
          <a:xfrm>
            <a:off x="7215840" y="2067120"/>
            <a:ext cx="3474720" cy="4084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685800" y="1775160"/>
            <a:ext cx="5337720" cy="415080"/>
          </a:xfrm>
          <a:prstGeom prst="rect">
            <a:avLst/>
          </a:prstGeom>
        </p:spPr>
        <p:txBody>
          <a:bodyPr anchor="b"/>
          <a:lstStyle/>
          <a:p>
            <a:pPr algn="ctr">
              <a:lnSpc>
                <a:spcPct val="100000"/>
              </a:lnSpc>
            </a:pPr>
            <a:r>
              <a:rPr lang="en-US" sz="2200" dirty="0">
                <a:solidFill>
                  <a:srgbClr val="FFFF00"/>
                </a:solidFill>
                <a:latin typeface="Comic Sans MS"/>
              </a:rPr>
              <a:t>Probe–sample angle problems</a:t>
            </a:r>
            <a:endParaRPr sz="2200" dirty="0">
              <a:solidFill>
                <a:srgbClr val="FFFF00"/>
              </a:solidFill>
              <a:latin typeface="Comic Sans MS"/>
            </a:endParaRPr>
          </a:p>
        </p:txBody>
      </p:sp>
      <p:sp>
        <p:nvSpPr>
          <p:cNvPr id="328"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dirty="0">
                <a:solidFill>
                  <a:srgbClr val="FFFFFF"/>
                </a:solidFill>
                <a:latin typeface="Comic Sans MS"/>
              </a:rPr>
              <a:t>AFM
</a:t>
            </a:r>
            <a:r>
              <a:rPr lang="en-US" sz="3200" dirty="0">
                <a:solidFill>
                  <a:srgbClr val="FFFFFF"/>
                </a:solidFill>
                <a:latin typeface="Comic Sans MS"/>
              </a:rPr>
              <a:t>Problems and Difficulties</a:t>
            </a:r>
            <a:endParaRPr lang="en-US" sz="3200" dirty="0"/>
          </a:p>
        </p:txBody>
      </p:sp>
      <p:sp>
        <p:nvSpPr>
          <p:cNvPr id="329" name="CustomShape 3"/>
          <p:cNvSpPr/>
          <p:nvPr/>
        </p:nvSpPr>
        <p:spPr>
          <a:xfrm>
            <a:off x="1787040" y="3981600"/>
            <a:ext cx="3327480" cy="906840"/>
          </a:xfrm>
          <a:prstGeom prst="flowChartProcess">
            <a:avLst/>
          </a:prstGeom>
          <a:gradFill>
            <a:gsLst>
              <a:gs pos="0">
                <a:srgbClr val="2ACDAC"/>
              </a:gs>
              <a:gs pos="100000">
                <a:srgbClr val="55CCB1"/>
              </a:gs>
            </a:gsLst>
            <a:lin ang="16200000"/>
          </a:gradFill>
          <a:ln>
            <a:noFill/>
          </a:ln>
        </p:spPr>
        <p:txBody>
          <a:bodyPr lIns="90000" tIns="45000" rIns="90000" bIns="45000" anchor="ctr"/>
          <a:lstStyle/>
          <a:p>
            <a:pPr algn="ctr">
              <a:lnSpc>
                <a:spcPct val="100000"/>
              </a:lnSpc>
            </a:pPr>
            <a:r>
              <a:rPr lang="en-US" sz="1100" dirty="0">
                <a:solidFill>
                  <a:srgbClr val="000000"/>
                </a:solidFill>
                <a:latin typeface="Comic Sans MS"/>
              </a:rPr>
              <a:t>Illustration of probe–sample angle problems. With the probe at an angle to the sample, distortions are introduced, and sample features appear asymmetric</a:t>
            </a:r>
            <a:r>
              <a:rPr lang="en-US" sz="1100" dirty="0">
                <a:solidFill>
                  <a:srgbClr val="000000"/>
                </a:solidFill>
                <a:latin typeface="Century Gothic"/>
              </a:rPr>
              <a:t>.</a:t>
            </a:r>
            <a:endParaRPr dirty="0"/>
          </a:p>
        </p:txBody>
      </p:sp>
      <p:sp>
        <p:nvSpPr>
          <p:cNvPr id="330" name="TextShape 4"/>
          <p:cNvSpPr txBox="1"/>
          <p:nvPr/>
        </p:nvSpPr>
        <p:spPr>
          <a:xfrm>
            <a:off x="6400800" y="1771920"/>
            <a:ext cx="5105160" cy="675720"/>
          </a:xfrm>
          <a:prstGeom prst="rect">
            <a:avLst/>
          </a:prstGeom>
        </p:spPr>
        <p:txBody>
          <a:bodyPr anchor="b"/>
          <a:lstStyle/>
          <a:p>
            <a:pPr algn="ctr">
              <a:lnSpc>
                <a:spcPct val="100000"/>
              </a:lnSpc>
            </a:pPr>
            <a:r>
              <a:rPr lang="en-US" sz="2200" dirty="0">
                <a:solidFill>
                  <a:srgbClr val="FFFF00"/>
                </a:solidFill>
                <a:latin typeface="Comic Sans MS"/>
              </a:rPr>
              <a:t>Effect of probe or probe side-wall imaging</a:t>
            </a:r>
            <a:endParaRPr sz="2200" dirty="0">
              <a:solidFill>
                <a:srgbClr val="FFFF00"/>
              </a:solidFill>
              <a:latin typeface="Comic Sans MS"/>
            </a:endParaRPr>
          </a:p>
        </p:txBody>
      </p:sp>
      <p:pic>
        <p:nvPicPr>
          <p:cNvPr id="331" name="Θέση περιεχομένου 24"/>
          <p:cNvPicPr/>
          <p:nvPr/>
        </p:nvPicPr>
        <p:blipFill>
          <a:blip r:embed="rId2"/>
          <a:stretch>
            <a:fillRect/>
          </a:stretch>
        </p:blipFill>
        <p:spPr>
          <a:xfrm>
            <a:off x="7076880" y="2572920"/>
            <a:ext cx="3752640" cy="2336040"/>
          </a:xfrm>
          <a:prstGeom prst="rect">
            <a:avLst/>
          </a:prstGeom>
          <a:ln>
            <a:noFill/>
          </a:ln>
        </p:spPr>
      </p:pic>
      <p:pic>
        <p:nvPicPr>
          <p:cNvPr id="332" name="Εικόνα 23"/>
          <p:cNvPicPr/>
          <p:nvPr/>
        </p:nvPicPr>
        <p:blipFill>
          <a:blip r:embed="rId3"/>
          <a:stretch>
            <a:fillRect/>
          </a:stretch>
        </p:blipFill>
        <p:spPr>
          <a:xfrm>
            <a:off x="1787040" y="3074040"/>
            <a:ext cx="3327480" cy="906840"/>
          </a:xfrm>
          <a:prstGeom prst="rect">
            <a:avLst/>
          </a:prstGeom>
          <a:ln>
            <a:noFill/>
          </a:ln>
        </p:spPr>
      </p:pic>
      <p:sp>
        <p:nvSpPr>
          <p:cNvPr id="333" name="CustomShape 5"/>
          <p:cNvSpPr/>
          <p:nvPr/>
        </p:nvSpPr>
        <p:spPr>
          <a:xfrm>
            <a:off x="6400800" y="4908960"/>
            <a:ext cx="5105160" cy="1594440"/>
          </a:xfrm>
          <a:prstGeom prst="flowChartProcess">
            <a:avLst/>
          </a:prstGeom>
          <a:gradFill>
            <a:gsLst>
              <a:gs pos="0">
                <a:srgbClr val="80C03C"/>
              </a:gs>
              <a:gs pos="100000">
                <a:srgbClr val="8FC15E"/>
              </a:gs>
            </a:gsLst>
            <a:lin ang="16200000"/>
          </a:gradFill>
          <a:ln>
            <a:noFill/>
          </a:ln>
        </p:spPr>
        <p:txBody>
          <a:bodyPr lIns="90000" tIns="45000" rIns="90000" bIns="45000" anchor="ctr"/>
          <a:lstStyle/>
          <a:p>
            <a:pPr algn="ctr">
              <a:lnSpc>
                <a:spcPct val="100000"/>
              </a:lnSpc>
            </a:pPr>
            <a:r>
              <a:rPr lang="en-US" sz="1100" dirty="0">
                <a:solidFill>
                  <a:srgbClr val="000000"/>
                </a:solidFill>
                <a:latin typeface="Comic Sans MS"/>
              </a:rPr>
              <a:t>Effect of probe or probe side-wall imaging. Top: illustrations of the effect of imaging a spike – an image of the probe is produced – and imaging a sphere-like feature – only at the top is the sample topography reproduced, and the rest of the image feature shows the probe’s side-walls.</a:t>
            </a:r>
            <a:endParaRPr dirty="0"/>
          </a:p>
          <a:p>
            <a:pPr algn="ctr">
              <a:lnSpc>
                <a:spcPct val="100000"/>
              </a:lnSpc>
            </a:pPr>
            <a:r>
              <a:rPr lang="en-US" sz="1100" dirty="0">
                <a:solidFill>
                  <a:srgbClr val="000000"/>
                </a:solidFill>
                <a:latin typeface="Comic Sans MS"/>
              </a:rPr>
              <a:t>Bottom: examples of probe–side-wall imaging. Left: red blood cells, right: S. aureus bacteria. In both cases, only the upper parts of the cells can be imaged correctly (some examples of probe side- wall imaging highlighted by arrows).</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Shape 1"/>
          <p:cNvSpPr txBox="1"/>
          <p:nvPr/>
        </p:nvSpPr>
        <p:spPr>
          <a:xfrm>
            <a:off x="685800" y="1775160"/>
            <a:ext cx="5337720" cy="415080"/>
          </a:xfrm>
          <a:prstGeom prst="rect">
            <a:avLst/>
          </a:prstGeom>
        </p:spPr>
        <p:txBody>
          <a:bodyPr anchor="b"/>
          <a:lstStyle/>
          <a:p>
            <a:pPr algn="ctr">
              <a:lnSpc>
                <a:spcPct val="100000"/>
              </a:lnSpc>
            </a:pPr>
            <a:r>
              <a:rPr lang="en-US" sz="2200" dirty="0">
                <a:solidFill>
                  <a:srgbClr val="FFFF00"/>
                </a:solidFill>
                <a:latin typeface="Comic Sans MS"/>
              </a:rPr>
              <a:t>Effect of x-y non-linearity in AFM images</a:t>
            </a:r>
            <a:endParaRPr sz="2200" dirty="0">
              <a:solidFill>
                <a:srgbClr val="FFFF00"/>
              </a:solidFill>
              <a:latin typeface="Comic Sans MS"/>
            </a:endParaRPr>
          </a:p>
        </p:txBody>
      </p:sp>
      <p:sp>
        <p:nvSpPr>
          <p:cNvPr id="335" name="CustomShape 2"/>
          <p:cNvSpPr/>
          <p:nvPr/>
        </p:nvSpPr>
        <p:spPr>
          <a:xfrm>
            <a:off x="4973040" y="478800"/>
            <a:ext cx="6532920" cy="1292760"/>
          </a:xfrm>
          <a:prstGeom prst="rect">
            <a:avLst/>
          </a:prstGeom>
          <a:noFill/>
          <a:ln>
            <a:noFill/>
          </a:ln>
        </p:spPr>
        <p:txBody>
          <a:bodyPr anchor="ctr"/>
          <a:lstStyle/>
          <a:p>
            <a:pPr algn="ctr"/>
            <a:r>
              <a:rPr lang="en-US" sz="4000" dirty="0">
                <a:solidFill>
                  <a:srgbClr val="FFFFFF"/>
                </a:solidFill>
                <a:latin typeface="Comic Sans MS"/>
              </a:rPr>
              <a:t>AFM
</a:t>
            </a:r>
            <a:r>
              <a:rPr lang="en-US" sz="3200" dirty="0">
                <a:solidFill>
                  <a:srgbClr val="FFFFFF"/>
                </a:solidFill>
                <a:latin typeface="Comic Sans MS"/>
              </a:rPr>
              <a:t>Problems and Difficulties</a:t>
            </a:r>
            <a:endParaRPr lang="en-US" sz="3200" dirty="0"/>
          </a:p>
          <a:p>
            <a:pPr algn="ctr">
              <a:lnSpc>
                <a:spcPct val="100000"/>
              </a:lnSpc>
            </a:pPr>
            <a:endParaRPr dirty="0"/>
          </a:p>
        </p:txBody>
      </p:sp>
      <p:sp>
        <p:nvSpPr>
          <p:cNvPr id="336" name="CustomShape 3"/>
          <p:cNvSpPr/>
          <p:nvPr/>
        </p:nvSpPr>
        <p:spPr>
          <a:xfrm>
            <a:off x="3636720" y="2293560"/>
            <a:ext cx="2306520" cy="2001600"/>
          </a:xfrm>
          <a:prstGeom prst="flowChartProcess">
            <a:avLst/>
          </a:prstGeom>
          <a:gradFill>
            <a:gsLst>
              <a:gs pos="0">
                <a:srgbClr val="80C03C"/>
              </a:gs>
              <a:gs pos="100000">
                <a:srgbClr val="8FC15E"/>
              </a:gs>
            </a:gsLst>
            <a:lin ang="16200000"/>
          </a:gradFill>
          <a:ln>
            <a:noFill/>
          </a:ln>
        </p:spPr>
        <p:txBody>
          <a:bodyPr lIns="90000" tIns="45000" rIns="90000" bIns="45000" anchor="ctr"/>
          <a:lstStyle/>
          <a:p>
            <a:pPr algn="ctr">
              <a:lnSpc>
                <a:spcPct val="100000"/>
              </a:lnSpc>
            </a:pPr>
            <a:r>
              <a:rPr lang="en-US" sz="1100" dirty="0">
                <a:solidFill>
                  <a:srgbClr val="000000"/>
                </a:solidFill>
                <a:latin typeface="Comic Sans MS"/>
              </a:rPr>
              <a:t>Effect of x-y non-linearity in AFM images. Left: example of an AFM image of a test sample when scanned without correctly linearizing the AFM scanner. Right: linearized AFM image of the same sample. The spacing of the squares at the top, bottom, left and right sides should be all the same distance apart.</a:t>
            </a:r>
            <a:endParaRPr dirty="0"/>
          </a:p>
        </p:txBody>
      </p:sp>
      <p:sp>
        <p:nvSpPr>
          <p:cNvPr id="337" name="TextShape 4"/>
          <p:cNvSpPr txBox="1"/>
          <p:nvPr/>
        </p:nvSpPr>
        <p:spPr>
          <a:xfrm>
            <a:off x="6400800" y="1771920"/>
            <a:ext cx="5105160" cy="415080"/>
          </a:xfrm>
          <a:prstGeom prst="rect">
            <a:avLst/>
          </a:prstGeom>
        </p:spPr>
        <p:txBody>
          <a:bodyPr anchor="b"/>
          <a:lstStyle/>
          <a:p>
            <a:pPr algn="ctr">
              <a:lnSpc>
                <a:spcPct val="100000"/>
              </a:lnSpc>
            </a:pPr>
            <a:r>
              <a:rPr lang="en-US" sz="2200" dirty="0">
                <a:solidFill>
                  <a:srgbClr val="FFFF00"/>
                </a:solidFill>
                <a:latin typeface="Comic Sans MS"/>
              </a:rPr>
              <a:t>Scanner Bow</a:t>
            </a:r>
            <a:endParaRPr dirty="0"/>
          </a:p>
        </p:txBody>
      </p:sp>
      <p:sp>
        <p:nvSpPr>
          <p:cNvPr id="338" name="CustomShape 5"/>
          <p:cNvSpPr/>
          <p:nvPr/>
        </p:nvSpPr>
        <p:spPr>
          <a:xfrm>
            <a:off x="7048440" y="4398840"/>
            <a:ext cx="3810240" cy="1257840"/>
          </a:xfrm>
          <a:prstGeom prst="flowChartProcess">
            <a:avLst/>
          </a:prstGeom>
          <a:gradFill>
            <a:gsLst>
              <a:gs pos="0">
                <a:srgbClr val="429BE2"/>
              </a:gs>
              <a:gs pos="100000">
                <a:srgbClr val="65A6DF"/>
              </a:gs>
            </a:gsLst>
            <a:lin ang="16200000"/>
          </a:gradFill>
          <a:ln>
            <a:noFill/>
          </a:ln>
        </p:spPr>
        <p:txBody>
          <a:bodyPr lIns="90000" tIns="45000" rIns="90000" bIns="45000" anchor="ctr"/>
          <a:lstStyle/>
          <a:p>
            <a:pPr algn="ctr">
              <a:lnSpc>
                <a:spcPct val="100000"/>
              </a:lnSpc>
            </a:pPr>
            <a:r>
              <a:rPr lang="en-US" sz="1100">
                <a:solidFill>
                  <a:srgbClr val="000000"/>
                </a:solidFill>
                <a:latin typeface="Comic Sans MS"/>
              </a:rPr>
              <a:t>Effect of scanner bow. 
Left: with tube scanners fixed at one end, the trajectory of the probe is curved. 
Right: the result is an apparent curvature in the height of measured samples, although the height change is small over a large area.</a:t>
            </a:r>
            <a:endParaRPr/>
          </a:p>
        </p:txBody>
      </p:sp>
      <p:pic>
        <p:nvPicPr>
          <p:cNvPr id="339" name="Εικόνα 1"/>
          <p:cNvPicPr/>
          <p:nvPr/>
        </p:nvPicPr>
        <p:blipFill>
          <a:blip r:embed="rId2"/>
          <a:stretch>
            <a:fillRect/>
          </a:stretch>
        </p:blipFill>
        <p:spPr>
          <a:xfrm>
            <a:off x="685800" y="2293560"/>
            <a:ext cx="2950560" cy="1583640"/>
          </a:xfrm>
          <a:prstGeom prst="rect">
            <a:avLst/>
          </a:prstGeom>
          <a:ln>
            <a:noFill/>
          </a:ln>
        </p:spPr>
      </p:pic>
      <p:pic>
        <p:nvPicPr>
          <p:cNvPr id="340" name="Εικόνα 2"/>
          <p:cNvPicPr/>
          <p:nvPr/>
        </p:nvPicPr>
        <p:blipFill>
          <a:blip r:embed="rId3"/>
          <a:stretch>
            <a:fillRect/>
          </a:stretch>
        </p:blipFill>
        <p:spPr>
          <a:xfrm>
            <a:off x="3616560" y="4398840"/>
            <a:ext cx="2306520" cy="1973160"/>
          </a:xfrm>
          <a:prstGeom prst="rect">
            <a:avLst/>
          </a:prstGeom>
          <a:ln>
            <a:noFill/>
          </a:ln>
        </p:spPr>
      </p:pic>
      <p:sp>
        <p:nvSpPr>
          <p:cNvPr id="341" name="CustomShape 6"/>
          <p:cNvSpPr/>
          <p:nvPr/>
        </p:nvSpPr>
        <p:spPr>
          <a:xfrm>
            <a:off x="685800" y="3980520"/>
            <a:ext cx="2950560" cy="2391480"/>
          </a:xfrm>
          <a:prstGeom prst="flowChartProcess">
            <a:avLst/>
          </a:prstGeom>
          <a:gradFill>
            <a:gsLst>
              <a:gs pos="0">
                <a:srgbClr val="F1C32B"/>
              </a:gs>
              <a:gs pos="100000">
                <a:srgbClr val="EAC659"/>
              </a:gs>
            </a:gsLst>
            <a:lin ang="16200000"/>
          </a:gradFill>
          <a:ln>
            <a:noFill/>
          </a:ln>
        </p:spPr>
        <p:txBody>
          <a:bodyPr lIns="90000" tIns="45000" rIns="90000" bIns="45000" anchor="ctr"/>
          <a:lstStyle/>
          <a:p>
            <a:pPr algn="ctr">
              <a:lnSpc>
                <a:spcPct val="100000"/>
              </a:lnSpc>
            </a:pPr>
            <a:r>
              <a:rPr lang="en-US" sz="1100">
                <a:solidFill>
                  <a:srgbClr val="000000"/>
                </a:solidFill>
                <a:latin typeface="Comic Sans MS"/>
              </a:rPr>
              <a:t>Graph showing the relationship between an actual z height and a measured z height in an AFM. Usually only one calibration point is measured as shown by the box, and the z piezoelectric is assumed to be linear, as shown by the dashed line. However, as is often the case, the piezoelectric actuator is non-linear, as shown by the solid line. In such cases incorrect z heights are measured unless the feature being measured has dimensions close to those of the calibration specimen.</a:t>
            </a:r>
            <a:endParaRPr/>
          </a:p>
          <a:p>
            <a:pPr algn="ctr">
              <a:lnSpc>
                <a:spcPct val="100000"/>
              </a:lnSpc>
            </a:pPr>
            <a:r>
              <a:rPr lang="en-US" sz="1100">
                <a:solidFill>
                  <a:srgbClr val="000000"/>
                </a:solidFill>
                <a:latin typeface="Comic Sans MS"/>
              </a:rPr>
              <a:t>one</a:t>
            </a:r>
            <a:endParaRPr/>
          </a:p>
        </p:txBody>
      </p:sp>
      <p:pic>
        <p:nvPicPr>
          <p:cNvPr id="342" name="Θέση περιεχομένου 5"/>
          <p:cNvPicPr/>
          <p:nvPr/>
        </p:nvPicPr>
        <p:blipFill>
          <a:blip r:embed="rId4"/>
          <a:stretch>
            <a:fillRect/>
          </a:stretch>
        </p:blipFill>
        <p:spPr>
          <a:xfrm>
            <a:off x="7048440" y="2635560"/>
            <a:ext cx="3810240" cy="1762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extShape 1"/>
          <p:cNvSpPr txBox="1"/>
          <p:nvPr/>
        </p:nvSpPr>
        <p:spPr>
          <a:xfrm>
            <a:off x="685800" y="1775160"/>
            <a:ext cx="5337720" cy="700920"/>
          </a:xfrm>
          <a:prstGeom prst="rect">
            <a:avLst/>
          </a:prstGeom>
        </p:spPr>
        <p:txBody>
          <a:bodyPr anchor="b"/>
          <a:lstStyle/>
          <a:p>
            <a:pPr algn="ctr">
              <a:lnSpc>
                <a:spcPct val="100000"/>
              </a:lnSpc>
            </a:pPr>
            <a:r>
              <a:rPr lang="en-US" sz="2200" b="1" dirty="0">
                <a:solidFill>
                  <a:srgbClr val="FFFF00"/>
                </a:solidFill>
                <a:latin typeface="Comic Sans MS"/>
              </a:rPr>
              <a:t>Edge overshoot</a:t>
            </a:r>
            <a:endParaRPr dirty="0"/>
          </a:p>
        </p:txBody>
      </p:sp>
      <p:sp>
        <p:nvSpPr>
          <p:cNvPr id="344"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dirty="0">
                <a:solidFill>
                  <a:srgbClr val="FFFFFF"/>
                </a:solidFill>
                <a:latin typeface="Comic Sans MS"/>
              </a:rPr>
              <a:t>AFM
</a:t>
            </a:r>
            <a:r>
              <a:rPr lang="en-US" sz="3200" dirty="0">
                <a:solidFill>
                  <a:srgbClr val="FFFFFF"/>
                </a:solidFill>
                <a:latin typeface="Comic Sans MS"/>
              </a:rPr>
              <a:t>Problems and Difficulties</a:t>
            </a:r>
            <a:endParaRPr lang="en-US" sz="3200" dirty="0"/>
          </a:p>
        </p:txBody>
      </p:sp>
      <p:sp>
        <p:nvSpPr>
          <p:cNvPr id="345" name="TextShape 3"/>
          <p:cNvSpPr txBox="1"/>
          <p:nvPr/>
        </p:nvSpPr>
        <p:spPr>
          <a:xfrm>
            <a:off x="6400800" y="1771920"/>
            <a:ext cx="5105160" cy="686880"/>
          </a:xfrm>
          <a:prstGeom prst="rect">
            <a:avLst/>
          </a:prstGeom>
        </p:spPr>
        <p:txBody>
          <a:bodyPr anchor="b"/>
          <a:lstStyle/>
          <a:p>
            <a:pPr algn="ctr">
              <a:lnSpc>
                <a:spcPct val="100000"/>
              </a:lnSpc>
            </a:pPr>
            <a:r>
              <a:rPr lang="en-US" sz="2200" dirty="0">
                <a:solidFill>
                  <a:srgbClr val="FFFF00"/>
                </a:solidFill>
                <a:latin typeface="Comic Sans MS"/>
              </a:rPr>
              <a:t>Scanner creep </a:t>
            </a:r>
            <a:endParaRPr dirty="0"/>
          </a:p>
        </p:txBody>
      </p:sp>
      <p:sp>
        <p:nvSpPr>
          <p:cNvPr id="346" name="CustomShape 4"/>
          <p:cNvSpPr/>
          <p:nvPr/>
        </p:nvSpPr>
        <p:spPr>
          <a:xfrm>
            <a:off x="6678000" y="4502520"/>
            <a:ext cx="4550760" cy="1131120"/>
          </a:xfrm>
          <a:prstGeom prst="flowChartProcess">
            <a:avLst/>
          </a:prstGeom>
          <a:gradFill>
            <a:gsLst>
              <a:gs pos="0">
                <a:srgbClr val="429BE2"/>
              </a:gs>
              <a:gs pos="100000">
                <a:srgbClr val="65A6DF"/>
              </a:gs>
            </a:gsLst>
            <a:lin ang="16200000"/>
          </a:gradFill>
          <a:ln>
            <a:noFill/>
          </a:ln>
        </p:spPr>
        <p:txBody>
          <a:bodyPr lIns="90000" tIns="45000" rIns="90000" bIns="45000" anchor="ctr"/>
          <a:lstStyle/>
          <a:p>
            <a:pPr algn="ctr">
              <a:lnSpc>
                <a:spcPct val="100000"/>
              </a:lnSpc>
            </a:pPr>
            <a:r>
              <a:rPr lang="en-US" sz="1100">
                <a:solidFill>
                  <a:srgbClr val="000000"/>
                </a:solidFill>
                <a:latin typeface="Comic Sans MS"/>
              </a:rPr>
              <a:t>Scanner drift cause and effect. 
Left: creep in piezoelectric scanners causes the scanner to keep moving even after the applied voltage stops changing.
 Right: the effect on AFM images is most often seen as a distortion in the beginning of the scan (here, scanning from the top).</a:t>
            </a:r>
            <a:endParaRPr/>
          </a:p>
        </p:txBody>
      </p:sp>
      <p:sp>
        <p:nvSpPr>
          <p:cNvPr id="347" name="CustomShape 5"/>
          <p:cNvSpPr/>
          <p:nvPr/>
        </p:nvSpPr>
        <p:spPr>
          <a:xfrm>
            <a:off x="1478160" y="4502520"/>
            <a:ext cx="3752640" cy="1669320"/>
          </a:xfrm>
          <a:prstGeom prst="flowChartProcess">
            <a:avLst/>
          </a:prstGeom>
          <a:gradFill>
            <a:gsLst>
              <a:gs pos="0">
                <a:srgbClr val="80C03C"/>
              </a:gs>
              <a:gs pos="100000">
                <a:srgbClr val="8FC15E"/>
              </a:gs>
            </a:gsLst>
            <a:lin ang="16200000"/>
          </a:gradFill>
          <a:ln>
            <a:noFill/>
          </a:ln>
        </p:spPr>
        <p:txBody>
          <a:bodyPr lIns="90000" tIns="45000" rIns="90000" bIns="45000" anchor="ctr"/>
          <a:lstStyle/>
          <a:p>
            <a:pPr algn="ctr">
              <a:lnSpc>
                <a:spcPct val="100000"/>
              </a:lnSpc>
            </a:pPr>
            <a:r>
              <a:rPr lang="en-US" sz="1100" dirty="0">
                <a:solidFill>
                  <a:srgbClr val="000000"/>
                </a:solidFill>
                <a:latin typeface="Comic Sans MS"/>
              </a:rPr>
              <a:t>Edge overshoot in the z axis. 
Top: the probe is scanned from left to right across a feature on a surface; overshoot may be observed in the line profile at the leading and trailing edge of the features. 
Bottom: the AFM image of a test pattern appears to have no artefacts at first glance (left), but a line profile of the test pattern shows overshoot at the top of each of the lines (right, overshoot arrowed).</a:t>
            </a:r>
            <a:endParaRPr dirty="0"/>
          </a:p>
        </p:txBody>
      </p:sp>
      <p:pic>
        <p:nvPicPr>
          <p:cNvPr id="348" name="Εικόνα 3"/>
          <p:cNvPicPr/>
          <p:nvPr/>
        </p:nvPicPr>
        <p:blipFill>
          <a:blip r:embed="rId2"/>
          <a:stretch>
            <a:fillRect/>
          </a:stretch>
        </p:blipFill>
        <p:spPr>
          <a:xfrm>
            <a:off x="1478160" y="2531880"/>
            <a:ext cx="3752640" cy="1970640"/>
          </a:xfrm>
          <a:prstGeom prst="rect">
            <a:avLst/>
          </a:prstGeom>
          <a:ln>
            <a:noFill/>
          </a:ln>
        </p:spPr>
      </p:pic>
      <p:pic>
        <p:nvPicPr>
          <p:cNvPr id="349" name="Εικόνα 8"/>
          <p:cNvPicPr/>
          <p:nvPr/>
        </p:nvPicPr>
        <p:blipFill>
          <a:blip r:embed="rId3"/>
          <a:stretch>
            <a:fillRect/>
          </a:stretch>
        </p:blipFill>
        <p:spPr>
          <a:xfrm>
            <a:off x="6678000" y="2757600"/>
            <a:ext cx="4550760" cy="1744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extShape 1"/>
          <p:cNvSpPr txBox="1"/>
          <p:nvPr/>
        </p:nvSpPr>
        <p:spPr>
          <a:xfrm>
            <a:off x="685800" y="1775160"/>
            <a:ext cx="5337720" cy="700920"/>
          </a:xfrm>
          <a:prstGeom prst="rect">
            <a:avLst/>
          </a:prstGeom>
        </p:spPr>
        <p:txBody>
          <a:bodyPr anchor="b"/>
          <a:lstStyle/>
          <a:p>
            <a:pPr algn="ctr">
              <a:lnSpc>
                <a:spcPct val="100000"/>
              </a:lnSpc>
            </a:pPr>
            <a:r>
              <a:rPr lang="en-US" sz="2200" b="1" dirty="0">
                <a:solidFill>
                  <a:srgbClr val="FFFF00"/>
                </a:solidFill>
                <a:latin typeface="Comic Sans MS"/>
              </a:rPr>
              <a:t>
Z angle measurement</a:t>
            </a:r>
            <a:endParaRPr dirty="0"/>
          </a:p>
        </p:txBody>
      </p:sp>
      <p:sp>
        <p:nvSpPr>
          <p:cNvPr id="351" name="CustomShape 2"/>
          <p:cNvSpPr/>
          <p:nvPr/>
        </p:nvSpPr>
        <p:spPr>
          <a:xfrm>
            <a:off x="4973040" y="478800"/>
            <a:ext cx="6532920" cy="1292760"/>
          </a:xfrm>
          <a:prstGeom prst="rect">
            <a:avLst/>
          </a:prstGeom>
          <a:noFill/>
          <a:ln>
            <a:noFill/>
          </a:ln>
        </p:spPr>
        <p:txBody>
          <a:bodyPr anchor="ctr"/>
          <a:lstStyle/>
          <a:p>
            <a:pPr algn="ctr"/>
            <a:r>
              <a:rPr lang="en-US" sz="4000" dirty="0">
                <a:solidFill>
                  <a:srgbClr val="FFFFFF"/>
                </a:solidFill>
                <a:latin typeface="Comic Sans MS"/>
              </a:rPr>
              <a:t>AFM
</a:t>
            </a:r>
            <a:r>
              <a:rPr lang="en-US" sz="3200" dirty="0">
                <a:solidFill>
                  <a:srgbClr val="FFFFFF"/>
                </a:solidFill>
                <a:latin typeface="Comic Sans MS"/>
              </a:rPr>
              <a:t>Problems and Difficulties</a:t>
            </a:r>
            <a:endParaRPr lang="en-US" sz="3200" dirty="0"/>
          </a:p>
          <a:p>
            <a:pPr algn="ctr">
              <a:lnSpc>
                <a:spcPct val="100000"/>
              </a:lnSpc>
            </a:pPr>
            <a:endParaRPr dirty="0"/>
          </a:p>
        </p:txBody>
      </p:sp>
      <p:sp>
        <p:nvSpPr>
          <p:cNvPr id="352" name="TextShape 3"/>
          <p:cNvSpPr txBox="1"/>
          <p:nvPr/>
        </p:nvSpPr>
        <p:spPr>
          <a:xfrm>
            <a:off x="6400800" y="1771920"/>
            <a:ext cx="5105160" cy="351720"/>
          </a:xfrm>
          <a:prstGeom prst="rect">
            <a:avLst/>
          </a:prstGeom>
        </p:spPr>
        <p:txBody>
          <a:bodyPr anchor="b"/>
          <a:lstStyle/>
          <a:p>
            <a:pPr algn="ctr">
              <a:lnSpc>
                <a:spcPct val="100000"/>
              </a:lnSpc>
            </a:pPr>
            <a:r>
              <a:rPr lang="en-US" sz="2200" dirty="0">
                <a:solidFill>
                  <a:srgbClr val="FFFF00"/>
                </a:solidFill>
                <a:latin typeface="Comic Sans MS"/>
              </a:rPr>
              <a:t>Other Problems</a:t>
            </a:r>
            <a:endParaRPr dirty="0"/>
          </a:p>
        </p:txBody>
      </p:sp>
      <p:sp>
        <p:nvSpPr>
          <p:cNvPr id="353" name="CustomShape 4"/>
          <p:cNvSpPr/>
          <p:nvPr/>
        </p:nvSpPr>
        <p:spPr>
          <a:xfrm>
            <a:off x="963000" y="4701240"/>
            <a:ext cx="4789080" cy="1892992"/>
          </a:xfrm>
          <a:prstGeom prst="flowChartProcess">
            <a:avLst/>
          </a:prstGeom>
          <a:gradFill>
            <a:gsLst>
              <a:gs pos="0">
                <a:srgbClr val="80C03C"/>
              </a:gs>
              <a:gs pos="100000">
                <a:srgbClr val="8FC15E"/>
              </a:gs>
            </a:gsLst>
            <a:lin ang="16200000"/>
          </a:gradFill>
          <a:ln>
            <a:noFill/>
          </a:ln>
        </p:spPr>
        <p:txBody>
          <a:bodyPr lIns="90000" tIns="45000" rIns="90000" bIns="45000" anchor="ctr"/>
          <a:lstStyle/>
          <a:p>
            <a:pPr algn="ctr"/>
            <a:r>
              <a:rPr lang="en-US" sz="1100" dirty="0">
                <a:solidFill>
                  <a:srgbClr val="000000"/>
                </a:solidFill>
                <a:latin typeface="Comic Sans MS"/>
              </a:rPr>
              <a:t>Illustration and example of errors in Z angle measurement by AFM caused by crosstalk. Top:</a:t>
            </a:r>
          </a:p>
          <a:p>
            <a:pPr algn="ctr"/>
            <a:r>
              <a:rPr lang="en-US" sz="1100" dirty="0">
                <a:solidFill>
                  <a:srgbClr val="000000"/>
                </a:solidFill>
                <a:latin typeface="Comic Sans MS"/>
              </a:rPr>
              <a:t>illustration of the effect. The sample has a series of repeating triangles at its surface. A line profile of the</a:t>
            </a:r>
          </a:p>
          <a:p>
            <a:pPr algn="ctr"/>
            <a:r>
              <a:rPr lang="en-US" sz="1100" dirty="0">
                <a:solidFill>
                  <a:srgbClr val="000000"/>
                </a:solidFill>
                <a:latin typeface="Comic Sans MS"/>
              </a:rPr>
              <a:t>sample shows that the triangles do not appear symmetric. Bottom: real AFM image of a sample having a</a:t>
            </a:r>
          </a:p>
          <a:p>
            <a:pPr algn="ctr"/>
            <a:r>
              <a:rPr lang="en-US" sz="1100" dirty="0">
                <a:solidFill>
                  <a:srgbClr val="000000"/>
                </a:solidFill>
                <a:latin typeface="Comic Sans MS"/>
              </a:rPr>
              <a:t>triangle pattern at its surface, and a line profile extracted from the AFM image. Although the angles of</a:t>
            </a:r>
          </a:p>
          <a:p>
            <a:pPr algn="ctr"/>
            <a:r>
              <a:rPr lang="en-US" sz="1100" dirty="0">
                <a:solidFill>
                  <a:srgbClr val="000000"/>
                </a:solidFill>
                <a:latin typeface="Comic Sans MS"/>
              </a:rPr>
              <a:t>the two facets are in reality equal, the AFM image suggests that this is not so.</a:t>
            </a:r>
            <a:endParaRPr sz="1100" dirty="0">
              <a:solidFill>
                <a:srgbClr val="000000"/>
              </a:solidFill>
              <a:latin typeface="Comic Sans MS"/>
            </a:endParaRPr>
          </a:p>
        </p:txBody>
      </p:sp>
      <p:pic>
        <p:nvPicPr>
          <p:cNvPr id="354" name="Εικόνα 1"/>
          <p:cNvPicPr/>
          <p:nvPr/>
        </p:nvPicPr>
        <p:blipFill>
          <a:blip r:embed="rId2"/>
          <a:stretch>
            <a:fillRect/>
          </a:stretch>
        </p:blipFill>
        <p:spPr>
          <a:xfrm>
            <a:off x="963000" y="2757600"/>
            <a:ext cx="4789080" cy="1943280"/>
          </a:xfrm>
          <a:prstGeom prst="rect">
            <a:avLst/>
          </a:prstGeom>
          <a:ln>
            <a:noFill/>
          </a:ln>
        </p:spPr>
      </p:pic>
      <p:sp>
        <p:nvSpPr>
          <p:cNvPr id="355" name="CustomShape 5"/>
          <p:cNvSpPr/>
          <p:nvPr/>
        </p:nvSpPr>
        <p:spPr>
          <a:xfrm>
            <a:off x="6439320" y="2476440"/>
            <a:ext cx="4171680" cy="3382200"/>
          </a:xfrm>
          <a:prstGeom prst="rect">
            <a:avLst/>
          </a:prstGeom>
          <a:noFill/>
          <a:ln>
            <a:noFill/>
          </a:ln>
        </p:spPr>
        <p:txBody>
          <a:bodyPr lIns="90000" tIns="45000" rIns="90000" bIns="45000"/>
          <a:lstStyle/>
          <a:p>
            <a:pPr>
              <a:lnSpc>
                <a:spcPct val="100000"/>
              </a:lnSpc>
              <a:buFont typeface="Wingdings" charset="2"/>
              <a:buChar char=""/>
            </a:pPr>
            <a:r>
              <a:rPr lang="en-US" dirty="0">
                <a:solidFill>
                  <a:srgbClr val="FFFFFF"/>
                </a:solidFill>
                <a:latin typeface="Comic Sans MS"/>
              </a:rPr>
              <a:t>During image processing</a:t>
            </a:r>
            <a:endParaRPr dirty="0"/>
          </a:p>
          <a:p>
            <a:pPr lvl="1">
              <a:lnSpc>
                <a:spcPct val="100000"/>
              </a:lnSpc>
              <a:buFont typeface="Wingdings" charset="2"/>
              <a:buChar char=""/>
            </a:pPr>
            <a:r>
              <a:rPr lang="en-US" dirty="0">
                <a:solidFill>
                  <a:srgbClr val="FFFFFF"/>
                </a:solidFill>
                <a:latin typeface="Comic Sans MS"/>
              </a:rPr>
              <a:t>Levelling</a:t>
            </a:r>
            <a:endParaRPr dirty="0"/>
          </a:p>
          <a:p>
            <a:pPr lvl="1">
              <a:lnSpc>
                <a:spcPct val="100000"/>
              </a:lnSpc>
              <a:buFont typeface="Wingdings" charset="2"/>
              <a:buChar char=""/>
            </a:pPr>
            <a:r>
              <a:rPr lang="en-US" dirty="0">
                <a:solidFill>
                  <a:srgbClr val="FFFFFF"/>
                </a:solidFill>
                <a:latin typeface="Comic Sans MS"/>
              </a:rPr>
              <a:t>Filtering</a:t>
            </a:r>
            <a:endParaRPr dirty="0"/>
          </a:p>
          <a:p>
            <a:pPr>
              <a:lnSpc>
                <a:spcPct val="100000"/>
              </a:lnSpc>
              <a:buFont typeface="Wingdings" charset="2"/>
              <a:buChar char=""/>
            </a:pPr>
            <a:r>
              <a:rPr lang="en-US" dirty="0">
                <a:solidFill>
                  <a:srgbClr val="FFFFFF"/>
                </a:solidFill>
                <a:latin typeface="Comic Sans MS"/>
              </a:rPr>
              <a:t>…noise</a:t>
            </a:r>
            <a:endParaRPr dirty="0"/>
          </a:p>
          <a:p>
            <a:pPr lvl="1">
              <a:lnSpc>
                <a:spcPct val="100000"/>
              </a:lnSpc>
              <a:buFont typeface="Wingdings" charset="2"/>
              <a:buChar char=""/>
            </a:pPr>
            <a:r>
              <a:rPr lang="en-US" dirty="0">
                <a:solidFill>
                  <a:srgbClr val="FFFFFF"/>
                </a:solidFill>
                <a:latin typeface="Comic Sans MS"/>
              </a:rPr>
              <a:t>Floor vibration</a:t>
            </a:r>
            <a:endParaRPr dirty="0"/>
          </a:p>
          <a:p>
            <a:pPr lvl="1">
              <a:lnSpc>
                <a:spcPct val="100000"/>
              </a:lnSpc>
              <a:buFont typeface="Wingdings" charset="2"/>
              <a:buChar char=""/>
            </a:pPr>
            <a:r>
              <a:rPr lang="en-US" dirty="0">
                <a:solidFill>
                  <a:srgbClr val="FFFFFF"/>
                </a:solidFill>
                <a:latin typeface="Comic Sans MS"/>
              </a:rPr>
              <a:t>Acoustic vibration</a:t>
            </a:r>
            <a:endParaRPr dirty="0"/>
          </a:p>
          <a:p>
            <a:pPr lvl="1">
              <a:lnSpc>
                <a:spcPct val="100000"/>
              </a:lnSpc>
              <a:buFont typeface="Wingdings" charset="2"/>
              <a:buChar char=""/>
            </a:pPr>
            <a:r>
              <a:rPr lang="en-US" dirty="0">
                <a:solidFill>
                  <a:srgbClr val="FFFFFF"/>
                </a:solidFill>
                <a:latin typeface="Comic Sans MS"/>
              </a:rPr>
              <a:t>Electric noise </a:t>
            </a:r>
            <a:endParaRPr dirty="0"/>
          </a:p>
          <a:p>
            <a:pPr lvl="1">
              <a:lnSpc>
                <a:spcPct val="100000"/>
              </a:lnSpc>
              <a:buFont typeface="Wingdings" charset="2"/>
              <a:buChar char=""/>
            </a:pPr>
            <a:r>
              <a:rPr lang="en-US" dirty="0">
                <a:solidFill>
                  <a:srgbClr val="FFFFFF"/>
                </a:solidFill>
                <a:latin typeface="Comic Sans MS"/>
              </a:rPr>
              <a:t>Vacuum leak</a:t>
            </a:r>
            <a:endParaRPr dirty="0"/>
          </a:p>
          <a:p>
            <a:pPr>
              <a:lnSpc>
                <a:spcPct val="100000"/>
              </a:lnSpc>
              <a:buFont typeface="Wingdings" charset="2"/>
              <a:buChar char=""/>
            </a:pPr>
            <a:r>
              <a:rPr lang="en-US" dirty="0">
                <a:solidFill>
                  <a:srgbClr val="FFFFFF"/>
                </a:solidFill>
                <a:latin typeface="Comic Sans MS"/>
              </a:rPr>
              <a:t>Feedback setting and scan rate</a:t>
            </a:r>
            <a:endParaRPr dirty="0"/>
          </a:p>
          <a:p>
            <a:pPr>
              <a:lnSpc>
                <a:spcPct val="100000"/>
              </a:lnSpc>
              <a:buFont typeface="Wingdings" charset="2"/>
              <a:buChar char=""/>
            </a:pPr>
            <a:r>
              <a:rPr lang="en-US" dirty="0">
                <a:solidFill>
                  <a:srgbClr val="FFFFFF"/>
                </a:solidFill>
                <a:latin typeface="Comic Sans MS"/>
              </a:rPr>
              <a:t>Surface contamination</a:t>
            </a:r>
            <a:endParaRPr dirty="0"/>
          </a:p>
          <a:p>
            <a:pPr>
              <a:lnSpc>
                <a:spcPct val="100000"/>
              </a:lnSpc>
              <a:buFont typeface="Wingdings" charset="2"/>
              <a:buChar char=""/>
            </a:pPr>
            <a:r>
              <a:rPr lang="en-US" dirty="0">
                <a:solidFill>
                  <a:srgbClr val="FFFFFF"/>
                </a:solidFill>
                <a:latin typeface="Comic Sans MS"/>
              </a:rPr>
              <a:t>Laser interference pattern</a:t>
            </a:r>
            <a:endParaRPr dirty="0"/>
          </a:p>
          <a:p>
            <a:pPr>
              <a:lnSpc>
                <a:spcPct val="100000"/>
              </a:lnSpc>
              <a:buFont typeface="Wingdings" charset="2"/>
              <a:buChar char=""/>
            </a:pPr>
            <a:r>
              <a:rPr lang="en-US" dirty="0">
                <a:solidFill>
                  <a:srgbClr val="FFFFFF"/>
                </a:solidFill>
                <a:latin typeface="Comic Sans MS"/>
              </a:rPr>
              <a:t>Sample drift</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56" name="TextShape 1"/>
          <p:cNvSpPr txBox="1"/>
          <p:nvPr/>
        </p:nvSpPr>
        <p:spPr>
          <a:xfrm>
            <a:off x="784800" y="1771920"/>
            <a:ext cx="5079600" cy="411480"/>
          </a:xfrm>
          <a:prstGeom prst="rect">
            <a:avLst/>
          </a:prstGeom>
        </p:spPr>
        <p:txBody>
          <a:bodyPr anchor="b"/>
          <a:lstStyle/>
          <a:p>
            <a:pPr algn="ctr">
              <a:lnSpc>
                <a:spcPct val="100000"/>
              </a:lnSpc>
            </a:pPr>
            <a:r>
              <a:rPr lang="en-US" sz="2200" b="1" dirty="0">
                <a:solidFill>
                  <a:srgbClr val="FFFF00"/>
                </a:solidFill>
                <a:latin typeface="Comic Sans MS"/>
              </a:rPr>
              <a:t>Surface Roughness</a:t>
            </a:r>
            <a:endParaRPr dirty="0"/>
          </a:p>
        </p:txBody>
      </p:sp>
      <p:pic>
        <p:nvPicPr>
          <p:cNvPr id="357" name="Θέση περιεχομένου 7"/>
          <p:cNvPicPr/>
          <p:nvPr/>
        </p:nvPicPr>
        <p:blipFill>
          <a:blip r:embed="rId2"/>
          <a:stretch>
            <a:fillRect/>
          </a:stretch>
        </p:blipFill>
        <p:spPr>
          <a:xfrm>
            <a:off x="1617840" y="2183760"/>
            <a:ext cx="3413520" cy="2659320"/>
          </a:xfrm>
          <a:prstGeom prst="rect">
            <a:avLst/>
          </a:prstGeom>
          <a:ln>
            <a:noFill/>
          </a:ln>
        </p:spPr>
      </p:pic>
      <p:sp>
        <p:nvSpPr>
          <p:cNvPr id="358"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dirty="0">
                <a:solidFill>
                  <a:srgbClr val="FFFFFF"/>
                </a:solidFill>
                <a:latin typeface="Comic Sans MS"/>
              </a:rPr>
              <a:t>AFM
</a:t>
            </a:r>
            <a:r>
              <a:rPr lang="en-US" sz="3200" dirty="0">
                <a:solidFill>
                  <a:srgbClr val="FFFFFF"/>
                </a:solidFill>
                <a:latin typeface="Comic Sans MS"/>
              </a:rPr>
              <a:t>Applications</a:t>
            </a:r>
            <a:endParaRPr dirty="0"/>
          </a:p>
        </p:txBody>
      </p:sp>
      <p:sp>
        <p:nvSpPr>
          <p:cNvPr id="359" name="CustomShape 3"/>
          <p:cNvSpPr/>
          <p:nvPr/>
        </p:nvSpPr>
        <p:spPr>
          <a:xfrm>
            <a:off x="1201320" y="4843440"/>
            <a:ext cx="4246560" cy="1450800"/>
          </a:xfrm>
          <a:prstGeom prst="flowChartProcess">
            <a:avLst/>
          </a:prstGeom>
          <a:gradFill>
            <a:gsLst>
              <a:gs pos="0">
                <a:srgbClr val="80C03C"/>
              </a:gs>
              <a:gs pos="100000">
                <a:srgbClr val="8FC15E"/>
              </a:gs>
            </a:gsLst>
            <a:lin ang="16200000"/>
          </a:gradFill>
          <a:ln>
            <a:noFill/>
          </a:ln>
        </p:spPr>
        <p:txBody>
          <a:bodyPr anchor="ctr"/>
          <a:lstStyle/>
          <a:p>
            <a:pPr algn="ctr">
              <a:lnSpc>
                <a:spcPct val="100000"/>
              </a:lnSpc>
            </a:pPr>
            <a:r>
              <a:rPr lang="en-US" sz="1100" b="1" dirty="0">
                <a:solidFill>
                  <a:srgbClr val="454545"/>
                </a:solidFill>
                <a:latin typeface="Comic Sans MS"/>
              </a:rPr>
              <a:t>AFM height images of titanium surfaces subjected to various treatments. Samples were treated by
 A: polishing with colloidal silica, 
B: polishing followed by acid etching, 
C: sandblasting then treating with air plasma, and 
D: grinding with silicon carbide paper. 
All images have an X-Y scale of 20 x 20 </a:t>
            </a:r>
            <a:r>
              <a:rPr lang="en-US" sz="1100" b="1" dirty="0" err="1">
                <a:solidFill>
                  <a:srgbClr val="454545"/>
                </a:solidFill>
                <a:latin typeface="Comic Sans MS"/>
              </a:rPr>
              <a:t>μm</a:t>
            </a:r>
            <a:r>
              <a:rPr lang="en-US" sz="1100" b="1" dirty="0">
                <a:solidFill>
                  <a:srgbClr val="454545"/>
                </a:solidFill>
                <a:latin typeface="Comic Sans MS"/>
              </a:rPr>
              <a:t>, and a z scale of 6 </a:t>
            </a:r>
            <a:r>
              <a:rPr lang="en-US" sz="1100" b="1" dirty="0" err="1">
                <a:solidFill>
                  <a:srgbClr val="454545"/>
                </a:solidFill>
                <a:latin typeface="Comic Sans MS"/>
              </a:rPr>
              <a:t>μm</a:t>
            </a:r>
            <a:r>
              <a:rPr lang="en-US" sz="1100" b="1" dirty="0">
                <a:solidFill>
                  <a:srgbClr val="454545"/>
                </a:solidFill>
                <a:latin typeface="Comic Sans MS"/>
              </a:rPr>
              <a:t>.</a:t>
            </a:r>
            <a:endParaRPr dirty="0"/>
          </a:p>
        </p:txBody>
      </p:sp>
      <p:sp>
        <p:nvSpPr>
          <p:cNvPr id="360" name="CustomShape 4"/>
          <p:cNvSpPr/>
          <p:nvPr/>
        </p:nvSpPr>
        <p:spPr>
          <a:xfrm>
            <a:off x="5699520" y="1771920"/>
            <a:ext cx="5079600" cy="695880"/>
          </a:xfrm>
          <a:prstGeom prst="rect">
            <a:avLst/>
          </a:prstGeom>
          <a:noFill/>
          <a:ln>
            <a:noFill/>
          </a:ln>
        </p:spPr>
        <p:txBody>
          <a:bodyPr anchor="b"/>
          <a:lstStyle/>
          <a:p>
            <a:pPr algn="ctr">
              <a:lnSpc>
                <a:spcPct val="100000"/>
              </a:lnSpc>
            </a:pPr>
            <a:r>
              <a:rPr lang="en-US" sz="2200" dirty="0">
                <a:solidFill>
                  <a:srgbClr val="FFFF00"/>
                </a:solidFill>
                <a:latin typeface="Comic Sans MS"/>
              </a:rPr>
              <a:t>Characterization of heterogeneous polymers</a:t>
            </a:r>
            <a:endParaRPr sz="2200" dirty="0">
              <a:solidFill>
                <a:srgbClr val="FFFF00"/>
              </a:solidFill>
              <a:latin typeface="Comic Sans MS"/>
            </a:endParaRPr>
          </a:p>
        </p:txBody>
      </p:sp>
      <p:pic>
        <p:nvPicPr>
          <p:cNvPr id="361" name="Εικόνα 10"/>
          <p:cNvPicPr/>
          <p:nvPr/>
        </p:nvPicPr>
        <p:blipFill>
          <a:blip r:embed="rId3"/>
          <a:stretch>
            <a:fillRect/>
          </a:stretch>
        </p:blipFill>
        <p:spPr>
          <a:xfrm>
            <a:off x="6532560" y="2455920"/>
            <a:ext cx="3413520" cy="2386800"/>
          </a:xfrm>
          <a:prstGeom prst="rect">
            <a:avLst/>
          </a:prstGeom>
          <a:ln>
            <a:noFill/>
          </a:ln>
        </p:spPr>
      </p:pic>
      <p:sp>
        <p:nvSpPr>
          <p:cNvPr id="362" name="CustomShape 5"/>
          <p:cNvSpPr/>
          <p:nvPr/>
        </p:nvSpPr>
        <p:spPr>
          <a:xfrm>
            <a:off x="6116040" y="4843440"/>
            <a:ext cx="4246560" cy="1771920"/>
          </a:xfrm>
          <a:prstGeom prst="flowChartProcess">
            <a:avLst/>
          </a:prstGeom>
          <a:gradFill>
            <a:gsLst>
              <a:gs pos="0">
                <a:srgbClr val="F1C32B"/>
              </a:gs>
              <a:gs pos="100000">
                <a:srgbClr val="EAC659"/>
              </a:gs>
            </a:gsLst>
            <a:lin ang="16200000"/>
          </a:gradFill>
          <a:ln>
            <a:noFill/>
          </a:ln>
        </p:spPr>
        <p:txBody>
          <a:bodyPr anchor="ctr"/>
          <a:lstStyle/>
          <a:p>
            <a:pPr algn="ctr">
              <a:lnSpc>
                <a:spcPct val="100000"/>
              </a:lnSpc>
            </a:pPr>
            <a:r>
              <a:rPr lang="en-US" sz="1100" b="1" dirty="0">
                <a:solidFill>
                  <a:srgbClr val="454545"/>
                </a:solidFill>
                <a:latin typeface="Comic Sans MS"/>
              </a:rPr>
              <a:t>Examples of using phase imaging to characterize heterogeneous polymers. Left: phase imaging is sensitive to crystallinity via viscoelastic properties. In the height image (top left), it’s hard to distinguish the lamellae of the polymer due to macroscopic height differences. The phase image (below) shows them much more clearly. Right: example of phase imaging of a nanocomposite. Phase images of sliver nanoparticle/SBS nanocomposite films containing: (a) 0.5, (b) 3, (c) 7, and (d) 10 w.t% Ag nanoparticles.</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63" name="TextShape 1"/>
          <p:cNvSpPr txBox="1"/>
          <p:nvPr/>
        </p:nvSpPr>
        <p:spPr>
          <a:xfrm>
            <a:off x="784800" y="1771920"/>
            <a:ext cx="5079600" cy="411480"/>
          </a:xfrm>
          <a:prstGeom prst="rect">
            <a:avLst/>
          </a:prstGeom>
        </p:spPr>
        <p:txBody>
          <a:bodyPr anchor="b"/>
          <a:lstStyle/>
          <a:p>
            <a:pPr algn="ctr">
              <a:lnSpc>
                <a:spcPct val="100000"/>
              </a:lnSpc>
            </a:pPr>
            <a:r>
              <a:rPr lang="en-US" sz="2200" b="1">
                <a:solidFill>
                  <a:srgbClr val="FFFF00"/>
                </a:solidFill>
                <a:latin typeface="Comic Sans MS"/>
              </a:rPr>
              <a:t>Nanodevice construction</a:t>
            </a:r>
            <a:endParaRPr/>
          </a:p>
        </p:txBody>
      </p:sp>
      <p:sp>
        <p:nvSpPr>
          <p:cNvPr id="364"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dirty="0">
                <a:solidFill>
                  <a:srgbClr val="FFFFFF"/>
                </a:solidFill>
                <a:latin typeface="Comic Sans MS"/>
              </a:rPr>
              <a:t>AFM
</a:t>
            </a:r>
            <a:r>
              <a:rPr lang="en-US" sz="3200" dirty="0">
                <a:solidFill>
                  <a:srgbClr val="FFFFFF"/>
                </a:solidFill>
                <a:latin typeface="Comic Sans MS"/>
              </a:rPr>
              <a:t> Applications</a:t>
            </a:r>
            <a:endParaRPr dirty="0"/>
          </a:p>
        </p:txBody>
      </p:sp>
      <p:sp>
        <p:nvSpPr>
          <p:cNvPr id="365" name="CustomShape 3"/>
          <p:cNvSpPr/>
          <p:nvPr/>
        </p:nvSpPr>
        <p:spPr>
          <a:xfrm>
            <a:off x="1032840" y="4556880"/>
            <a:ext cx="4583880" cy="1015920"/>
          </a:xfrm>
          <a:prstGeom prst="flowChartProcess">
            <a:avLst/>
          </a:prstGeom>
          <a:gradFill>
            <a:gsLst>
              <a:gs pos="0">
                <a:srgbClr val="80C03C"/>
              </a:gs>
              <a:gs pos="100000">
                <a:srgbClr val="8FC15E"/>
              </a:gs>
            </a:gsLst>
            <a:lin ang="16200000"/>
          </a:gradFill>
          <a:ln>
            <a:noFill/>
          </a:ln>
        </p:spPr>
        <p:txBody>
          <a:bodyPr anchor="ctr"/>
          <a:lstStyle/>
          <a:p>
            <a:pPr algn="ctr">
              <a:lnSpc>
                <a:spcPct val="100000"/>
              </a:lnSpc>
            </a:pPr>
            <a:r>
              <a:rPr lang="en-US" sz="1100" b="1">
                <a:solidFill>
                  <a:srgbClr val="454545"/>
                </a:solidFill>
                <a:latin typeface="Comic Sans MS"/>
              </a:rPr>
              <a:t>Example of electrical contacts assembled using the AFM as a manipulator. 
Left: carbon nanotube maneuvered to connect two gold electrodes. </a:t>
            </a:r>
            <a:endParaRPr/>
          </a:p>
          <a:p>
            <a:pPr algn="ctr">
              <a:lnSpc>
                <a:spcPct val="100000"/>
              </a:lnSpc>
            </a:pPr>
            <a:r>
              <a:rPr lang="en-US" sz="1100" b="1">
                <a:solidFill>
                  <a:srgbClr val="454545"/>
                </a:solidFill>
                <a:latin typeface="Comic Sans MS"/>
              </a:rPr>
              <a:t>Right: nanoparticles assembled into a nano- wire.</a:t>
            </a:r>
            <a:endParaRPr/>
          </a:p>
        </p:txBody>
      </p:sp>
      <p:sp>
        <p:nvSpPr>
          <p:cNvPr id="366" name="CustomShape 4"/>
          <p:cNvSpPr/>
          <p:nvPr/>
        </p:nvSpPr>
        <p:spPr>
          <a:xfrm>
            <a:off x="5699520" y="1771920"/>
            <a:ext cx="5079600" cy="695880"/>
          </a:xfrm>
          <a:prstGeom prst="rect">
            <a:avLst/>
          </a:prstGeom>
          <a:noFill/>
          <a:ln>
            <a:noFill/>
          </a:ln>
        </p:spPr>
        <p:txBody>
          <a:bodyPr anchor="b"/>
          <a:lstStyle/>
          <a:p>
            <a:pPr algn="ctr">
              <a:lnSpc>
                <a:spcPct val="100000"/>
              </a:lnSpc>
            </a:pPr>
            <a:r>
              <a:rPr lang="en-US" sz="2200" b="1">
                <a:solidFill>
                  <a:srgbClr val="FFFF00"/>
                </a:solidFill>
                <a:latin typeface="Comic Sans MS"/>
              </a:rPr>
              <a:t>Electrical measurements of 
carbon nanotubes</a:t>
            </a:r>
            <a:endParaRPr/>
          </a:p>
        </p:txBody>
      </p:sp>
      <p:sp>
        <p:nvSpPr>
          <p:cNvPr id="367" name="CustomShape 5"/>
          <p:cNvSpPr/>
          <p:nvPr/>
        </p:nvSpPr>
        <p:spPr>
          <a:xfrm>
            <a:off x="6116040" y="4220640"/>
            <a:ext cx="4246560" cy="1015920"/>
          </a:xfrm>
          <a:prstGeom prst="flowChartProcess">
            <a:avLst/>
          </a:prstGeom>
          <a:gradFill>
            <a:gsLst>
              <a:gs pos="0">
                <a:srgbClr val="F1C32B"/>
              </a:gs>
              <a:gs pos="100000">
                <a:srgbClr val="EAC659"/>
              </a:gs>
            </a:gsLst>
            <a:lin ang="16200000"/>
          </a:gradFill>
          <a:ln>
            <a:noFill/>
          </a:ln>
        </p:spPr>
        <p:txBody>
          <a:bodyPr anchor="ctr"/>
          <a:lstStyle/>
          <a:p>
            <a:pPr algn="ctr">
              <a:lnSpc>
                <a:spcPct val="100000"/>
              </a:lnSpc>
            </a:pPr>
            <a:r>
              <a:rPr lang="en-US" sz="1100" b="1">
                <a:solidFill>
                  <a:srgbClr val="454545"/>
                </a:solidFill>
                <a:latin typeface="Comic Sans MS"/>
              </a:rPr>
              <a:t>Electrical measurements of carbon nanotubes. Top: charge injection into nanotubes. A: topography of isolated MWNT, and its EFM image before charging (B). After charge injection by the AFM probe (at the arrowed location), the EFM contrast reverses(C).</a:t>
            </a:r>
            <a:endParaRPr/>
          </a:p>
        </p:txBody>
      </p:sp>
      <p:pic>
        <p:nvPicPr>
          <p:cNvPr id="368" name="Εικόνα 4"/>
          <p:cNvPicPr/>
          <p:nvPr/>
        </p:nvPicPr>
        <p:blipFill>
          <a:blip r:embed="rId2"/>
          <a:stretch>
            <a:fillRect/>
          </a:stretch>
        </p:blipFill>
        <p:spPr>
          <a:xfrm>
            <a:off x="1032840" y="2468160"/>
            <a:ext cx="4583880" cy="2121120"/>
          </a:xfrm>
          <a:prstGeom prst="rect">
            <a:avLst/>
          </a:prstGeom>
          <a:ln>
            <a:noFill/>
          </a:ln>
        </p:spPr>
      </p:pic>
      <p:pic>
        <p:nvPicPr>
          <p:cNvPr id="369" name="Εικόνα 5"/>
          <p:cNvPicPr/>
          <p:nvPr/>
        </p:nvPicPr>
        <p:blipFill>
          <a:blip r:embed="rId3"/>
          <a:stretch>
            <a:fillRect/>
          </a:stretch>
        </p:blipFill>
        <p:spPr>
          <a:xfrm>
            <a:off x="6483960" y="2637360"/>
            <a:ext cx="3511440" cy="1582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Shape 1"/>
          <p:cNvSpPr txBox="1"/>
          <p:nvPr/>
        </p:nvSpPr>
        <p:spPr>
          <a:xfrm>
            <a:off x="2712600" y="1588680"/>
            <a:ext cx="1257840" cy="366120"/>
          </a:xfrm>
          <a:prstGeom prst="rect">
            <a:avLst/>
          </a:prstGeom>
        </p:spPr>
        <p:txBody>
          <a:bodyPr anchor="b"/>
          <a:lstStyle/>
          <a:p>
            <a:pPr>
              <a:lnSpc>
                <a:spcPct val="100000"/>
              </a:lnSpc>
            </a:pPr>
            <a:r>
              <a:rPr lang="en-US" sz="2200" b="1" dirty="0">
                <a:solidFill>
                  <a:srgbClr val="FFFF00"/>
                </a:solidFill>
                <a:latin typeface="Comic Sans MS"/>
              </a:rPr>
              <a:t>Biology</a:t>
            </a:r>
            <a:endParaRPr dirty="0"/>
          </a:p>
        </p:txBody>
      </p:sp>
      <p:pic>
        <p:nvPicPr>
          <p:cNvPr id="371" name="Θέση περιεχομένου 6"/>
          <p:cNvPicPr/>
          <p:nvPr/>
        </p:nvPicPr>
        <p:blipFill>
          <a:blip r:embed="rId2"/>
          <a:stretch>
            <a:fillRect/>
          </a:stretch>
        </p:blipFill>
        <p:spPr>
          <a:xfrm>
            <a:off x="541800" y="2183760"/>
            <a:ext cx="4341240" cy="2718720"/>
          </a:xfrm>
          <a:prstGeom prst="rect">
            <a:avLst/>
          </a:prstGeom>
          <a:ln>
            <a:noFill/>
          </a:ln>
        </p:spPr>
      </p:pic>
      <p:sp>
        <p:nvSpPr>
          <p:cNvPr id="372"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dirty="0">
                <a:solidFill>
                  <a:srgbClr val="FFFFFF"/>
                </a:solidFill>
                <a:latin typeface="Comic Sans MS"/>
              </a:rPr>
              <a:t>AFM
</a:t>
            </a:r>
            <a:r>
              <a:rPr lang="en-US" sz="3200" dirty="0">
                <a:solidFill>
                  <a:srgbClr val="FFFFFF"/>
                </a:solidFill>
                <a:latin typeface="Comic Sans MS"/>
              </a:rPr>
              <a:t> Applications</a:t>
            </a:r>
            <a:endParaRPr dirty="0"/>
          </a:p>
        </p:txBody>
      </p:sp>
      <p:sp>
        <p:nvSpPr>
          <p:cNvPr id="373" name="CustomShape 3"/>
          <p:cNvSpPr/>
          <p:nvPr/>
        </p:nvSpPr>
        <p:spPr>
          <a:xfrm>
            <a:off x="541800" y="4902840"/>
            <a:ext cx="4341240" cy="1292760"/>
          </a:xfrm>
          <a:prstGeom prst="flowChartProcess">
            <a:avLst/>
          </a:prstGeom>
          <a:gradFill>
            <a:gsLst>
              <a:gs pos="0">
                <a:srgbClr val="80C03C"/>
              </a:gs>
              <a:gs pos="100000">
                <a:srgbClr val="8FC15E"/>
              </a:gs>
            </a:gsLst>
            <a:lin ang="16200000"/>
          </a:gradFill>
          <a:ln>
            <a:noFill/>
          </a:ln>
        </p:spPr>
        <p:txBody>
          <a:bodyPr anchor="ctr"/>
          <a:lstStyle/>
          <a:p>
            <a:pPr algn="ctr">
              <a:lnSpc>
                <a:spcPct val="100000"/>
              </a:lnSpc>
            </a:pPr>
            <a:r>
              <a:rPr lang="en-US" sz="1100" b="1">
                <a:solidFill>
                  <a:srgbClr val="454545"/>
                </a:solidFill>
                <a:latin typeface="Comic Sans MS"/>
              </a:rPr>
              <a:t>An example of real-time measurements of DNA-protein interactions. These images were obtained with high-speed IC-AFM, and the numbers in each frame indicate the time after imaging began. The images show a complex of EcoP15l, a DNA restriction enzyme, with DNA. The images from 1 to 10 seconds show the DNA loop passing through the enzyme.</a:t>
            </a:r>
            <a:endParaRPr/>
          </a:p>
        </p:txBody>
      </p:sp>
      <p:pic>
        <p:nvPicPr>
          <p:cNvPr id="374" name="Εικόνα 10"/>
          <p:cNvPicPr/>
          <p:nvPr/>
        </p:nvPicPr>
        <p:blipFill>
          <a:blip r:embed="rId3"/>
          <a:stretch>
            <a:fillRect/>
          </a:stretch>
        </p:blipFill>
        <p:spPr>
          <a:xfrm>
            <a:off x="7186320" y="2225520"/>
            <a:ext cx="3981960" cy="3970080"/>
          </a:xfrm>
          <a:prstGeom prst="rect">
            <a:avLst/>
          </a:prstGeom>
          <a:ln>
            <a:noFill/>
          </a:ln>
        </p:spPr>
      </p:pic>
      <p:sp>
        <p:nvSpPr>
          <p:cNvPr id="375" name="CustomShape 4"/>
          <p:cNvSpPr/>
          <p:nvPr/>
        </p:nvSpPr>
        <p:spPr>
          <a:xfrm>
            <a:off x="5317560" y="3640680"/>
            <a:ext cx="1868400" cy="2554560"/>
          </a:xfrm>
          <a:prstGeom prst="flowChartProcess">
            <a:avLst/>
          </a:prstGeom>
          <a:gradFill>
            <a:gsLst>
              <a:gs pos="0">
                <a:srgbClr val="F1C32B"/>
              </a:gs>
              <a:gs pos="100000">
                <a:srgbClr val="EAC659"/>
              </a:gs>
            </a:gsLst>
            <a:lin ang="16200000"/>
          </a:gradFill>
          <a:ln>
            <a:noFill/>
          </a:ln>
        </p:spPr>
        <p:txBody>
          <a:bodyPr anchor="ctr"/>
          <a:lstStyle/>
          <a:p>
            <a:pPr algn="ctr">
              <a:lnSpc>
                <a:spcPct val="100000"/>
              </a:lnSpc>
            </a:pPr>
            <a:r>
              <a:rPr lang="en-US" sz="1100" b="1">
                <a:solidFill>
                  <a:srgbClr val="454545"/>
                </a:solidFill>
                <a:latin typeface="Comic Sans MS"/>
              </a:rPr>
              <a:t>Studies of bacterial morphology. 
Top left: Streptococcus, showing typical linear clusters. 
Top right: large clusters of Staphylococcus aureus. 
Bottom left: Salmonella biofilm showing pili-like fimbrial structures. Bottom right: E. coli.</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extShape 1"/>
          <p:cNvSpPr txBox="1"/>
          <p:nvPr/>
        </p:nvSpPr>
        <p:spPr>
          <a:xfrm>
            <a:off x="1076760" y="1588680"/>
            <a:ext cx="4663800" cy="366120"/>
          </a:xfrm>
          <a:prstGeom prst="rect">
            <a:avLst/>
          </a:prstGeom>
        </p:spPr>
        <p:txBody>
          <a:bodyPr anchor="b"/>
          <a:lstStyle/>
          <a:p>
            <a:pPr algn="ctr">
              <a:lnSpc>
                <a:spcPct val="100000"/>
              </a:lnSpc>
            </a:pPr>
            <a:r>
              <a:rPr lang="en-US" sz="2200" b="1">
                <a:solidFill>
                  <a:srgbClr val="FFFF00"/>
                </a:solidFill>
                <a:latin typeface="Comic Sans MS"/>
              </a:rPr>
              <a:t>Commodity products application</a:t>
            </a:r>
            <a:endParaRPr/>
          </a:p>
        </p:txBody>
      </p:sp>
      <p:sp>
        <p:nvSpPr>
          <p:cNvPr id="377"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dirty="0">
                <a:solidFill>
                  <a:srgbClr val="FFFFFF"/>
                </a:solidFill>
                <a:latin typeface="Comic Sans MS"/>
              </a:rPr>
              <a:t>AFM
</a:t>
            </a:r>
            <a:r>
              <a:rPr lang="en-US" sz="3200" dirty="0">
                <a:solidFill>
                  <a:srgbClr val="FFFFFF"/>
                </a:solidFill>
                <a:latin typeface="Comic Sans MS"/>
              </a:rPr>
              <a:t> Applications</a:t>
            </a:r>
            <a:endParaRPr dirty="0"/>
          </a:p>
        </p:txBody>
      </p:sp>
      <p:sp>
        <p:nvSpPr>
          <p:cNvPr id="378" name="CustomShape 3"/>
          <p:cNvSpPr/>
          <p:nvPr/>
        </p:nvSpPr>
        <p:spPr>
          <a:xfrm>
            <a:off x="1074960" y="3634200"/>
            <a:ext cx="5017680" cy="966960"/>
          </a:xfrm>
          <a:prstGeom prst="flowChartProcess">
            <a:avLst/>
          </a:prstGeom>
          <a:gradFill>
            <a:gsLst>
              <a:gs pos="0">
                <a:srgbClr val="80C03C"/>
              </a:gs>
              <a:gs pos="100000">
                <a:srgbClr val="8FC15E"/>
              </a:gs>
            </a:gsLst>
            <a:lin ang="16200000"/>
          </a:gradFill>
          <a:ln>
            <a:noFill/>
          </a:ln>
        </p:spPr>
        <p:txBody>
          <a:bodyPr anchor="ctr"/>
          <a:lstStyle/>
          <a:p>
            <a:pPr algn="ctr">
              <a:lnSpc>
                <a:spcPct val="100000"/>
              </a:lnSpc>
            </a:pPr>
            <a:r>
              <a:rPr lang="en-US" sz="1100" b="1">
                <a:solidFill>
                  <a:srgbClr val="454545"/>
                </a:solidFill>
                <a:latin typeface="Comic Sans MS"/>
              </a:rPr>
              <a:t>Examples of commercial products with applications in AFM. Left: 4 μm x 4 μm image of a razor blade. 
Middle: image of clay-containing coating on paper, showing hexagonal kaolin particles. 
Right: 35 μm x 35 μm image of human hair</a:t>
            </a:r>
            <a:endParaRPr/>
          </a:p>
        </p:txBody>
      </p:sp>
      <p:pic>
        <p:nvPicPr>
          <p:cNvPr id="379" name="Εικόνα 4"/>
          <p:cNvPicPr/>
          <p:nvPr/>
        </p:nvPicPr>
        <p:blipFill>
          <a:blip r:embed="rId2"/>
          <a:stretch>
            <a:fillRect/>
          </a:stretch>
        </p:blipFill>
        <p:spPr>
          <a:xfrm>
            <a:off x="1074960" y="2200680"/>
            <a:ext cx="5017680" cy="1458360"/>
          </a:xfrm>
          <a:prstGeom prst="rect">
            <a:avLst/>
          </a:prstGeom>
          <a:ln>
            <a:noFill/>
          </a:ln>
        </p:spPr>
      </p:pic>
      <p:pic>
        <p:nvPicPr>
          <p:cNvPr id="380" name="Εικόνα 5"/>
          <p:cNvPicPr/>
          <p:nvPr/>
        </p:nvPicPr>
        <p:blipFill>
          <a:blip r:embed="rId3"/>
          <a:stretch>
            <a:fillRect/>
          </a:stretch>
        </p:blipFill>
        <p:spPr>
          <a:xfrm>
            <a:off x="6487920" y="2385720"/>
            <a:ext cx="5022000" cy="1629360"/>
          </a:xfrm>
          <a:prstGeom prst="rect">
            <a:avLst/>
          </a:prstGeom>
          <a:ln>
            <a:noFill/>
          </a:ln>
        </p:spPr>
      </p:pic>
      <p:sp>
        <p:nvSpPr>
          <p:cNvPr id="381" name="CustomShape 4"/>
          <p:cNvSpPr/>
          <p:nvPr/>
        </p:nvSpPr>
        <p:spPr>
          <a:xfrm>
            <a:off x="6490080" y="4015440"/>
            <a:ext cx="5017680" cy="1956960"/>
          </a:xfrm>
          <a:prstGeom prst="flowChartProcess">
            <a:avLst/>
          </a:prstGeom>
          <a:gradFill>
            <a:gsLst>
              <a:gs pos="0">
                <a:srgbClr val="F1C32B"/>
              </a:gs>
              <a:gs pos="100000">
                <a:srgbClr val="EAC659"/>
              </a:gs>
            </a:gsLst>
            <a:lin ang="16200000"/>
          </a:gradFill>
          <a:ln>
            <a:noFill/>
          </a:ln>
        </p:spPr>
        <p:txBody>
          <a:bodyPr anchor="ctr"/>
          <a:lstStyle/>
          <a:p>
            <a:pPr algn="ctr">
              <a:lnSpc>
                <a:spcPct val="100000"/>
              </a:lnSpc>
            </a:pPr>
            <a:r>
              <a:rPr lang="en-US" sz="1100" b="1">
                <a:solidFill>
                  <a:srgbClr val="454545"/>
                </a:solidFill>
                <a:latin typeface="Comic Sans MS"/>
              </a:rPr>
              <a:t>Examples of applications in the data storage industry. 
Left: Three-dimensional representation of magnetic domains, in a 24 μm MFM image of a hard disk drive, allowing measurement of domain structure and spacing. 
Centre: 20 μm height image of a DVD. Automated software allows measurement of many properties from images such as this. 
Right: 16 μm height image of a laser bump in a hard disk landing zone. The scratch-like features are burnish marks, intentionally applied to allow air to escape while the head flies over the disk platter.</a:t>
            </a:r>
            <a:endParaRPr/>
          </a:p>
        </p:txBody>
      </p:sp>
      <p:pic>
        <p:nvPicPr>
          <p:cNvPr id="382" name="Εικόνα 9"/>
          <p:cNvPicPr/>
          <p:nvPr/>
        </p:nvPicPr>
        <p:blipFill>
          <a:blip r:embed="rId4"/>
          <a:stretch>
            <a:fillRect/>
          </a:stretch>
        </p:blipFill>
        <p:spPr>
          <a:xfrm>
            <a:off x="1074960" y="4802040"/>
            <a:ext cx="1260360" cy="1347120"/>
          </a:xfrm>
          <a:prstGeom prst="rect">
            <a:avLst/>
          </a:prstGeom>
          <a:ln>
            <a:noFill/>
          </a:ln>
        </p:spPr>
      </p:pic>
      <p:sp>
        <p:nvSpPr>
          <p:cNvPr id="383" name="CustomShape 5"/>
          <p:cNvSpPr/>
          <p:nvPr/>
        </p:nvSpPr>
        <p:spPr>
          <a:xfrm>
            <a:off x="2335680" y="5181840"/>
            <a:ext cx="3364200" cy="966960"/>
          </a:xfrm>
          <a:prstGeom prst="flowChartProcess">
            <a:avLst/>
          </a:prstGeom>
          <a:gradFill>
            <a:gsLst>
              <a:gs pos="0">
                <a:srgbClr val="429BE2"/>
              </a:gs>
              <a:gs pos="100000">
                <a:srgbClr val="65A6DF"/>
              </a:gs>
            </a:gsLst>
            <a:lin ang="16200000"/>
          </a:gradFill>
          <a:ln>
            <a:noFill/>
          </a:ln>
        </p:spPr>
        <p:txBody>
          <a:bodyPr anchor="ctr"/>
          <a:lstStyle/>
          <a:p>
            <a:pPr algn="ctr">
              <a:lnSpc>
                <a:spcPct val="100000"/>
              </a:lnSpc>
            </a:pPr>
            <a:r>
              <a:rPr lang="en-US" sz="1100" b="1">
                <a:solidFill>
                  <a:srgbClr val="454545"/>
                </a:solidFill>
                <a:latin typeface="Comic Sans MS"/>
              </a:rPr>
              <a:t>Micro-lens array, consisting of a surface on which a series of ca.7 μm lenses are manufactured. Dimensions, shape and roughness of these lenses are important parameters that the AFM can provide.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600">
                <a:solidFill>
                  <a:srgbClr val="FFFFFF"/>
                </a:solidFill>
                <a:latin typeface="Comic Sans MS"/>
              </a:rPr>
              <a:t>Introduction</a:t>
            </a:r>
            <a:endParaRPr/>
          </a:p>
        </p:txBody>
      </p:sp>
      <p:pic>
        <p:nvPicPr>
          <p:cNvPr id="174" name="Εικόνα 5"/>
          <p:cNvPicPr/>
          <p:nvPr/>
        </p:nvPicPr>
        <p:blipFill>
          <a:blip r:embed="rId2"/>
          <a:stretch>
            <a:fillRect/>
          </a:stretch>
        </p:blipFill>
        <p:spPr>
          <a:xfrm>
            <a:off x="3130560" y="1778760"/>
            <a:ext cx="5930640" cy="2734920"/>
          </a:xfrm>
          <a:prstGeom prst="rect">
            <a:avLst/>
          </a:prstGeom>
          <a:ln w="76320">
            <a:noFill/>
          </a:ln>
        </p:spPr>
      </p:pic>
      <p:pic>
        <p:nvPicPr>
          <p:cNvPr id="175" name="Θέση περιεχομένου 4"/>
          <p:cNvPicPr/>
          <p:nvPr/>
        </p:nvPicPr>
        <p:blipFill>
          <a:blip r:embed="rId3"/>
          <a:stretch>
            <a:fillRect/>
          </a:stretch>
        </p:blipFill>
        <p:spPr>
          <a:xfrm>
            <a:off x="3659760" y="4674600"/>
            <a:ext cx="4872240" cy="2008800"/>
          </a:xfrm>
          <a:prstGeom prst="rect">
            <a:avLst/>
          </a:prstGeom>
          <a:ln w="7632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685800" y="2011320"/>
            <a:ext cx="10820160" cy="4367160"/>
          </a:xfrm>
          <a:prstGeom prst="rect">
            <a:avLst/>
          </a:prstGeom>
        </p:spPr>
        <p:txBody>
          <a:bodyPr/>
          <a:lstStyle/>
          <a:p>
            <a:pPr>
              <a:lnSpc>
                <a:spcPct val="100000"/>
              </a:lnSpc>
              <a:buFont typeface="Wingdings" charset="2"/>
              <a:buChar char=""/>
            </a:pPr>
            <a:r>
              <a:rPr lang="en-US" sz="2400" dirty="0">
                <a:solidFill>
                  <a:srgbClr val="FFFFFF"/>
                </a:solidFill>
                <a:latin typeface="Comic Sans MS"/>
              </a:rPr>
              <a:t>Simple idea </a:t>
            </a:r>
            <a:r>
              <a:rPr lang="en-US" sz="2400" dirty="0">
                <a:solidFill>
                  <a:srgbClr val="FFFFFF"/>
                </a:solidFill>
                <a:latin typeface="Wingdings"/>
              </a:rPr>
              <a:t></a:t>
            </a:r>
            <a:r>
              <a:rPr lang="en-US" sz="2400" dirty="0">
                <a:solidFill>
                  <a:srgbClr val="FFFFFF"/>
                </a:solidFill>
                <a:latin typeface="Comic Sans MS"/>
              </a:rPr>
              <a:t> difficulty in construction due to the requirement of ultra high precision</a:t>
            </a:r>
            <a:endParaRPr sz="1600" dirty="0"/>
          </a:p>
          <a:p>
            <a:pPr>
              <a:lnSpc>
                <a:spcPct val="100000"/>
              </a:lnSpc>
              <a:buFont typeface="Wingdings" charset="2"/>
              <a:buChar char=""/>
            </a:pPr>
            <a:r>
              <a:rPr lang="en-US" sz="2400" dirty="0">
                <a:solidFill>
                  <a:srgbClr val="FFFFFF"/>
                </a:solidFill>
                <a:latin typeface="Comic Sans MS"/>
              </a:rPr>
              <a:t>Basic parts:</a:t>
            </a:r>
            <a:endParaRPr sz="1600" dirty="0"/>
          </a:p>
          <a:p>
            <a:pPr lvl="1">
              <a:lnSpc>
                <a:spcPct val="100000"/>
              </a:lnSpc>
              <a:buFont typeface="Wingdings" charset="2"/>
              <a:buChar char=""/>
            </a:pPr>
            <a:r>
              <a:rPr lang="en-US" sz="2400" dirty="0">
                <a:solidFill>
                  <a:srgbClr val="FFFFFF"/>
                </a:solidFill>
                <a:latin typeface="Comic Sans MS"/>
              </a:rPr>
              <a:t>Microscope stage</a:t>
            </a:r>
            <a:endParaRPr sz="1600" dirty="0"/>
          </a:p>
          <a:p>
            <a:pPr lvl="2">
              <a:lnSpc>
                <a:spcPct val="100000"/>
              </a:lnSpc>
              <a:buFont typeface="Wingdings" charset="2"/>
              <a:buChar char=""/>
            </a:pPr>
            <a:r>
              <a:rPr lang="en-US" sz="2400" dirty="0">
                <a:solidFill>
                  <a:srgbClr val="FFFFFF"/>
                </a:solidFill>
                <a:latin typeface="Comic Sans MS"/>
              </a:rPr>
              <a:t>Scanner </a:t>
            </a:r>
            <a:r>
              <a:rPr lang="en-US" sz="2400" dirty="0">
                <a:solidFill>
                  <a:srgbClr val="FFFFFF"/>
                </a:solidFill>
                <a:latin typeface="Wingdings"/>
              </a:rPr>
              <a:t></a:t>
            </a:r>
            <a:r>
              <a:rPr lang="en-US" sz="2400" dirty="0">
                <a:solidFill>
                  <a:srgbClr val="FFFFFF"/>
                </a:solidFill>
                <a:latin typeface="Comic Sans MS"/>
              </a:rPr>
              <a:t> the probe is moving relatively to the specimen</a:t>
            </a:r>
            <a:endParaRPr sz="1600" dirty="0"/>
          </a:p>
          <a:p>
            <a:pPr lvl="2">
              <a:lnSpc>
                <a:spcPct val="100000"/>
              </a:lnSpc>
              <a:buFont typeface="Wingdings" charset="2"/>
              <a:buChar char=""/>
            </a:pPr>
            <a:r>
              <a:rPr lang="en-US" sz="2400" dirty="0">
                <a:solidFill>
                  <a:srgbClr val="FFFFFF"/>
                </a:solidFill>
                <a:latin typeface="Comic Sans MS"/>
              </a:rPr>
              <a:t>Sample holder</a:t>
            </a:r>
            <a:endParaRPr sz="1600" dirty="0"/>
          </a:p>
          <a:p>
            <a:pPr lvl="2">
              <a:lnSpc>
                <a:spcPct val="100000"/>
              </a:lnSpc>
              <a:buFont typeface="Wingdings" charset="2"/>
              <a:buChar char=""/>
            </a:pPr>
            <a:r>
              <a:rPr lang="en-US" sz="2400" dirty="0">
                <a:solidFill>
                  <a:srgbClr val="FFFFFF"/>
                </a:solidFill>
                <a:latin typeface="Comic Sans MS"/>
              </a:rPr>
              <a:t>Force sensor</a:t>
            </a:r>
            <a:endParaRPr sz="1600" dirty="0"/>
          </a:p>
          <a:p>
            <a:pPr lvl="1">
              <a:lnSpc>
                <a:spcPct val="100000"/>
              </a:lnSpc>
              <a:buFont typeface="Wingdings" charset="2"/>
              <a:buChar char=""/>
            </a:pPr>
            <a:r>
              <a:rPr lang="en-US" sz="2400" dirty="0">
                <a:solidFill>
                  <a:srgbClr val="FFFFFF"/>
                </a:solidFill>
                <a:latin typeface="Comic Sans MS"/>
              </a:rPr>
              <a:t>Control electronics</a:t>
            </a:r>
            <a:endParaRPr sz="1600" dirty="0"/>
          </a:p>
          <a:p>
            <a:pPr lvl="1">
              <a:lnSpc>
                <a:spcPct val="100000"/>
              </a:lnSpc>
              <a:buFont typeface="Wingdings" charset="2"/>
              <a:buChar char=""/>
            </a:pPr>
            <a:r>
              <a:rPr lang="en-US" sz="2400" dirty="0">
                <a:solidFill>
                  <a:srgbClr val="FFFFFF"/>
                </a:solidFill>
                <a:latin typeface="Comic Sans MS"/>
              </a:rPr>
              <a:t>PC</a:t>
            </a:r>
            <a:endParaRPr sz="1600" dirty="0"/>
          </a:p>
          <a:p>
            <a:pPr>
              <a:lnSpc>
                <a:spcPct val="100000"/>
              </a:lnSpc>
              <a:buFont typeface="Wingdings" charset="2"/>
              <a:buChar char=""/>
            </a:pPr>
            <a:r>
              <a:rPr lang="en-US" sz="2400" dirty="0">
                <a:solidFill>
                  <a:srgbClr val="FFFFFF"/>
                </a:solidFill>
                <a:latin typeface="Comic Sans MS"/>
              </a:rPr>
              <a:t>Optical microscope </a:t>
            </a:r>
            <a:endParaRPr sz="1600" dirty="0"/>
          </a:p>
          <a:p>
            <a:pPr>
              <a:lnSpc>
                <a:spcPct val="100000"/>
              </a:lnSpc>
              <a:buFont typeface="Wingdings" charset="2"/>
              <a:buChar char=""/>
            </a:pPr>
            <a:r>
              <a:rPr lang="en-US" sz="2400" dirty="0">
                <a:solidFill>
                  <a:srgbClr val="FFFFFF"/>
                </a:solidFill>
                <a:latin typeface="Comic Sans MS"/>
              </a:rPr>
              <a:t>Vibration isolation platform</a:t>
            </a:r>
            <a:endParaRPr sz="1600" dirty="0"/>
          </a:p>
        </p:txBody>
      </p:sp>
      <p:sp>
        <p:nvSpPr>
          <p:cNvPr id="177"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dirty="0">
                <a:solidFill>
                  <a:srgbClr val="FFFFFF"/>
                </a:solidFill>
                <a:latin typeface="Comic Sans MS"/>
              </a:rPr>
              <a:t>AFM
</a:t>
            </a:r>
            <a:r>
              <a:rPr lang="en-US" sz="3600" dirty="0">
                <a:solidFill>
                  <a:srgbClr val="FFFFFF"/>
                </a:solidFill>
                <a:latin typeface="Comic Sans MS"/>
              </a:rPr>
              <a:t>Principles of operation</a:t>
            </a:r>
            <a:endParaRPr dirty="0"/>
          </a:p>
        </p:txBody>
      </p:sp>
      <p:pic>
        <p:nvPicPr>
          <p:cNvPr id="178" name="Εικόνα 4"/>
          <p:cNvPicPr/>
          <p:nvPr/>
        </p:nvPicPr>
        <p:blipFill>
          <a:blip r:embed="rId2"/>
          <a:stretch>
            <a:fillRect/>
          </a:stretch>
        </p:blipFill>
        <p:spPr>
          <a:xfrm>
            <a:off x="8577720" y="4125600"/>
            <a:ext cx="2928240" cy="2252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685800" y="2023560"/>
            <a:ext cx="10820160" cy="4229640"/>
          </a:xfrm>
          <a:prstGeom prst="rect">
            <a:avLst/>
          </a:prstGeom>
        </p:spPr>
        <p:txBody>
          <a:bodyPr/>
          <a:lstStyle/>
          <a:p>
            <a:pPr>
              <a:lnSpc>
                <a:spcPct val="100000"/>
              </a:lnSpc>
              <a:buFont typeface="Wingdings" charset="2"/>
              <a:buChar char=""/>
            </a:pPr>
            <a:r>
              <a:rPr lang="en-US" sz="2400" dirty="0">
                <a:solidFill>
                  <a:srgbClr val="FFFFFF"/>
                </a:solidFill>
                <a:latin typeface="Comic Sans MS"/>
              </a:rPr>
              <a:t>Piezoelectric transducers </a:t>
            </a:r>
            <a:endParaRPr dirty="0"/>
          </a:p>
          <a:p>
            <a:pPr lvl="1">
              <a:lnSpc>
                <a:spcPct val="100000"/>
              </a:lnSpc>
              <a:buFont typeface="Wingdings" charset="2"/>
              <a:buChar char=""/>
            </a:pPr>
            <a:r>
              <a:rPr lang="en-US" sz="2000" dirty="0">
                <a:solidFill>
                  <a:srgbClr val="FFFFFF"/>
                </a:solidFill>
                <a:latin typeface="Comic Sans MS"/>
              </a:rPr>
              <a:t>Electromechanical devices, which convert electric potential to movement and vice versa (0.1nm/V). </a:t>
            </a:r>
            <a:endParaRPr dirty="0"/>
          </a:p>
          <a:p>
            <a:pPr lvl="1">
              <a:lnSpc>
                <a:spcPct val="100000"/>
              </a:lnSpc>
              <a:buFont typeface="Wingdings" charset="2"/>
              <a:buChar char=""/>
            </a:pPr>
            <a:r>
              <a:rPr lang="en-US" sz="2000" dirty="0">
                <a:solidFill>
                  <a:srgbClr val="FFFFFF"/>
                </a:solidFill>
                <a:latin typeface="Comic Sans MS"/>
              </a:rPr>
              <a:t>They are used for the precise control of probe displacement. </a:t>
            </a:r>
            <a:endParaRPr dirty="0"/>
          </a:p>
          <a:p>
            <a:pPr>
              <a:lnSpc>
                <a:spcPct val="150000"/>
              </a:lnSpc>
              <a:buFont typeface="Wingdings" charset="2"/>
              <a:buChar char=""/>
            </a:pPr>
            <a:r>
              <a:rPr lang="en-US" sz="2400" dirty="0">
                <a:solidFill>
                  <a:srgbClr val="FFFFFF"/>
                </a:solidFill>
                <a:latin typeface="Comic Sans MS"/>
              </a:rPr>
              <a:t>Force transducer</a:t>
            </a:r>
            <a:endParaRPr dirty="0"/>
          </a:p>
          <a:p>
            <a:pPr lvl="1">
              <a:lnSpc>
                <a:spcPct val="100000"/>
              </a:lnSpc>
              <a:buFont typeface="Wingdings" charset="2"/>
              <a:buChar char=""/>
            </a:pPr>
            <a:r>
              <a:rPr lang="en-US" sz="2000" dirty="0">
                <a:solidFill>
                  <a:srgbClr val="FFFFFF"/>
                </a:solidFill>
                <a:latin typeface="Comic Sans MS"/>
              </a:rPr>
              <a:t>It measures the force occurring due to the contact between the probe and the specimen surface.  </a:t>
            </a:r>
            <a:endParaRPr dirty="0"/>
          </a:p>
          <a:p>
            <a:pPr lvl="1">
              <a:lnSpc>
                <a:spcPct val="100000"/>
              </a:lnSpc>
              <a:buFont typeface="Wingdings" charset="2"/>
              <a:buChar char=""/>
            </a:pPr>
            <a:r>
              <a:rPr lang="en-US" sz="2000" dirty="0">
                <a:solidFill>
                  <a:srgbClr val="FFFFFF"/>
                </a:solidFill>
                <a:latin typeface="Comic Sans MS"/>
              </a:rPr>
              <a:t>It is composed of various devices. </a:t>
            </a:r>
            <a:endParaRPr dirty="0"/>
          </a:p>
          <a:p>
            <a:pPr lvl="1">
              <a:lnSpc>
                <a:spcPct val="100000"/>
              </a:lnSpc>
              <a:buFont typeface="Wingdings" charset="2"/>
              <a:buChar char=""/>
            </a:pPr>
            <a:r>
              <a:rPr lang="en-US" sz="2000" dirty="0">
                <a:solidFill>
                  <a:srgbClr val="FFFFFF"/>
                </a:solidFill>
                <a:latin typeface="Comic Sans MS"/>
              </a:rPr>
              <a:t>Typical force values: 10 piconewton</a:t>
            </a:r>
            <a:endParaRPr dirty="0"/>
          </a:p>
          <a:p>
            <a:pPr>
              <a:lnSpc>
                <a:spcPct val="160000"/>
              </a:lnSpc>
              <a:buFont typeface="Wingdings" charset="2"/>
              <a:buChar char=""/>
            </a:pPr>
            <a:r>
              <a:rPr lang="en-US" sz="2400" dirty="0">
                <a:solidFill>
                  <a:srgbClr val="FFFFFF"/>
                </a:solidFill>
                <a:latin typeface="Comic Sans MS"/>
              </a:rPr>
              <a:t>Feedback control</a:t>
            </a:r>
            <a:endParaRPr dirty="0"/>
          </a:p>
          <a:p>
            <a:pPr lvl="1">
              <a:lnSpc>
                <a:spcPct val="100000"/>
              </a:lnSpc>
              <a:buFont typeface="Wingdings" charset="2"/>
              <a:buChar char=""/>
            </a:pPr>
            <a:r>
              <a:rPr lang="en-US" sz="2000" dirty="0">
                <a:solidFill>
                  <a:srgbClr val="FFFFFF"/>
                </a:solidFill>
                <a:latin typeface="Comic Sans MS"/>
              </a:rPr>
              <a:t>It is used to maintain constant force between the probe tip and the specimen surface. </a:t>
            </a:r>
            <a:endParaRPr dirty="0"/>
          </a:p>
          <a:p>
            <a:pPr>
              <a:lnSpc>
                <a:spcPct val="90000"/>
              </a:lnSpc>
            </a:pPr>
            <a:endParaRPr dirty="0"/>
          </a:p>
        </p:txBody>
      </p:sp>
      <p:sp>
        <p:nvSpPr>
          <p:cNvPr id="180"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600">
                <a:solidFill>
                  <a:srgbClr val="FFFFFF"/>
                </a:solidFill>
                <a:latin typeface="Comic Sans MS"/>
              </a:rPr>
              <a:t>Principles of operation</a:t>
            </a:r>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179">
                                            <p:txEl>
                                              <p:pRg st="0" end="22"/>
                                            </p:txEl>
                                          </p:spTgt>
                                        </p:tgtEl>
                                        <p:attrNameLst>
                                          <p:attrName>style.visibility</p:attrName>
                                        </p:attrNameLst>
                                      </p:cBhvr>
                                      <p:to>
                                        <p:strVal val="visible"/>
                                      </p:to>
                                    </p:set>
                                    <p:animEffect transition="in" filter="fade">
                                      <p:cBhvr additive="repl">
                                        <p:cTn id="7" dur="500"/>
                                        <p:tgtEl>
                                          <p:spTgt spid="179">
                                            <p:txEl>
                                              <p:pRg st="0" end="22"/>
                                            </p:txEl>
                                          </p:spTgt>
                                        </p:tgtEl>
                                      </p:cBhvr>
                                    </p:animEffect>
                                  </p:childTnLst>
                                </p:cTn>
                              </p:par>
                              <p:par>
                                <p:cTn id="8" presetID="10" presetClass="entr" fill="hold" nodeType="withEffect">
                                  <p:stCondLst>
                                    <p:cond delay="0"/>
                                  </p:stCondLst>
                                  <p:childTnLst>
                                    <p:set>
                                      <p:cBhvr>
                                        <p:cTn id="9" dur="1" fill="hold">
                                          <p:stCondLst>
                                            <p:cond delay="0"/>
                                          </p:stCondLst>
                                        </p:cTn>
                                        <p:tgtEl>
                                          <p:spTgt spid="179">
                                            <p:txEl>
                                              <p:pRg st="23" end="118"/>
                                            </p:txEl>
                                          </p:spTgt>
                                        </p:tgtEl>
                                        <p:attrNameLst>
                                          <p:attrName>style.visibility</p:attrName>
                                        </p:attrNameLst>
                                      </p:cBhvr>
                                      <p:to>
                                        <p:strVal val="visible"/>
                                      </p:to>
                                    </p:set>
                                    <p:animEffect transition="in" filter="fade">
                                      <p:cBhvr additive="repl">
                                        <p:cTn id="10" dur="500"/>
                                        <p:tgtEl>
                                          <p:spTgt spid="179">
                                            <p:txEl>
                                              <p:pRg st="23" end="118"/>
                                            </p:txEl>
                                          </p:spTgt>
                                        </p:tgtEl>
                                      </p:cBhvr>
                                    </p:animEffect>
                                  </p:childTnLst>
                                </p:cTn>
                              </p:par>
                              <p:par>
                                <p:cTn id="11" presetID="10" presetClass="entr" fill="hold" nodeType="withEffect">
                                  <p:stCondLst>
                                    <p:cond delay="0"/>
                                  </p:stCondLst>
                                  <p:childTnLst>
                                    <p:set>
                                      <p:cBhvr>
                                        <p:cTn id="12" dur="1" fill="hold">
                                          <p:stCondLst>
                                            <p:cond delay="0"/>
                                          </p:stCondLst>
                                        </p:cTn>
                                        <p:tgtEl>
                                          <p:spTgt spid="179">
                                            <p:txEl>
                                              <p:pRg st="119" end="177"/>
                                            </p:txEl>
                                          </p:spTgt>
                                        </p:tgtEl>
                                        <p:attrNameLst>
                                          <p:attrName>style.visibility</p:attrName>
                                        </p:attrNameLst>
                                      </p:cBhvr>
                                      <p:to>
                                        <p:strVal val="visible"/>
                                      </p:to>
                                    </p:set>
                                    <p:animEffect transition="in" filter="fade">
                                      <p:cBhvr additive="repl">
                                        <p:cTn id="13" dur="500"/>
                                        <p:tgtEl>
                                          <p:spTgt spid="179">
                                            <p:txEl>
                                              <p:pRg st="119" end="17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fill="hold" nodeType="clickEffect">
                                  <p:stCondLst>
                                    <p:cond delay="0"/>
                                  </p:stCondLst>
                                  <p:childTnLst>
                                    <p:animEffect transition="in" filter="fade">
                                      <p:cBhvr additive="repl">
                                        <p:cTn id="17" dur="500"/>
                                        <p:tgtEl>
                                          <p:spTgt spid="179">
                                            <p:txEl>
                                              <p:pRg st="0" end="22"/>
                                            </p:txEl>
                                          </p:spTgt>
                                        </p:tgtEl>
                                      </p:cBhvr>
                                    </p:animEffect>
                                    <p:set>
                                      <p:cBhvr>
                                        <p:cTn id="18" dur="1" fill="hold">
                                          <p:stCondLst>
                                            <p:cond delay="499"/>
                                          </p:stCondLst>
                                        </p:cTn>
                                        <p:tgtEl>
                                          <p:spTgt spid="179">
                                            <p:txEl>
                                              <p:pRg st="0" end="22"/>
                                            </p:txEl>
                                          </p:spTgt>
                                        </p:tgtEl>
                                        <p:attrNameLst>
                                          <p:attrName>style.visibility</p:attrName>
                                        </p:attrNameLst>
                                      </p:cBhvr>
                                      <p:to>
                                        <p:strVal val="hidden"/>
                                      </p:to>
                                    </p:set>
                                  </p:childTnLst>
                                </p:cTn>
                              </p:par>
                              <p:par>
                                <p:cTn id="19" presetID="10" presetClass="exit" fill="hold" nodeType="withEffect">
                                  <p:stCondLst>
                                    <p:cond delay="0"/>
                                  </p:stCondLst>
                                  <p:childTnLst>
                                    <p:animEffect transition="in" filter="fade">
                                      <p:cBhvr additive="repl">
                                        <p:cTn id="20" dur="500"/>
                                        <p:tgtEl>
                                          <p:spTgt spid="179">
                                            <p:txEl>
                                              <p:pRg st="23" end="118"/>
                                            </p:txEl>
                                          </p:spTgt>
                                        </p:tgtEl>
                                      </p:cBhvr>
                                    </p:animEffect>
                                    <p:set>
                                      <p:cBhvr>
                                        <p:cTn id="21" dur="1" fill="hold">
                                          <p:stCondLst>
                                            <p:cond delay="499"/>
                                          </p:stCondLst>
                                        </p:cTn>
                                        <p:tgtEl>
                                          <p:spTgt spid="179">
                                            <p:txEl>
                                              <p:pRg st="23" end="118"/>
                                            </p:txEl>
                                          </p:spTgt>
                                        </p:tgtEl>
                                        <p:attrNameLst>
                                          <p:attrName>style.visibility</p:attrName>
                                        </p:attrNameLst>
                                      </p:cBhvr>
                                      <p:to>
                                        <p:strVal val="hidden"/>
                                      </p:to>
                                    </p:set>
                                  </p:childTnLst>
                                </p:cTn>
                              </p:par>
                              <p:par>
                                <p:cTn id="22" presetID="10" presetClass="exit" fill="hold" nodeType="withEffect">
                                  <p:stCondLst>
                                    <p:cond delay="0"/>
                                  </p:stCondLst>
                                  <p:childTnLst>
                                    <p:animEffect transition="in" filter="fade">
                                      <p:cBhvr additive="repl">
                                        <p:cTn id="23" dur="500"/>
                                        <p:tgtEl>
                                          <p:spTgt spid="179">
                                            <p:txEl>
                                              <p:pRg st="119" end="177"/>
                                            </p:txEl>
                                          </p:spTgt>
                                        </p:tgtEl>
                                      </p:cBhvr>
                                    </p:animEffect>
                                    <p:set>
                                      <p:cBhvr>
                                        <p:cTn id="24" dur="1" fill="hold">
                                          <p:stCondLst>
                                            <p:cond delay="499"/>
                                          </p:stCondLst>
                                        </p:cTn>
                                        <p:tgtEl>
                                          <p:spTgt spid="179">
                                            <p:txEl>
                                              <p:pRg st="119" end="177"/>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fill="hold" nodeType="clickEffect">
                                  <p:stCondLst>
                                    <p:cond delay="0"/>
                                  </p:stCondLst>
                                  <p:childTnLst>
                                    <p:set>
                                      <p:cBhvr>
                                        <p:cTn id="28" dur="1" fill="hold">
                                          <p:stCondLst>
                                            <p:cond delay="0"/>
                                          </p:stCondLst>
                                        </p:cTn>
                                        <p:tgtEl>
                                          <p:spTgt spid="179">
                                            <p:txEl>
                                              <p:pRg st="0" end="22"/>
                                            </p:txEl>
                                          </p:spTgt>
                                        </p:tgtEl>
                                        <p:attrNameLst>
                                          <p:attrName>style.visibility</p:attrName>
                                        </p:attrNameLst>
                                      </p:cBhvr>
                                      <p:to>
                                        <p:strVal val="visible"/>
                                      </p:to>
                                    </p:set>
                                    <p:animEffect transition="in" filter="fade">
                                      <p:cBhvr additive="repl">
                                        <p:cTn id="29" dur="500"/>
                                        <p:tgtEl>
                                          <p:spTgt spid="179">
                                            <p:txEl>
                                              <p:pRg st="0" end="22"/>
                                            </p:txEl>
                                          </p:spTgt>
                                        </p:tgtEl>
                                      </p:cBhvr>
                                    </p:animEffect>
                                  </p:childTnLst>
                                </p:cTn>
                              </p:par>
                              <p:par>
                                <p:cTn id="30" presetID="10" presetClass="entr" fill="hold" nodeType="withEffect">
                                  <p:stCondLst>
                                    <p:cond delay="0"/>
                                  </p:stCondLst>
                                  <p:childTnLst>
                                    <p:set>
                                      <p:cBhvr>
                                        <p:cTn id="31" dur="1" fill="hold">
                                          <p:stCondLst>
                                            <p:cond delay="0"/>
                                          </p:stCondLst>
                                        </p:cTn>
                                        <p:tgtEl>
                                          <p:spTgt spid="179">
                                            <p:txEl>
                                              <p:pRg st="23" end="118"/>
                                            </p:txEl>
                                          </p:spTgt>
                                        </p:tgtEl>
                                        <p:attrNameLst>
                                          <p:attrName>style.visibility</p:attrName>
                                        </p:attrNameLst>
                                      </p:cBhvr>
                                      <p:to>
                                        <p:strVal val="visible"/>
                                      </p:to>
                                    </p:set>
                                    <p:animEffect transition="in" filter="fade">
                                      <p:cBhvr additive="repl">
                                        <p:cTn id="32" dur="500"/>
                                        <p:tgtEl>
                                          <p:spTgt spid="179">
                                            <p:txEl>
                                              <p:pRg st="23" end="118"/>
                                            </p:txEl>
                                          </p:spTgt>
                                        </p:tgtEl>
                                      </p:cBhvr>
                                    </p:animEffect>
                                  </p:childTnLst>
                                </p:cTn>
                              </p:par>
                              <p:par>
                                <p:cTn id="33" presetID="10" presetClass="entr" fill="hold" nodeType="withEffect">
                                  <p:stCondLst>
                                    <p:cond delay="0"/>
                                  </p:stCondLst>
                                  <p:childTnLst>
                                    <p:set>
                                      <p:cBhvr>
                                        <p:cTn id="34" dur="1" fill="hold">
                                          <p:stCondLst>
                                            <p:cond delay="0"/>
                                          </p:stCondLst>
                                        </p:cTn>
                                        <p:tgtEl>
                                          <p:spTgt spid="179">
                                            <p:txEl>
                                              <p:pRg st="119" end="177"/>
                                            </p:txEl>
                                          </p:spTgt>
                                        </p:tgtEl>
                                        <p:attrNameLst>
                                          <p:attrName>style.visibility</p:attrName>
                                        </p:attrNameLst>
                                      </p:cBhvr>
                                      <p:to>
                                        <p:strVal val="visible"/>
                                      </p:to>
                                    </p:set>
                                    <p:animEffect transition="in" filter="fade">
                                      <p:cBhvr additive="repl">
                                        <p:cTn id="35" dur="500"/>
                                        <p:tgtEl>
                                          <p:spTgt spid="179">
                                            <p:txEl>
                                              <p:pRg st="119" end="177"/>
                                            </p:txEl>
                                          </p:spTgt>
                                        </p:tgtEl>
                                      </p:cBhvr>
                                    </p:animEffect>
                                  </p:childTnLst>
                                </p:cTn>
                              </p:par>
                              <p:par>
                                <p:cTn id="36" presetID="10" presetClass="entr" fill="hold" nodeType="withEffect">
                                  <p:stCondLst>
                                    <p:cond delay="0"/>
                                  </p:stCondLst>
                                  <p:childTnLst>
                                    <p:set>
                                      <p:cBhvr>
                                        <p:cTn id="37" dur="1" fill="hold">
                                          <p:stCondLst>
                                            <p:cond delay="0"/>
                                          </p:stCondLst>
                                        </p:cTn>
                                        <p:tgtEl>
                                          <p:spTgt spid="179">
                                            <p:txEl>
                                              <p:pRg st="178" end="191"/>
                                            </p:txEl>
                                          </p:spTgt>
                                        </p:tgtEl>
                                        <p:attrNameLst>
                                          <p:attrName>style.visibility</p:attrName>
                                        </p:attrNameLst>
                                      </p:cBhvr>
                                      <p:to>
                                        <p:strVal val="visible"/>
                                      </p:to>
                                    </p:set>
                                    <p:animEffect transition="in" filter="fade">
                                      <p:cBhvr additive="repl">
                                        <p:cTn id="38" dur="500"/>
                                        <p:tgtEl>
                                          <p:spTgt spid="179">
                                            <p:txEl>
                                              <p:pRg st="178" end="191"/>
                                            </p:txEl>
                                          </p:spTgt>
                                        </p:tgtEl>
                                      </p:cBhvr>
                                    </p:animEffect>
                                  </p:childTnLst>
                                </p:cTn>
                              </p:par>
                              <p:par>
                                <p:cTn id="39" presetID="10" presetClass="entr" fill="hold" nodeType="withEffect">
                                  <p:stCondLst>
                                    <p:cond delay="0"/>
                                  </p:stCondLst>
                                  <p:childTnLst>
                                    <p:set>
                                      <p:cBhvr>
                                        <p:cTn id="40" dur="1" fill="hold">
                                          <p:stCondLst>
                                            <p:cond delay="0"/>
                                          </p:stCondLst>
                                        </p:cTn>
                                        <p:tgtEl>
                                          <p:spTgt spid="179">
                                            <p:txEl>
                                              <p:pRg st="192" end="284"/>
                                            </p:txEl>
                                          </p:spTgt>
                                        </p:tgtEl>
                                        <p:attrNameLst>
                                          <p:attrName>style.visibility</p:attrName>
                                        </p:attrNameLst>
                                      </p:cBhvr>
                                      <p:to>
                                        <p:strVal val="visible"/>
                                      </p:to>
                                    </p:set>
                                    <p:animEffect transition="in" filter="fade">
                                      <p:cBhvr additive="repl">
                                        <p:cTn id="41" dur="500"/>
                                        <p:tgtEl>
                                          <p:spTgt spid="179">
                                            <p:txEl>
                                              <p:pRg st="192" end="284"/>
                                            </p:txEl>
                                          </p:spTgt>
                                        </p:tgtEl>
                                      </p:cBhvr>
                                    </p:animEffect>
                                  </p:childTnLst>
                                </p:cTn>
                              </p:par>
                              <p:par>
                                <p:cTn id="42" presetID="10" presetClass="entr" fill="hold" nodeType="withEffect">
                                  <p:stCondLst>
                                    <p:cond delay="0"/>
                                  </p:stCondLst>
                                  <p:childTnLst>
                                    <p:set>
                                      <p:cBhvr>
                                        <p:cTn id="43" dur="1" fill="hold">
                                          <p:stCondLst>
                                            <p:cond delay="0"/>
                                          </p:stCondLst>
                                        </p:cTn>
                                        <p:tgtEl>
                                          <p:spTgt spid="179">
                                            <p:txEl>
                                              <p:pRg st="285" end="317"/>
                                            </p:txEl>
                                          </p:spTgt>
                                        </p:tgtEl>
                                        <p:attrNameLst>
                                          <p:attrName>style.visibility</p:attrName>
                                        </p:attrNameLst>
                                      </p:cBhvr>
                                      <p:to>
                                        <p:strVal val="visible"/>
                                      </p:to>
                                    </p:set>
                                    <p:animEffect transition="in" filter="fade">
                                      <p:cBhvr additive="repl">
                                        <p:cTn id="44" dur="500"/>
                                        <p:tgtEl>
                                          <p:spTgt spid="179">
                                            <p:txEl>
                                              <p:pRg st="285" end="317"/>
                                            </p:txEl>
                                          </p:spTgt>
                                        </p:tgtEl>
                                      </p:cBhvr>
                                    </p:animEffect>
                                  </p:childTnLst>
                                </p:cTn>
                              </p:par>
                              <p:par>
                                <p:cTn id="45" presetID="10" presetClass="entr" fill="hold" nodeType="withEffect">
                                  <p:stCondLst>
                                    <p:cond delay="0"/>
                                  </p:stCondLst>
                                  <p:childTnLst>
                                    <p:set>
                                      <p:cBhvr>
                                        <p:cTn id="46" dur="1" fill="hold">
                                          <p:stCondLst>
                                            <p:cond delay="0"/>
                                          </p:stCondLst>
                                        </p:cTn>
                                        <p:tgtEl>
                                          <p:spTgt spid="179">
                                            <p:txEl>
                                              <p:pRg st="318" end="350"/>
                                            </p:txEl>
                                          </p:spTgt>
                                        </p:tgtEl>
                                        <p:attrNameLst>
                                          <p:attrName>style.visibility</p:attrName>
                                        </p:attrNameLst>
                                      </p:cBhvr>
                                      <p:to>
                                        <p:strVal val="visible"/>
                                      </p:to>
                                    </p:set>
                                    <p:animEffect transition="in" filter="fade">
                                      <p:cBhvr additive="repl">
                                        <p:cTn id="47" dur="500"/>
                                        <p:tgtEl>
                                          <p:spTgt spid="179">
                                            <p:txEl>
                                              <p:pRg st="318" end="35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fill="hold" nodeType="clickEffect">
                                  <p:stCondLst>
                                    <p:cond delay="0"/>
                                  </p:stCondLst>
                                  <p:childTnLst>
                                    <p:animEffect transition="in" filter="fade">
                                      <p:cBhvr additive="repl">
                                        <p:cTn id="51" dur="500"/>
                                        <p:tgtEl>
                                          <p:spTgt spid="179">
                                            <p:txEl>
                                              <p:pRg st="0" end="22"/>
                                            </p:txEl>
                                          </p:spTgt>
                                        </p:tgtEl>
                                      </p:cBhvr>
                                    </p:animEffect>
                                    <p:set>
                                      <p:cBhvr>
                                        <p:cTn id="52" dur="1" fill="hold">
                                          <p:stCondLst>
                                            <p:cond delay="499"/>
                                          </p:stCondLst>
                                        </p:cTn>
                                        <p:tgtEl>
                                          <p:spTgt spid="179">
                                            <p:txEl>
                                              <p:pRg st="0" end="22"/>
                                            </p:txEl>
                                          </p:spTgt>
                                        </p:tgtEl>
                                        <p:attrNameLst>
                                          <p:attrName>style.visibility</p:attrName>
                                        </p:attrNameLst>
                                      </p:cBhvr>
                                      <p:to>
                                        <p:strVal val="hidden"/>
                                      </p:to>
                                    </p:set>
                                  </p:childTnLst>
                                </p:cTn>
                              </p:par>
                              <p:par>
                                <p:cTn id="53" presetID="10" presetClass="exit" fill="hold" nodeType="withEffect">
                                  <p:stCondLst>
                                    <p:cond delay="0"/>
                                  </p:stCondLst>
                                  <p:childTnLst>
                                    <p:animEffect transition="in" filter="fade">
                                      <p:cBhvr additive="repl">
                                        <p:cTn id="54" dur="500"/>
                                        <p:tgtEl>
                                          <p:spTgt spid="179">
                                            <p:txEl>
                                              <p:pRg st="23" end="118"/>
                                            </p:txEl>
                                          </p:spTgt>
                                        </p:tgtEl>
                                      </p:cBhvr>
                                    </p:animEffect>
                                    <p:set>
                                      <p:cBhvr>
                                        <p:cTn id="55" dur="1" fill="hold">
                                          <p:stCondLst>
                                            <p:cond delay="499"/>
                                          </p:stCondLst>
                                        </p:cTn>
                                        <p:tgtEl>
                                          <p:spTgt spid="179">
                                            <p:txEl>
                                              <p:pRg st="23" end="118"/>
                                            </p:txEl>
                                          </p:spTgt>
                                        </p:tgtEl>
                                        <p:attrNameLst>
                                          <p:attrName>style.visibility</p:attrName>
                                        </p:attrNameLst>
                                      </p:cBhvr>
                                      <p:to>
                                        <p:strVal val="hidden"/>
                                      </p:to>
                                    </p:set>
                                  </p:childTnLst>
                                </p:cTn>
                              </p:par>
                              <p:par>
                                <p:cTn id="56" presetID="10" presetClass="exit" fill="hold" nodeType="withEffect">
                                  <p:stCondLst>
                                    <p:cond delay="0"/>
                                  </p:stCondLst>
                                  <p:childTnLst>
                                    <p:animEffect transition="in" filter="fade">
                                      <p:cBhvr additive="repl">
                                        <p:cTn id="57" dur="500"/>
                                        <p:tgtEl>
                                          <p:spTgt spid="179">
                                            <p:txEl>
                                              <p:pRg st="119" end="177"/>
                                            </p:txEl>
                                          </p:spTgt>
                                        </p:tgtEl>
                                      </p:cBhvr>
                                    </p:animEffect>
                                    <p:set>
                                      <p:cBhvr>
                                        <p:cTn id="58" dur="1" fill="hold">
                                          <p:stCondLst>
                                            <p:cond delay="499"/>
                                          </p:stCondLst>
                                        </p:cTn>
                                        <p:tgtEl>
                                          <p:spTgt spid="179">
                                            <p:txEl>
                                              <p:pRg st="119" end="177"/>
                                            </p:txEl>
                                          </p:spTgt>
                                        </p:tgtEl>
                                        <p:attrNameLst>
                                          <p:attrName>style.visibility</p:attrName>
                                        </p:attrNameLst>
                                      </p:cBhvr>
                                      <p:to>
                                        <p:strVal val="hidden"/>
                                      </p:to>
                                    </p:set>
                                  </p:childTnLst>
                                </p:cTn>
                              </p:par>
                              <p:par>
                                <p:cTn id="59" presetID="10" presetClass="exit" fill="hold" nodeType="withEffect">
                                  <p:stCondLst>
                                    <p:cond delay="0"/>
                                  </p:stCondLst>
                                  <p:childTnLst>
                                    <p:animEffect transition="in" filter="fade">
                                      <p:cBhvr additive="repl">
                                        <p:cTn id="60" dur="500"/>
                                        <p:tgtEl>
                                          <p:spTgt spid="179">
                                            <p:txEl>
                                              <p:pRg st="178" end="191"/>
                                            </p:txEl>
                                          </p:spTgt>
                                        </p:tgtEl>
                                      </p:cBhvr>
                                    </p:animEffect>
                                    <p:set>
                                      <p:cBhvr>
                                        <p:cTn id="61" dur="1" fill="hold">
                                          <p:stCondLst>
                                            <p:cond delay="499"/>
                                          </p:stCondLst>
                                        </p:cTn>
                                        <p:tgtEl>
                                          <p:spTgt spid="179">
                                            <p:txEl>
                                              <p:pRg st="178" end="191"/>
                                            </p:txEl>
                                          </p:spTgt>
                                        </p:tgtEl>
                                        <p:attrNameLst>
                                          <p:attrName>style.visibility</p:attrName>
                                        </p:attrNameLst>
                                      </p:cBhvr>
                                      <p:to>
                                        <p:strVal val="hidden"/>
                                      </p:to>
                                    </p:set>
                                  </p:childTnLst>
                                </p:cTn>
                              </p:par>
                              <p:par>
                                <p:cTn id="62" presetID="10" presetClass="exit" fill="hold" nodeType="withEffect">
                                  <p:stCondLst>
                                    <p:cond delay="0"/>
                                  </p:stCondLst>
                                  <p:childTnLst>
                                    <p:animEffect transition="in" filter="fade">
                                      <p:cBhvr additive="repl">
                                        <p:cTn id="63" dur="500"/>
                                        <p:tgtEl>
                                          <p:spTgt spid="179">
                                            <p:txEl>
                                              <p:pRg st="192" end="284"/>
                                            </p:txEl>
                                          </p:spTgt>
                                        </p:tgtEl>
                                      </p:cBhvr>
                                    </p:animEffect>
                                    <p:set>
                                      <p:cBhvr>
                                        <p:cTn id="64" dur="1" fill="hold">
                                          <p:stCondLst>
                                            <p:cond delay="499"/>
                                          </p:stCondLst>
                                        </p:cTn>
                                        <p:tgtEl>
                                          <p:spTgt spid="179">
                                            <p:txEl>
                                              <p:pRg st="192" end="284"/>
                                            </p:txEl>
                                          </p:spTgt>
                                        </p:tgtEl>
                                        <p:attrNameLst>
                                          <p:attrName>style.visibility</p:attrName>
                                        </p:attrNameLst>
                                      </p:cBhvr>
                                      <p:to>
                                        <p:strVal val="hidden"/>
                                      </p:to>
                                    </p:set>
                                  </p:childTnLst>
                                </p:cTn>
                              </p:par>
                              <p:par>
                                <p:cTn id="65" presetID="10" presetClass="exit" fill="hold" nodeType="withEffect">
                                  <p:stCondLst>
                                    <p:cond delay="0"/>
                                  </p:stCondLst>
                                  <p:childTnLst>
                                    <p:animEffect transition="in" filter="fade">
                                      <p:cBhvr additive="repl">
                                        <p:cTn id="66" dur="500"/>
                                        <p:tgtEl>
                                          <p:spTgt spid="179">
                                            <p:txEl>
                                              <p:pRg st="285" end="317"/>
                                            </p:txEl>
                                          </p:spTgt>
                                        </p:tgtEl>
                                      </p:cBhvr>
                                    </p:animEffect>
                                    <p:set>
                                      <p:cBhvr>
                                        <p:cTn id="67" dur="1" fill="hold">
                                          <p:stCondLst>
                                            <p:cond delay="499"/>
                                          </p:stCondLst>
                                        </p:cTn>
                                        <p:tgtEl>
                                          <p:spTgt spid="179">
                                            <p:txEl>
                                              <p:pRg st="285" end="317"/>
                                            </p:txEl>
                                          </p:spTgt>
                                        </p:tgtEl>
                                        <p:attrNameLst>
                                          <p:attrName>style.visibility</p:attrName>
                                        </p:attrNameLst>
                                      </p:cBhvr>
                                      <p:to>
                                        <p:strVal val="hidden"/>
                                      </p:to>
                                    </p:set>
                                  </p:childTnLst>
                                </p:cTn>
                              </p:par>
                              <p:par>
                                <p:cTn id="68" presetID="10" presetClass="exit" fill="hold" nodeType="withEffect">
                                  <p:stCondLst>
                                    <p:cond delay="0"/>
                                  </p:stCondLst>
                                  <p:childTnLst>
                                    <p:animEffect transition="in" filter="fade">
                                      <p:cBhvr additive="repl">
                                        <p:cTn id="69" dur="500"/>
                                        <p:tgtEl>
                                          <p:spTgt spid="179">
                                            <p:txEl>
                                              <p:pRg st="318" end="350"/>
                                            </p:txEl>
                                          </p:spTgt>
                                        </p:tgtEl>
                                      </p:cBhvr>
                                    </p:animEffect>
                                    <p:set>
                                      <p:cBhvr>
                                        <p:cTn id="70" dur="1" fill="hold">
                                          <p:stCondLst>
                                            <p:cond delay="499"/>
                                          </p:stCondLst>
                                        </p:cTn>
                                        <p:tgtEl>
                                          <p:spTgt spid="179">
                                            <p:txEl>
                                              <p:pRg st="318" end="350"/>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fill="hold" nodeType="clickEffect">
                                  <p:stCondLst>
                                    <p:cond delay="0"/>
                                  </p:stCondLst>
                                  <p:childTnLst>
                                    <p:set>
                                      <p:cBhvr>
                                        <p:cTn id="74" dur="1" fill="hold">
                                          <p:stCondLst>
                                            <p:cond delay="0"/>
                                          </p:stCondLst>
                                        </p:cTn>
                                        <p:tgtEl>
                                          <p:spTgt spid="179">
                                            <p:txEl>
                                              <p:pRg st="0" end="22"/>
                                            </p:txEl>
                                          </p:spTgt>
                                        </p:tgtEl>
                                        <p:attrNameLst>
                                          <p:attrName>style.visibility</p:attrName>
                                        </p:attrNameLst>
                                      </p:cBhvr>
                                      <p:to>
                                        <p:strVal val="visible"/>
                                      </p:to>
                                    </p:set>
                                    <p:animEffect transition="in" filter="fade">
                                      <p:cBhvr additive="repl">
                                        <p:cTn id="75" dur="500"/>
                                        <p:tgtEl>
                                          <p:spTgt spid="179">
                                            <p:txEl>
                                              <p:pRg st="0" end="22"/>
                                            </p:txEl>
                                          </p:spTgt>
                                        </p:tgtEl>
                                      </p:cBhvr>
                                    </p:animEffect>
                                  </p:childTnLst>
                                </p:cTn>
                              </p:par>
                              <p:par>
                                <p:cTn id="76" presetID="10" presetClass="entr" fill="hold" nodeType="withEffect">
                                  <p:stCondLst>
                                    <p:cond delay="0"/>
                                  </p:stCondLst>
                                  <p:childTnLst>
                                    <p:set>
                                      <p:cBhvr>
                                        <p:cTn id="77" dur="1" fill="hold">
                                          <p:stCondLst>
                                            <p:cond delay="0"/>
                                          </p:stCondLst>
                                        </p:cTn>
                                        <p:tgtEl>
                                          <p:spTgt spid="179">
                                            <p:txEl>
                                              <p:pRg st="23" end="118"/>
                                            </p:txEl>
                                          </p:spTgt>
                                        </p:tgtEl>
                                        <p:attrNameLst>
                                          <p:attrName>style.visibility</p:attrName>
                                        </p:attrNameLst>
                                      </p:cBhvr>
                                      <p:to>
                                        <p:strVal val="visible"/>
                                      </p:to>
                                    </p:set>
                                    <p:animEffect transition="in" filter="fade">
                                      <p:cBhvr additive="repl">
                                        <p:cTn id="78" dur="500"/>
                                        <p:tgtEl>
                                          <p:spTgt spid="179">
                                            <p:txEl>
                                              <p:pRg st="23" end="118"/>
                                            </p:txEl>
                                          </p:spTgt>
                                        </p:tgtEl>
                                      </p:cBhvr>
                                    </p:animEffect>
                                  </p:childTnLst>
                                </p:cTn>
                              </p:par>
                              <p:par>
                                <p:cTn id="79" presetID="10" presetClass="entr" fill="hold" nodeType="withEffect">
                                  <p:stCondLst>
                                    <p:cond delay="0"/>
                                  </p:stCondLst>
                                  <p:childTnLst>
                                    <p:set>
                                      <p:cBhvr>
                                        <p:cTn id="80" dur="1" fill="hold">
                                          <p:stCondLst>
                                            <p:cond delay="0"/>
                                          </p:stCondLst>
                                        </p:cTn>
                                        <p:tgtEl>
                                          <p:spTgt spid="179">
                                            <p:txEl>
                                              <p:pRg st="119" end="177"/>
                                            </p:txEl>
                                          </p:spTgt>
                                        </p:tgtEl>
                                        <p:attrNameLst>
                                          <p:attrName>style.visibility</p:attrName>
                                        </p:attrNameLst>
                                      </p:cBhvr>
                                      <p:to>
                                        <p:strVal val="visible"/>
                                      </p:to>
                                    </p:set>
                                    <p:animEffect transition="in" filter="fade">
                                      <p:cBhvr additive="repl">
                                        <p:cTn id="81" dur="500"/>
                                        <p:tgtEl>
                                          <p:spTgt spid="179">
                                            <p:txEl>
                                              <p:pRg st="119" end="177"/>
                                            </p:txEl>
                                          </p:spTgt>
                                        </p:tgtEl>
                                      </p:cBhvr>
                                    </p:animEffect>
                                  </p:childTnLst>
                                </p:cTn>
                              </p:par>
                              <p:par>
                                <p:cTn id="82" presetID="10" presetClass="entr" fill="hold" nodeType="withEffect">
                                  <p:stCondLst>
                                    <p:cond delay="0"/>
                                  </p:stCondLst>
                                  <p:childTnLst>
                                    <p:set>
                                      <p:cBhvr>
                                        <p:cTn id="83" dur="1" fill="hold">
                                          <p:stCondLst>
                                            <p:cond delay="0"/>
                                          </p:stCondLst>
                                        </p:cTn>
                                        <p:tgtEl>
                                          <p:spTgt spid="179">
                                            <p:txEl>
                                              <p:pRg st="178" end="191"/>
                                            </p:txEl>
                                          </p:spTgt>
                                        </p:tgtEl>
                                        <p:attrNameLst>
                                          <p:attrName>style.visibility</p:attrName>
                                        </p:attrNameLst>
                                      </p:cBhvr>
                                      <p:to>
                                        <p:strVal val="visible"/>
                                      </p:to>
                                    </p:set>
                                    <p:animEffect transition="in" filter="fade">
                                      <p:cBhvr additive="repl">
                                        <p:cTn id="84" dur="500"/>
                                        <p:tgtEl>
                                          <p:spTgt spid="179">
                                            <p:txEl>
                                              <p:pRg st="178" end="191"/>
                                            </p:txEl>
                                          </p:spTgt>
                                        </p:tgtEl>
                                      </p:cBhvr>
                                    </p:animEffect>
                                  </p:childTnLst>
                                </p:cTn>
                              </p:par>
                              <p:par>
                                <p:cTn id="85" presetID="10" presetClass="entr" fill="hold" nodeType="withEffect">
                                  <p:stCondLst>
                                    <p:cond delay="0"/>
                                  </p:stCondLst>
                                  <p:childTnLst>
                                    <p:set>
                                      <p:cBhvr>
                                        <p:cTn id="86" dur="1" fill="hold">
                                          <p:stCondLst>
                                            <p:cond delay="0"/>
                                          </p:stCondLst>
                                        </p:cTn>
                                        <p:tgtEl>
                                          <p:spTgt spid="179">
                                            <p:txEl>
                                              <p:pRg st="192" end="284"/>
                                            </p:txEl>
                                          </p:spTgt>
                                        </p:tgtEl>
                                        <p:attrNameLst>
                                          <p:attrName>style.visibility</p:attrName>
                                        </p:attrNameLst>
                                      </p:cBhvr>
                                      <p:to>
                                        <p:strVal val="visible"/>
                                      </p:to>
                                    </p:set>
                                    <p:animEffect transition="in" filter="fade">
                                      <p:cBhvr additive="repl">
                                        <p:cTn id="87" dur="500"/>
                                        <p:tgtEl>
                                          <p:spTgt spid="179">
                                            <p:txEl>
                                              <p:pRg st="192" end="284"/>
                                            </p:txEl>
                                          </p:spTgt>
                                        </p:tgtEl>
                                      </p:cBhvr>
                                    </p:animEffect>
                                  </p:childTnLst>
                                </p:cTn>
                              </p:par>
                              <p:par>
                                <p:cTn id="88" presetID="10" presetClass="entr" fill="hold" nodeType="withEffect">
                                  <p:stCondLst>
                                    <p:cond delay="0"/>
                                  </p:stCondLst>
                                  <p:childTnLst>
                                    <p:set>
                                      <p:cBhvr>
                                        <p:cTn id="89" dur="1" fill="hold">
                                          <p:stCondLst>
                                            <p:cond delay="0"/>
                                          </p:stCondLst>
                                        </p:cTn>
                                        <p:tgtEl>
                                          <p:spTgt spid="179">
                                            <p:txEl>
                                              <p:pRg st="285" end="317"/>
                                            </p:txEl>
                                          </p:spTgt>
                                        </p:tgtEl>
                                        <p:attrNameLst>
                                          <p:attrName>style.visibility</p:attrName>
                                        </p:attrNameLst>
                                      </p:cBhvr>
                                      <p:to>
                                        <p:strVal val="visible"/>
                                      </p:to>
                                    </p:set>
                                    <p:animEffect transition="in" filter="fade">
                                      <p:cBhvr additive="repl">
                                        <p:cTn id="90" dur="500"/>
                                        <p:tgtEl>
                                          <p:spTgt spid="179">
                                            <p:txEl>
                                              <p:pRg st="285" end="317"/>
                                            </p:txEl>
                                          </p:spTgt>
                                        </p:tgtEl>
                                      </p:cBhvr>
                                    </p:animEffect>
                                  </p:childTnLst>
                                </p:cTn>
                              </p:par>
                              <p:par>
                                <p:cTn id="91" presetID="10" presetClass="entr" fill="hold" nodeType="withEffect">
                                  <p:stCondLst>
                                    <p:cond delay="0"/>
                                  </p:stCondLst>
                                  <p:childTnLst>
                                    <p:set>
                                      <p:cBhvr>
                                        <p:cTn id="92" dur="1" fill="hold">
                                          <p:stCondLst>
                                            <p:cond delay="0"/>
                                          </p:stCondLst>
                                        </p:cTn>
                                        <p:tgtEl>
                                          <p:spTgt spid="179">
                                            <p:txEl>
                                              <p:pRg st="318" end="350"/>
                                            </p:txEl>
                                          </p:spTgt>
                                        </p:tgtEl>
                                        <p:attrNameLst>
                                          <p:attrName>style.visibility</p:attrName>
                                        </p:attrNameLst>
                                      </p:cBhvr>
                                      <p:to>
                                        <p:strVal val="visible"/>
                                      </p:to>
                                    </p:set>
                                    <p:animEffect transition="in" filter="fade">
                                      <p:cBhvr additive="repl">
                                        <p:cTn id="93" dur="500"/>
                                        <p:tgtEl>
                                          <p:spTgt spid="179">
                                            <p:txEl>
                                              <p:pRg st="318" end="350"/>
                                            </p:txEl>
                                          </p:spTgt>
                                        </p:tgtEl>
                                      </p:cBhvr>
                                    </p:animEffect>
                                  </p:childTnLst>
                                </p:cTn>
                              </p:par>
                              <p:par>
                                <p:cTn id="94" presetID="10" presetClass="entr" fill="hold" nodeType="withEffect">
                                  <p:stCondLst>
                                    <p:cond delay="0"/>
                                  </p:stCondLst>
                                  <p:childTnLst>
                                    <p:set>
                                      <p:cBhvr>
                                        <p:cTn id="95" dur="1" fill="hold">
                                          <p:stCondLst>
                                            <p:cond delay="0"/>
                                          </p:stCondLst>
                                        </p:cTn>
                                        <p:tgtEl>
                                          <p:spTgt spid="179">
                                            <p:txEl>
                                              <p:pRg st="351" end="364"/>
                                            </p:txEl>
                                          </p:spTgt>
                                        </p:tgtEl>
                                        <p:attrNameLst>
                                          <p:attrName>style.visibility</p:attrName>
                                        </p:attrNameLst>
                                      </p:cBhvr>
                                      <p:to>
                                        <p:strVal val="visible"/>
                                      </p:to>
                                    </p:set>
                                    <p:animEffect transition="in" filter="fade">
                                      <p:cBhvr additive="repl">
                                        <p:cTn id="96" dur="500"/>
                                        <p:tgtEl>
                                          <p:spTgt spid="179">
                                            <p:txEl>
                                              <p:pRg st="351" end="364"/>
                                            </p:txEl>
                                          </p:spTgt>
                                        </p:tgtEl>
                                      </p:cBhvr>
                                    </p:animEffect>
                                  </p:childTnLst>
                                </p:cTn>
                              </p:par>
                              <p:par>
                                <p:cTn id="97" presetID="10" presetClass="entr" fill="hold" nodeType="withEffect">
                                  <p:stCondLst>
                                    <p:cond delay="0"/>
                                  </p:stCondLst>
                                  <p:childTnLst>
                                    <p:set>
                                      <p:cBhvr>
                                        <p:cTn id="98" dur="1" fill="hold">
                                          <p:stCondLst>
                                            <p:cond delay="0"/>
                                          </p:stCondLst>
                                        </p:cTn>
                                        <p:tgtEl>
                                          <p:spTgt spid="179">
                                            <p:txEl>
                                              <p:pRg st="365" end="449"/>
                                            </p:txEl>
                                          </p:spTgt>
                                        </p:tgtEl>
                                        <p:attrNameLst>
                                          <p:attrName>style.visibility</p:attrName>
                                        </p:attrNameLst>
                                      </p:cBhvr>
                                      <p:to>
                                        <p:strVal val="visible"/>
                                      </p:to>
                                    </p:set>
                                    <p:animEffect transition="in" filter="fade">
                                      <p:cBhvr additive="repl">
                                        <p:cTn id="99" dur="500"/>
                                        <p:tgtEl>
                                          <p:spTgt spid="179">
                                            <p:txEl>
                                              <p:pRg st="365" end="44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fill="hold" nodeType="clickEffect">
                                  <p:stCondLst>
                                    <p:cond delay="0"/>
                                  </p:stCondLst>
                                  <p:childTnLst>
                                    <p:animEffect transition="in" filter="fade">
                                      <p:cBhvr additive="repl">
                                        <p:cTn id="103" dur="500"/>
                                        <p:tgtEl>
                                          <p:spTgt spid="179">
                                            <p:txEl>
                                              <p:pRg st="0" end="22"/>
                                            </p:txEl>
                                          </p:spTgt>
                                        </p:tgtEl>
                                      </p:cBhvr>
                                    </p:animEffect>
                                    <p:set>
                                      <p:cBhvr>
                                        <p:cTn id="104" dur="1" fill="hold">
                                          <p:stCondLst>
                                            <p:cond delay="499"/>
                                          </p:stCondLst>
                                        </p:cTn>
                                        <p:tgtEl>
                                          <p:spTgt spid="179">
                                            <p:txEl>
                                              <p:pRg st="0" end="22"/>
                                            </p:txEl>
                                          </p:spTgt>
                                        </p:tgtEl>
                                        <p:attrNameLst>
                                          <p:attrName>style.visibility</p:attrName>
                                        </p:attrNameLst>
                                      </p:cBhvr>
                                      <p:to>
                                        <p:strVal val="hidden"/>
                                      </p:to>
                                    </p:set>
                                  </p:childTnLst>
                                </p:cTn>
                              </p:par>
                              <p:par>
                                <p:cTn id="105" presetID="10" presetClass="exit" fill="hold" nodeType="withEffect">
                                  <p:stCondLst>
                                    <p:cond delay="0"/>
                                  </p:stCondLst>
                                  <p:childTnLst>
                                    <p:animEffect transition="in" filter="fade">
                                      <p:cBhvr additive="repl">
                                        <p:cTn id="106" dur="500"/>
                                        <p:tgtEl>
                                          <p:spTgt spid="179">
                                            <p:txEl>
                                              <p:pRg st="23" end="118"/>
                                            </p:txEl>
                                          </p:spTgt>
                                        </p:tgtEl>
                                      </p:cBhvr>
                                    </p:animEffect>
                                    <p:set>
                                      <p:cBhvr>
                                        <p:cTn id="107" dur="1" fill="hold">
                                          <p:stCondLst>
                                            <p:cond delay="499"/>
                                          </p:stCondLst>
                                        </p:cTn>
                                        <p:tgtEl>
                                          <p:spTgt spid="179">
                                            <p:txEl>
                                              <p:pRg st="23" end="118"/>
                                            </p:txEl>
                                          </p:spTgt>
                                        </p:tgtEl>
                                        <p:attrNameLst>
                                          <p:attrName>style.visibility</p:attrName>
                                        </p:attrNameLst>
                                      </p:cBhvr>
                                      <p:to>
                                        <p:strVal val="hidden"/>
                                      </p:to>
                                    </p:set>
                                  </p:childTnLst>
                                </p:cTn>
                              </p:par>
                              <p:par>
                                <p:cTn id="108" presetID="10" presetClass="exit" fill="hold" nodeType="withEffect">
                                  <p:stCondLst>
                                    <p:cond delay="0"/>
                                  </p:stCondLst>
                                  <p:childTnLst>
                                    <p:animEffect transition="in" filter="fade">
                                      <p:cBhvr additive="repl">
                                        <p:cTn id="109" dur="500"/>
                                        <p:tgtEl>
                                          <p:spTgt spid="179">
                                            <p:txEl>
                                              <p:pRg st="119" end="177"/>
                                            </p:txEl>
                                          </p:spTgt>
                                        </p:tgtEl>
                                      </p:cBhvr>
                                    </p:animEffect>
                                    <p:set>
                                      <p:cBhvr>
                                        <p:cTn id="110" dur="1" fill="hold">
                                          <p:stCondLst>
                                            <p:cond delay="499"/>
                                          </p:stCondLst>
                                        </p:cTn>
                                        <p:tgtEl>
                                          <p:spTgt spid="179">
                                            <p:txEl>
                                              <p:pRg st="119" end="177"/>
                                            </p:txEl>
                                          </p:spTgt>
                                        </p:tgtEl>
                                        <p:attrNameLst>
                                          <p:attrName>style.visibility</p:attrName>
                                        </p:attrNameLst>
                                      </p:cBhvr>
                                      <p:to>
                                        <p:strVal val="hidden"/>
                                      </p:to>
                                    </p:set>
                                  </p:childTnLst>
                                </p:cTn>
                              </p:par>
                              <p:par>
                                <p:cTn id="111" presetID="10" presetClass="exit" fill="hold" nodeType="withEffect">
                                  <p:stCondLst>
                                    <p:cond delay="0"/>
                                  </p:stCondLst>
                                  <p:childTnLst>
                                    <p:animEffect transition="in" filter="fade">
                                      <p:cBhvr additive="repl">
                                        <p:cTn id="112" dur="500"/>
                                        <p:tgtEl>
                                          <p:spTgt spid="179">
                                            <p:txEl>
                                              <p:pRg st="178" end="191"/>
                                            </p:txEl>
                                          </p:spTgt>
                                        </p:tgtEl>
                                      </p:cBhvr>
                                    </p:animEffect>
                                    <p:set>
                                      <p:cBhvr>
                                        <p:cTn id="113" dur="1" fill="hold">
                                          <p:stCondLst>
                                            <p:cond delay="499"/>
                                          </p:stCondLst>
                                        </p:cTn>
                                        <p:tgtEl>
                                          <p:spTgt spid="179">
                                            <p:txEl>
                                              <p:pRg st="178" end="191"/>
                                            </p:txEl>
                                          </p:spTgt>
                                        </p:tgtEl>
                                        <p:attrNameLst>
                                          <p:attrName>style.visibility</p:attrName>
                                        </p:attrNameLst>
                                      </p:cBhvr>
                                      <p:to>
                                        <p:strVal val="hidden"/>
                                      </p:to>
                                    </p:set>
                                  </p:childTnLst>
                                </p:cTn>
                              </p:par>
                              <p:par>
                                <p:cTn id="114" presetID="10" presetClass="exit" fill="hold" nodeType="withEffect">
                                  <p:stCondLst>
                                    <p:cond delay="0"/>
                                  </p:stCondLst>
                                  <p:childTnLst>
                                    <p:animEffect transition="in" filter="fade">
                                      <p:cBhvr additive="repl">
                                        <p:cTn id="115" dur="500"/>
                                        <p:tgtEl>
                                          <p:spTgt spid="179">
                                            <p:txEl>
                                              <p:pRg st="192" end="284"/>
                                            </p:txEl>
                                          </p:spTgt>
                                        </p:tgtEl>
                                      </p:cBhvr>
                                    </p:animEffect>
                                    <p:set>
                                      <p:cBhvr>
                                        <p:cTn id="116" dur="1" fill="hold">
                                          <p:stCondLst>
                                            <p:cond delay="499"/>
                                          </p:stCondLst>
                                        </p:cTn>
                                        <p:tgtEl>
                                          <p:spTgt spid="179">
                                            <p:txEl>
                                              <p:pRg st="192" end="284"/>
                                            </p:txEl>
                                          </p:spTgt>
                                        </p:tgtEl>
                                        <p:attrNameLst>
                                          <p:attrName>style.visibility</p:attrName>
                                        </p:attrNameLst>
                                      </p:cBhvr>
                                      <p:to>
                                        <p:strVal val="hidden"/>
                                      </p:to>
                                    </p:set>
                                  </p:childTnLst>
                                </p:cTn>
                              </p:par>
                              <p:par>
                                <p:cTn id="117" presetID="10" presetClass="exit" fill="hold" nodeType="withEffect">
                                  <p:stCondLst>
                                    <p:cond delay="0"/>
                                  </p:stCondLst>
                                  <p:childTnLst>
                                    <p:animEffect transition="in" filter="fade">
                                      <p:cBhvr additive="repl">
                                        <p:cTn id="118" dur="500"/>
                                        <p:tgtEl>
                                          <p:spTgt spid="179">
                                            <p:txEl>
                                              <p:pRg st="285" end="317"/>
                                            </p:txEl>
                                          </p:spTgt>
                                        </p:tgtEl>
                                      </p:cBhvr>
                                    </p:animEffect>
                                    <p:set>
                                      <p:cBhvr>
                                        <p:cTn id="119" dur="1" fill="hold">
                                          <p:stCondLst>
                                            <p:cond delay="499"/>
                                          </p:stCondLst>
                                        </p:cTn>
                                        <p:tgtEl>
                                          <p:spTgt spid="179">
                                            <p:txEl>
                                              <p:pRg st="285" end="317"/>
                                            </p:txEl>
                                          </p:spTgt>
                                        </p:tgtEl>
                                        <p:attrNameLst>
                                          <p:attrName>style.visibility</p:attrName>
                                        </p:attrNameLst>
                                      </p:cBhvr>
                                      <p:to>
                                        <p:strVal val="hidden"/>
                                      </p:to>
                                    </p:set>
                                  </p:childTnLst>
                                </p:cTn>
                              </p:par>
                              <p:par>
                                <p:cTn id="120" presetID="10" presetClass="exit" fill="hold" nodeType="withEffect">
                                  <p:stCondLst>
                                    <p:cond delay="0"/>
                                  </p:stCondLst>
                                  <p:childTnLst>
                                    <p:animEffect transition="in" filter="fade">
                                      <p:cBhvr additive="repl">
                                        <p:cTn id="121" dur="500"/>
                                        <p:tgtEl>
                                          <p:spTgt spid="179">
                                            <p:txEl>
                                              <p:pRg st="318" end="350"/>
                                            </p:txEl>
                                          </p:spTgt>
                                        </p:tgtEl>
                                      </p:cBhvr>
                                    </p:animEffect>
                                    <p:set>
                                      <p:cBhvr>
                                        <p:cTn id="122" dur="1" fill="hold">
                                          <p:stCondLst>
                                            <p:cond delay="499"/>
                                          </p:stCondLst>
                                        </p:cTn>
                                        <p:tgtEl>
                                          <p:spTgt spid="179">
                                            <p:txEl>
                                              <p:pRg st="318" end="350"/>
                                            </p:txEl>
                                          </p:spTgt>
                                        </p:tgtEl>
                                        <p:attrNameLst>
                                          <p:attrName>style.visibility</p:attrName>
                                        </p:attrNameLst>
                                      </p:cBhvr>
                                      <p:to>
                                        <p:strVal val="hidden"/>
                                      </p:to>
                                    </p:set>
                                  </p:childTnLst>
                                </p:cTn>
                              </p:par>
                              <p:par>
                                <p:cTn id="123" presetID="10" presetClass="exit" fill="hold" nodeType="withEffect">
                                  <p:stCondLst>
                                    <p:cond delay="0"/>
                                  </p:stCondLst>
                                  <p:childTnLst>
                                    <p:animEffect transition="in" filter="fade">
                                      <p:cBhvr additive="repl">
                                        <p:cTn id="124" dur="500"/>
                                        <p:tgtEl>
                                          <p:spTgt spid="179">
                                            <p:txEl>
                                              <p:pRg st="351" end="364"/>
                                            </p:txEl>
                                          </p:spTgt>
                                        </p:tgtEl>
                                      </p:cBhvr>
                                    </p:animEffect>
                                    <p:set>
                                      <p:cBhvr>
                                        <p:cTn id="125" dur="1" fill="hold">
                                          <p:stCondLst>
                                            <p:cond delay="499"/>
                                          </p:stCondLst>
                                        </p:cTn>
                                        <p:tgtEl>
                                          <p:spTgt spid="179">
                                            <p:txEl>
                                              <p:pRg st="351" end="364"/>
                                            </p:txEl>
                                          </p:spTgt>
                                        </p:tgtEl>
                                        <p:attrNameLst>
                                          <p:attrName>style.visibility</p:attrName>
                                        </p:attrNameLst>
                                      </p:cBhvr>
                                      <p:to>
                                        <p:strVal val="hidden"/>
                                      </p:to>
                                    </p:set>
                                  </p:childTnLst>
                                </p:cTn>
                              </p:par>
                              <p:par>
                                <p:cTn id="126" presetID="10" presetClass="exit" fill="hold" nodeType="withEffect">
                                  <p:stCondLst>
                                    <p:cond delay="0"/>
                                  </p:stCondLst>
                                  <p:childTnLst>
                                    <p:animEffect transition="in" filter="fade">
                                      <p:cBhvr additive="repl">
                                        <p:cTn id="127" dur="500"/>
                                        <p:tgtEl>
                                          <p:spTgt spid="179">
                                            <p:txEl>
                                              <p:pRg st="365" end="449"/>
                                            </p:txEl>
                                          </p:spTgt>
                                        </p:tgtEl>
                                      </p:cBhvr>
                                    </p:animEffect>
                                    <p:set>
                                      <p:cBhvr>
                                        <p:cTn id="128" dur="1" fill="hold">
                                          <p:stCondLst>
                                            <p:cond delay="499"/>
                                          </p:stCondLst>
                                        </p:cTn>
                                        <p:tgtEl>
                                          <p:spTgt spid="179">
                                            <p:txEl>
                                              <p:pRg st="365" end="449"/>
                                            </p:txEl>
                                          </p:spTgt>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ntr" fill="hold" nodeType="clickEffect">
                                  <p:stCondLst>
                                    <p:cond delay="0"/>
                                  </p:stCondLst>
                                  <p:childTnLst>
                                    <p:set>
                                      <p:cBhvr>
                                        <p:cTn id="132" dur="1" fill="hold">
                                          <p:stCondLst>
                                            <p:cond delay="0"/>
                                          </p:stCondLst>
                                        </p:cTn>
                                        <p:tgtEl>
                                          <p:spTgt spid="179">
                                            <p:txEl>
                                              <p:pRg st="0" end="22"/>
                                            </p:txEl>
                                          </p:spTgt>
                                        </p:tgtEl>
                                        <p:attrNameLst>
                                          <p:attrName>style.visibility</p:attrName>
                                        </p:attrNameLst>
                                      </p:cBhvr>
                                      <p:to>
                                        <p:strVal val="visible"/>
                                      </p:to>
                                    </p:set>
                                    <p:animEffect transition="in" filter="fade">
                                      <p:cBhvr additive="repl">
                                        <p:cTn id="133" dur="500"/>
                                        <p:tgtEl>
                                          <p:spTgt spid="179">
                                            <p:txEl>
                                              <p:pRg st="0" end="22"/>
                                            </p:txEl>
                                          </p:spTgt>
                                        </p:tgtEl>
                                      </p:cBhvr>
                                    </p:animEffect>
                                  </p:childTnLst>
                                </p:cTn>
                              </p:par>
                              <p:par>
                                <p:cTn id="134" presetID="10" presetClass="entr" fill="hold" nodeType="withEffect">
                                  <p:stCondLst>
                                    <p:cond delay="0"/>
                                  </p:stCondLst>
                                  <p:childTnLst>
                                    <p:set>
                                      <p:cBhvr>
                                        <p:cTn id="135" dur="1" fill="hold">
                                          <p:stCondLst>
                                            <p:cond delay="0"/>
                                          </p:stCondLst>
                                        </p:cTn>
                                        <p:tgtEl>
                                          <p:spTgt spid="179">
                                            <p:txEl>
                                              <p:pRg st="23" end="118"/>
                                            </p:txEl>
                                          </p:spTgt>
                                        </p:tgtEl>
                                        <p:attrNameLst>
                                          <p:attrName>style.visibility</p:attrName>
                                        </p:attrNameLst>
                                      </p:cBhvr>
                                      <p:to>
                                        <p:strVal val="visible"/>
                                      </p:to>
                                    </p:set>
                                    <p:animEffect transition="in" filter="fade">
                                      <p:cBhvr additive="repl">
                                        <p:cTn id="136" dur="500"/>
                                        <p:tgtEl>
                                          <p:spTgt spid="179">
                                            <p:txEl>
                                              <p:pRg st="23" end="118"/>
                                            </p:txEl>
                                          </p:spTgt>
                                        </p:tgtEl>
                                      </p:cBhvr>
                                    </p:animEffect>
                                  </p:childTnLst>
                                </p:cTn>
                              </p:par>
                              <p:par>
                                <p:cTn id="137" presetID="10" presetClass="entr" fill="hold" nodeType="withEffect">
                                  <p:stCondLst>
                                    <p:cond delay="0"/>
                                  </p:stCondLst>
                                  <p:childTnLst>
                                    <p:set>
                                      <p:cBhvr>
                                        <p:cTn id="138" dur="1" fill="hold">
                                          <p:stCondLst>
                                            <p:cond delay="0"/>
                                          </p:stCondLst>
                                        </p:cTn>
                                        <p:tgtEl>
                                          <p:spTgt spid="179">
                                            <p:txEl>
                                              <p:pRg st="119" end="177"/>
                                            </p:txEl>
                                          </p:spTgt>
                                        </p:tgtEl>
                                        <p:attrNameLst>
                                          <p:attrName>style.visibility</p:attrName>
                                        </p:attrNameLst>
                                      </p:cBhvr>
                                      <p:to>
                                        <p:strVal val="visible"/>
                                      </p:to>
                                    </p:set>
                                    <p:animEffect transition="in" filter="fade">
                                      <p:cBhvr additive="repl">
                                        <p:cTn id="139" dur="500"/>
                                        <p:tgtEl>
                                          <p:spTgt spid="179">
                                            <p:txEl>
                                              <p:pRg st="119" end="177"/>
                                            </p:txEl>
                                          </p:spTgt>
                                        </p:tgtEl>
                                      </p:cBhvr>
                                    </p:animEffect>
                                  </p:childTnLst>
                                </p:cTn>
                              </p:par>
                              <p:par>
                                <p:cTn id="140" presetID="10" presetClass="entr" fill="hold" nodeType="withEffect">
                                  <p:stCondLst>
                                    <p:cond delay="0"/>
                                  </p:stCondLst>
                                  <p:childTnLst>
                                    <p:set>
                                      <p:cBhvr>
                                        <p:cTn id="141" dur="1" fill="hold">
                                          <p:stCondLst>
                                            <p:cond delay="0"/>
                                          </p:stCondLst>
                                        </p:cTn>
                                        <p:tgtEl>
                                          <p:spTgt spid="179">
                                            <p:txEl>
                                              <p:pRg st="178" end="191"/>
                                            </p:txEl>
                                          </p:spTgt>
                                        </p:tgtEl>
                                        <p:attrNameLst>
                                          <p:attrName>style.visibility</p:attrName>
                                        </p:attrNameLst>
                                      </p:cBhvr>
                                      <p:to>
                                        <p:strVal val="visible"/>
                                      </p:to>
                                    </p:set>
                                    <p:animEffect transition="in" filter="fade">
                                      <p:cBhvr additive="repl">
                                        <p:cTn id="142" dur="500"/>
                                        <p:tgtEl>
                                          <p:spTgt spid="179">
                                            <p:txEl>
                                              <p:pRg st="178" end="191"/>
                                            </p:txEl>
                                          </p:spTgt>
                                        </p:tgtEl>
                                      </p:cBhvr>
                                    </p:animEffect>
                                  </p:childTnLst>
                                </p:cTn>
                              </p:par>
                              <p:par>
                                <p:cTn id="143" presetID="10" presetClass="entr" fill="hold" nodeType="withEffect">
                                  <p:stCondLst>
                                    <p:cond delay="0"/>
                                  </p:stCondLst>
                                  <p:childTnLst>
                                    <p:set>
                                      <p:cBhvr>
                                        <p:cTn id="144" dur="1" fill="hold">
                                          <p:stCondLst>
                                            <p:cond delay="0"/>
                                          </p:stCondLst>
                                        </p:cTn>
                                        <p:tgtEl>
                                          <p:spTgt spid="179">
                                            <p:txEl>
                                              <p:pRg st="192" end="284"/>
                                            </p:txEl>
                                          </p:spTgt>
                                        </p:tgtEl>
                                        <p:attrNameLst>
                                          <p:attrName>style.visibility</p:attrName>
                                        </p:attrNameLst>
                                      </p:cBhvr>
                                      <p:to>
                                        <p:strVal val="visible"/>
                                      </p:to>
                                    </p:set>
                                    <p:animEffect transition="in" filter="fade">
                                      <p:cBhvr additive="repl">
                                        <p:cTn id="145" dur="500"/>
                                        <p:tgtEl>
                                          <p:spTgt spid="179">
                                            <p:txEl>
                                              <p:pRg st="192" end="284"/>
                                            </p:txEl>
                                          </p:spTgt>
                                        </p:tgtEl>
                                      </p:cBhvr>
                                    </p:animEffect>
                                  </p:childTnLst>
                                </p:cTn>
                              </p:par>
                              <p:par>
                                <p:cTn id="146" presetID="10" presetClass="entr" fill="hold" nodeType="withEffect">
                                  <p:stCondLst>
                                    <p:cond delay="0"/>
                                  </p:stCondLst>
                                  <p:childTnLst>
                                    <p:set>
                                      <p:cBhvr>
                                        <p:cTn id="147" dur="1" fill="hold">
                                          <p:stCondLst>
                                            <p:cond delay="0"/>
                                          </p:stCondLst>
                                        </p:cTn>
                                        <p:tgtEl>
                                          <p:spTgt spid="179">
                                            <p:txEl>
                                              <p:pRg st="285" end="317"/>
                                            </p:txEl>
                                          </p:spTgt>
                                        </p:tgtEl>
                                        <p:attrNameLst>
                                          <p:attrName>style.visibility</p:attrName>
                                        </p:attrNameLst>
                                      </p:cBhvr>
                                      <p:to>
                                        <p:strVal val="visible"/>
                                      </p:to>
                                    </p:set>
                                    <p:animEffect transition="in" filter="fade">
                                      <p:cBhvr additive="repl">
                                        <p:cTn id="148" dur="500"/>
                                        <p:tgtEl>
                                          <p:spTgt spid="179">
                                            <p:txEl>
                                              <p:pRg st="285" end="317"/>
                                            </p:txEl>
                                          </p:spTgt>
                                        </p:tgtEl>
                                      </p:cBhvr>
                                    </p:animEffect>
                                  </p:childTnLst>
                                </p:cTn>
                              </p:par>
                              <p:par>
                                <p:cTn id="149" presetID="10" presetClass="entr" fill="hold" nodeType="withEffect">
                                  <p:stCondLst>
                                    <p:cond delay="0"/>
                                  </p:stCondLst>
                                  <p:childTnLst>
                                    <p:set>
                                      <p:cBhvr>
                                        <p:cTn id="150" dur="1" fill="hold">
                                          <p:stCondLst>
                                            <p:cond delay="0"/>
                                          </p:stCondLst>
                                        </p:cTn>
                                        <p:tgtEl>
                                          <p:spTgt spid="179">
                                            <p:txEl>
                                              <p:pRg st="318" end="350"/>
                                            </p:txEl>
                                          </p:spTgt>
                                        </p:tgtEl>
                                        <p:attrNameLst>
                                          <p:attrName>style.visibility</p:attrName>
                                        </p:attrNameLst>
                                      </p:cBhvr>
                                      <p:to>
                                        <p:strVal val="visible"/>
                                      </p:to>
                                    </p:set>
                                    <p:animEffect transition="in" filter="fade">
                                      <p:cBhvr additive="repl">
                                        <p:cTn id="151" dur="500"/>
                                        <p:tgtEl>
                                          <p:spTgt spid="179">
                                            <p:txEl>
                                              <p:pRg st="318" end="350"/>
                                            </p:txEl>
                                          </p:spTgt>
                                        </p:tgtEl>
                                      </p:cBhvr>
                                    </p:animEffect>
                                  </p:childTnLst>
                                </p:cTn>
                              </p:par>
                              <p:par>
                                <p:cTn id="152" presetID="10" presetClass="entr" fill="hold" nodeType="withEffect">
                                  <p:stCondLst>
                                    <p:cond delay="0"/>
                                  </p:stCondLst>
                                  <p:childTnLst>
                                    <p:set>
                                      <p:cBhvr>
                                        <p:cTn id="153" dur="1" fill="hold">
                                          <p:stCondLst>
                                            <p:cond delay="0"/>
                                          </p:stCondLst>
                                        </p:cTn>
                                        <p:tgtEl>
                                          <p:spTgt spid="179">
                                            <p:txEl>
                                              <p:pRg st="351" end="364"/>
                                            </p:txEl>
                                          </p:spTgt>
                                        </p:tgtEl>
                                        <p:attrNameLst>
                                          <p:attrName>style.visibility</p:attrName>
                                        </p:attrNameLst>
                                      </p:cBhvr>
                                      <p:to>
                                        <p:strVal val="visible"/>
                                      </p:to>
                                    </p:set>
                                    <p:animEffect transition="in" filter="fade">
                                      <p:cBhvr additive="repl">
                                        <p:cTn id="154" dur="500"/>
                                        <p:tgtEl>
                                          <p:spTgt spid="179">
                                            <p:txEl>
                                              <p:pRg st="351" end="364"/>
                                            </p:txEl>
                                          </p:spTgt>
                                        </p:tgtEl>
                                      </p:cBhvr>
                                    </p:animEffect>
                                  </p:childTnLst>
                                </p:cTn>
                              </p:par>
                              <p:par>
                                <p:cTn id="155" presetID="10" presetClass="entr" fill="hold" nodeType="withEffect">
                                  <p:stCondLst>
                                    <p:cond delay="0"/>
                                  </p:stCondLst>
                                  <p:childTnLst>
                                    <p:set>
                                      <p:cBhvr>
                                        <p:cTn id="156" dur="1" fill="hold">
                                          <p:stCondLst>
                                            <p:cond delay="0"/>
                                          </p:stCondLst>
                                        </p:cTn>
                                        <p:tgtEl>
                                          <p:spTgt spid="179">
                                            <p:txEl>
                                              <p:pRg st="365" end="449"/>
                                            </p:txEl>
                                          </p:spTgt>
                                        </p:tgtEl>
                                        <p:attrNameLst>
                                          <p:attrName>style.visibility</p:attrName>
                                        </p:attrNameLst>
                                      </p:cBhvr>
                                      <p:to>
                                        <p:strVal val="visible"/>
                                      </p:to>
                                    </p:set>
                                    <p:animEffect transition="in" filter="fade">
                                      <p:cBhvr additive="repl">
                                        <p:cTn id="157" dur="500"/>
                                        <p:tgtEl>
                                          <p:spTgt spid="179">
                                            <p:txEl>
                                              <p:pRg st="365" end="4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2400">
                <a:solidFill>
                  <a:srgbClr val="FFFFFF"/>
                </a:solidFill>
                <a:latin typeface="Comic Sans MS"/>
              </a:rPr>
              <a:t>Principles of operation</a:t>
            </a:r>
            <a:r>
              <a:rPr lang="en-US" sz="3600">
                <a:solidFill>
                  <a:srgbClr val="FFFFFF"/>
                </a:solidFill>
                <a:latin typeface="Comic Sans MS"/>
              </a:rPr>
              <a:t> </a:t>
            </a:r>
            <a:endParaRPr/>
          </a:p>
        </p:txBody>
      </p:sp>
      <p:pic>
        <p:nvPicPr>
          <p:cNvPr id="182" name="Εικόνα 4"/>
          <p:cNvPicPr/>
          <p:nvPr/>
        </p:nvPicPr>
        <p:blipFill>
          <a:blip r:embed="rId2"/>
          <a:stretch>
            <a:fillRect/>
          </a:stretch>
        </p:blipFill>
        <p:spPr>
          <a:xfrm>
            <a:off x="7906320" y="2391120"/>
            <a:ext cx="3077640" cy="1138680"/>
          </a:xfrm>
          <a:prstGeom prst="rect">
            <a:avLst/>
          </a:prstGeom>
          <a:ln>
            <a:noFill/>
          </a:ln>
        </p:spPr>
      </p:pic>
      <p:pic>
        <p:nvPicPr>
          <p:cNvPr id="183" name="Εικόνα 5"/>
          <p:cNvPicPr/>
          <p:nvPr/>
        </p:nvPicPr>
        <p:blipFill>
          <a:blip r:embed="rId3"/>
          <a:stretch>
            <a:fillRect/>
          </a:stretch>
        </p:blipFill>
        <p:spPr>
          <a:xfrm>
            <a:off x="633240" y="4296240"/>
            <a:ext cx="7272720" cy="2291760"/>
          </a:xfrm>
          <a:prstGeom prst="rect">
            <a:avLst/>
          </a:prstGeom>
          <a:ln>
            <a:noFill/>
          </a:ln>
        </p:spPr>
      </p:pic>
      <p:pic>
        <p:nvPicPr>
          <p:cNvPr id="184" name="Εικόνα 6"/>
          <p:cNvPicPr/>
          <p:nvPr/>
        </p:nvPicPr>
        <p:blipFill>
          <a:blip r:embed="rId4"/>
          <a:stretch>
            <a:fillRect/>
          </a:stretch>
        </p:blipFill>
        <p:spPr>
          <a:xfrm>
            <a:off x="633240" y="1777680"/>
            <a:ext cx="5149080" cy="2475360"/>
          </a:xfrm>
          <a:prstGeom prst="rect">
            <a:avLst/>
          </a:prstGeom>
          <a:ln>
            <a:noFill/>
          </a:ln>
        </p:spPr>
      </p:pic>
      <p:sp>
        <p:nvSpPr>
          <p:cNvPr id="185" name="CustomShape 2"/>
          <p:cNvSpPr/>
          <p:nvPr/>
        </p:nvSpPr>
        <p:spPr>
          <a:xfrm>
            <a:off x="5782680" y="2960640"/>
            <a:ext cx="1641600" cy="1292760"/>
          </a:xfrm>
          <a:prstGeom prst="rect">
            <a:avLst/>
          </a:prstGeom>
          <a:gradFill>
            <a:gsLst>
              <a:gs pos="0">
                <a:srgbClr val="80C03C"/>
              </a:gs>
              <a:gs pos="100000">
                <a:srgbClr val="8FC15E"/>
              </a:gs>
            </a:gsLst>
            <a:lin ang="16200000"/>
          </a:gradFill>
          <a:ln>
            <a:noFill/>
          </a:ln>
        </p:spPr>
        <p:txBody>
          <a:bodyPr lIns="90000" tIns="45000" rIns="90000" bIns="45000" anchor="ctr"/>
          <a:lstStyle/>
          <a:p>
            <a:pPr algn="ctr">
              <a:lnSpc>
                <a:spcPct val="100000"/>
              </a:lnSpc>
            </a:pPr>
            <a:r>
              <a:rPr lang="en-US">
                <a:solidFill>
                  <a:srgbClr val="FFFFFF"/>
                </a:solidFill>
                <a:latin typeface="Comic Sans MS"/>
              </a:rPr>
              <a:t>Feedback control</a:t>
            </a:r>
            <a:endParaRPr/>
          </a:p>
        </p:txBody>
      </p:sp>
      <p:sp>
        <p:nvSpPr>
          <p:cNvPr id="186" name="CustomShape 3"/>
          <p:cNvSpPr/>
          <p:nvPr/>
        </p:nvSpPr>
        <p:spPr>
          <a:xfrm>
            <a:off x="7906320" y="5295600"/>
            <a:ext cx="2253240" cy="1292760"/>
          </a:xfrm>
          <a:prstGeom prst="rect">
            <a:avLst/>
          </a:prstGeom>
          <a:gradFill>
            <a:gsLst>
              <a:gs pos="0">
                <a:srgbClr val="429BE2"/>
              </a:gs>
              <a:gs pos="100000">
                <a:srgbClr val="65A6DF"/>
              </a:gs>
            </a:gsLst>
            <a:lin ang="16200000"/>
          </a:gradFill>
          <a:ln>
            <a:noFill/>
          </a:ln>
        </p:spPr>
        <p:txBody>
          <a:bodyPr lIns="90000" tIns="45000" rIns="90000" bIns="45000" anchor="ctr"/>
          <a:lstStyle/>
          <a:p>
            <a:pPr algn="ctr">
              <a:lnSpc>
                <a:spcPct val="100000"/>
              </a:lnSpc>
            </a:pPr>
            <a:r>
              <a:rPr lang="en-US" dirty="0">
                <a:solidFill>
                  <a:srgbClr val="FFFFFF"/>
                </a:solidFill>
                <a:latin typeface="Comic Sans MS"/>
              </a:rPr>
              <a:t>Force transducer</a:t>
            </a:r>
            <a:endParaRPr dirty="0"/>
          </a:p>
        </p:txBody>
      </p:sp>
      <p:sp>
        <p:nvSpPr>
          <p:cNvPr id="187" name="CustomShape 4"/>
          <p:cNvSpPr/>
          <p:nvPr/>
        </p:nvSpPr>
        <p:spPr>
          <a:xfrm>
            <a:off x="7906320" y="3537360"/>
            <a:ext cx="3077640" cy="468000"/>
          </a:xfrm>
          <a:prstGeom prst="rect">
            <a:avLst/>
          </a:prstGeom>
          <a:gradFill>
            <a:gsLst>
              <a:gs pos="0">
                <a:srgbClr val="F1C32B"/>
              </a:gs>
              <a:gs pos="100000">
                <a:srgbClr val="EAC659"/>
              </a:gs>
            </a:gsLst>
            <a:lin ang="16200000"/>
          </a:gradFill>
          <a:ln>
            <a:noFill/>
          </a:ln>
        </p:spPr>
        <p:txBody>
          <a:bodyPr lIns="90000" tIns="45000" rIns="90000" bIns="45000" anchor="ctr"/>
          <a:lstStyle/>
          <a:p>
            <a:pPr algn="ctr">
              <a:lnSpc>
                <a:spcPct val="100000"/>
              </a:lnSpc>
            </a:pPr>
            <a:r>
              <a:rPr lang="en-US" dirty="0">
                <a:solidFill>
                  <a:srgbClr val="FFFFFF"/>
                </a:solidFill>
                <a:latin typeface="Comic Sans MS"/>
              </a:rPr>
              <a:t>Piezoelectric transducer</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685800" y="1771920"/>
            <a:ext cx="10820160" cy="4606920"/>
          </a:xfrm>
          <a:prstGeom prst="rect">
            <a:avLst/>
          </a:prstGeom>
        </p:spPr>
        <p:txBody>
          <a:bodyPr/>
          <a:lstStyle/>
          <a:p>
            <a:pPr>
              <a:lnSpc>
                <a:spcPct val="160000"/>
              </a:lnSpc>
              <a:buFont typeface="Wingdings" charset="2"/>
              <a:buChar char=""/>
            </a:pPr>
            <a:r>
              <a:rPr lang="en-US" sz="2400" dirty="0">
                <a:solidFill>
                  <a:srgbClr val="FFFFFF"/>
                </a:solidFill>
                <a:latin typeface="Comic Sans MS"/>
              </a:rPr>
              <a:t>Extremely sharp probe tip </a:t>
            </a:r>
            <a:r>
              <a:rPr lang="en-US" sz="2400" dirty="0">
                <a:solidFill>
                  <a:srgbClr val="FFFFFF"/>
                </a:solidFill>
                <a:latin typeface="Wingdings"/>
              </a:rPr>
              <a:t></a:t>
            </a:r>
            <a:r>
              <a:rPr lang="en-US" sz="2400" dirty="0">
                <a:solidFill>
                  <a:srgbClr val="FFFFFF"/>
                </a:solidFill>
                <a:latin typeface="Comic Sans MS"/>
              </a:rPr>
              <a:t> ultra high resolution</a:t>
            </a:r>
            <a:endParaRPr sz="1600" dirty="0"/>
          </a:p>
          <a:p>
            <a:pPr>
              <a:lnSpc>
                <a:spcPct val="160000"/>
              </a:lnSpc>
              <a:buFont typeface="Wingdings" charset="2"/>
              <a:buChar char=""/>
            </a:pPr>
            <a:r>
              <a:rPr lang="en-US" sz="2400" dirty="0">
                <a:solidFill>
                  <a:srgbClr val="FFFFFF"/>
                </a:solidFill>
                <a:latin typeface="Comic Sans MS"/>
              </a:rPr>
              <a:t>Capability of macroscopic displacement of the probe. </a:t>
            </a:r>
            <a:endParaRPr sz="1600" dirty="0"/>
          </a:p>
          <a:p>
            <a:pPr>
              <a:lnSpc>
                <a:spcPct val="160000"/>
              </a:lnSpc>
              <a:buFont typeface="Wingdings" charset="2"/>
              <a:buChar char=""/>
            </a:pPr>
            <a:r>
              <a:rPr lang="en-US" sz="2400" dirty="0">
                <a:solidFill>
                  <a:srgbClr val="FFFFFF"/>
                </a:solidFill>
                <a:latin typeface="Comic Sans MS"/>
              </a:rPr>
              <a:t>Detection of force in the order of </a:t>
            </a:r>
            <a:r>
              <a:rPr lang="en-US" sz="2400" dirty="0" err="1">
                <a:solidFill>
                  <a:srgbClr val="FFFFFF"/>
                </a:solidFill>
                <a:latin typeface="Comic Sans MS"/>
              </a:rPr>
              <a:t>nN</a:t>
            </a:r>
            <a:r>
              <a:rPr lang="en-US" sz="2400" dirty="0">
                <a:solidFill>
                  <a:srgbClr val="FFFFFF"/>
                </a:solidFill>
                <a:latin typeface="Comic Sans MS"/>
              </a:rPr>
              <a:t> (or even smaller) in order to avoid breakage of the probe.</a:t>
            </a:r>
            <a:endParaRPr sz="1600" dirty="0"/>
          </a:p>
          <a:p>
            <a:pPr>
              <a:lnSpc>
                <a:spcPct val="160000"/>
              </a:lnSpc>
              <a:buFont typeface="Wingdings" charset="2"/>
              <a:buChar char=""/>
            </a:pPr>
            <a:r>
              <a:rPr lang="en-US" sz="2400" dirty="0">
                <a:solidFill>
                  <a:srgbClr val="FFFFFF"/>
                </a:solidFill>
                <a:latin typeface="Comic Sans MS"/>
              </a:rPr>
              <a:t>Appropriate feedback control allowing rapid control of the probe. </a:t>
            </a:r>
            <a:endParaRPr sz="1600" dirty="0"/>
          </a:p>
          <a:p>
            <a:pPr>
              <a:lnSpc>
                <a:spcPct val="160000"/>
              </a:lnSpc>
              <a:buFont typeface="Wingdings" charset="2"/>
              <a:buChar char=""/>
            </a:pPr>
            <a:r>
              <a:rPr lang="en-US" sz="2400" dirty="0">
                <a:solidFill>
                  <a:srgbClr val="FFFFFF"/>
                </a:solidFill>
                <a:latin typeface="Comic Sans MS"/>
              </a:rPr>
              <a:t>Piezoelectric transducer for scanning in XYZ axis.</a:t>
            </a:r>
            <a:endParaRPr sz="1600" dirty="0"/>
          </a:p>
          <a:p>
            <a:pPr>
              <a:lnSpc>
                <a:spcPct val="160000"/>
              </a:lnSpc>
              <a:buFont typeface="Wingdings" charset="2"/>
              <a:buChar char=""/>
            </a:pPr>
            <a:r>
              <a:rPr lang="en-US" sz="2400" dirty="0">
                <a:solidFill>
                  <a:srgbClr val="FFFFFF"/>
                </a:solidFill>
                <a:latin typeface="Comic Sans MS"/>
              </a:rPr>
              <a:t>Considerably robust structure.</a:t>
            </a:r>
            <a:endParaRPr sz="1600" dirty="0"/>
          </a:p>
        </p:txBody>
      </p:sp>
      <p:sp>
        <p:nvSpPr>
          <p:cNvPr id="189" name="CustomShape 2"/>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2400">
                <a:solidFill>
                  <a:srgbClr val="FFFFFF"/>
                </a:solidFill>
                <a:latin typeface="Comic Sans MS"/>
              </a:rPr>
              <a:t>Challenges of the construction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Θέση περιεχομένου 4"/>
          <p:cNvPicPr/>
          <p:nvPr/>
        </p:nvPicPr>
        <p:blipFill>
          <a:blip r:embed="rId2"/>
          <a:stretch>
            <a:fillRect/>
          </a:stretch>
        </p:blipFill>
        <p:spPr>
          <a:xfrm>
            <a:off x="2056320" y="2445480"/>
            <a:ext cx="8078760" cy="3717360"/>
          </a:xfrm>
          <a:prstGeom prst="rect">
            <a:avLst/>
          </a:prstGeom>
          <a:ln w="76320">
            <a:solidFill>
              <a:srgbClr val="EAEAEA"/>
            </a:solidFill>
            <a:miter/>
          </a:ln>
        </p:spPr>
      </p:pic>
      <p:sp>
        <p:nvSpPr>
          <p:cNvPr id="191" name="CustomShape 1"/>
          <p:cNvSpPr/>
          <p:nvPr/>
        </p:nvSpPr>
        <p:spPr>
          <a:xfrm>
            <a:off x="4973040" y="478800"/>
            <a:ext cx="6532920" cy="1292760"/>
          </a:xfrm>
          <a:prstGeom prst="rect">
            <a:avLst/>
          </a:prstGeom>
          <a:noFill/>
          <a:ln>
            <a:noFill/>
          </a:ln>
        </p:spPr>
        <p:txBody>
          <a:bodyPr anchor="ctr"/>
          <a:lstStyle/>
          <a:p>
            <a:pPr algn="ctr">
              <a:lnSpc>
                <a:spcPct val="100000"/>
              </a:lnSpc>
            </a:pPr>
            <a:r>
              <a:rPr lang="en-US" sz="4000">
                <a:solidFill>
                  <a:srgbClr val="FFFFFF"/>
                </a:solidFill>
                <a:latin typeface="Comic Sans MS"/>
              </a:rPr>
              <a:t>AFM
</a:t>
            </a:r>
            <a:r>
              <a:rPr lang="en-US" sz="3600">
                <a:solidFill>
                  <a:srgbClr val="FFFFFF"/>
                </a:solidFill>
                <a:latin typeface="Comic Sans MS"/>
              </a:rPr>
              <a:t>Stage</a:t>
            </a:r>
            <a:endParaRPr/>
          </a:p>
        </p:txBody>
      </p:sp>
      <p:sp>
        <p:nvSpPr>
          <p:cNvPr id="192" name="CustomShape 2"/>
          <p:cNvSpPr/>
          <p:nvPr/>
        </p:nvSpPr>
        <p:spPr>
          <a:xfrm>
            <a:off x="819000" y="1924200"/>
            <a:ext cx="10553400" cy="364680"/>
          </a:xfrm>
          <a:prstGeom prst="rect">
            <a:avLst/>
          </a:prstGeom>
          <a:noFill/>
          <a:ln>
            <a:noFill/>
          </a:ln>
        </p:spPr>
        <p:txBody>
          <a:bodyPr lIns="90000" tIns="45000" rIns="90000" bIns="45000"/>
          <a:lstStyle/>
          <a:p>
            <a:pPr algn="ctr">
              <a:lnSpc>
                <a:spcPct val="100000"/>
              </a:lnSpc>
            </a:pPr>
            <a:r>
              <a:rPr lang="en-US">
                <a:solidFill>
                  <a:srgbClr val="FFFFFF"/>
                </a:solidFill>
                <a:latin typeface="Comic Sans MS"/>
              </a:rPr>
              <a:t>Sample-scanning (left) and probe-scanning (right) microscopes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1363</TotalTime>
  <Words>3842</Words>
  <Application>Microsoft Office PowerPoint</Application>
  <PresentationFormat>Ευρεία οθόνη</PresentationFormat>
  <Paragraphs>281</Paragraphs>
  <Slides>39</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4</vt:i4>
      </vt:variant>
      <vt:variant>
        <vt:lpstr>Τίτλοι διαφανειών</vt:lpstr>
      </vt:variant>
      <vt:variant>
        <vt:i4>39</vt:i4>
      </vt:variant>
    </vt:vector>
  </HeadingPairs>
  <TitlesOfParts>
    <vt:vector size="51" baseType="lpstr">
      <vt:lpstr>Arial</vt:lpstr>
      <vt:lpstr>Calibri</vt:lpstr>
      <vt:lpstr>Calibri Light</vt:lpstr>
      <vt:lpstr>Century Gothic</vt:lpstr>
      <vt:lpstr>Comic Sans MS</vt:lpstr>
      <vt:lpstr>Franklin Gothic Medium</vt:lpstr>
      <vt:lpstr>StarSymbol</vt:lpstr>
      <vt:lpstr>Wingdings</vt:lpstr>
      <vt:lpstr>Office Theme</vt:lpstr>
      <vt:lpstr>Office Theme</vt:lpstr>
      <vt:lpstr>Office Theme</vt:lpstr>
      <vt:lpstr>1_Θέμα του Office</vt:lpstr>
      <vt:lpstr>An Introduction to the  Atomic Force Microscopy (AFM)</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cp:lastModifiedBy>Manos Papazoglou</cp:lastModifiedBy>
  <cp:revision>15</cp:revision>
  <dcterms:modified xsi:type="dcterms:W3CDTF">2023-03-01T15:18:20Z</dcterms:modified>
</cp:coreProperties>
</file>