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0" r:id="rId2"/>
    <p:sldId id="286" r:id="rId3"/>
    <p:sldId id="287" r:id="rId4"/>
    <p:sldId id="288" r:id="rId5"/>
    <p:sldId id="289" r:id="rId6"/>
    <p:sldId id="256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3" r:id="rId33"/>
    <p:sldId id="285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6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66701-B3E5-48DF-8192-5917B9FDC67C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7079-2E71-4867-9053-CE0AF4518B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5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10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9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02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77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50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40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78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90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35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40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53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41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0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86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69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4E68-178F-44F7-884E-62C4AEE37657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A345-9A13-401C-8C22-B08A6D4301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4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ANALIZA POTENCJAŁU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ŁAŃCUCH WARTOŚCI – c. d. wykładu 08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774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328" y="245205"/>
            <a:ext cx="10515600" cy="58029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CC"/>
                </a:solidFill>
              </a:rPr>
              <a:t>Metody portfelowe</a:t>
            </a:r>
            <a:endParaRPr lang="pl-PL" b="1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474" y="1199213"/>
            <a:ext cx="11438745" cy="5036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0033CC"/>
                </a:solidFill>
              </a:rPr>
              <a:t>Zalety</a:t>
            </a:r>
            <a:r>
              <a:rPr lang="pl-PL" dirty="0" smtClean="0"/>
              <a:t>:</a:t>
            </a:r>
          </a:p>
          <a:p>
            <a:r>
              <a:rPr lang="pl-PL" dirty="0" smtClean="0"/>
              <a:t>Relatywnie łatwe do opracowania wewnątrz firmy, bez pomocy konsultantów zewnętrznych</a:t>
            </a:r>
          </a:p>
          <a:p>
            <a:r>
              <a:rPr lang="pl-PL" dirty="0" smtClean="0"/>
              <a:t>Dobrze zdefiniowane w teorii</a:t>
            </a:r>
          </a:p>
          <a:p>
            <a:r>
              <a:rPr lang="pl-PL" dirty="0" smtClean="0"/>
              <a:t>Pozwalają na wyznaczenie pozycji konkurencyjnej firmy na rynku i ocenę rentowności, poziomu ryzyka w danym segmencie rynku</a:t>
            </a:r>
          </a:p>
          <a:p>
            <a:r>
              <a:rPr lang="pl-PL" dirty="0" smtClean="0"/>
              <a:t>Określają atrakcyjność danego rynku lub jego segmentu i zapotrzebowanie na zasoby rzeczowe, finansowe, ludzkie niezbędne do zbudowania przewagi konkurencyjnej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921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Metody portfelowe: </a:t>
            </a:r>
            <a:r>
              <a:rPr lang="pl-PL" sz="4000" b="1" dirty="0" smtClean="0">
                <a:solidFill>
                  <a:srgbClr val="0033CC"/>
                </a:solidFill>
              </a:rPr>
              <a:t>macierz BCG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2342" y="683306"/>
            <a:ext cx="11497454" cy="2245351"/>
          </a:xfrm>
        </p:spPr>
        <p:txBody>
          <a:bodyPr>
            <a:noAutofit/>
          </a:bodyPr>
          <a:lstStyle/>
          <a:p>
            <a:pPr marL="7200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Z uwagi na zastosowane kryteria tę analizę produktową firmy określa się także jako macierz wzrostu rynku i udziału w rynku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Opiera się na obserwacji cyklu życia produktu i badania efektu ekonomii skali – z których wynika, że wyroby we wczesnych fazach nie generują wysokich zysków i wymagają wysokich nakładów finansowych, a wysoka rentowność jest związana z dużym udziałem w rynku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W macierzy wyróżnia się cztery strategiczne pozycje produktów o różnej atrakcyjności / pozycji rynkowej: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1" y="2699250"/>
            <a:ext cx="4065172" cy="2248525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06911" y="2488367"/>
            <a:ext cx="7285220" cy="2670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„dojne krowy” („żywiciele”) </a:t>
            </a:r>
            <a:r>
              <a:rPr lang="pl-PL" sz="2000" dirty="0" smtClean="0"/>
              <a:t>– produkty przynoszące najwyższe zyski z tytułu dużego udziału w rynku i ich mocnej pozycji rynko-</a:t>
            </a:r>
            <a:r>
              <a:rPr lang="pl-PL" sz="2000" dirty="0" err="1" smtClean="0"/>
              <a:t>wej</a:t>
            </a:r>
            <a:r>
              <a:rPr lang="pl-PL" sz="2000" dirty="0" smtClean="0"/>
              <a:t>, finansujące rozwój firmy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„gwiazdy” („przeboje”) </a:t>
            </a:r>
            <a:r>
              <a:rPr lang="pl-PL" sz="2000" dirty="0" smtClean="0"/>
              <a:t>– tempo wzrostu ich sprzedaży jest duże, są konkurencyjne, inwestowanie w nie rokuje nadzieję na osiąg-nięcie pola „dojne krowy” i generowanie zysku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„dylematy” („znaki zapytania”, „trudne dzieci”) </a:t>
            </a:r>
            <a:r>
              <a:rPr lang="pl-PL" sz="2000" dirty="0" smtClean="0"/>
              <a:t>– produkty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0" y="5021705"/>
            <a:ext cx="11992131" cy="183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 smtClean="0"/>
              <a:t>deficytowe, trudno jest określić ich możliwości rozwojowe, ich pozycja konkurencyjna jest problematyczna, w dłuższej perspektywie (odpowiednio doinwestowane) mogą stać się „dojnymi krowami”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„kule u nogi” („psy”) </a:t>
            </a:r>
            <a:r>
              <a:rPr lang="pl-PL" sz="2000" dirty="0" smtClean="0"/>
              <a:t>– produkty schyłkowe, nierozwojowe, nie przynoszą zysku, o słabej pozycji na rynku, </a:t>
            </a:r>
            <a:r>
              <a:rPr lang="pl-PL" sz="2000" dirty="0" err="1" smtClean="0"/>
              <a:t>roko-wanie</a:t>
            </a:r>
            <a:r>
              <a:rPr lang="pl-PL" sz="2000" dirty="0" smtClean="0"/>
              <a:t> na przyszłość jest złe</a:t>
            </a:r>
          </a:p>
          <a:p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32879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Metody portfelowe: </a:t>
            </a:r>
            <a:r>
              <a:rPr lang="pl-PL" sz="4000" b="1" dirty="0" smtClean="0">
                <a:solidFill>
                  <a:srgbClr val="0033CC"/>
                </a:solidFill>
              </a:rPr>
              <a:t>macierz BCG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0032" y="782663"/>
            <a:ext cx="11497454" cy="5294771"/>
          </a:xfrm>
        </p:spPr>
        <p:txBody>
          <a:bodyPr>
            <a:noAutofit/>
          </a:bodyPr>
          <a:lstStyle/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„Dojne krowy” </a:t>
            </a:r>
            <a:r>
              <a:rPr lang="pl-PL" sz="2000" dirty="0" smtClean="0"/>
              <a:t>– dążenie do wydłużania ich cykli życia, zarabiają na rozwój firmy, dofinansowują „gwiazdy” i nowe gwiazdy wykreowane ze „znaków zapytania” 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„Kule u nogi” </a:t>
            </a:r>
            <a:r>
              <a:rPr lang="pl-PL" sz="2000" dirty="0" smtClean="0"/>
              <a:t>–eliminować ale niezbyt pochopnie, należy szukać dla nich nowych rynków zbytu lub nowych sposobów zastosowania; możne je doinwestować, aby przedłużyć ich cykl życia na rynku; niektóre należy maksymalnie wykorzystać i pozbyć się ich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„Gwiazdy” </a:t>
            </a:r>
            <a:r>
              <a:rPr lang="pl-PL" sz="2000" dirty="0" smtClean="0"/>
              <a:t>– nie należy pozostawiać ich samym sobie ze względu na ich korzystną pozycję i przekonanie, że same osiągną pole „dojnych krów”, gdyż tak może się stać tylko w sytuacji idealnej, kiedy osłabnie tempo rozwoju danego rynku;  może zdarzyć się, że „gwiazda” na skutek pojawienia się konkurencyjnego produktu na rynku w fazie wzrostu, przekształci się w „kulę u nogi” i firma nigdy nie odzyska zainwestowanych w nią środków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 smtClean="0"/>
              <a:t>Przegrupowania produktów można dokonać w kierunku: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Portfela zrównoważonego </a:t>
            </a:r>
            <a:r>
              <a:rPr lang="pl-PL" sz="2000" dirty="0" smtClean="0"/>
              <a:t>– preferuje się „dojne krowy” , doskonali ich rentowność, stopniowo eliminuje „kule u nogi”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Portfela rozwojowego </a:t>
            </a:r>
            <a:r>
              <a:rPr lang="pl-PL" sz="2000" dirty="0" smtClean="0"/>
              <a:t>– skuteczniejsze zarządzanie „dylematami” i „gwiazdami” jako następcami obecnych „dojnych krów”, od ich wzrostu, zyskowności, konkurencyjności zależy działalność firmy w przyszłości i możliwość jej ekspansji rynkowej 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Wada analizy z wykorzystaniem macierzy BCG: subiektywizm w doborze i pomiarze cech, określaniu ich natężenia i punktów granicznych kwalifikujących pośrednio zalecane strategie</a:t>
            </a:r>
          </a:p>
        </p:txBody>
      </p:sp>
    </p:spTree>
    <p:extLst>
      <p:ext uri="{BB962C8B-B14F-4D97-AF65-F5344CB8AC3E}">
        <p14:creationId xmlns:p14="http://schemas.microsoft.com/office/powerpoint/2010/main" val="6000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Metody portfelowe: </a:t>
            </a:r>
            <a:r>
              <a:rPr lang="pl-PL" sz="4000" b="1" dirty="0" smtClean="0">
                <a:solidFill>
                  <a:srgbClr val="0033CC"/>
                </a:solidFill>
              </a:rPr>
              <a:t>macierz </a:t>
            </a:r>
            <a:r>
              <a:rPr lang="pl-PL" sz="4000" b="1" dirty="0" err="1" smtClean="0">
                <a:solidFill>
                  <a:srgbClr val="0033CC"/>
                </a:solidFill>
              </a:rPr>
              <a:t>Marakon</a:t>
            </a:r>
            <a:r>
              <a:rPr lang="pl-PL" sz="4000" b="1" dirty="0" smtClean="0">
                <a:solidFill>
                  <a:srgbClr val="0033CC"/>
                </a:solidFill>
              </a:rPr>
              <a:t> </a:t>
            </a:r>
            <a:r>
              <a:rPr lang="pl-PL" sz="4000" b="1" dirty="0" err="1" smtClean="0">
                <a:solidFill>
                  <a:srgbClr val="0033CC"/>
                </a:solidFill>
              </a:rPr>
              <a:t>Associates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985000" y="850464"/>
            <a:ext cx="4962160" cy="4493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Uwzględnia finansowe skutki posiadania w portfelu produktów lub sektorów o zróżnicowanej dynamice wzrostu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Do analizy wykorzystuje się </a:t>
            </a:r>
            <a:r>
              <a:rPr lang="pl-PL" sz="2000" dirty="0" smtClean="0">
                <a:solidFill>
                  <a:srgbClr val="0033CC"/>
                </a:solidFill>
              </a:rPr>
              <a:t>dwie zmienne</a:t>
            </a:r>
            <a:r>
              <a:rPr lang="pl-PL" sz="2000" dirty="0" smtClean="0"/>
              <a:t>: 1) </a:t>
            </a:r>
            <a:r>
              <a:rPr lang="pl-PL" sz="2000" dirty="0" smtClean="0">
                <a:solidFill>
                  <a:srgbClr val="0033CC"/>
                </a:solidFill>
              </a:rPr>
              <a:t>tempo wzrostu popytu na dane produkty </a:t>
            </a:r>
            <a:r>
              <a:rPr lang="pl-PL" sz="2000" dirty="0" smtClean="0"/>
              <a:t>w segmentach obsługiwanych przez dane przedsiębiorstwo, 2) </a:t>
            </a:r>
            <a:r>
              <a:rPr lang="pl-PL" sz="2000" dirty="0" smtClean="0">
                <a:solidFill>
                  <a:srgbClr val="0033CC"/>
                </a:solidFill>
              </a:rPr>
              <a:t>rentowność kapitału własnego</a:t>
            </a:r>
            <a:r>
              <a:rPr lang="pl-PL" sz="2000" dirty="0" smtClean="0"/>
              <a:t> (ROE), czyli stopę zwrotu zainwestowanego kapitału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Przyjmuje się, że cechami będącymi pod-stawą wyodrębnienia różnych pól macierzy (pozycji produktów przedsiębiorstwa są tempo wzrostu popytu w sektorze przed-</a:t>
            </a:r>
            <a:r>
              <a:rPr lang="pl-PL" sz="2000" dirty="0" err="1" smtClean="0"/>
              <a:t>siębiorstwa</a:t>
            </a:r>
            <a:r>
              <a:rPr lang="pl-PL" sz="2000" dirty="0" smtClean="0"/>
              <a:t> i koszt kapitału własnego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1" y="782663"/>
            <a:ext cx="6537169" cy="4561302"/>
          </a:xfrm>
          <a:prstGeom prst="rect">
            <a:avLst/>
          </a:prstGeom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33531" y="5411766"/>
            <a:ext cx="11485380" cy="1069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>
                <a:solidFill>
                  <a:srgbClr val="0033CC"/>
                </a:solidFill>
              </a:rPr>
              <a:t>Przekątna</a:t>
            </a:r>
            <a:r>
              <a:rPr lang="pl-PL" sz="2000" dirty="0" smtClean="0"/>
              <a:t> – dzieli powierzchnię macierzy na dwie części: </a:t>
            </a:r>
            <a:r>
              <a:rPr lang="pl-PL" sz="2000" u="sng" dirty="0" smtClean="0"/>
              <a:t>w pierwszej </a:t>
            </a:r>
            <a:r>
              <a:rPr lang="pl-PL" sz="2000" dirty="0" smtClean="0"/>
              <a:t>(powyżej przekątnej) są produkty generujące dodatnie przepływy pieniężne, </a:t>
            </a:r>
            <a:r>
              <a:rPr lang="pl-PL" sz="2000" u="sng" dirty="0" smtClean="0"/>
              <a:t>w drugiej </a:t>
            </a:r>
            <a:r>
              <a:rPr lang="pl-PL" sz="2000" dirty="0" smtClean="0"/>
              <a:t>– produkty generujące ujemne przepływy pieniężne</a:t>
            </a:r>
          </a:p>
        </p:txBody>
      </p:sp>
    </p:spTree>
    <p:extLst>
      <p:ext uri="{BB962C8B-B14F-4D97-AF65-F5344CB8AC3E}">
        <p14:creationId xmlns:p14="http://schemas.microsoft.com/office/powerpoint/2010/main" val="24491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Metody portfelowe: </a:t>
            </a:r>
            <a:r>
              <a:rPr lang="pl-PL" sz="4000" b="1" dirty="0" smtClean="0">
                <a:solidFill>
                  <a:srgbClr val="0033CC"/>
                </a:solidFill>
              </a:rPr>
              <a:t>macierz </a:t>
            </a:r>
            <a:r>
              <a:rPr lang="pl-PL" sz="4000" b="1" dirty="0" err="1" smtClean="0">
                <a:solidFill>
                  <a:srgbClr val="0033CC"/>
                </a:solidFill>
              </a:rPr>
              <a:t>Marakon</a:t>
            </a:r>
            <a:r>
              <a:rPr lang="pl-PL" sz="4000" b="1" dirty="0" smtClean="0">
                <a:solidFill>
                  <a:srgbClr val="0033CC"/>
                </a:solidFill>
              </a:rPr>
              <a:t> </a:t>
            </a:r>
            <a:r>
              <a:rPr lang="pl-PL" sz="4000" b="1" dirty="0" err="1" smtClean="0">
                <a:solidFill>
                  <a:srgbClr val="0033CC"/>
                </a:solidFill>
              </a:rPr>
              <a:t>Associates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54000" y="782663"/>
            <a:ext cx="11823700" cy="4813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Analiza macierzy pozwala </a:t>
            </a:r>
            <a:r>
              <a:rPr lang="pl-PL" sz="2200" dirty="0" smtClean="0">
                <a:solidFill>
                  <a:srgbClr val="0033CC"/>
                </a:solidFill>
              </a:rPr>
              <a:t>na określenie poziomu rentowności kapitału własnego, ocenę udziału w rynku, ocenę przepływów pieniężnych przedsiębiorstwa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>
                <a:solidFill>
                  <a:srgbClr val="0033CC"/>
                </a:solidFill>
              </a:rPr>
              <a:t>Ocena przedsiębiorstwa nie jest jednoznaczna</a:t>
            </a:r>
            <a:r>
              <a:rPr lang="pl-PL" sz="2200" dirty="0" smtClean="0"/>
              <a:t>, mimo przyjmowanych pozycji konkretnych polach macierzy, ponieważ powinna być dokonywana w kontekście zamierzeń, które przedsiębiorstwo reali-</a:t>
            </a:r>
            <a:r>
              <a:rPr lang="pl-PL" sz="2200" dirty="0" err="1" smtClean="0"/>
              <a:t>zowało</a:t>
            </a:r>
            <a:r>
              <a:rPr lang="pl-PL" sz="2200" dirty="0" smtClean="0"/>
              <a:t> (np. spadek rentowności może być wynikiem działań promocyjnych, modyfikacji produktu czy rozbudowy kanałów dystrybucji)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Macierz ta służy do </a:t>
            </a:r>
            <a:r>
              <a:rPr lang="pl-PL" sz="2200" dirty="0" smtClean="0">
                <a:solidFill>
                  <a:srgbClr val="0033CC"/>
                </a:solidFill>
              </a:rPr>
              <a:t>analizy portfela produkcji przedsiębiorstwa </a:t>
            </a:r>
            <a:r>
              <a:rPr lang="pl-PL" sz="2200" dirty="0" smtClean="0"/>
              <a:t>o zróżnicowanym asortymencie pro-duktów, prowadzących zróżnicowaną działalność lub/i na wielu rynkach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Macierz kompleksowo </a:t>
            </a:r>
            <a:r>
              <a:rPr lang="pl-PL" sz="2200" dirty="0" smtClean="0">
                <a:solidFill>
                  <a:srgbClr val="0033CC"/>
                </a:solidFill>
              </a:rPr>
              <a:t>pokazuje zależności między przepływami pieniężnymi, udziałem w rynku a do-chodowością poszczególnych produktów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Przy zastosowaniu elementów analizy finansowej, </a:t>
            </a:r>
            <a:r>
              <a:rPr lang="pl-PL" sz="2200" dirty="0" smtClean="0">
                <a:solidFill>
                  <a:srgbClr val="0033CC"/>
                </a:solidFill>
              </a:rPr>
              <a:t>można dzięki tej analizie precyzyjniej </a:t>
            </a:r>
            <a:r>
              <a:rPr lang="pl-PL" sz="2200" dirty="0" smtClean="0"/>
              <a:t>(niż w przy-</a:t>
            </a:r>
            <a:r>
              <a:rPr lang="pl-PL" sz="2200" dirty="0" err="1" smtClean="0"/>
              <a:t>padku</a:t>
            </a:r>
            <a:r>
              <a:rPr lang="pl-PL" sz="2200" dirty="0" smtClean="0"/>
              <a:t> posługiwania się macierzą BCG) </a:t>
            </a:r>
            <a:r>
              <a:rPr lang="pl-PL" sz="2200" dirty="0" smtClean="0">
                <a:solidFill>
                  <a:srgbClr val="0033CC"/>
                </a:solidFill>
              </a:rPr>
              <a:t>podejmować decyzje o restrukturyzacji portfela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>
                <a:solidFill>
                  <a:srgbClr val="0033CC"/>
                </a:solidFill>
              </a:rPr>
              <a:t>Wada</a:t>
            </a:r>
            <a:r>
              <a:rPr lang="pl-PL" sz="2200" dirty="0" smtClean="0"/>
              <a:t>: subiektywizm w doborze i pomiarze cech, określaniu ich natężenia i punktów granicznych kwalifikujących pośrednio zalecane strategie</a:t>
            </a:r>
          </a:p>
        </p:txBody>
      </p:sp>
    </p:spTree>
    <p:extLst>
      <p:ext uri="{BB962C8B-B14F-4D97-AF65-F5344CB8AC3E}">
        <p14:creationId xmlns:p14="http://schemas.microsoft.com/office/powerpoint/2010/main" val="32244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Metody portfelowe: </a:t>
            </a:r>
            <a:r>
              <a:rPr lang="pl-PL" sz="4000" b="1" dirty="0" smtClean="0">
                <a:solidFill>
                  <a:srgbClr val="0033CC"/>
                </a:solidFill>
              </a:rPr>
              <a:t>macierz portfela technologicznego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72100" y="850464"/>
            <a:ext cx="6575060" cy="4493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Narzędzie analizy zmian technologicznych, ich tempa, nieciągłości, cykli życia technologii w sektorze rynku.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Przyjmuje się </a:t>
            </a:r>
            <a:r>
              <a:rPr lang="pl-PL" sz="2000" dirty="0" smtClean="0">
                <a:solidFill>
                  <a:srgbClr val="0033CC"/>
                </a:solidFill>
              </a:rPr>
              <a:t>klasyfikację technologii ze względu na dwa kryteria: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pl-PL" sz="2000" dirty="0" smtClean="0"/>
              <a:t>atrakcyjność technologii,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pl-PL" sz="2000" dirty="0" smtClean="0"/>
              <a:t>siła technologii (określanej jako rodzaj mistrzostwa technologicznego, które może osiągnąć przedsiębiorstwo).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Następnie w zależności od tych kryteriów, wyróżnia się dziewięć sytuacji modelowych i dla każdej z nich określa się strategię inwestycyjną (jedną z trzech: intensyfikacja nakładów na technologię, badanie i selektywne inwestowanie w rokujące technologie, redukcja lub rezygnacja z nakładów na technologię).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57330" y="5343965"/>
            <a:ext cx="11591769" cy="1069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Portfel technologiczny przedsiębiorstwa i portfel produkcji pozwalają wnioskować o sukcesie rynkowym i po-</a:t>
            </a:r>
            <a:r>
              <a:rPr lang="pl-PL" sz="2000" dirty="0" err="1" smtClean="0"/>
              <a:t>zycji</a:t>
            </a:r>
            <a:r>
              <a:rPr lang="pl-PL" sz="2000" dirty="0" smtClean="0"/>
              <a:t> strategicznej możliwej do osiągnięcia w przyszłości; określają możliwości maksymalizowania zysku w za-</a:t>
            </a:r>
            <a:r>
              <a:rPr lang="pl-PL" sz="2000" dirty="0" err="1" smtClean="0"/>
              <a:t>leżności</a:t>
            </a:r>
            <a:r>
              <a:rPr lang="pl-PL" sz="2000" dirty="0" smtClean="0"/>
              <a:t> od kierunku wyboru rozwoju technologicznego i strategii inwestycyjnych w tym obszarze.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5" y="647701"/>
            <a:ext cx="4725815" cy="4546600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 rot="10115341">
            <a:off x="3852263" y="4618005"/>
            <a:ext cx="1661485" cy="398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Metody portfelowe: </a:t>
            </a:r>
            <a:r>
              <a:rPr lang="pl-PL" sz="4000" b="1" dirty="0" smtClean="0">
                <a:solidFill>
                  <a:srgbClr val="0033CC"/>
                </a:solidFill>
              </a:rPr>
              <a:t>macierz </a:t>
            </a:r>
            <a:r>
              <a:rPr lang="pl-PL" sz="4000" b="1" dirty="0" err="1" smtClean="0">
                <a:solidFill>
                  <a:srgbClr val="0033CC"/>
                </a:solidFill>
              </a:rPr>
              <a:t>McKinsey</a:t>
            </a:r>
            <a:endParaRPr lang="pl-PL" sz="3100" b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7864" y="828567"/>
            <a:ext cx="11950700" cy="295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dirty="0" smtClean="0"/>
              <a:t>Narzędzie oceny pozycji strategicznej przedsiębiorstwa; analiza atrakcyjności produktu i atrakcyjności rynku dla firm zdywersyfikowanych (działających w wielu różnych sektorach i oferujących zróżnicowany asortyment produktów.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dirty="0"/>
              <a:t>Z</a:t>
            </a:r>
            <a:r>
              <a:rPr lang="pl-PL" sz="1900" dirty="0" smtClean="0"/>
              <a:t>bieżna koncepcją tworzenia takich konfiguracji operacji globalnych, aby tworzyły one najwyższą wartość dodaną; wskazuje na konieczność tworzenia tzw. strategicznych jednostek organizacyjnych (wyodrębnione części </a:t>
            </a:r>
            <a:r>
              <a:rPr lang="pl-PL" sz="1900" dirty="0" err="1" smtClean="0"/>
              <a:t>przedsię</a:t>
            </a:r>
            <a:r>
              <a:rPr lang="pl-PL" sz="1900" dirty="0" smtClean="0"/>
              <a:t>-biorstwa, mające określonych konkurentów, dostawców, klientów, działającymi na odrębnych rynkach i mającymi swoje własne strategie konkurencji).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 smtClean="0">
                <a:solidFill>
                  <a:srgbClr val="0033CC"/>
                </a:solidFill>
              </a:rPr>
              <a:t>Etapy analizy za pomocą macierzy </a:t>
            </a:r>
            <a:r>
              <a:rPr lang="pl-PL" sz="1900" dirty="0" err="1" smtClean="0">
                <a:solidFill>
                  <a:srgbClr val="0033CC"/>
                </a:solidFill>
              </a:rPr>
              <a:t>McKinsey</a:t>
            </a:r>
            <a:r>
              <a:rPr lang="pl-PL" sz="1900" dirty="0" smtClean="0"/>
              <a:t>:</a:t>
            </a:r>
          </a:p>
          <a:p>
            <a:pPr marL="457200" indent="-25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900" dirty="0" smtClean="0"/>
              <a:t>Określenie czynników krytycznych (zewnętrznych i wewnętrznych)</a:t>
            </a:r>
          </a:p>
          <a:p>
            <a:pPr marL="457200" indent="-25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900" dirty="0" smtClean="0"/>
              <a:t>Ocena zewnętrznych czynników krytycznych (ocena atrakcyjności przemysłu)</a:t>
            </a:r>
          </a:p>
          <a:p>
            <a:pPr marL="457200" indent="-25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900" dirty="0" smtClean="0"/>
              <a:t>Ocena wewnętrznych czynników krytycznych (ocena atrakcyjności produktu)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9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781800" y="3829842"/>
            <a:ext cx="5246764" cy="2847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 smtClean="0"/>
              <a:t>4. Określenie pozycji poszczególnych produktów w macierzy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 smtClean="0"/>
              <a:t>5. Ocena trendów dla każdego zewnętrznego czynnika krytycznego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 smtClean="0"/>
              <a:t>6. Określenie pożądanej oceny każdego </a:t>
            </a:r>
            <a:r>
              <a:rPr lang="pl-PL" sz="1900" dirty="0" err="1" smtClean="0"/>
              <a:t>wew-nętrznego</a:t>
            </a:r>
            <a:r>
              <a:rPr lang="pl-PL" sz="1900" dirty="0" smtClean="0"/>
              <a:t> czynnika krytycznego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 smtClean="0"/>
              <a:t>7. Ustalenie oczekiwanej pozycji poszczególnych produktów w macierzy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 smtClean="0"/>
              <a:t>8. Sformułowanie strategii dla każdego produktu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endParaRPr lang="pl-PL" sz="1900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4" y="3915903"/>
            <a:ext cx="6523285" cy="26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Metody portfelowe: </a:t>
            </a:r>
            <a:r>
              <a:rPr lang="pl-PL" sz="4000" b="1" dirty="0" smtClean="0">
                <a:solidFill>
                  <a:srgbClr val="0033CC"/>
                </a:solidFill>
              </a:rPr>
              <a:t>macierz </a:t>
            </a:r>
            <a:r>
              <a:rPr lang="pl-PL" sz="4000" b="1" dirty="0" err="1" smtClean="0">
                <a:solidFill>
                  <a:srgbClr val="0033CC"/>
                </a:solidFill>
              </a:rPr>
              <a:t>McKinsey</a:t>
            </a:r>
            <a:endParaRPr lang="pl-PL" sz="3100" b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68300" y="927100"/>
            <a:ext cx="11341100" cy="558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 smtClean="0">
                <a:solidFill>
                  <a:srgbClr val="0033CC"/>
                </a:solidFill>
              </a:rPr>
              <a:t>Zmiennymi opisującymi atrakcyjność rynku </a:t>
            </a:r>
            <a:r>
              <a:rPr lang="pl-PL" sz="2400" dirty="0" smtClean="0"/>
              <a:t>mogą być: wielkość popytu, zmiany popytu, cykliczność popytu, rentowność rynku, struktura konkurencji, sposoby konkurowania, substytucyjność, poziom technologiczny sektora, dostępność zasileń i siła przetargowa dostawców, siła przetargowa klientów.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 smtClean="0">
                <a:solidFill>
                  <a:srgbClr val="0033CC"/>
                </a:solidFill>
              </a:rPr>
              <a:t>Zmiennymi opisującymi pozycję strategiczną przedsiębiorstwa </a:t>
            </a:r>
            <a:r>
              <a:rPr lang="pl-PL" sz="2400" dirty="0" smtClean="0"/>
              <a:t>są: udział w rynku, możliwości inwestowania, kadry i inne zasoby niematerialne, jakość produktów, ceny produktów, system dystrybucji, marketing, siła finansowa przedsiębiorstwa, poziom technologiczny przedsiębiorstwa.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 smtClean="0">
                <a:solidFill>
                  <a:srgbClr val="0033CC"/>
                </a:solidFill>
              </a:rPr>
              <a:t>Wskazania dla strategii produktowo-rynkowych</a:t>
            </a:r>
            <a:r>
              <a:rPr lang="pl-PL" sz="2400" dirty="0" smtClean="0"/>
              <a:t>, które wynikają z macierzy </a:t>
            </a:r>
            <a:r>
              <a:rPr lang="pl-PL" sz="2400" dirty="0" err="1" smtClean="0"/>
              <a:t>McKinsey</a:t>
            </a:r>
            <a:r>
              <a:rPr lang="pl-PL" sz="2400" dirty="0" smtClean="0"/>
              <a:t> są bardzo podobne jak we wszystkich metodach portfelowych, ale odnoszą się one do strategicznych jednostek organizacyjnych, a nie produktów; dają  odpowiedzi na pytania: gdzie zbierać „żniwa”?, co likwidować?, gdzie potrzebny jest zastrzyk gotówki?, co zrobić z „przeciętnymi” , aby stali się „zwycięzcami”?, a wszelkie decyzje strategiczne mają na celu zbilansowanie portfela produktowego przedsiębiorstw.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308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Metody portfelowe: </a:t>
            </a:r>
            <a:r>
              <a:rPr lang="pl-PL" sz="4000" b="1" dirty="0" smtClean="0">
                <a:solidFill>
                  <a:srgbClr val="0033CC"/>
                </a:solidFill>
              </a:rPr>
              <a:t>macierz ADL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051800" y="945983"/>
            <a:ext cx="3704860" cy="5200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Macierz do oceny portfela produktowego przedsiębiorstwa na podstawie: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 smtClean="0"/>
              <a:t>1. </a:t>
            </a:r>
            <a:r>
              <a:rPr lang="pl-PL" sz="2000" dirty="0" smtClean="0">
                <a:solidFill>
                  <a:srgbClr val="0033CC"/>
                </a:solidFill>
              </a:rPr>
              <a:t>atrakcyjności rynku </a:t>
            </a:r>
            <a:r>
              <a:rPr lang="pl-PL" sz="2000" dirty="0" smtClean="0"/>
              <a:t>(kryterium wielowymiarowe pozycji konkurencyjnej przedsiębiorstwa na rynku)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 smtClean="0"/>
              <a:t>2. </a:t>
            </a:r>
            <a:r>
              <a:rPr lang="pl-PL" sz="2000" dirty="0" smtClean="0">
                <a:solidFill>
                  <a:srgbClr val="0033CC"/>
                </a:solidFill>
              </a:rPr>
              <a:t>fazy cyklu życia produktów </a:t>
            </a:r>
            <a:r>
              <a:rPr lang="pl-PL" sz="2000" dirty="0" smtClean="0"/>
              <a:t>(pozwala określić wzajemne relacje między nimi)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 smtClean="0"/>
              <a:t>Im produkt ma silniejszą pozycję konkurencyjną, tym większa jest jego zdolność do generowania zysków. Dodatkowo zdolność ta jest uwarunkowana fazą cyklu życia produktu.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0" y="945983"/>
            <a:ext cx="7591270" cy="52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Metody portfelowe: </a:t>
            </a:r>
            <a:r>
              <a:rPr lang="pl-PL" sz="4000" b="1" dirty="0" smtClean="0">
                <a:solidFill>
                  <a:srgbClr val="0033CC"/>
                </a:solidFill>
              </a:rPr>
              <a:t>macierz ADL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463090" y="782661"/>
            <a:ext cx="6538410" cy="4656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dirty="0" smtClean="0"/>
              <a:t>Macierz ADL pokazuje: silne strony portfela produkcji oraz wielkość potencjalnych możliwości budowania optymalnych strategii produktowo-rynkowych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dirty="0" smtClean="0"/>
              <a:t>W macierzy ADL określa się przebieg rozwoju przedsiębiorstwa w sektorze według scenariusza sukcesu i porażki (to tzw. </a:t>
            </a:r>
            <a:r>
              <a:rPr lang="pl-PL" sz="1900" dirty="0" smtClean="0">
                <a:solidFill>
                  <a:srgbClr val="0033CC"/>
                </a:solidFill>
              </a:rPr>
              <a:t>trajektorie strategiczne</a:t>
            </a:r>
            <a:r>
              <a:rPr lang="pl-PL" sz="1900" dirty="0" smtClean="0"/>
              <a:t>).Zakłada się, że zdolność produktu do generowania zysku jest powodowana stopniem jego </a:t>
            </a:r>
            <a:r>
              <a:rPr lang="pl-PL" sz="1900" dirty="0" err="1" smtClean="0"/>
              <a:t>konku-rencyjności</a:t>
            </a:r>
            <a:r>
              <a:rPr lang="pl-PL" sz="1900" dirty="0" smtClean="0"/>
              <a:t> i stopniem dojrzałości sektora. W poszczególnych fazach cyklu życia sektora, określa się punkty krytyczne, które decydują o konkurencyjności wyrobu.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dirty="0" smtClean="0">
                <a:solidFill>
                  <a:srgbClr val="0033CC"/>
                </a:solidFill>
              </a:rPr>
              <a:t>Trajektorią strategiczną występującą najczęściej </a:t>
            </a:r>
            <a:r>
              <a:rPr lang="pl-PL" sz="1900" dirty="0" smtClean="0"/>
              <a:t>jest linia </a:t>
            </a:r>
            <a:r>
              <a:rPr lang="pl-PL" sz="1900" dirty="0" err="1" smtClean="0"/>
              <a:t>środ-kowa</a:t>
            </a:r>
            <a:r>
              <a:rPr lang="pl-PL" sz="1900" dirty="0" smtClean="0"/>
              <a:t> – przedsiębiorstwo przechodzi przez wszystkie fazy cyklu życia sektora, od pozycji słabej do dominującej. Trajektoria sukcesu – już od startu w danej dziedzinie działalności firma osiąga dominującą pozycję i utrzymuje ją przez cały czas </a:t>
            </a:r>
            <a:r>
              <a:rPr lang="pl-PL" sz="1900" dirty="0" err="1" smtClean="0"/>
              <a:t>swo</a:t>
            </a:r>
            <a:r>
              <a:rPr lang="pl-PL" sz="1900" dirty="0"/>
              <a:t>-</a:t>
            </a:r>
            <a:r>
              <a:rPr lang="pl-PL" sz="1900" dirty="0" smtClean="0"/>
              <a:t>jego funkcjonowania w sektorze. Trajektorie porażki – mogą mieć postać sytuacji, w której firma rozpoczyna typowo swoją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9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8" y="782663"/>
            <a:ext cx="5241152" cy="4767237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21938" y="5676901"/>
            <a:ext cx="11779562" cy="77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 smtClean="0"/>
              <a:t>działalność w danej dziedzinie, od słabej pozycji i w fazie wzrostu ponosi porażkę wypadając z sektora, albo gdy firma zaczyna działalność z pozycji dominującej, ale w fazie wzrostu rezygnuje z danej dziedziny, bo traci konkurencyjność.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900" dirty="0" smtClean="0"/>
          </a:p>
        </p:txBody>
      </p:sp>
    </p:spTree>
    <p:extLst>
      <p:ext uri="{BB962C8B-B14F-4D97-AF65-F5344CB8AC3E}">
        <p14:creationId xmlns:p14="http://schemas.microsoft.com/office/powerpoint/2010/main" val="28271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178088"/>
            <a:ext cx="3848100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33CC"/>
                </a:solidFill>
              </a:rPr>
              <a:t>Łańcuch wartości</a:t>
            </a:r>
            <a:endParaRPr lang="pl-PL" sz="2800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770" y="537210"/>
            <a:ext cx="11178540" cy="22313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Koncepcja logistycznego łańcucha wartości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opracowana przez M. E. Portera, to narzędzie analizy poprawności działań podejmowanych przez przedsiębiorstwo w celu wytworzenia wartości (mierzonej całkowitymi dochodami firmy wartości dla nabywcy przewyższającej poniesione koszty) i budowania przewagi konkurencyjnej. Zakłada podział organizacji na strategiczne istotne czynności w celu określenia miejsca powstawania kosztów i zysków oraz potencjalnych źródeł przewag konkurencyjnych.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20" y="2534759"/>
            <a:ext cx="7641590" cy="381281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5770" y="2534759"/>
            <a:ext cx="32067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Łańcuch wartości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sekwencja działań prze-</a:t>
            </a:r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kształcania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zasileń, technologii i pracy ludzi w produkty finalne;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składa się z funkcji podstawowych (</a:t>
            </a:r>
            <a:r>
              <a:rPr lang="pl-PL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dzia-łalności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podstawowej) i funkcji pomocni-</a:t>
            </a:r>
            <a:r>
              <a:rPr lang="pl-PL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czych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022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338" y="38516"/>
            <a:ext cx="10515600" cy="744147"/>
          </a:xfrm>
        </p:spPr>
        <p:txBody>
          <a:bodyPr>
            <a:normAutofit/>
          </a:bodyPr>
          <a:lstStyle/>
          <a:p>
            <a:r>
              <a:rPr lang="pl-PL" sz="3600" dirty="0" smtClean="0"/>
              <a:t>Metody portfelowe: </a:t>
            </a:r>
            <a:r>
              <a:rPr lang="pl-PL" sz="3600" b="1" dirty="0" smtClean="0">
                <a:solidFill>
                  <a:srgbClr val="0033CC"/>
                </a:solidFill>
              </a:rPr>
              <a:t>macierz </a:t>
            </a:r>
            <a:r>
              <a:rPr lang="pl-PL" sz="3600" b="1" dirty="0" err="1" smtClean="0">
                <a:solidFill>
                  <a:srgbClr val="0033CC"/>
                </a:solidFill>
              </a:rPr>
              <a:t>Hofera</a:t>
            </a:r>
            <a:endParaRPr lang="pl-PL" sz="3600" b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721100" y="638222"/>
            <a:ext cx="8343900" cy="579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 smtClean="0">
                <a:solidFill>
                  <a:srgbClr val="0033CC"/>
                </a:solidFill>
              </a:rPr>
              <a:t>Wymiary macierzy ADL</a:t>
            </a:r>
            <a:r>
              <a:rPr lang="pl-PL" sz="1800" dirty="0" smtClean="0"/>
              <a:t>: dojrzałość przemysłu (5 faz), pozycja konkurencyjna </a:t>
            </a:r>
            <a:r>
              <a:rPr lang="pl-PL" sz="1800" dirty="0" err="1" smtClean="0"/>
              <a:t>przedsię</a:t>
            </a:r>
            <a:r>
              <a:rPr lang="pl-PL" sz="1800" dirty="0" smtClean="0"/>
              <a:t>-biorstwa w danym sektorze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 smtClean="0">
                <a:solidFill>
                  <a:srgbClr val="0033CC"/>
                </a:solidFill>
              </a:rPr>
              <a:t>Etapy tworzenia</a:t>
            </a:r>
            <a:r>
              <a:rPr lang="pl-PL" sz="1800" dirty="0" smtClean="0"/>
              <a:t>: wydzielenie w przedsiębiorstwie strategicznych jednostek </a:t>
            </a:r>
            <a:r>
              <a:rPr lang="pl-PL" sz="1800" dirty="0" err="1" smtClean="0"/>
              <a:t>organiza-cyjnych</a:t>
            </a:r>
            <a:r>
              <a:rPr lang="pl-PL" sz="1800" dirty="0" smtClean="0"/>
              <a:t> (grup produktów), określenie pozycji strategicznej każdej z tych jednostek, ustalenie miejsca każdej jednostki na krzywej cyklu życia przemysłu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 smtClean="0"/>
              <a:t>Powstaje w ten sposób 15 polowa macierz, w której w postaci kół umieszczone są poszczególne jednostki organizacyjne; wielkość kół przedstawiających poszczególne jednostki odpowiada proporcjami wielkości sektora, a zaciemnione wycinki kół są proporcjonalne do wielkości udziału w rynku danej grupy produktów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 smtClean="0"/>
              <a:t>Charakterystyka poszczególnych grup produktów (strategicznych jednostek </a:t>
            </a:r>
            <a:r>
              <a:rPr lang="pl-PL" sz="1800" dirty="0" err="1" smtClean="0"/>
              <a:t>organiza-cyjnych</a:t>
            </a:r>
            <a:r>
              <a:rPr lang="pl-PL" sz="1800" dirty="0" smtClean="0"/>
              <a:t>) w macierzy </a:t>
            </a:r>
            <a:r>
              <a:rPr lang="pl-PL" sz="1800" dirty="0" err="1" smtClean="0"/>
              <a:t>Hofera</a:t>
            </a:r>
            <a:r>
              <a:rPr lang="pl-PL" sz="1800" dirty="0" smtClean="0"/>
              <a:t> jest wskazówką w budowaniu strategii produktowo-</a:t>
            </a:r>
            <a:r>
              <a:rPr lang="pl-PL" sz="1800" dirty="0" err="1" smtClean="0"/>
              <a:t>ryn</a:t>
            </a:r>
            <a:r>
              <a:rPr lang="pl-PL" sz="1800" dirty="0" smtClean="0"/>
              <a:t>-</a:t>
            </a:r>
            <a:r>
              <a:rPr lang="pl-PL" sz="1800" dirty="0" err="1" smtClean="0"/>
              <a:t>kowych</a:t>
            </a:r>
            <a:r>
              <a:rPr lang="pl-PL" sz="1800" dirty="0" smtClean="0"/>
              <a:t>. </a:t>
            </a:r>
            <a:r>
              <a:rPr lang="pl-PL" sz="1800" dirty="0" smtClean="0">
                <a:solidFill>
                  <a:srgbClr val="0033CC"/>
                </a:solidFill>
              </a:rPr>
              <a:t>Produkty A</a:t>
            </a:r>
            <a:r>
              <a:rPr lang="pl-PL" sz="1800" dirty="0" smtClean="0"/>
              <a:t>: oznaczają dylematy, mają mocną pozycję konkurencyjną w prze-</a:t>
            </a:r>
            <a:r>
              <a:rPr lang="pl-PL" sz="1800" dirty="0" err="1" smtClean="0"/>
              <a:t>myśle</a:t>
            </a:r>
            <a:r>
              <a:rPr lang="pl-PL" sz="1800" dirty="0" smtClean="0"/>
              <a:t> o tendencji wzrostowej, ale początkowej fazie jego rozwoju, co oznacza szanse ekspansji danego produktu. </a:t>
            </a:r>
            <a:r>
              <a:rPr lang="pl-PL" sz="1800" dirty="0" smtClean="0">
                <a:solidFill>
                  <a:srgbClr val="0033CC"/>
                </a:solidFill>
              </a:rPr>
              <a:t>Produkty B</a:t>
            </a:r>
            <a:r>
              <a:rPr lang="pl-PL" sz="1800" dirty="0" smtClean="0"/>
              <a:t> – to rozwojowi zwycięzcy, mają mocną </a:t>
            </a:r>
            <a:r>
              <a:rPr lang="pl-PL" sz="1800" dirty="0" err="1" smtClean="0"/>
              <a:t>pozyc-ję</a:t>
            </a:r>
            <a:r>
              <a:rPr lang="pl-PL" sz="1800" dirty="0" smtClean="0"/>
              <a:t> w przemyśle o tendencji wzrostowej, w fazie wprowadzania na rynek, mają szansę ekspansji. </a:t>
            </a:r>
            <a:r>
              <a:rPr lang="pl-PL" sz="1800" dirty="0" smtClean="0">
                <a:solidFill>
                  <a:srgbClr val="0033CC"/>
                </a:solidFill>
              </a:rPr>
              <a:t>Produkty C</a:t>
            </a:r>
            <a:r>
              <a:rPr lang="pl-PL" sz="1800" dirty="0" smtClean="0"/>
              <a:t>: potencjalni przegrani; przemysł w fazie wzrostu, słaba pozycja konkurencyjna wyrobów, możliwa szansa na rozwój. </a:t>
            </a:r>
            <a:r>
              <a:rPr lang="pl-PL" sz="1800" dirty="0" smtClean="0">
                <a:solidFill>
                  <a:srgbClr val="0033CC"/>
                </a:solidFill>
              </a:rPr>
              <a:t>Produkty D</a:t>
            </a:r>
            <a:r>
              <a:rPr lang="pl-PL" sz="1800" dirty="0" smtClean="0"/>
              <a:t>: są w </a:t>
            </a:r>
            <a:r>
              <a:rPr lang="pl-PL" sz="1800" dirty="0" err="1" smtClean="0"/>
              <a:t>niesprzyjają</a:t>
            </a:r>
            <a:r>
              <a:rPr lang="pl-PL" sz="1800" dirty="0" smtClean="0"/>
              <a:t>-cym otoczeniu, mają mocną pozycję na rynku i dużą szansę na przetrwanie oraz wejście w fazę dojrzałości. </a:t>
            </a:r>
            <a:r>
              <a:rPr lang="pl-PL" sz="1800" dirty="0" smtClean="0">
                <a:solidFill>
                  <a:srgbClr val="0033CC"/>
                </a:solidFill>
              </a:rPr>
              <a:t>Produkty E i F</a:t>
            </a:r>
            <a:r>
              <a:rPr lang="pl-PL" sz="1800" dirty="0" smtClean="0"/>
              <a:t>: „dojne krowy”, przynoszą zyski, zarabiają na zasilanie produktów wchodzących na rynek. Produkty G i H: definitywni przegrani’ „kule u nogi”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7" y="782662"/>
            <a:ext cx="3499163" cy="54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51117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0033CC"/>
                </a:solidFill>
              </a:rPr>
              <a:t>Analiza SWOT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7500" y="685800"/>
            <a:ext cx="11874500" cy="4970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	Metoda integrująca wszystkie istotne informacje uzyskane podczas diagnozowania </a:t>
            </a:r>
            <a:r>
              <a:rPr lang="pl-PL" sz="2400" dirty="0" err="1" smtClean="0">
                <a:cs typeface="Times New Roman" panose="02020603050405020304" pitchFamily="18" charset="0"/>
              </a:rPr>
              <a:t>przedsię</a:t>
            </a:r>
            <a:r>
              <a:rPr lang="pl-PL" sz="2400" dirty="0" smtClean="0">
                <a:cs typeface="Times New Roman" panose="02020603050405020304" pitchFamily="18" charset="0"/>
              </a:rPr>
              <a:t>-biorstwa i szacowania zmian w otoczeniu, w procesie zmierzającym do sformułowania strategii</a:t>
            </a:r>
          </a:p>
          <a:p>
            <a:r>
              <a:rPr lang="pl-PL" sz="24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S</a:t>
            </a:r>
            <a:r>
              <a:rPr lang="pl-PL" sz="2400" dirty="0" err="1" smtClean="0">
                <a:cs typeface="Times New Roman" panose="02020603050405020304" pitchFamily="18" charset="0"/>
              </a:rPr>
              <a:t>trengths</a:t>
            </a:r>
            <a:r>
              <a:rPr lang="pl-PL" sz="2400" dirty="0" smtClean="0">
                <a:cs typeface="Times New Roman" panose="02020603050405020304" pitchFamily="18" charset="0"/>
              </a:rPr>
              <a:t> – mocne strony przedsiębiorstwa</a:t>
            </a:r>
          </a:p>
          <a:p>
            <a:r>
              <a:rPr lang="pl-PL" sz="24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W</a:t>
            </a:r>
            <a:r>
              <a:rPr lang="pl-PL" sz="2400" dirty="0" err="1" smtClean="0">
                <a:cs typeface="Times New Roman" panose="02020603050405020304" pitchFamily="18" charset="0"/>
              </a:rPr>
              <a:t>eaknesses</a:t>
            </a:r>
            <a:r>
              <a:rPr lang="pl-PL" sz="2400" dirty="0" smtClean="0">
                <a:cs typeface="Times New Roman" panose="02020603050405020304" pitchFamily="18" charset="0"/>
              </a:rPr>
              <a:t> – słabe strony przedsiębiorstwa</a:t>
            </a:r>
          </a:p>
          <a:p>
            <a:r>
              <a:rPr lang="pl-PL" sz="24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O</a:t>
            </a:r>
            <a:r>
              <a:rPr lang="pl-PL" sz="2400" dirty="0" err="1" smtClean="0">
                <a:cs typeface="Times New Roman" panose="02020603050405020304" pitchFamily="18" charset="0"/>
              </a:rPr>
              <a:t>pportunities</a:t>
            </a:r>
            <a:r>
              <a:rPr lang="pl-PL" sz="2400" dirty="0" smtClean="0">
                <a:cs typeface="Times New Roman" panose="02020603050405020304" pitchFamily="18" charset="0"/>
              </a:rPr>
              <a:t> – szanse w otoczeniu</a:t>
            </a:r>
          </a:p>
          <a:p>
            <a:r>
              <a:rPr lang="pl-PL" sz="24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T</a:t>
            </a:r>
            <a:r>
              <a:rPr lang="pl-PL" sz="2400" dirty="0" err="1" smtClean="0">
                <a:cs typeface="Times New Roman" panose="02020603050405020304" pitchFamily="18" charset="0"/>
              </a:rPr>
              <a:t>hreats</a:t>
            </a:r>
            <a:r>
              <a:rPr lang="pl-PL" sz="2400" dirty="0" smtClean="0">
                <a:cs typeface="Times New Roman" panose="02020603050405020304" pitchFamily="18" charset="0"/>
              </a:rPr>
              <a:t> – zagrożenia w otoczeniu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Wyodrębnienie mocnych i słabych stron </a:t>
            </a:r>
            <a:r>
              <a:rPr lang="pl-PL" sz="2400" dirty="0" smtClean="0">
                <a:cs typeface="Times New Roman" panose="02020603050405020304" pitchFamily="18" charset="0"/>
              </a:rPr>
              <a:t>wymaga dokonania podziału wnętrza przedsiębiorstwa na od-rębne sfery działania i oceny siły wpływu każdej cechy na przedsiębiorstwo i jego zdolności do zmiany określonej cechy własnej.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Zagrożenia w otoczeniu</a:t>
            </a:r>
            <a:r>
              <a:rPr lang="pl-PL" sz="2400" dirty="0" smtClean="0">
                <a:cs typeface="Times New Roman" panose="02020603050405020304" pitchFamily="18" charset="0"/>
              </a:rPr>
              <a:t>: uzasadnione prawdopodobieństwo wystąpienia zdarzeń, które mają znaczący szkodliwy wpływ na funkcjonowanie przedsiębiorstwa.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Szanse</a:t>
            </a:r>
            <a:r>
              <a:rPr lang="pl-PL" sz="2400" dirty="0" smtClean="0">
                <a:cs typeface="Times New Roman" panose="02020603050405020304" pitchFamily="18" charset="0"/>
              </a:rPr>
              <a:t>: zjawiska w otoczeniu, które korzystnie wpływają na przedsiębiorstwo.</a:t>
            </a:r>
          </a:p>
          <a:p>
            <a:pPr marL="0" indent="0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Sporządzenie macierzy SWOT – wymaga konfrontacji potencjalnych szans i zagrożeń z mocnymi i słaby-mi stronami przedsiębiorstwa oraz powiązania ich z procesami formułowania i wdrażania strategii.</a:t>
            </a:r>
          </a:p>
          <a:p>
            <a:pPr marL="0" indent="0">
              <a:buNone/>
            </a:pPr>
            <a:endParaRPr lang="pl-PL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5501" y="111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0033CC"/>
                </a:solidFill>
              </a:rPr>
              <a:t>Analiza SWOT: etapy</a:t>
            </a:r>
            <a:endParaRPr lang="pl-PL" sz="3600" b="1" dirty="0">
              <a:solidFill>
                <a:srgbClr val="0033CC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660400"/>
            <a:ext cx="9436099" cy="53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48577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0033CC"/>
                </a:solidFill>
              </a:rPr>
              <a:t>Analiza SWOT – </a:t>
            </a:r>
            <a:r>
              <a:rPr lang="pl-PL" sz="2800" b="1" i="1" dirty="0" smtClean="0">
                <a:solidFill>
                  <a:srgbClr val="0033CC"/>
                </a:solidFill>
              </a:rPr>
              <a:t>przykład analizy SWOT dla gminy</a:t>
            </a:r>
            <a:endParaRPr lang="pl-PL" sz="2800" b="1" i="1" dirty="0">
              <a:solidFill>
                <a:srgbClr val="0033CC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62" y="774699"/>
            <a:ext cx="8979108" cy="60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56197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0033CC"/>
                </a:solidFill>
              </a:rPr>
              <a:t>Analiza SWOT</a:t>
            </a:r>
            <a:endParaRPr lang="pl-PL" sz="2800" b="1" i="1" dirty="0">
              <a:solidFill>
                <a:srgbClr val="0033CC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59370" y="736600"/>
            <a:ext cx="1057223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100" dirty="0" smtClean="0"/>
              <a:t>Wszystkie czynniki mające wpływ na bieżącą i przyszłą pozycję przedsiębiorstwa dzieli się na: </a:t>
            </a:r>
            <a:r>
              <a:rPr lang="pl-PL" sz="2100" dirty="0" smtClean="0">
                <a:solidFill>
                  <a:srgbClr val="0033CC"/>
                </a:solidFill>
              </a:rPr>
              <a:t>zewnętrzne w stosunku do przedsiębiorstwa i mające charakter uwarunkowań wewnętrznych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100" dirty="0" smtClean="0">
                <a:solidFill>
                  <a:srgbClr val="0033CC"/>
                </a:solidFill>
              </a:rPr>
              <a:t>Wywierające negatywny wpływ na przedsiębiorstwo i mające pozytywny wpływ na nie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100" dirty="0" smtClean="0"/>
              <a:t>Można zastosować podejście SWOT/TOWS, polegające na szukaniu wielostronnych efektów synergii zewnętrznych i wewnętrznych możliwości rozwoju przedsiębiorstwa; podejście typu TOWS – to analiza od zewnątrz do wewnątrz, a SWOT – od wewnątrz na zewnątrz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100" dirty="0" smtClean="0"/>
              <a:t>W Podejściu typu </a:t>
            </a:r>
            <a:r>
              <a:rPr lang="pl-PL" sz="2100" dirty="0" smtClean="0">
                <a:solidFill>
                  <a:srgbClr val="0033CC"/>
                </a:solidFill>
              </a:rPr>
              <a:t>TOWS</a:t>
            </a:r>
            <a:r>
              <a:rPr lang="pl-PL" sz="2100" dirty="0" smtClean="0"/>
              <a:t> chodzi o ustalenie:</a:t>
            </a:r>
          </a:p>
          <a:p>
            <a:pPr marL="7920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dirty="0" smtClean="0"/>
              <a:t>Czy szanse potęgują siły przedsiębiorstwa?</a:t>
            </a:r>
          </a:p>
          <a:p>
            <a:pPr marL="7920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dirty="0" smtClean="0"/>
              <a:t>Czy szanse pozwalają na przezwyciężenie słabości?</a:t>
            </a:r>
          </a:p>
          <a:p>
            <a:pPr marL="7920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dirty="0" smtClean="0"/>
              <a:t>Czy zagrożenia osłabiają mocne strony przedsiębiorstwa?</a:t>
            </a:r>
          </a:p>
          <a:p>
            <a:pPr marL="7920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dirty="0" smtClean="0"/>
              <a:t>Czy zagrożenia spotęgują słabości?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100" dirty="0" smtClean="0"/>
              <a:t>W klasycznej analizie typu </a:t>
            </a:r>
            <a:r>
              <a:rPr lang="pl-PL" sz="2100" dirty="0" smtClean="0">
                <a:solidFill>
                  <a:srgbClr val="0033CC"/>
                </a:solidFill>
              </a:rPr>
              <a:t>SWOT</a:t>
            </a:r>
            <a:r>
              <a:rPr lang="pl-PL" sz="2100" dirty="0" smtClean="0"/>
              <a:t>, chodzi o ustalenie:</a:t>
            </a:r>
          </a:p>
          <a:p>
            <a:pPr marL="6480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2100" dirty="0" smtClean="0"/>
              <a:t>Czy mocne strony przedsiębiorstwa pozwalają wykorzystać szanse rynkowe?</a:t>
            </a:r>
          </a:p>
          <a:p>
            <a:pPr marL="6480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2100" dirty="0" smtClean="0"/>
              <a:t>Czy siły umożliwiają pokonanie zagrożeń w otoczeniu?</a:t>
            </a:r>
          </a:p>
          <a:p>
            <a:pPr marL="6480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2100" dirty="0" smtClean="0"/>
              <a:t>Czy słabości uniemożliwiają wykorzystanie szans?</a:t>
            </a:r>
          </a:p>
          <a:p>
            <a:pPr marL="6480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2100" dirty="0" smtClean="0"/>
              <a:t>Czy słabe strony spotęgują niekorzystne oddziaływanie zagrożeń na przedsiębiorstwo?</a:t>
            </a:r>
          </a:p>
        </p:txBody>
      </p:sp>
    </p:spTree>
    <p:extLst>
      <p:ext uri="{BB962C8B-B14F-4D97-AF65-F5344CB8AC3E}">
        <p14:creationId xmlns:p14="http://schemas.microsoft.com/office/powerpoint/2010/main" val="35941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82867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33CC"/>
                </a:solidFill>
              </a:rPr>
              <a:t>Analiza SWOT</a:t>
            </a:r>
            <a:endParaRPr lang="pl-PL" sz="2800" b="1" i="1" dirty="0">
              <a:solidFill>
                <a:srgbClr val="0033CC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89744" y="898369"/>
            <a:ext cx="11624456" cy="701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100" dirty="0" smtClean="0"/>
              <a:t>Wskazania dla strategii przedsiębiorstwa zależą od przewagi określonych sił – zewnętrznych lub wewnętrznych, ewentualnie od skumulowania się czynników pozytywnych lub negatywnych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155" y="1727045"/>
            <a:ext cx="7548930" cy="2366830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9170" y="4093874"/>
            <a:ext cx="11905030" cy="2306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100" b="1" dirty="0" smtClean="0">
                <a:solidFill>
                  <a:srgbClr val="0033CC"/>
                </a:solidFill>
              </a:rPr>
              <a:t>Stratega silnej ekspansji i zróżnicowanego rozwoju (w sytuacji ‘maxi-maxi’) </a:t>
            </a:r>
            <a:r>
              <a:rPr lang="pl-PL" sz="2100" dirty="0" smtClean="0"/>
              <a:t>– czyli strategia agresywna, opierająca się na jak naj­lepszym wykorzystaniu efektu synergii, jaki zachodzi między silnymi stronami przed­siębiorstwa a szansami tworzonymi przez otoczenie; jest to strategia silnej eks­pansji i zróżnicowanego rozwoju; charakterystycznymi działaniami dla tej strategii są: ak­tywne wykorzystywanie pojawiających się szans, wzmacnianie pozycji rynkowej, kon­centrowanie zasobów na konkurencyjnych produktach</a:t>
            </a:r>
          </a:p>
        </p:txBody>
      </p:sp>
    </p:spTree>
    <p:extLst>
      <p:ext uri="{BB962C8B-B14F-4D97-AF65-F5344CB8AC3E}">
        <p14:creationId xmlns:p14="http://schemas.microsoft.com/office/powerpoint/2010/main" val="42083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1437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33CC"/>
                </a:solidFill>
              </a:rPr>
              <a:t>Analiza SWOT</a:t>
            </a:r>
            <a:endParaRPr lang="pl-PL" sz="2800" b="1" i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43485" y="1206500"/>
            <a:ext cx="11905030" cy="505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Strategia konkurencyjna (sytuacja ‘mini-maxi’) </a:t>
            </a:r>
            <a:r>
              <a:rPr lang="pl-PL" sz="2000" dirty="0" smtClean="0"/>
              <a:t>–szuka się sposobów eliminowania słabych stron w funkcjonowaniu przedsiębiorstwa i budowaniu przewagi konkurencyjnej poprzez jak najlepsze wykorzystanie istniejących szans sprzyjających rozwojowi; w tej strategii wykonywane są następujące działania: zwiększanie zasobów finansowych, unowocześnianie linii produktów, zwiększanie produktywności, minimalizowanie kosztów, zwiększanie efektywności przedsiębiorstwa, inwestowanie w utrzymanie, zwiększenie lub wykreowanie nowej przewagi konkurencyjnej.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Strategia konserwatywna (sytuacja ‘maxi-mini’) </a:t>
            </a:r>
            <a:r>
              <a:rPr lang="pl-PL" sz="2000" dirty="0" smtClean="0"/>
              <a:t>–należy minimalizować negatywny wpływ otocznia poprzez maksymalne i aktywne wykorzystanie potencjału przedsiębiorstwa; działania charakteryzujące tego rodzaju strategię, polegają na: selekcji produktów, segmentacji (podziału) rynku, redukcji kosztów, poprawie konkurencyjnych produktów, ekspansji na nowe rynki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Strategia defensywna (sytuacja ‘mini-mini’) </a:t>
            </a:r>
            <a:r>
              <a:rPr lang="pl-PL" sz="2000" dirty="0" smtClean="0"/>
              <a:t>–polega na zapewnieniu przetrwania albo wyciągnięciu maksimum korzyści przed likwidacją przedsiębiorstwa; charakterystyczne działania dla tej strategii to: redukcja kosztów, zatrzymanie procesu inwestowania, zmniejszenie zdolności produkcyjnych, ograniczenie oferty produktowej, wyjście z trudnych rynków</a:t>
            </a:r>
          </a:p>
        </p:txBody>
      </p:sp>
    </p:spTree>
    <p:extLst>
      <p:ext uri="{BB962C8B-B14F-4D97-AF65-F5344CB8AC3E}">
        <p14:creationId xmlns:p14="http://schemas.microsoft.com/office/powerpoint/2010/main" val="41568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14375"/>
          </a:xfrm>
        </p:spPr>
        <p:txBody>
          <a:bodyPr>
            <a:normAutofit/>
          </a:bodyPr>
          <a:lstStyle/>
          <a:p>
            <a:r>
              <a:rPr lang="pl-PL" sz="4000" b="1" dirty="0" err="1" smtClean="0">
                <a:solidFill>
                  <a:srgbClr val="0033CC"/>
                </a:solidFill>
              </a:rPr>
              <a:t>Benchmarking</a:t>
            </a:r>
            <a:endParaRPr lang="pl-PL" sz="2800" b="1" i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84200" y="1257300"/>
            <a:ext cx="11023600" cy="443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pl-PL" sz="2000" dirty="0" smtClean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05092" y="889000"/>
            <a:ext cx="11781815" cy="535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>
                <a:solidFill>
                  <a:srgbClr val="0033CC"/>
                </a:solidFill>
              </a:rPr>
              <a:t>poszukiwanie i adaptowanie najlepszych rozwiązań wykorzystywanych w innych przedsiębiorstwach, analizo-</a:t>
            </a:r>
            <a:r>
              <a:rPr lang="pl-PL" sz="2000" dirty="0" err="1" smtClean="0">
                <a:solidFill>
                  <a:srgbClr val="0033CC"/>
                </a:solidFill>
              </a:rPr>
              <a:t>wanie</a:t>
            </a:r>
            <a:r>
              <a:rPr lang="pl-PL" sz="2000" dirty="0" smtClean="0">
                <a:solidFill>
                  <a:srgbClr val="0033CC"/>
                </a:solidFill>
              </a:rPr>
              <a:t> sukcesów w zakresie określonych czynników i ustalenie takiej podstawy odniesienia, która umożliwiała-by ich udoskonalenie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Proces przetwarzania informacji zawartych we wzorcach </a:t>
            </a:r>
            <a:r>
              <a:rPr lang="pl-PL" sz="2000" dirty="0" err="1" smtClean="0"/>
              <a:t>zachowań</a:t>
            </a:r>
            <a:r>
              <a:rPr lang="pl-PL" sz="2000" dirty="0" smtClean="0"/>
              <a:t> liderów danego rynku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Metody działania, projekty, zasady i instrumenty, mogące stanowić wyznaczniki naszych dążeń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Porównanie z najlepszymi i rozwijanie swoich umiejętności w tym samym kierunku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Założenie: nie istnieje żaden człowiek czy organizacja, która posiada wiedzę pozwalającą wykonywać każdą czynność, każdy proces w sposób optymalny i w związku z tym pojawia się potrzeba uczenia się od innych poprzez porównywanie (</a:t>
            </a:r>
            <a:r>
              <a:rPr lang="pl-PL" sz="2000" dirty="0" err="1" smtClean="0"/>
              <a:t>benchmarking</a:t>
            </a:r>
            <a:r>
              <a:rPr lang="pl-PL" sz="2000" dirty="0" smtClean="0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Istota: określenie największych problemów firmy, a następnie wyznaczenie zespołu pracowników do przeglądu otoczenia firmy, umożliwiającego znalezienie lepszych rozwiązań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To proces ciągły (organizacje zmieniają się nieustannie)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Za jego pomocą dokonuje się pomiaru pod warunkiem istnienia narzędzi pomiarowych (tzn. działania </a:t>
            </a:r>
            <a:r>
              <a:rPr lang="pl-PL" sz="2000" dirty="0" err="1" smtClean="0"/>
              <a:t>prak</a:t>
            </a:r>
            <a:r>
              <a:rPr lang="pl-PL" sz="2000" dirty="0" smtClean="0"/>
              <a:t>-tyczne muszą być wyrażone w formie ilościowej, aby mogły zostać stworzone mierniki)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Jest stosowany w odniesieniu do: produktów, procesów wytwórczych, procesów pomocniczych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Definiuje najlepsze wzorce działania i pomaga w zrozumieniu przyczyn słabości i sposobów osiągnięcia </a:t>
            </a:r>
            <a:r>
              <a:rPr lang="pl-PL" sz="2000" dirty="0" err="1" smtClean="0"/>
              <a:t>pozio</a:t>
            </a:r>
            <a:r>
              <a:rPr lang="pl-PL" sz="2000" dirty="0" smtClean="0"/>
              <a:t>-mu wzorcowego</a:t>
            </a:r>
          </a:p>
        </p:txBody>
      </p:sp>
    </p:spTree>
    <p:extLst>
      <p:ext uri="{BB962C8B-B14F-4D97-AF65-F5344CB8AC3E}">
        <p14:creationId xmlns:p14="http://schemas.microsoft.com/office/powerpoint/2010/main" val="42097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14375"/>
          </a:xfrm>
        </p:spPr>
        <p:txBody>
          <a:bodyPr>
            <a:normAutofit/>
          </a:bodyPr>
          <a:lstStyle/>
          <a:p>
            <a:r>
              <a:rPr lang="pl-PL" sz="4000" b="1" dirty="0" err="1" smtClean="0">
                <a:solidFill>
                  <a:srgbClr val="0033CC"/>
                </a:solidFill>
              </a:rPr>
              <a:t>Benchmarking</a:t>
            </a:r>
            <a:endParaRPr lang="pl-PL" sz="2800" b="1" i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84200" y="1257300"/>
            <a:ext cx="11023600" cy="443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pl-PL" sz="2000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20" y="889000"/>
            <a:ext cx="8599080" cy="52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14375"/>
          </a:xfrm>
        </p:spPr>
        <p:txBody>
          <a:bodyPr>
            <a:normAutofit/>
          </a:bodyPr>
          <a:lstStyle/>
          <a:p>
            <a:r>
              <a:rPr lang="pl-PL" sz="4000" b="1" dirty="0" err="1" smtClean="0">
                <a:solidFill>
                  <a:srgbClr val="0033CC"/>
                </a:solidFill>
              </a:rPr>
              <a:t>Benchmarking</a:t>
            </a:r>
            <a:endParaRPr lang="pl-PL" sz="2800" b="1" i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84200" y="1257300"/>
            <a:ext cx="11023600" cy="443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pl-PL" sz="2000" dirty="0" smtClean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43485" y="889000"/>
            <a:ext cx="11781815" cy="535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WEWNĘTRZNY</a:t>
            </a:r>
            <a:r>
              <a:rPr lang="pl-PL" sz="2000" dirty="0" smtClean="0"/>
              <a:t>: </a:t>
            </a:r>
            <a:r>
              <a:rPr lang="pl-PL" sz="2000" dirty="0" smtClean="0"/>
              <a:t>porównania własnych struktur firmy, obejmuje m. in. Wydziały, filie, grupy regionalne; </a:t>
            </a:r>
            <a:r>
              <a:rPr lang="pl-PL" sz="2000" dirty="0" smtClean="0"/>
              <a:t>porów-</a:t>
            </a:r>
            <a:r>
              <a:rPr lang="pl-PL" sz="2000" dirty="0" err="1" smtClean="0"/>
              <a:t>nywane</a:t>
            </a:r>
            <a:r>
              <a:rPr lang="pl-PL" sz="2000" dirty="0" smtClean="0"/>
              <a:t> </a:t>
            </a:r>
            <a:r>
              <a:rPr lang="pl-PL" sz="2000" dirty="0" smtClean="0"/>
              <a:t>są procesy, które wpływają na technologiczne, organizacyjne i personalne aspekty firmy; porównania mogą dotyczyć również obiektów pochodzących z różnych organizacji będących elementami koncernu</a:t>
            </a:r>
            <a:r>
              <a:rPr lang="pl-PL" sz="2000" dirty="0"/>
              <a:t> </a:t>
            </a:r>
            <a:r>
              <a:rPr lang="pl-PL" sz="2000" dirty="0" smtClean="0"/>
              <a:t>lub holdingu; należy usystematyzować zachodzące procesy i działania, aby zwiększyć efektywność zarządzania zasobami i skupić się na aspektach wymagających poprawy; najbardziej efektywny w przedsiębiorstwach silnie zróżnicowanych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ZEWNĘTRZNY</a:t>
            </a:r>
            <a:r>
              <a:rPr lang="pl-PL" sz="2000" dirty="0" smtClean="0"/>
              <a:t>: </a:t>
            </a:r>
            <a:r>
              <a:rPr lang="pl-PL" sz="2000" dirty="0" smtClean="0"/>
              <a:t>porównywane są praktyki stosowane wewnątrz firmy z wdrożonymi w innych firmach; przed rozpoczęciem porównywania należy poprawnie określić obiekty porównań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FUNKCJONALNY</a:t>
            </a:r>
            <a:r>
              <a:rPr lang="pl-PL" sz="2000" dirty="0" smtClean="0"/>
              <a:t> – </a:t>
            </a:r>
            <a:r>
              <a:rPr lang="pl-PL" sz="2000" dirty="0" smtClean="0"/>
              <a:t>dotyczy porównań procedur i funkcji realizowanych i pełnionych przez </a:t>
            </a:r>
            <a:r>
              <a:rPr lang="pl-PL" sz="2000" dirty="0" err="1" smtClean="0"/>
              <a:t>przedsię</a:t>
            </a:r>
            <a:r>
              <a:rPr lang="pl-PL" sz="2000" dirty="0" smtClean="0"/>
              <a:t>-biorstwo</a:t>
            </a:r>
            <a:r>
              <a:rPr lang="pl-PL" sz="2000" dirty="0" smtClean="0"/>
              <a:t>; firmy wzorcowe są najczęściej spoza sektora i nie stanowią konkurencji; czasochłonny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KONKURENCYJNY</a:t>
            </a:r>
            <a:r>
              <a:rPr lang="pl-PL" sz="2000" dirty="0" smtClean="0"/>
              <a:t> – </a:t>
            </a:r>
            <a:r>
              <a:rPr lang="pl-PL" sz="2000" dirty="0" smtClean="0"/>
              <a:t>polega na analizie wyrobów, osiągnięć, procesów oraz ich wpływu na klientów i </a:t>
            </a:r>
            <a:r>
              <a:rPr lang="pl-PL" sz="2000" dirty="0" err="1" smtClean="0"/>
              <a:t>ry</a:t>
            </a:r>
            <a:r>
              <a:rPr lang="pl-PL" sz="2000" dirty="0" smtClean="0"/>
              <a:t>-wali</a:t>
            </a:r>
            <a:r>
              <a:rPr lang="pl-PL" sz="2000" dirty="0" smtClean="0"/>
              <a:t>; przynosi korzyści, gdy istnieje możliwość porównania wyrobów i usług, a konkurenci zajmują w </a:t>
            </a:r>
            <a:r>
              <a:rPr lang="pl-PL" sz="2000" dirty="0" err="1" smtClean="0"/>
              <a:t>sek</a:t>
            </a:r>
            <a:r>
              <a:rPr lang="pl-PL" sz="2000" dirty="0" smtClean="0"/>
              <a:t>-</a:t>
            </a:r>
            <a:r>
              <a:rPr lang="pl-PL" sz="2000" dirty="0" smtClean="0"/>
              <a:t>torze </a:t>
            </a:r>
            <a:r>
              <a:rPr lang="pl-PL" sz="2000" dirty="0" smtClean="0"/>
              <a:t>ugruntowaną pozycję; prowadzi do określenia pozycji konkurencyjnej na rynku i może też stać się narzędziem do powielania wąskich praktyk sektorowych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MIĘDZYSEKTOROWY</a:t>
            </a:r>
            <a:r>
              <a:rPr lang="pl-PL" sz="2000" dirty="0" smtClean="0"/>
              <a:t> – </a:t>
            </a:r>
            <a:r>
              <a:rPr lang="pl-PL" sz="2000" dirty="0" smtClean="0"/>
              <a:t>ma na celu znalezienie najlepszych metod stosowanych w organizacjach spoza np. grupy strategicznej i sektora, wykorzystanie ich  w celu uzyskania przewagi konkurencyjnej poprzez zaskoczenie rywali</a:t>
            </a:r>
          </a:p>
        </p:txBody>
      </p:sp>
    </p:spTree>
    <p:extLst>
      <p:ext uri="{BB962C8B-B14F-4D97-AF65-F5344CB8AC3E}">
        <p14:creationId xmlns:p14="http://schemas.microsoft.com/office/powerpoint/2010/main" val="35035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249" y="6333490"/>
            <a:ext cx="5208588" cy="524510"/>
          </a:xfrm>
        </p:spPr>
        <p:txBody>
          <a:bodyPr>
            <a:normAutofit/>
          </a:bodyPr>
          <a:lstStyle/>
          <a:p>
            <a:pPr algn="r"/>
            <a:r>
              <a:rPr lang="pl-PL" sz="2800" dirty="0" smtClean="0">
                <a:solidFill>
                  <a:schemeClr val="bg1"/>
                </a:solidFill>
              </a:rPr>
              <a:t>Łańcuch wartości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5438" y="338772"/>
            <a:ext cx="11476038" cy="63918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Łańcuch wartości</a:t>
            </a:r>
            <a:r>
              <a:rPr lang="pl-PL" sz="19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Funkcja 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przedprodukcyjna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Logistyka zaopatrzenia – zakupy materiałów i surowców, dostawy energii, zakupy urządzeń i technologii, kontrola zapasów, planowanie dostaw, magazynowanie zapasów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Badania i rozwój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Projektowanie wyrobów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Funkcja 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produkcyjna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Produkcja wyrobów i montaż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wewnętrzny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Obróbka wykończeniowa wyrobów,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Pakowanie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Magazynowanie wyrobów gotowych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Utrzymanie sprawności maszyn i urządzeń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Testowanie produktów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Funkcja 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sprzedaży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Logistyka dystrybucji – fizyczna dystrybucja produktów do odbiorców, składowanie wyrobów, planowanie dostaw, realizowanie zamówień, transport do odbiorców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i sprzedaż – działania firmy, które umożliwiają odbiorcy zakup towaru, działania promocyjne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Serwis i działania posprzedażowe – podnoszące wartość towaru i umożliwiające jego użytkowanie (instalowanie, naprawy, pomoc techniczna, dostawy części zamiennych, konserwacja i podtrzymywanie kontaktów z klientem, reklamacje, szkolenie personelu)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Działalność pomocnicza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 procesy zarządzania firmą, formułowanie: misji, strategii rozwoju, konkurencji i strategii funkcjonowania.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72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14375"/>
          </a:xfrm>
        </p:spPr>
        <p:txBody>
          <a:bodyPr>
            <a:normAutofit/>
          </a:bodyPr>
          <a:lstStyle/>
          <a:p>
            <a:r>
              <a:rPr lang="pl-PL" sz="4000" b="1" dirty="0" err="1" smtClean="0">
                <a:solidFill>
                  <a:srgbClr val="0033CC"/>
                </a:solidFill>
              </a:rPr>
              <a:t>Benchmarking</a:t>
            </a:r>
            <a:endParaRPr lang="pl-PL" sz="2800" b="1" i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84200" y="1257300"/>
            <a:ext cx="11023600" cy="443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pl-PL" sz="2000" dirty="0" smtClean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38200" y="889000"/>
            <a:ext cx="10769600" cy="535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b="1" dirty="0" smtClean="0">
                <a:solidFill>
                  <a:srgbClr val="0033CC"/>
                </a:solidFill>
              </a:rPr>
              <a:t>STRATEGICZNY</a:t>
            </a:r>
            <a:r>
              <a:rPr lang="pl-PL" sz="2400" dirty="0" smtClean="0"/>
              <a:t>: </a:t>
            </a:r>
            <a:r>
              <a:rPr lang="pl-PL" sz="2400" dirty="0" smtClean="0"/>
              <a:t>obejmuje długookresowe cele; dotyczy </a:t>
            </a:r>
            <a:r>
              <a:rPr lang="pl-PL" sz="2400" dirty="0" smtClean="0"/>
              <a:t>strategii firmy i jest skierowany głównie na porównanie z konkurencją w zakresie rynków lub wybranych segmentów, poziomów i kierunków inwestowania, rentowności, struktury kosztów, produktów, technologii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b="1" dirty="0" smtClean="0">
                <a:solidFill>
                  <a:srgbClr val="0033CC"/>
                </a:solidFill>
              </a:rPr>
              <a:t>PROCESÓW</a:t>
            </a:r>
            <a:r>
              <a:rPr lang="pl-PL" sz="2400" dirty="0" smtClean="0"/>
              <a:t>: analiza procesów liderów rynkowych pod względem efektywności kosztowej i sposobu kreowania wartości dla klienta; istotny w </a:t>
            </a:r>
            <a:r>
              <a:rPr lang="pl-PL" sz="2400" dirty="0" smtClean="0"/>
              <a:t> metodologii porównań(ponieważ to procesy stanowią źródło przewagi konkurencyjnej)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b="1" dirty="0" smtClean="0">
                <a:solidFill>
                  <a:srgbClr val="0033CC"/>
                </a:solidFill>
              </a:rPr>
              <a:t>PRODUKTÓW</a:t>
            </a:r>
            <a:r>
              <a:rPr lang="pl-PL" sz="2400" dirty="0" smtClean="0"/>
              <a:t>: skupiony na analizie produktów w kategoriach zaspokajania potrzeb klientów oraz nowatorskich rozwiązań konstrukcyjnych w zakresie projektowania i technologii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b="1" dirty="0" smtClean="0">
                <a:solidFill>
                  <a:srgbClr val="0033CC"/>
                </a:solidFill>
              </a:rPr>
              <a:t>METOD ZARZĄDZANIA</a:t>
            </a:r>
            <a:r>
              <a:rPr lang="pl-PL" sz="2400" dirty="0" smtClean="0"/>
              <a:t>: porównanie do wzorcowych systemów zarządzania: planowania, podejmowania decyzji, organizowania, zarządzania ludźmi, kontrolowania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8782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14375"/>
          </a:xfrm>
        </p:spPr>
        <p:txBody>
          <a:bodyPr>
            <a:normAutofit/>
          </a:bodyPr>
          <a:lstStyle/>
          <a:p>
            <a:r>
              <a:rPr lang="pl-PL" sz="4000" b="1" dirty="0" err="1" smtClean="0">
                <a:solidFill>
                  <a:srgbClr val="0033CC"/>
                </a:solidFill>
              </a:rPr>
              <a:t>Benchmarking</a:t>
            </a:r>
            <a:endParaRPr lang="pl-PL" sz="2800" b="1" i="1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84200" y="1257300"/>
            <a:ext cx="11023600" cy="443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pl-PL" sz="2000" dirty="0" smtClean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43485" y="889000"/>
            <a:ext cx="11781815" cy="535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PROCEDURALNY</a:t>
            </a:r>
            <a:r>
              <a:rPr lang="pl-PL" sz="2000" dirty="0" smtClean="0"/>
              <a:t>: </a:t>
            </a:r>
            <a:r>
              <a:rPr lang="pl-PL" sz="2000" dirty="0" smtClean="0"/>
              <a:t>diagnoza procedur organizacyjnych w </a:t>
            </a:r>
            <a:r>
              <a:rPr lang="pl-PL" sz="2000" dirty="0" smtClean="0"/>
              <a:t>przedsiębiorstwie i porównanie ich ze stosowanymi przez liderów rynkowych w dowolnym sektorze; porównuje się sposoby skutecznego organizowania procesów z punktu widzenia kreowania wartości dla klienta; rozważa się, jak w stosunku do wzorca powinno się usprawnić proces; jest powiązany, zbieżny z </a:t>
            </a:r>
            <a:r>
              <a:rPr lang="pl-PL" sz="2000" dirty="0" err="1" smtClean="0"/>
              <a:t>benchmarkingiem</a:t>
            </a:r>
            <a:r>
              <a:rPr lang="pl-PL" sz="2000" dirty="0" smtClean="0"/>
              <a:t> metod zarządzania i może być ukierunkowany na planowanie, podejmowanie decyzji, kierowanie ludźmi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MARKETINGOWY</a:t>
            </a:r>
            <a:r>
              <a:rPr lang="pl-PL" sz="2000" dirty="0" smtClean="0"/>
              <a:t>: systematyczne badanie i konfrontowanie opinii odbiorców na temat wytwarzanych przez firmę produktów (ich jakości, cech użytkowych, serwisu, itp.), a następnie porównywanie z opiniami nabywców o wyrobach konkurentów; w konsekwencji firma musi dostarczyć klientom wyższą wartość, niż oferują rywale, może zaproponować nowy rodzaj powiązań między nią a nabywcami; jest powiązany z </a:t>
            </a:r>
            <a:r>
              <a:rPr lang="pl-PL" sz="2000" dirty="0" err="1" smtClean="0"/>
              <a:t>benchmarkingiem</a:t>
            </a:r>
            <a:r>
              <a:rPr lang="pl-PL" sz="2000" dirty="0" smtClean="0"/>
              <a:t> produktów (nowatorskich rozwiązań w zakresie konstrukcji, jakości, technologii)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000" b="1" dirty="0" smtClean="0">
                <a:solidFill>
                  <a:srgbClr val="0033CC"/>
                </a:solidFill>
              </a:rPr>
              <a:t>STRATEGICZNY</a:t>
            </a:r>
            <a:r>
              <a:rPr lang="pl-PL" sz="2000" dirty="0" smtClean="0"/>
              <a:t>: stałe porównania firmy z liderem w danym sektorze według określonych wskaźników (np.: rentowność, kluczowe czynniki sukcesu, możliwość inwestowania, jakość wyrobów, struktura kosztów)</a:t>
            </a:r>
            <a:r>
              <a:rPr lang="pl-PL" sz="2000" dirty="0" smtClean="0"/>
              <a:t>; stałe porównywanie firmy ze wzorcowym konkurentem z punktu widzenia każdego z kluczowych czynników sukcesu; dostarcza sposobów obserwacji procesów gospodarczych z perspektywy długich okresów i osiągnięć światowych, obejmuje długookresowe cele; jego przedmiotem może być ogólna strategia działania oraz strategie funkcjonalne (obsługiwanie rynków bądź ich segmentów, poziomy inwestowania, rentowność, struktura kosztów, sposoby budowania struktur organizacyjnych)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31926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0100" y="1746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rgbClr val="0033CC"/>
                </a:solidFill>
              </a:rPr>
              <a:t>Benchmarking</a:t>
            </a:r>
            <a:endParaRPr lang="pl-PL" b="1" dirty="0">
              <a:solidFill>
                <a:srgbClr val="0033CC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92188"/>
            <a:ext cx="5376102" cy="460808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76202" y="174625"/>
            <a:ext cx="5755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Etapy:</a:t>
            </a:r>
          </a:p>
          <a:p>
            <a:pPr marL="342900" indent="-342900">
              <a:buAutoNum type="arabicPeriod"/>
            </a:pPr>
            <a:r>
              <a:rPr lang="pl-PL" sz="2000" dirty="0" smtClean="0">
                <a:solidFill>
                  <a:srgbClr val="0033CC"/>
                </a:solidFill>
              </a:rPr>
              <a:t>Określenie przedmiotu </a:t>
            </a:r>
            <a:r>
              <a:rPr lang="pl-PL" sz="2000" dirty="0" smtClean="0"/>
              <a:t>– </a:t>
            </a:r>
            <a:r>
              <a:rPr lang="pl-PL" sz="2000" dirty="0" smtClean="0"/>
              <a:t>jakie informacje firma chce uzyskać: o produktach, klientach, procesach, zasadach sprzedaży, potencjale pracowników; do-</a:t>
            </a:r>
            <a:r>
              <a:rPr lang="pl-PL" sz="2000" dirty="0" err="1" smtClean="0"/>
              <a:t>konuje</a:t>
            </a:r>
            <a:r>
              <a:rPr lang="pl-PL" sz="2000" dirty="0" smtClean="0"/>
              <a:t> się wyboru rodzaju </a:t>
            </a:r>
            <a:r>
              <a:rPr lang="pl-PL" sz="2000" dirty="0" err="1" smtClean="0"/>
              <a:t>benchmarkingu</a:t>
            </a:r>
            <a:r>
              <a:rPr lang="pl-PL" sz="2000" dirty="0" smtClean="0"/>
              <a:t>, jaki zostanie zastosowany w firmie; stosowanie tej me-</a:t>
            </a:r>
            <a:r>
              <a:rPr lang="pl-PL" sz="2000" dirty="0" err="1" smtClean="0"/>
              <a:t>tody</a:t>
            </a:r>
            <a:r>
              <a:rPr lang="pl-PL" sz="2000" dirty="0" smtClean="0"/>
              <a:t> jest uzależnione od obszarów o niskiej </a:t>
            </a:r>
            <a:r>
              <a:rPr lang="pl-PL" sz="2000" dirty="0" err="1" smtClean="0"/>
              <a:t>efek-tywności</a:t>
            </a:r>
            <a:r>
              <a:rPr lang="pl-PL" sz="2000" dirty="0" smtClean="0"/>
              <a:t>, stanowiących „wąskie gardła” w osiąga-</a:t>
            </a:r>
            <a:r>
              <a:rPr lang="pl-PL" sz="2000" dirty="0" err="1" smtClean="0"/>
              <a:t>niu</a:t>
            </a:r>
            <a:r>
              <a:rPr lang="pl-PL" sz="2000" dirty="0" smtClean="0"/>
              <a:t> wyższej konkurencyjności</a:t>
            </a:r>
            <a:endParaRPr lang="pl-PL" sz="2000" dirty="0" smtClean="0"/>
          </a:p>
          <a:p>
            <a:pPr marL="342900" indent="-342900">
              <a:buAutoNum type="arabicPeriod"/>
            </a:pPr>
            <a:r>
              <a:rPr lang="pl-PL" sz="2000" dirty="0" smtClean="0">
                <a:solidFill>
                  <a:srgbClr val="0033CC"/>
                </a:solidFill>
              </a:rPr>
              <a:t>Rozpoznanie uczestników </a:t>
            </a:r>
            <a:r>
              <a:rPr lang="pl-PL" sz="2000" dirty="0" smtClean="0"/>
              <a:t>– </a:t>
            </a:r>
            <a:r>
              <a:rPr lang="pl-PL" sz="2000" dirty="0" smtClean="0"/>
              <a:t>określenie najlepszych firm w zakresie elementów będących </a:t>
            </a:r>
            <a:r>
              <a:rPr lang="pl-PL" sz="2000" dirty="0" err="1" smtClean="0"/>
              <a:t>przedmio-tem</a:t>
            </a:r>
            <a:r>
              <a:rPr lang="pl-PL" sz="2000" dirty="0" smtClean="0"/>
              <a:t> porównań organizacji, a także znalezienie </a:t>
            </a:r>
            <a:r>
              <a:rPr lang="pl-PL" sz="2000" dirty="0" err="1" smtClean="0"/>
              <a:t>spo-sobu</a:t>
            </a:r>
            <a:r>
              <a:rPr lang="pl-PL" sz="2000" dirty="0" smtClean="0"/>
              <a:t> zachęcenia liderów do współpracy; </a:t>
            </a:r>
            <a:r>
              <a:rPr lang="pl-PL" sz="2000" dirty="0" err="1" smtClean="0"/>
              <a:t>koniecz-ne</a:t>
            </a:r>
            <a:r>
              <a:rPr lang="pl-PL" sz="2000" dirty="0" smtClean="0"/>
              <a:t> jest określenie zespołu cech, jakie powinien po-siadać wzorzec (warunki marketingowe: udział w rynku, strategia rynkowa, zyski powyżej </a:t>
            </a:r>
            <a:r>
              <a:rPr lang="pl-PL" sz="2000" dirty="0" err="1" smtClean="0"/>
              <a:t>przecięt</a:t>
            </a:r>
            <a:r>
              <a:rPr lang="pl-PL" sz="2000" dirty="0" smtClean="0"/>
              <a:t>-niej w sektorze, innowacyjność produktowa, </a:t>
            </a:r>
            <a:r>
              <a:rPr lang="pl-PL" sz="2000" dirty="0" err="1" smtClean="0"/>
              <a:t>wyso</a:t>
            </a:r>
            <a:r>
              <a:rPr lang="pl-PL" sz="2000" dirty="0" smtClean="0"/>
              <a:t>-ka jakość oferty handlowej; warunki organizacyjne: struktura kosztów, technologia produkcji, logistyka, zarządzanie zasobami ludzkimi)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19721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0100" y="1746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rgbClr val="0033CC"/>
                </a:solidFill>
              </a:rPr>
              <a:t>Benchmarking</a:t>
            </a:r>
            <a:endParaRPr lang="pl-PL" b="1" dirty="0">
              <a:solidFill>
                <a:srgbClr val="0033CC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14400" y="966788"/>
            <a:ext cx="104013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Kolejne etapy</a:t>
            </a:r>
            <a:r>
              <a:rPr lang="pl-PL" sz="2200" dirty="0" smtClean="0"/>
              <a:t>:</a:t>
            </a:r>
          </a:p>
          <a:p>
            <a:pPr marL="216000" indent="457200"/>
            <a:r>
              <a:rPr lang="pl-PL" sz="2200" dirty="0" smtClean="0">
                <a:solidFill>
                  <a:srgbClr val="0033CC"/>
                </a:solidFill>
              </a:rPr>
              <a:t>3. Wybór mierników oceny </a:t>
            </a:r>
            <a:r>
              <a:rPr lang="pl-PL" sz="2200" dirty="0" smtClean="0"/>
              <a:t>– do określenia poziomu wyników w firmach analizo-</a:t>
            </a:r>
            <a:r>
              <a:rPr lang="pl-PL" sz="2200" dirty="0" err="1" smtClean="0"/>
              <a:t>wanej</a:t>
            </a:r>
            <a:r>
              <a:rPr lang="pl-PL" sz="2200" dirty="0" smtClean="0"/>
              <a:t> i konkurencyjnej oraz opracowanie metody gromadzenia danych potrzebnych do przeprowadzenia porównań </a:t>
            </a:r>
            <a:endParaRPr lang="pl-PL" sz="2200" dirty="0" smtClean="0"/>
          </a:p>
          <a:p>
            <a:pPr marL="216000" indent="457200"/>
            <a:r>
              <a:rPr lang="pl-PL" sz="2200" dirty="0" smtClean="0">
                <a:solidFill>
                  <a:srgbClr val="0033CC"/>
                </a:solidFill>
              </a:rPr>
              <a:t>4. </a:t>
            </a:r>
            <a:r>
              <a:rPr lang="pl-PL" sz="2200" dirty="0" smtClean="0">
                <a:solidFill>
                  <a:srgbClr val="0033CC"/>
                </a:solidFill>
              </a:rPr>
              <a:t>Zbieranie informacji i ich analiza </a:t>
            </a:r>
            <a:r>
              <a:rPr lang="pl-PL" sz="2200" dirty="0" smtClean="0"/>
              <a:t>– dostępnymi źródłami są: analitycy sektora, </a:t>
            </a:r>
            <a:r>
              <a:rPr lang="pl-PL" sz="2200" dirty="0" err="1" smtClean="0"/>
              <a:t>ry-nek</a:t>
            </a:r>
            <a:r>
              <a:rPr lang="pl-PL" sz="2200" dirty="0" smtClean="0"/>
              <a:t> kapitałowy, dostawcy, dystrybutorzy, media, organizacje ustalające regulacje dla sektora, organizacje konsumenckie, agencje reklamowe, archiwa sądowe; efektem </a:t>
            </a:r>
            <a:r>
              <a:rPr lang="pl-PL" sz="2200" dirty="0" err="1" smtClean="0"/>
              <a:t>ana</a:t>
            </a:r>
            <a:r>
              <a:rPr lang="pl-PL" sz="2200" dirty="0" smtClean="0"/>
              <a:t>-lizy powinno być ustalenie luki pojawiającej się między badaną firmą a wzorcem i usta-lenie przyczyn rozbieżności</a:t>
            </a:r>
            <a:endParaRPr lang="pl-PL" sz="2200" dirty="0" smtClean="0"/>
          </a:p>
          <a:p>
            <a:pPr marL="216000" indent="457200"/>
            <a:r>
              <a:rPr lang="pl-PL" sz="2200" dirty="0" smtClean="0">
                <a:solidFill>
                  <a:srgbClr val="0033CC"/>
                </a:solidFill>
              </a:rPr>
              <a:t>5. </a:t>
            </a:r>
            <a:r>
              <a:rPr lang="pl-PL" sz="2200" dirty="0" smtClean="0">
                <a:solidFill>
                  <a:srgbClr val="0033CC"/>
                </a:solidFill>
              </a:rPr>
              <a:t>Opracowanie planu działania i wdrożenie usprawnień </a:t>
            </a:r>
            <a:r>
              <a:rPr lang="pl-PL" sz="2200" dirty="0" smtClean="0"/>
              <a:t>- firma wykorzystuje prze-analizowane dane do określenia zadań mających doprowadzić do poprawy jej pozycji na rynku oraz do ustalenia kluczowych umiejętności; następnie dokonywany jest podział za-dań na etapy, wybór sposobów rozwiązywania kolejnych problemów, zestawienie kosz-</a:t>
            </a:r>
            <a:r>
              <a:rPr lang="pl-PL" sz="2200" dirty="0" err="1" smtClean="0"/>
              <a:t>tów</a:t>
            </a:r>
            <a:r>
              <a:rPr lang="pl-PL" sz="2200" dirty="0" smtClean="0"/>
              <a:t> realizacji poszczególnych decyzji, ustalenie technik pomiaru efektów, a ostatecznym celem jest uzyskanie jednoznacznych korzyści przez firmę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5358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06490"/>
            <a:ext cx="520858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33CC"/>
                </a:solidFill>
              </a:rPr>
              <a:t>Łańcuch wartości</a:t>
            </a:r>
            <a:endParaRPr lang="pl-PL" sz="2800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321310"/>
            <a:ext cx="11671300" cy="21043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analizy łańcucha wartości można stosować: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u="heavy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Konwencjonalny łańcuch wartości firmy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(wiąże działania od dostawców do końcowych konsumentów, uwzględniając każde działania i powiązania między nimi – wszystkie działania przekształcające elementy wejściowe w wyjścia, czyli produkty)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u="heavy" dirty="0" smtClean="0"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Zorientowany na klienta łańcuch wartości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(uwzględnia działania polegające na uczeniu się i zdobywaniu wiedzy o klientach, ich potrzebach i współpracy z nimi)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52700"/>
            <a:ext cx="6197600" cy="3008108"/>
          </a:xfrm>
          <a:prstGeom prst="rect">
            <a:avLst/>
          </a:prstGeom>
          <a:ln>
            <a:noFill/>
          </a:ln>
          <a:effectLst>
            <a:outerShdw blurRad="152400" dist="152400" dir="5400000" algn="ctr" rotWithShape="0">
              <a:schemeClr val="accent2">
                <a:lumMod val="75000"/>
              </a:scheme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380" y="2552700"/>
            <a:ext cx="5354520" cy="4165599"/>
          </a:xfrm>
          <a:prstGeom prst="rect">
            <a:avLst/>
          </a:prstGeom>
          <a:effectLst>
            <a:outerShdw blurRad="152400" dist="152400" dir="5400000" algn="ctr" rotWithShape="0">
              <a:srgbClr val="FFC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2729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06490"/>
            <a:ext cx="520858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33CC"/>
                </a:solidFill>
              </a:rPr>
              <a:t>Łańcuch wartości</a:t>
            </a:r>
            <a:endParaRPr lang="pl-PL" sz="2800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149900"/>
            <a:ext cx="11671300" cy="97436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Przykłady łańcucha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wartości: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u="heavy" dirty="0" smtClean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firmy </a:t>
            </a:r>
            <a:r>
              <a:rPr lang="pl-PL" u="heavy" dirty="0" smtClean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ubezpieczeniowej </a:t>
            </a:r>
            <a:r>
              <a:rPr lang="pl-PL" u="heavy" dirty="0" smtClean="0"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Generali </a:t>
            </a:r>
            <a:r>
              <a:rPr lang="pl-PL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u="heavy" dirty="0" smtClean="0">
                <a:uFill>
                  <a:solidFill>
                    <a:srgbClr val="530EE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agencji reklamy zewnętrznej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341391"/>
            <a:ext cx="4979988" cy="4063424"/>
          </a:xfrm>
          <a:prstGeom prst="rect">
            <a:avLst/>
          </a:prstGeom>
          <a:effectLst>
            <a:outerShdw blurRad="152400" dist="152400" dir="5400000" algn="ctr" rotWithShape="0">
              <a:srgbClr val="FF0000"/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39" y="1341391"/>
            <a:ext cx="6660361" cy="4147924"/>
          </a:xfrm>
          <a:prstGeom prst="rect">
            <a:avLst/>
          </a:prstGeom>
          <a:effectLst>
            <a:outerShdw blurRad="152400" dist="152400" dir="5400000" algn="ctr" rotWithShape="0">
              <a:srgbClr val="0A60C8"/>
            </a:outerShdw>
          </a:effectLst>
        </p:spPr>
      </p:pic>
    </p:spTree>
    <p:extLst>
      <p:ext uri="{BB962C8B-B14F-4D97-AF65-F5344CB8AC3E}">
        <p14:creationId xmlns:p14="http://schemas.microsoft.com/office/powerpoint/2010/main" val="359070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Ocena pozycji strategicznej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Wykład 09</a:t>
            </a:r>
          </a:p>
          <a:p>
            <a:r>
              <a:rPr lang="pl-PL" dirty="0" smtClean="0"/>
              <a:t>Metody portfelowe, analiza SWOT, </a:t>
            </a:r>
            <a:r>
              <a:rPr lang="pl-PL" dirty="0" err="1" smtClean="0"/>
              <a:t>benchmarking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46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33CC"/>
                </a:solidFill>
              </a:rPr>
              <a:t>Ocena pozycji strategicznej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351338"/>
          </a:xfrm>
        </p:spPr>
        <p:txBody>
          <a:bodyPr/>
          <a:lstStyle/>
          <a:p>
            <a:r>
              <a:rPr lang="pl-PL" dirty="0" smtClean="0">
                <a:solidFill>
                  <a:srgbClr val="0033CC"/>
                </a:solidFill>
              </a:rPr>
              <a:t>Badania pozycji konkurencyjnej przedsiębiorstwa </a:t>
            </a:r>
            <a:r>
              <a:rPr lang="pl-PL" dirty="0" smtClean="0"/>
              <a:t>– wyznaczenie jego możliwości rywalizacji w danym sektorze, wśród danych konkurentów</a:t>
            </a:r>
          </a:p>
          <a:p>
            <a:r>
              <a:rPr lang="pl-PL" dirty="0" smtClean="0">
                <a:solidFill>
                  <a:srgbClr val="0033CC"/>
                </a:solidFill>
              </a:rPr>
              <a:t>Badanie pozycji strategicznej </a:t>
            </a:r>
            <a:r>
              <a:rPr lang="pl-PL" dirty="0" smtClean="0"/>
              <a:t>– wymaga uwzględnienia czynników wewnętrznych przedsiębiorstwa oraz czynników zewnętrznych (otoczenia przedsiębiorstwa)</a:t>
            </a:r>
          </a:p>
          <a:p>
            <a:r>
              <a:rPr lang="pl-PL" dirty="0" smtClean="0"/>
              <a:t>Istotne aspekty powyższych badań: dynamika, zmiany pozycji przedsiębiorstwa w czasie</a:t>
            </a:r>
          </a:p>
          <a:p>
            <a:r>
              <a:rPr lang="pl-PL" dirty="0" smtClean="0">
                <a:solidFill>
                  <a:srgbClr val="0033CC"/>
                </a:solidFill>
              </a:rPr>
              <a:t>Metody: </a:t>
            </a:r>
            <a:r>
              <a:rPr lang="pl-PL" dirty="0" smtClean="0"/>
              <a:t>portfelowe, kompleksowa analiza szans i zagrożeń oraz mocnych i słabych stron przedsiębiorstwa (SWOT)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4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33CC"/>
                </a:solidFill>
              </a:rPr>
              <a:t>Metody portfelowe</a:t>
            </a:r>
            <a:endParaRPr lang="pl-PL" sz="4000" b="1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Stosowane w celu stworzenia zrównoważonego zboru aktywów firmy jako bazy decyzji dotyczących rozwoju firmy</a:t>
            </a:r>
          </a:p>
          <a:p>
            <a:r>
              <a:rPr lang="pl-PL" dirty="0" smtClean="0"/>
              <a:t>Ogólny cel analizy portfelowej – diagnoza otoczenia i rynku oraz wnętrza firmy (ocena istniejącego w firmie portfela produkcji / usług, dokonywana aż do momentu zbudowania portfela docelowego</a:t>
            </a:r>
          </a:p>
          <a:p>
            <a:r>
              <a:rPr lang="pl-PL" dirty="0" smtClean="0"/>
              <a:t>Stosowane w firmach jednoproduktowych, wieloproduktowych, funkcjonujących na wielu rynkach</a:t>
            </a:r>
          </a:p>
          <a:p>
            <a:r>
              <a:rPr lang="pl-PL" dirty="0" smtClean="0"/>
              <a:t>Umożliwiają porównanie różnych dziedzin działalności firmy i formułowanie strategii produktowo – rynkowych</a:t>
            </a:r>
          </a:p>
          <a:p>
            <a:r>
              <a:rPr lang="pl-PL" dirty="0" smtClean="0"/>
              <a:t>Porównania dokonuje się także względem konkurentów</a:t>
            </a:r>
          </a:p>
        </p:txBody>
      </p:sp>
    </p:spTree>
    <p:extLst>
      <p:ext uri="{BB962C8B-B14F-4D97-AF65-F5344CB8AC3E}">
        <p14:creationId xmlns:p14="http://schemas.microsoft.com/office/powerpoint/2010/main" val="12543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328" y="245205"/>
            <a:ext cx="10515600" cy="65649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CC"/>
                </a:solidFill>
              </a:rPr>
              <a:t>Metody portfelowe</a:t>
            </a:r>
            <a:endParaRPr lang="pl-PL" b="1" dirty="0">
              <a:solidFill>
                <a:srgbClr val="00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474" y="1199213"/>
            <a:ext cx="11438745" cy="50366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0033CC"/>
                </a:solidFill>
              </a:rPr>
              <a:t>Założenia</a:t>
            </a:r>
            <a:r>
              <a:rPr lang="pl-PL" dirty="0" smtClean="0"/>
              <a:t>:</a:t>
            </a:r>
          </a:p>
          <a:p>
            <a:r>
              <a:rPr lang="pl-PL" dirty="0" smtClean="0"/>
              <a:t>Całościowe spojrzenie na firmę, ocena atrakcyjności produktów, konkurencyjności, możliwości wzrostu sprzedaży, zdolności do generowania gotówki</a:t>
            </a:r>
          </a:p>
          <a:p>
            <a:r>
              <a:rPr lang="pl-PL" dirty="0" smtClean="0"/>
              <a:t>Wybór i skupienie się na strategicznych czynnikach sukcesu firmy</a:t>
            </a:r>
          </a:p>
          <a:p>
            <a:r>
              <a:rPr lang="pl-PL" dirty="0" smtClean="0"/>
              <a:t>Podejście metodologiczne</a:t>
            </a:r>
          </a:p>
          <a:p>
            <a:r>
              <a:rPr lang="pl-PL" dirty="0" smtClean="0"/>
              <a:t>Wspólne cechy dla różnych metod to: wyróżnienie dwóch zmiennych opisujących czynniki sukcesu na rynku lub w sektorze, prezentacja graficzna w postaci macierzy</a:t>
            </a:r>
          </a:p>
          <a:p>
            <a:r>
              <a:rPr lang="pl-PL" dirty="0" smtClean="0"/>
              <a:t>Dwie zmienne - kryteria tworzenia macierzy: jedna ma ścisły związek z otoczeniem firmy, druga - z procesami zachodzącymi w firmie, co umożliwia ocenę portfela firmy i diagnozę jej konkurencyjności na rynku czy w sektorze</a:t>
            </a:r>
          </a:p>
          <a:p>
            <a:r>
              <a:rPr lang="pl-PL" dirty="0" smtClean="0"/>
              <a:t>W sposób całościowy rozpatruje się produkty, rynki zbytu, zapotrzebowanie na technologie pod kątem potrzeb inwestycyjnych, przyszłych perspektyw czy konkurencji</a:t>
            </a:r>
          </a:p>
          <a:p>
            <a:r>
              <a:rPr lang="pl-PL" dirty="0" smtClean="0"/>
              <a:t>Służą optymalizowaniu decyzji dotyczących rozmieszczania zasobów i kontroli skuteczności działania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830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3782</Words>
  <Application>Microsoft Office PowerPoint</Application>
  <PresentationFormat>Panoramiczny</PresentationFormat>
  <Paragraphs>202</Paragraphs>
  <Slides>33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Motyw pakietu Office</vt:lpstr>
      <vt:lpstr>ANALIZA POTENCJAŁU PRZEDSIĘBIORSTWA</vt:lpstr>
      <vt:lpstr>Łańcuch wartości</vt:lpstr>
      <vt:lpstr>Łańcuch wartości</vt:lpstr>
      <vt:lpstr>Łańcuch wartości</vt:lpstr>
      <vt:lpstr>Łańcuch wartości</vt:lpstr>
      <vt:lpstr>Ocena pozycji strategicznej przedsiębiorstwa</vt:lpstr>
      <vt:lpstr>Ocena pozycji strategicznej</vt:lpstr>
      <vt:lpstr>Metody portfelowe</vt:lpstr>
      <vt:lpstr>Metody portfelowe</vt:lpstr>
      <vt:lpstr>Metody portfelowe</vt:lpstr>
      <vt:lpstr>Metody portfelowe: macierz BCG</vt:lpstr>
      <vt:lpstr>Metody portfelowe: macierz BCG</vt:lpstr>
      <vt:lpstr>Metody portfelowe: macierz Marakon Associates</vt:lpstr>
      <vt:lpstr>Metody portfelowe: macierz Marakon Associates</vt:lpstr>
      <vt:lpstr>Metody portfelowe: macierz portfela technologicznego</vt:lpstr>
      <vt:lpstr>Metody portfelowe: macierz McKinsey</vt:lpstr>
      <vt:lpstr>Metody portfelowe: macierz McKinsey</vt:lpstr>
      <vt:lpstr>Metody portfelowe: macierz ADL</vt:lpstr>
      <vt:lpstr>Metody portfelowe: macierz ADL</vt:lpstr>
      <vt:lpstr>Metody portfelowe: macierz Hofera</vt:lpstr>
      <vt:lpstr>Analiza SWOT</vt:lpstr>
      <vt:lpstr>Analiza SWOT: etapy</vt:lpstr>
      <vt:lpstr>Analiza SWOT – przykład analizy SWOT dla gminy</vt:lpstr>
      <vt:lpstr>Analiza SWOT</vt:lpstr>
      <vt:lpstr>Analiza SWOT</vt:lpstr>
      <vt:lpstr>Analiza SWOT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pozycji strategicznej przedsiębiorstwa</dc:title>
  <dc:creator>Useer</dc:creator>
  <cp:lastModifiedBy>Useer</cp:lastModifiedBy>
  <cp:revision>54</cp:revision>
  <dcterms:created xsi:type="dcterms:W3CDTF">2021-05-02T19:53:01Z</dcterms:created>
  <dcterms:modified xsi:type="dcterms:W3CDTF">2021-05-04T13:51:00Z</dcterms:modified>
</cp:coreProperties>
</file>