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90" r:id="rId2"/>
    <p:sldId id="286" r:id="rId3"/>
    <p:sldId id="287" r:id="rId4"/>
    <p:sldId id="288" r:id="rId5"/>
    <p:sldId id="289" r:id="rId6"/>
    <p:sldId id="256" r:id="rId7"/>
    <p:sldId id="258" r:id="rId8"/>
    <p:sldId id="257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5" r:id="rId23"/>
    <p:sldId id="274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4" r:id="rId32"/>
    <p:sldId id="283" r:id="rId33"/>
    <p:sldId id="285" r:id="rId3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36" autoAdjust="0"/>
    <p:restoredTop sz="94660"/>
  </p:normalViewPr>
  <p:slideViewPr>
    <p:cSldViewPr snapToGrid="0">
      <p:cViewPr varScale="1">
        <p:scale>
          <a:sx n="51" d="100"/>
          <a:sy n="51" d="100"/>
        </p:scale>
        <p:origin x="960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A66701-B3E5-48DF-8192-5917B9FDC67C}" type="datetimeFigureOut">
              <a:rPr lang="pl-PL" smtClean="0"/>
              <a:t>2021-05-04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27079-2E71-4867-9053-CE0AF4518B6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050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51E7C-E3A8-48E4-8409-C519C20615B7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821002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51E7C-E3A8-48E4-8409-C519C20615B7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319930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51E7C-E3A8-48E4-8409-C519C20615B7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30240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F51E7C-E3A8-48E4-8409-C519C20615B7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00771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54E68-178F-44F7-884E-62C4AEE37657}" type="datetimeFigureOut">
              <a:rPr lang="pl-PL" smtClean="0"/>
              <a:t>2021-05-04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EA345-9A13-401C-8C22-B08A6D43016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2507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54E68-178F-44F7-884E-62C4AEE37657}" type="datetimeFigureOut">
              <a:rPr lang="pl-PL" smtClean="0"/>
              <a:t>2021-05-04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EA345-9A13-401C-8C22-B08A6D43016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6403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54E68-178F-44F7-884E-62C4AEE37657}" type="datetimeFigureOut">
              <a:rPr lang="pl-PL" smtClean="0"/>
              <a:t>2021-05-04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EA345-9A13-401C-8C22-B08A6D43016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3781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54E68-178F-44F7-884E-62C4AEE37657}" type="datetimeFigureOut">
              <a:rPr lang="pl-PL" smtClean="0"/>
              <a:t>2021-05-04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EA345-9A13-401C-8C22-B08A6D43016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3907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54E68-178F-44F7-884E-62C4AEE37657}" type="datetimeFigureOut">
              <a:rPr lang="pl-PL" smtClean="0"/>
              <a:t>2021-05-04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EA345-9A13-401C-8C22-B08A6D43016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4358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54E68-178F-44F7-884E-62C4AEE37657}" type="datetimeFigureOut">
              <a:rPr lang="pl-PL" smtClean="0"/>
              <a:t>2021-05-04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EA345-9A13-401C-8C22-B08A6D43016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9401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54E68-178F-44F7-884E-62C4AEE37657}" type="datetimeFigureOut">
              <a:rPr lang="pl-PL" smtClean="0"/>
              <a:t>2021-05-04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EA345-9A13-401C-8C22-B08A6D43016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3539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54E68-178F-44F7-884E-62C4AEE37657}" type="datetimeFigureOut">
              <a:rPr lang="pl-PL" smtClean="0"/>
              <a:t>2021-05-04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EA345-9A13-401C-8C22-B08A6D43016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54411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54E68-178F-44F7-884E-62C4AEE37657}" type="datetimeFigureOut">
              <a:rPr lang="pl-PL" smtClean="0"/>
              <a:t>2021-05-04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EA345-9A13-401C-8C22-B08A6D43016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6036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54E68-178F-44F7-884E-62C4AEE37657}" type="datetimeFigureOut">
              <a:rPr lang="pl-PL" smtClean="0"/>
              <a:t>2021-05-04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EA345-9A13-401C-8C22-B08A6D43016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7868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A54E68-178F-44F7-884E-62C4AEE37657}" type="datetimeFigureOut">
              <a:rPr lang="pl-PL" smtClean="0"/>
              <a:t>2021-05-04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EEA345-9A13-401C-8C22-B08A6D43016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6692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54E68-178F-44F7-884E-62C4AEE37657}" type="datetimeFigureOut">
              <a:rPr lang="pl-PL" smtClean="0"/>
              <a:t>2021-05-04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EA345-9A13-401C-8C22-B08A6D43016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28423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ANALIZA POTENCJAŁU PRZEDSIĘBIORSTWA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ŁAŃCUCH WARTOŚCI – c. d. wykładu 08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277404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43328" y="245205"/>
            <a:ext cx="10515600" cy="580295"/>
          </a:xfrm>
        </p:spPr>
        <p:txBody>
          <a:bodyPr>
            <a:normAutofit fontScale="90000"/>
          </a:bodyPr>
          <a:lstStyle/>
          <a:p>
            <a:r>
              <a:rPr lang="pl-PL" b="1" dirty="0" smtClean="0">
                <a:solidFill>
                  <a:srgbClr val="0033CC"/>
                </a:solidFill>
              </a:rPr>
              <a:t>Metody portfelowe</a:t>
            </a:r>
            <a:endParaRPr lang="pl-PL" b="1" dirty="0">
              <a:solidFill>
                <a:srgbClr val="0033CC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18474" y="1199213"/>
            <a:ext cx="11438745" cy="50366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 smtClean="0">
                <a:solidFill>
                  <a:srgbClr val="0033CC"/>
                </a:solidFill>
              </a:rPr>
              <a:t>Zalety</a:t>
            </a:r>
            <a:r>
              <a:rPr lang="pl-PL" dirty="0" smtClean="0"/>
              <a:t>:</a:t>
            </a:r>
          </a:p>
          <a:p>
            <a:r>
              <a:rPr lang="pl-PL" dirty="0" smtClean="0"/>
              <a:t>Relatywnie łatwe do opracowania wewnątrz firmy, bez pomocy konsultantów zewnętrznych</a:t>
            </a:r>
          </a:p>
          <a:p>
            <a:r>
              <a:rPr lang="pl-PL" dirty="0" smtClean="0"/>
              <a:t>Dobrze zdefiniowane w teorii</a:t>
            </a:r>
          </a:p>
          <a:p>
            <a:r>
              <a:rPr lang="pl-PL" dirty="0" smtClean="0"/>
              <a:t>Pozwalają na wyznaczenie pozycji konkurencyjnej firmy na rynku i ocenę rentowności, poziomu ryzyka w danym segmencie rynku</a:t>
            </a:r>
          </a:p>
          <a:p>
            <a:r>
              <a:rPr lang="pl-PL" dirty="0" smtClean="0"/>
              <a:t>Określają atrakcyjność danego rynku lub jego segmentu i zapotrzebowanie na zasoby rzeczowe, finansowe, ludzkie niezbędne do zbudowania przewagi konkurencyjnej</a:t>
            </a:r>
          </a:p>
          <a:p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3892105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338" y="38516"/>
            <a:ext cx="10515600" cy="744147"/>
          </a:xfrm>
        </p:spPr>
        <p:txBody>
          <a:bodyPr>
            <a:normAutofit/>
          </a:bodyPr>
          <a:lstStyle/>
          <a:p>
            <a:r>
              <a:rPr lang="pl-PL" sz="4000" dirty="0" smtClean="0"/>
              <a:t>Metody portfelowe: </a:t>
            </a:r>
            <a:r>
              <a:rPr lang="pl-PL" sz="4000" b="1" dirty="0" smtClean="0">
                <a:solidFill>
                  <a:srgbClr val="0033CC"/>
                </a:solidFill>
              </a:rPr>
              <a:t>macierz BCG</a:t>
            </a:r>
            <a:endParaRPr lang="pl-PL" sz="4000" b="1" dirty="0">
              <a:solidFill>
                <a:srgbClr val="0033CC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42342" y="683306"/>
            <a:ext cx="11497454" cy="2245351"/>
          </a:xfrm>
        </p:spPr>
        <p:txBody>
          <a:bodyPr>
            <a:noAutofit/>
          </a:bodyPr>
          <a:lstStyle/>
          <a:p>
            <a:pPr marL="72000">
              <a:lnSpc>
                <a:spcPct val="100000"/>
              </a:lnSpc>
              <a:spcBef>
                <a:spcPts val="0"/>
              </a:spcBef>
            </a:pPr>
            <a:r>
              <a:rPr lang="pl-PL" sz="2000" dirty="0" smtClean="0"/>
              <a:t>Z uwagi na zastosowane kryteria tę analizę produktową firmy określa się także jako macierz wzrostu rynku i udziału w rynku</a:t>
            </a:r>
          </a:p>
          <a:p>
            <a:pPr marL="72000">
              <a:lnSpc>
                <a:spcPct val="100000"/>
              </a:lnSpc>
              <a:spcBef>
                <a:spcPts val="0"/>
              </a:spcBef>
            </a:pPr>
            <a:r>
              <a:rPr lang="pl-PL" sz="2000" dirty="0" smtClean="0"/>
              <a:t>Opiera się na obserwacji cyklu życia produktu i badania efektu ekonomii skali – z których wynika, że wyroby we wczesnych fazach nie generują wysokich zysków i wymagają wysokich nakładów finansowych, a wysoka rentowność jest związana z dużym udziałem w rynku</a:t>
            </a:r>
          </a:p>
          <a:p>
            <a:pPr marL="72000">
              <a:lnSpc>
                <a:spcPct val="100000"/>
              </a:lnSpc>
              <a:spcBef>
                <a:spcPts val="0"/>
              </a:spcBef>
            </a:pPr>
            <a:r>
              <a:rPr lang="pl-PL" sz="2000" dirty="0" smtClean="0"/>
              <a:t>W macierzy wyróżnia się cztery strategiczne pozycje produktów o różnej atrakcyjności / pozycji rynkowej:</a:t>
            </a:r>
            <a:endParaRPr lang="pl-PL" sz="2000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041" y="2699250"/>
            <a:ext cx="4065172" cy="2248525"/>
          </a:xfrm>
          <a:prstGeom prst="rect">
            <a:avLst/>
          </a:prstGeom>
          <a:effectLst>
            <a:glow rad="127000">
              <a:srgbClr val="00B0F0"/>
            </a:glow>
          </a:effectLst>
        </p:spPr>
      </p:pic>
      <p:sp>
        <p:nvSpPr>
          <p:cNvPr id="5" name="Symbol zastępczy zawartości 2"/>
          <p:cNvSpPr txBox="1">
            <a:spLocks/>
          </p:cNvSpPr>
          <p:nvPr/>
        </p:nvSpPr>
        <p:spPr>
          <a:xfrm>
            <a:off x="4706911" y="2488367"/>
            <a:ext cx="7285220" cy="26702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sz="2000" b="1" dirty="0" smtClean="0">
                <a:solidFill>
                  <a:srgbClr val="0033CC"/>
                </a:solidFill>
              </a:rPr>
              <a:t>„dojne krowy” („żywiciele”) </a:t>
            </a:r>
            <a:r>
              <a:rPr lang="pl-PL" sz="2000" dirty="0" smtClean="0"/>
              <a:t>– produkty przynoszące najwyższe zyski z tytułu dużego udziału w rynku i ich mocnej pozycji rynko-</a:t>
            </a:r>
            <a:r>
              <a:rPr lang="pl-PL" sz="2000" dirty="0" err="1" smtClean="0"/>
              <a:t>wej</a:t>
            </a:r>
            <a:r>
              <a:rPr lang="pl-PL" sz="2000" dirty="0" smtClean="0"/>
              <a:t>, finansujące rozwój firmy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sz="2000" b="1" dirty="0" smtClean="0">
                <a:solidFill>
                  <a:srgbClr val="0033CC"/>
                </a:solidFill>
              </a:rPr>
              <a:t>„gwiazdy” („przeboje”) </a:t>
            </a:r>
            <a:r>
              <a:rPr lang="pl-PL" sz="2000" dirty="0" smtClean="0"/>
              <a:t>– tempo wzrostu ich sprzedaży jest duże, są konkurencyjne, inwestowanie w nie rokuje nadzieję na osiąg-nięcie pola „dojne krowy” i generowanie zysku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sz="2000" b="1" dirty="0" smtClean="0">
                <a:solidFill>
                  <a:srgbClr val="0033CC"/>
                </a:solidFill>
              </a:rPr>
              <a:t>„dylematy” („znaki zapytania”, „trudne dzieci”) </a:t>
            </a:r>
            <a:r>
              <a:rPr lang="pl-PL" sz="2000" dirty="0" smtClean="0"/>
              <a:t>– produkty</a:t>
            </a:r>
          </a:p>
        </p:txBody>
      </p:sp>
      <p:sp>
        <p:nvSpPr>
          <p:cNvPr id="6" name="Symbol zastępczy zawartości 2"/>
          <p:cNvSpPr txBox="1">
            <a:spLocks/>
          </p:cNvSpPr>
          <p:nvPr/>
        </p:nvSpPr>
        <p:spPr>
          <a:xfrm>
            <a:off x="0" y="5021705"/>
            <a:ext cx="11992131" cy="18362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sz="2000" dirty="0" smtClean="0"/>
              <a:t>deficytowe, trudno jest określić ich możliwości rozwojowe, ich pozycja konkurencyjna jest problematyczna, w dłuższej perspektywie (odpowiednio doinwestowane) mogą stać się „dojnymi krowami”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sz="2000" b="1" dirty="0" smtClean="0">
                <a:solidFill>
                  <a:srgbClr val="0033CC"/>
                </a:solidFill>
              </a:rPr>
              <a:t>„kule u nogi” („psy”) </a:t>
            </a:r>
            <a:r>
              <a:rPr lang="pl-PL" sz="2000" dirty="0" smtClean="0"/>
              <a:t>– produkty schyłkowe, nierozwojowe, nie przynoszą zysku, o słabej pozycji na rynku, </a:t>
            </a:r>
            <a:r>
              <a:rPr lang="pl-PL" sz="2000" dirty="0" err="1" smtClean="0"/>
              <a:t>roko-wanie</a:t>
            </a:r>
            <a:r>
              <a:rPr lang="pl-PL" sz="2000" dirty="0" smtClean="0"/>
              <a:t> na przyszłość jest złe</a:t>
            </a:r>
          </a:p>
          <a:p>
            <a:endParaRPr lang="pl-PL" sz="2000" dirty="0" smtClean="0"/>
          </a:p>
        </p:txBody>
      </p:sp>
    </p:spTree>
    <p:extLst>
      <p:ext uri="{BB962C8B-B14F-4D97-AF65-F5344CB8AC3E}">
        <p14:creationId xmlns:p14="http://schemas.microsoft.com/office/powerpoint/2010/main" val="328796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338" y="38516"/>
            <a:ext cx="10515600" cy="744147"/>
          </a:xfrm>
        </p:spPr>
        <p:txBody>
          <a:bodyPr>
            <a:normAutofit/>
          </a:bodyPr>
          <a:lstStyle/>
          <a:p>
            <a:r>
              <a:rPr lang="pl-PL" sz="4000" dirty="0" smtClean="0"/>
              <a:t>Metody portfelowe: </a:t>
            </a:r>
            <a:r>
              <a:rPr lang="pl-PL" sz="4000" b="1" dirty="0" smtClean="0">
                <a:solidFill>
                  <a:srgbClr val="0033CC"/>
                </a:solidFill>
              </a:rPr>
              <a:t>macierz BCG</a:t>
            </a:r>
            <a:endParaRPr lang="pl-PL" sz="4000" b="1" dirty="0">
              <a:solidFill>
                <a:srgbClr val="0033CC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70032" y="782663"/>
            <a:ext cx="11497454" cy="5294771"/>
          </a:xfrm>
        </p:spPr>
        <p:txBody>
          <a:bodyPr>
            <a:noAutofit/>
          </a:bodyPr>
          <a:lstStyle/>
          <a:p>
            <a:pPr marL="216000">
              <a:lnSpc>
                <a:spcPct val="100000"/>
              </a:lnSpc>
              <a:spcBef>
                <a:spcPts val="0"/>
              </a:spcBef>
            </a:pPr>
            <a:r>
              <a:rPr lang="pl-PL" sz="2000" b="1" dirty="0" smtClean="0">
                <a:solidFill>
                  <a:srgbClr val="0033CC"/>
                </a:solidFill>
              </a:rPr>
              <a:t>„Dojne krowy” </a:t>
            </a:r>
            <a:r>
              <a:rPr lang="pl-PL" sz="2000" dirty="0" smtClean="0"/>
              <a:t>– dążenie do wydłużania ich cykli życia, zarabiają na rozwój firmy, dofinansowują „gwiazdy” i nowe gwiazdy wykreowane ze „znaków zapytania” </a:t>
            </a:r>
          </a:p>
          <a:p>
            <a:pPr marL="216000">
              <a:lnSpc>
                <a:spcPct val="100000"/>
              </a:lnSpc>
              <a:spcBef>
                <a:spcPts val="0"/>
              </a:spcBef>
            </a:pPr>
            <a:r>
              <a:rPr lang="pl-PL" sz="2000" b="1" dirty="0" smtClean="0">
                <a:solidFill>
                  <a:srgbClr val="0033CC"/>
                </a:solidFill>
              </a:rPr>
              <a:t>„Kule u nogi” </a:t>
            </a:r>
            <a:r>
              <a:rPr lang="pl-PL" sz="2000" dirty="0" smtClean="0"/>
              <a:t>–eliminować ale niezbyt pochopnie, należy szukać dla nich nowych rynków zbytu lub nowych sposobów zastosowania; możne je doinwestować, aby przedłużyć ich cykl życia na rynku; niektóre należy maksymalnie wykorzystać i pozbyć się ich</a:t>
            </a:r>
          </a:p>
          <a:p>
            <a:pPr marL="216000">
              <a:lnSpc>
                <a:spcPct val="100000"/>
              </a:lnSpc>
              <a:spcBef>
                <a:spcPts val="0"/>
              </a:spcBef>
            </a:pPr>
            <a:r>
              <a:rPr lang="pl-PL" sz="2000" b="1" dirty="0" smtClean="0">
                <a:solidFill>
                  <a:srgbClr val="0033CC"/>
                </a:solidFill>
              </a:rPr>
              <a:t>„Gwiazdy” </a:t>
            </a:r>
            <a:r>
              <a:rPr lang="pl-PL" sz="2000" dirty="0" smtClean="0"/>
              <a:t>– nie należy pozostawiać ich samym sobie ze względu na ich korzystną pozycję i przekonanie, że same osiągną pole „dojnych krów”, gdyż tak może się stać tylko w sytuacji idealnej, kiedy osłabnie tempo rozwoju danego rynku;  może zdarzyć się, że „gwiazda” na skutek pojawienia się konkurencyjnego produktu na rynku w fazie wzrostu, przekształci się w „kulę u nogi” i firma nigdy nie odzyska zainwestowanych w nią środków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000" dirty="0" smtClean="0"/>
              <a:t>Przegrupowania produktów można dokonać w kierunku:</a:t>
            </a:r>
          </a:p>
          <a:p>
            <a:pPr marL="216000">
              <a:lnSpc>
                <a:spcPct val="100000"/>
              </a:lnSpc>
              <a:spcBef>
                <a:spcPts val="0"/>
              </a:spcBef>
            </a:pPr>
            <a:r>
              <a:rPr lang="pl-PL" sz="2000" b="1" dirty="0" smtClean="0">
                <a:solidFill>
                  <a:srgbClr val="0033CC"/>
                </a:solidFill>
              </a:rPr>
              <a:t>Portfela zrównoważonego </a:t>
            </a:r>
            <a:r>
              <a:rPr lang="pl-PL" sz="2000" dirty="0" smtClean="0"/>
              <a:t>– preferuje się „dojne krowy” , doskonali ich rentowność, stopniowo eliminuje „kule u nogi”</a:t>
            </a:r>
          </a:p>
          <a:p>
            <a:pPr marL="216000">
              <a:lnSpc>
                <a:spcPct val="100000"/>
              </a:lnSpc>
              <a:spcBef>
                <a:spcPts val="0"/>
              </a:spcBef>
            </a:pPr>
            <a:r>
              <a:rPr lang="pl-PL" sz="2000" b="1" dirty="0" smtClean="0">
                <a:solidFill>
                  <a:srgbClr val="0033CC"/>
                </a:solidFill>
              </a:rPr>
              <a:t>Portfela rozwojowego </a:t>
            </a:r>
            <a:r>
              <a:rPr lang="pl-PL" sz="2000" dirty="0" smtClean="0"/>
              <a:t>– skuteczniejsze zarządzanie „dylematami” i „gwiazdami” jako następcami obecnych „dojnych krów”, od ich wzrostu, zyskowności, konkurencyjności zależy działalność firmy w przyszłości i możliwość jej ekspansji rynkowej </a:t>
            </a:r>
          </a:p>
          <a:p>
            <a:pPr marL="216000">
              <a:lnSpc>
                <a:spcPct val="100000"/>
              </a:lnSpc>
              <a:spcBef>
                <a:spcPts val="0"/>
              </a:spcBef>
            </a:pPr>
            <a:r>
              <a:rPr lang="pl-PL" sz="2000" dirty="0" smtClean="0"/>
              <a:t>Wada analizy z wykorzystaniem macierzy BCG: subiektywizm w doborze i pomiarze cech, określaniu ich natężenia i punktów granicznych kwalifikujących pośrednio zalecane strategie</a:t>
            </a:r>
          </a:p>
        </p:txBody>
      </p:sp>
    </p:spTree>
    <p:extLst>
      <p:ext uri="{BB962C8B-B14F-4D97-AF65-F5344CB8AC3E}">
        <p14:creationId xmlns:p14="http://schemas.microsoft.com/office/powerpoint/2010/main" val="600035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338" y="38516"/>
            <a:ext cx="10515600" cy="744147"/>
          </a:xfrm>
        </p:spPr>
        <p:txBody>
          <a:bodyPr>
            <a:normAutofit/>
          </a:bodyPr>
          <a:lstStyle/>
          <a:p>
            <a:r>
              <a:rPr lang="pl-PL" sz="4000" dirty="0" smtClean="0"/>
              <a:t>Metody portfelowe: </a:t>
            </a:r>
            <a:r>
              <a:rPr lang="pl-PL" sz="4000" b="1" dirty="0" smtClean="0">
                <a:solidFill>
                  <a:srgbClr val="0033CC"/>
                </a:solidFill>
              </a:rPr>
              <a:t>macierz </a:t>
            </a:r>
            <a:r>
              <a:rPr lang="pl-PL" sz="4000" b="1" dirty="0" err="1" smtClean="0">
                <a:solidFill>
                  <a:srgbClr val="0033CC"/>
                </a:solidFill>
              </a:rPr>
              <a:t>Marakon</a:t>
            </a:r>
            <a:r>
              <a:rPr lang="pl-PL" sz="4000" b="1" dirty="0" smtClean="0">
                <a:solidFill>
                  <a:srgbClr val="0033CC"/>
                </a:solidFill>
              </a:rPr>
              <a:t> </a:t>
            </a:r>
            <a:r>
              <a:rPr lang="pl-PL" sz="4000" b="1" dirty="0" err="1" smtClean="0">
                <a:solidFill>
                  <a:srgbClr val="0033CC"/>
                </a:solidFill>
              </a:rPr>
              <a:t>Associates</a:t>
            </a:r>
            <a:endParaRPr lang="pl-PL" sz="4000" b="1" dirty="0">
              <a:solidFill>
                <a:srgbClr val="0033CC"/>
              </a:solidFill>
            </a:endParaRP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6985000" y="850464"/>
            <a:ext cx="4962160" cy="44935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000" dirty="0" smtClean="0"/>
              <a:t>Uwzględnia finansowe skutki posiadania w portfelu produktów lub sektorów o zróżnicowanej dynamice wzrostu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000" dirty="0" smtClean="0"/>
              <a:t>Do analizy wykorzystuje się </a:t>
            </a:r>
            <a:r>
              <a:rPr lang="pl-PL" sz="2000" dirty="0" smtClean="0">
                <a:solidFill>
                  <a:srgbClr val="0033CC"/>
                </a:solidFill>
              </a:rPr>
              <a:t>dwie zmienne</a:t>
            </a:r>
            <a:r>
              <a:rPr lang="pl-PL" sz="2000" dirty="0" smtClean="0"/>
              <a:t>: 1) </a:t>
            </a:r>
            <a:r>
              <a:rPr lang="pl-PL" sz="2000" dirty="0" smtClean="0">
                <a:solidFill>
                  <a:srgbClr val="0033CC"/>
                </a:solidFill>
              </a:rPr>
              <a:t>tempo wzrostu popytu na dane produkty </a:t>
            </a:r>
            <a:r>
              <a:rPr lang="pl-PL" sz="2000" dirty="0" smtClean="0"/>
              <a:t>w segmentach obsługiwanych przez dane przedsiębiorstwo, 2) </a:t>
            </a:r>
            <a:r>
              <a:rPr lang="pl-PL" sz="2000" dirty="0" smtClean="0">
                <a:solidFill>
                  <a:srgbClr val="0033CC"/>
                </a:solidFill>
              </a:rPr>
              <a:t>rentowność kapitału własnego</a:t>
            </a:r>
            <a:r>
              <a:rPr lang="pl-PL" sz="2000" dirty="0" smtClean="0"/>
              <a:t> (ROE), czyli stopę zwrotu zainwestowanego kapitału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000" dirty="0" smtClean="0"/>
              <a:t>Przyjmuje się, że cechami będącymi pod-stawą wyodrębnienia różnych pól macierzy (pozycji produktów przedsiębiorstwa są tempo wzrostu popytu w sektorze przed-</a:t>
            </a:r>
            <a:r>
              <a:rPr lang="pl-PL" sz="2000" dirty="0" err="1" smtClean="0"/>
              <a:t>siębiorstwa</a:t>
            </a:r>
            <a:r>
              <a:rPr lang="pl-PL" sz="2000" dirty="0" smtClean="0"/>
              <a:t> i koszt kapitału własnego</a:t>
            </a: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531" y="782663"/>
            <a:ext cx="6537169" cy="4561302"/>
          </a:xfrm>
          <a:prstGeom prst="rect">
            <a:avLst/>
          </a:prstGeom>
        </p:spPr>
      </p:pic>
      <p:sp>
        <p:nvSpPr>
          <p:cNvPr id="9" name="Symbol zastępczy zawartości 2"/>
          <p:cNvSpPr txBox="1">
            <a:spLocks/>
          </p:cNvSpPr>
          <p:nvPr/>
        </p:nvSpPr>
        <p:spPr>
          <a:xfrm>
            <a:off x="333531" y="5411766"/>
            <a:ext cx="11485380" cy="10695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000" dirty="0" smtClean="0">
                <a:solidFill>
                  <a:srgbClr val="0033CC"/>
                </a:solidFill>
              </a:rPr>
              <a:t>Przekątna</a:t>
            </a:r>
            <a:r>
              <a:rPr lang="pl-PL" sz="2000" dirty="0" smtClean="0"/>
              <a:t> – dzieli powierzchnię macierzy na dwie części: </a:t>
            </a:r>
            <a:r>
              <a:rPr lang="pl-PL" sz="2000" u="sng" dirty="0" smtClean="0"/>
              <a:t>w pierwszej </a:t>
            </a:r>
            <a:r>
              <a:rPr lang="pl-PL" sz="2000" dirty="0" smtClean="0"/>
              <a:t>(powyżej przekątnej) są produkty generujące dodatnie przepływy pieniężne, </a:t>
            </a:r>
            <a:r>
              <a:rPr lang="pl-PL" sz="2000" u="sng" dirty="0" smtClean="0"/>
              <a:t>w drugiej </a:t>
            </a:r>
            <a:r>
              <a:rPr lang="pl-PL" sz="2000" dirty="0" smtClean="0"/>
              <a:t>– produkty generujące ujemne przepływy pieniężne</a:t>
            </a:r>
          </a:p>
        </p:txBody>
      </p:sp>
    </p:spTree>
    <p:extLst>
      <p:ext uri="{BB962C8B-B14F-4D97-AF65-F5344CB8AC3E}">
        <p14:creationId xmlns:p14="http://schemas.microsoft.com/office/powerpoint/2010/main" val="244913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338" y="38516"/>
            <a:ext cx="10515600" cy="744147"/>
          </a:xfrm>
        </p:spPr>
        <p:txBody>
          <a:bodyPr>
            <a:normAutofit/>
          </a:bodyPr>
          <a:lstStyle/>
          <a:p>
            <a:r>
              <a:rPr lang="pl-PL" sz="4000" dirty="0" smtClean="0"/>
              <a:t>Metody portfelowe: </a:t>
            </a:r>
            <a:r>
              <a:rPr lang="pl-PL" sz="4000" b="1" dirty="0" smtClean="0">
                <a:solidFill>
                  <a:srgbClr val="0033CC"/>
                </a:solidFill>
              </a:rPr>
              <a:t>macierz </a:t>
            </a:r>
            <a:r>
              <a:rPr lang="pl-PL" sz="4000" b="1" dirty="0" err="1" smtClean="0">
                <a:solidFill>
                  <a:srgbClr val="0033CC"/>
                </a:solidFill>
              </a:rPr>
              <a:t>Marakon</a:t>
            </a:r>
            <a:r>
              <a:rPr lang="pl-PL" sz="4000" b="1" dirty="0" smtClean="0">
                <a:solidFill>
                  <a:srgbClr val="0033CC"/>
                </a:solidFill>
              </a:rPr>
              <a:t> </a:t>
            </a:r>
            <a:r>
              <a:rPr lang="pl-PL" sz="4000" b="1" dirty="0" err="1" smtClean="0">
                <a:solidFill>
                  <a:srgbClr val="0033CC"/>
                </a:solidFill>
              </a:rPr>
              <a:t>Associates</a:t>
            </a:r>
            <a:endParaRPr lang="pl-PL" sz="4000" b="1" dirty="0">
              <a:solidFill>
                <a:srgbClr val="0033CC"/>
              </a:solidFill>
            </a:endParaRP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254000" y="782663"/>
            <a:ext cx="11823700" cy="48137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200" dirty="0" smtClean="0"/>
              <a:t>Analiza macierzy pozwala </a:t>
            </a:r>
            <a:r>
              <a:rPr lang="pl-PL" sz="2200" dirty="0" smtClean="0">
                <a:solidFill>
                  <a:srgbClr val="0033CC"/>
                </a:solidFill>
              </a:rPr>
              <a:t>na określenie poziomu rentowności kapitału własnego, ocenę udziału w rynku, ocenę przepływów pieniężnych przedsiębiorstwa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200" dirty="0" smtClean="0">
                <a:solidFill>
                  <a:srgbClr val="0033CC"/>
                </a:solidFill>
              </a:rPr>
              <a:t>Ocena przedsiębiorstwa nie jest jednoznaczna</a:t>
            </a:r>
            <a:r>
              <a:rPr lang="pl-PL" sz="2200" dirty="0" smtClean="0"/>
              <a:t>, mimo przyjmowanych pozycji konkretnych polach macierzy, ponieważ powinna być dokonywana w kontekście zamierzeń, które przedsiębiorstwo reali-</a:t>
            </a:r>
            <a:r>
              <a:rPr lang="pl-PL" sz="2200" dirty="0" err="1" smtClean="0"/>
              <a:t>zowało</a:t>
            </a:r>
            <a:r>
              <a:rPr lang="pl-PL" sz="2200" dirty="0" smtClean="0"/>
              <a:t> (np. spadek rentowności może być wynikiem działań promocyjnych, modyfikacji produktu czy rozbudowy kanałów dystrybucji)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200" dirty="0" smtClean="0"/>
              <a:t>Macierz ta służy do </a:t>
            </a:r>
            <a:r>
              <a:rPr lang="pl-PL" sz="2200" dirty="0" smtClean="0">
                <a:solidFill>
                  <a:srgbClr val="0033CC"/>
                </a:solidFill>
              </a:rPr>
              <a:t>analizy portfela produkcji przedsiębiorstwa </a:t>
            </a:r>
            <a:r>
              <a:rPr lang="pl-PL" sz="2200" dirty="0" smtClean="0"/>
              <a:t>o zróżnicowanym asortymencie pro-duktów, prowadzących zróżnicowaną działalność lub/i na wielu rynkach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200" dirty="0" smtClean="0"/>
              <a:t>Macierz kompleksowo </a:t>
            </a:r>
            <a:r>
              <a:rPr lang="pl-PL" sz="2200" dirty="0" smtClean="0">
                <a:solidFill>
                  <a:srgbClr val="0033CC"/>
                </a:solidFill>
              </a:rPr>
              <a:t>pokazuje zależności między przepływami pieniężnymi, udziałem w rynku a do-chodowością poszczególnych produktów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200" dirty="0" smtClean="0"/>
              <a:t>Przy zastosowaniu elementów analizy finansowej, </a:t>
            </a:r>
            <a:r>
              <a:rPr lang="pl-PL" sz="2200" dirty="0" smtClean="0">
                <a:solidFill>
                  <a:srgbClr val="0033CC"/>
                </a:solidFill>
              </a:rPr>
              <a:t>można dzięki tej analizie precyzyjniej </a:t>
            </a:r>
            <a:r>
              <a:rPr lang="pl-PL" sz="2200" dirty="0" smtClean="0"/>
              <a:t>(niż w przy-</a:t>
            </a:r>
            <a:r>
              <a:rPr lang="pl-PL" sz="2200" dirty="0" err="1" smtClean="0"/>
              <a:t>padku</a:t>
            </a:r>
            <a:r>
              <a:rPr lang="pl-PL" sz="2200" dirty="0" smtClean="0"/>
              <a:t> posługiwania się macierzą BCG) </a:t>
            </a:r>
            <a:r>
              <a:rPr lang="pl-PL" sz="2200" dirty="0" smtClean="0">
                <a:solidFill>
                  <a:srgbClr val="0033CC"/>
                </a:solidFill>
              </a:rPr>
              <a:t>podejmować decyzje o restrukturyzacji portfela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200" dirty="0" smtClean="0">
                <a:solidFill>
                  <a:srgbClr val="0033CC"/>
                </a:solidFill>
              </a:rPr>
              <a:t>Wada</a:t>
            </a:r>
            <a:r>
              <a:rPr lang="pl-PL" sz="2200" dirty="0" smtClean="0"/>
              <a:t>: subiektywizm w doborze i pomiarze cech, określaniu ich natężenia i punktów granicznych kwalifikujących pośrednio zalecane strategie</a:t>
            </a:r>
          </a:p>
        </p:txBody>
      </p:sp>
    </p:spTree>
    <p:extLst>
      <p:ext uri="{BB962C8B-B14F-4D97-AF65-F5344CB8AC3E}">
        <p14:creationId xmlns:p14="http://schemas.microsoft.com/office/powerpoint/2010/main" val="322445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338" y="38516"/>
            <a:ext cx="10515600" cy="744147"/>
          </a:xfrm>
        </p:spPr>
        <p:txBody>
          <a:bodyPr>
            <a:normAutofit fontScale="90000"/>
          </a:bodyPr>
          <a:lstStyle/>
          <a:p>
            <a:r>
              <a:rPr lang="pl-PL" sz="4000" dirty="0" smtClean="0"/>
              <a:t>Metody portfelowe: </a:t>
            </a:r>
            <a:r>
              <a:rPr lang="pl-PL" sz="4000" b="1" dirty="0" smtClean="0">
                <a:solidFill>
                  <a:srgbClr val="0033CC"/>
                </a:solidFill>
              </a:rPr>
              <a:t>macierz portfela technologicznego</a:t>
            </a:r>
            <a:endParaRPr lang="pl-PL" sz="4000" b="1" dirty="0">
              <a:solidFill>
                <a:srgbClr val="0033CC"/>
              </a:solidFill>
            </a:endParaRP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5372100" y="850464"/>
            <a:ext cx="6575060" cy="44935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000" dirty="0" smtClean="0"/>
              <a:t>Narzędzie analizy zmian technologicznych, ich tempa, nieciągłości, cykli życia technologii w sektorze rynku.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000" dirty="0" smtClean="0"/>
              <a:t>Przyjmuje się </a:t>
            </a:r>
            <a:r>
              <a:rPr lang="pl-PL" sz="2000" dirty="0" smtClean="0">
                <a:solidFill>
                  <a:srgbClr val="0033CC"/>
                </a:solidFill>
              </a:rPr>
              <a:t>klasyfikację technologii ze względu na dwa kryteria: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arenR"/>
            </a:pPr>
            <a:r>
              <a:rPr lang="pl-PL" sz="2000" dirty="0" smtClean="0"/>
              <a:t>atrakcyjność technologii,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buAutoNum type="arabicParenR"/>
            </a:pPr>
            <a:r>
              <a:rPr lang="pl-PL" sz="2000" dirty="0" smtClean="0"/>
              <a:t>siła technologii (określanej jako rodzaj mistrzostwa technologicznego, które może osiągnąć przedsiębiorstwo).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000" dirty="0" smtClean="0"/>
              <a:t>Następnie w zależności od tych kryteriów, wyróżnia się dziewięć sytuacji modelowych i dla każdej z nich określa się strategię inwestycyjną (jedną z trzech: intensyfikacja nakładów na technologię, badanie i selektywne inwestowanie w rokujące technologie, redukcja lub rezygnacja z nakładów na technologię).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2000" dirty="0"/>
          </a:p>
        </p:txBody>
      </p:sp>
      <p:sp>
        <p:nvSpPr>
          <p:cNvPr id="9" name="Symbol zastępczy zawartości 2"/>
          <p:cNvSpPr txBox="1">
            <a:spLocks/>
          </p:cNvSpPr>
          <p:nvPr/>
        </p:nvSpPr>
        <p:spPr>
          <a:xfrm>
            <a:off x="257330" y="5343965"/>
            <a:ext cx="11591769" cy="10695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000" dirty="0" smtClean="0"/>
              <a:t>Portfel technologiczny przedsiębiorstwa i portfel produkcji pozwalają wnioskować o sukcesie rynkowym i po-</a:t>
            </a:r>
            <a:r>
              <a:rPr lang="pl-PL" sz="2000" dirty="0" err="1" smtClean="0"/>
              <a:t>zycji</a:t>
            </a:r>
            <a:r>
              <a:rPr lang="pl-PL" sz="2000" dirty="0" smtClean="0"/>
              <a:t> strategicznej możliwej do osiągnięcia w przyszłości; określają możliwości maksymalizowania zysku w za-</a:t>
            </a:r>
            <a:r>
              <a:rPr lang="pl-PL" sz="2000" dirty="0" err="1" smtClean="0"/>
              <a:t>leżności</a:t>
            </a:r>
            <a:r>
              <a:rPr lang="pl-PL" sz="2000" dirty="0" smtClean="0"/>
              <a:t> od kierunku wyboru rozwoju technologicznego i strategii inwestycyjnych w tym obszarze.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185" y="647701"/>
            <a:ext cx="4725815" cy="4546600"/>
          </a:xfrm>
          <a:prstGeom prst="rect">
            <a:avLst/>
          </a:prstGeom>
        </p:spPr>
      </p:pic>
      <p:sp>
        <p:nvSpPr>
          <p:cNvPr id="4" name="Strzałka w prawo 3"/>
          <p:cNvSpPr/>
          <p:nvPr/>
        </p:nvSpPr>
        <p:spPr>
          <a:xfrm rot="10115341">
            <a:off x="3852263" y="4618005"/>
            <a:ext cx="1661485" cy="39820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107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338" y="38516"/>
            <a:ext cx="10515600" cy="744147"/>
          </a:xfrm>
        </p:spPr>
        <p:txBody>
          <a:bodyPr>
            <a:normAutofit/>
          </a:bodyPr>
          <a:lstStyle/>
          <a:p>
            <a:r>
              <a:rPr lang="pl-PL" sz="4000" dirty="0" smtClean="0"/>
              <a:t>Metody portfelowe: </a:t>
            </a:r>
            <a:r>
              <a:rPr lang="pl-PL" sz="4000" b="1" dirty="0" smtClean="0">
                <a:solidFill>
                  <a:srgbClr val="0033CC"/>
                </a:solidFill>
              </a:rPr>
              <a:t>macierz </a:t>
            </a:r>
            <a:r>
              <a:rPr lang="pl-PL" sz="4000" b="1" dirty="0" err="1" smtClean="0">
                <a:solidFill>
                  <a:srgbClr val="0033CC"/>
                </a:solidFill>
              </a:rPr>
              <a:t>McKinsey</a:t>
            </a:r>
            <a:endParaRPr lang="pl-PL" sz="3100" b="1" dirty="0">
              <a:solidFill>
                <a:srgbClr val="0033CC"/>
              </a:solidFill>
            </a:endParaRP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77864" y="828567"/>
            <a:ext cx="11950700" cy="29553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900" dirty="0" smtClean="0"/>
              <a:t>Narzędzie oceny pozycji strategicznej przedsiębiorstwa; analiza atrakcyjności produktu i atrakcyjności rynku dla firm zdywersyfikowanych (działających w wielu różnych sektorach i oferujących zróżnicowany asortyment produktów.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900" dirty="0"/>
              <a:t>Z</a:t>
            </a:r>
            <a:r>
              <a:rPr lang="pl-PL" sz="1900" dirty="0" smtClean="0"/>
              <a:t>bieżna koncepcją tworzenia takich konfiguracji operacji globalnych, aby tworzyły one najwyższą wartość dodaną; wskazuje na konieczność tworzenia tzw. strategicznych jednostek organizacyjnych (wyodrębnione części </a:t>
            </a:r>
            <a:r>
              <a:rPr lang="pl-PL" sz="1900" dirty="0" err="1" smtClean="0"/>
              <a:t>przedsię</a:t>
            </a:r>
            <a:r>
              <a:rPr lang="pl-PL" sz="1900" dirty="0" smtClean="0"/>
              <a:t>-biorstwa, mające określonych konkurentów, dostawców, klientów, działającymi na odrębnych rynkach i mającymi swoje własne strategie konkurencji).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900" dirty="0" smtClean="0">
                <a:solidFill>
                  <a:srgbClr val="0033CC"/>
                </a:solidFill>
              </a:rPr>
              <a:t>Etapy analizy za pomocą macierzy </a:t>
            </a:r>
            <a:r>
              <a:rPr lang="pl-PL" sz="1900" dirty="0" err="1" smtClean="0">
                <a:solidFill>
                  <a:srgbClr val="0033CC"/>
                </a:solidFill>
              </a:rPr>
              <a:t>McKinsey</a:t>
            </a:r>
            <a:r>
              <a:rPr lang="pl-PL" sz="1900" dirty="0" smtClean="0"/>
              <a:t>:</a:t>
            </a:r>
          </a:p>
          <a:p>
            <a:pPr marL="457200" indent="-2520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pl-PL" sz="1900" dirty="0" smtClean="0"/>
              <a:t>Określenie czynników krytycznych (zewnętrznych i wewnętrznych)</a:t>
            </a:r>
          </a:p>
          <a:p>
            <a:pPr marL="457200" indent="-2520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pl-PL" sz="1900" dirty="0" smtClean="0"/>
              <a:t>Ocena zewnętrznych czynników krytycznych (ocena atrakcyjności przemysłu)</a:t>
            </a:r>
          </a:p>
          <a:p>
            <a:pPr marL="457200" indent="-2520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pl-PL" sz="1900" dirty="0" smtClean="0"/>
              <a:t>Ocena wewnętrznych czynników krytycznych (ocena atrakcyjności produktu)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1900" dirty="0"/>
          </a:p>
        </p:txBody>
      </p:sp>
      <p:sp>
        <p:nvSpPr>
          <p:cNvPr id="9" name="Symbol zastępczy zawartości 2"/>
          <p:cNvSpPr txBox="1">
            <a:spLocks/>
          </p:cNvSpPr>
          <p:nvPr/>
        </p:nvSpPr>
        <p:spPr>
          <a:xfrm>
            <a:off x="6781800" y="3829842"/>
            <a:ext cx="5246764" cy="28475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600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900" dirty="0" smtClean="0"/>
              <a:t>4. Określenie pozycji poszczególnych produktów w macierzy</a:t>
            </a:r>
          </a:p>
          <a:p>
            <a:pPr marL="21600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900" dirty="0" smtClean="0"/>
              <a:t>5. Ocena trendów dla każdego zewnętrznego czynnika krytycznego</a:t>
            </a:r>
          </a:p>
          <a:p>
            <a:pPr marL="21600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900" dirty="0" smtClean="0"/>
              <a:t>6. Określenie pożądanej oceny każdego </a:t>
            </a:r>
            <a:r>
              <a:rPr lang="pl-PL" sz="1900" dirty="0" err="1" smtClean="0"/>
              <a:t>wew-nętrznego</a:t>
            </a:r>
            <a:r>
              <a:rPr lang="pl-PL" sz="1900" dirty="0" smtClean="0"/>
              <a:t> czynnika krytycznego</a:t>
            </a:r>
          </a:p>
          <a:p>
            <a:pPr marL="21600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900" dirty="0" smtClean="0"/>
              <a:t>7. Ustalenie oczekiwanej pozycji poszczególnych produktów w macierzy</a:t>
            </a:r>
          </a:p>
          <a:p>
            <a:pPr marL="21600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900" dirty="0" smtClean="0"/>
              <a:t>8. Sformułowanie strategii dla każdego produktu</a:t>
            </a:r>
          </a:p>
          <a:p>
            <a:pPr marL="216000">
              <a:lnSpc>
                <a:spcPct val="100000"/>
              </a:lnSpc>
              <a:spcBef>
                <a:spcPts val="0"/>
              </a:spcBef>
            </a:pPr>
            <a:endParaRPr lang="pl-PL" sz="1900" dirty="0" smtClean="0"/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64" y="3915903"/>
            <a:ext cx="6523285" cy="2675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97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338" y="38516"/>
            <a:ext cx="10515600" cy="744147"/>
          </a:xfrm>
        </p:spPr>
        <p:txBody>
          <a:bodyPr>
            <a:normAutofit/>
          </a:bodyPr>
          <a:lstStyle/>
          <a:p>
            <a:r>
              <a:rPr lang="pl-PL" sz="4000" dirty="0" smtClean="0"/>
              <a:t>Metody portfelowe: </a:t>
            </a:r>
            <a:r>
              <a:rPr lang="pl-PL" sz="4000" b="1" dirty="0" smtClean="0">
                <a:solidFill>
                  <a:srgbClr val="0033CC"/>
                </a:solidFill>
              </a:rPr>
              <a:t>macierz </a:t>
            </a:r>
            <a:r>
              <a:rPr lang="pl-PL" sz="4000" b="1" dirty="0" err="1" smtClean="0">
                <a:solidFill>
                  <a:srgbClr val="0033CC"/>
                </a:solidFill>
              </a:rPr>
              <a:t>McKinsey</a:t>
            </a:r>
            <a:endParaRPr lang="pl-PL" sz="3100" b="1" dirty="0">
              <a:solidFill>
                <a:srgbClr val="0033CC"/>
              </a:solidFill>
            </a:endParaRP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368300" y="927100"/>
            <a:ext cx="11341100" cy="55879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400" dirty="0" smtClean="0">
                <a:solidFill>
                  <a:srgbClr val="0033CC"/>
                </a:solidFill>
              </a:rPr>
              <a:t>Zmiennymi opisującymi atrakcyjność rynku </a:t>
            </a:r>
            <a:r>
              <a:rPr lang="pl-PL" sz="2400" dirty="0" smtClean="0"/>
              <a:t>mogą być: wielkość popytu, zmiany popytu, cykliczność popytu, rentowność rynku, struktura konkurencji, sposoby konkurowania, substytucyjność, poziom technologiczny sektora, dostępność zasileń i siła przetargowa dostawców, siła przetargowa klientów.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400" dirty="0" smtClean="0">
                <a:solidFill>
                  <a:srgbClr val="0033CC"/>
                </a:solidFill>
              </a:rPr>
              <a:t>Zmiennymi opisującymi pozycję strategiczną przedsiębiorstwa </a:t>
            </a:r>
            <a:r>
              <a:rPr lang="pl-PL" sz="2400" dirty="0" smtClean="0"/>
              <a:t>są: udział w rynku, możliwości inwestowania, kadry i inne zasoby niematerialne, jakość produktów, ceny produktów, system dystrybucji, marketing, siła finansowa przedsiębiorstwa, poziom technologiczny przedsiębiorstwa.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400" dirty="0" smtClean="0">
                <a:solidFill>
                  <a:srgbClr val="0033CC"/>
                </a:solidFill>
              </a:rPr>
              <a:t>Wskazania dla strategii produktowo-rynkowych</a:t>
            </a:r>
            <a:r>
              <a:rPr lang="pl-PL" sz="2400" dirty="0" smtClean="0"/>
              <a:t>, które wynikają z macierzy </a:t>
            </a:r>
            <a:r>
              <a:rPr lang="pl-PL" sz="2400" dirty="0" err="1" smtClean="0"/>
              <a:t>McKinsey</a:t>
            </a:r>
            <a:r>
              <a:rPr lang="pl-PL" sz="2400" dirty="0" smtClean="0"/>
              <a:t> są bardzo podobne jak we wszystkich metodach portfelowych, ale odnoszą się one do strategicznych jednostek organizacyjnych, a nie produktów; dają  odpowiedzi na pytania: gdzie zbierać „żniwa”?, co likwidować?, gdzie potrzebny jest zastrzyk gotówki?, co zrobić z „przeciętnymi” , aby stali się „zwycięzcami”?, a wszelkie decyzje strategiczne mają na celu zbilansowanie portfela produktowego przedsiębiorstw.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173086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338" y="38516"/>
            <a:ext cx="10515600" cy="744147"/>
          </a:xfrm>
        </p:spPr>
        <p:txBody>
          <a:bodyPr>
            <a:normAutofit/>
          </a:bodyPr>
          <a:lstStyle/>
          <a:p>
            <a:r>
              <a:rPr lang="pl-PL" sz="4000" dirty="0" smtClean="0"/>
              <a:t>Metody portfelowe: </a:t>
            </a:r>
            <a:r>
              <a:rPr lang="pl-PL" sz="4000" b="1" dirty="0" smtClean="0">
                <a:solidFill>
                  <a:srgbClr val="0033CC"/>
                </a:solidFill>
              </a:rPr>
              <a:t>macierz ADL</a:t>
            </a:r>
            <a:endParaRPr lang="pl-PL" sz="4000" b="1" dirty="0">
              <a:solidFill>
                <a:srgbClr val="0033CC"/>
              </a:solidFill>
            </a:endParaRP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8051800" y="945983"/>
            <a:ext cx="3704860" cy="52008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000" dirty="0" smtClean="0"/>
              <a:t>Macierz do oceny portfela produktowego przedsiębiorstwa na podstawie: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000" dirty="0" smtClean="0"/>
              <a:t>1. </a:t>
            </a:r>
            <a:r>
              <a:rPr lang="pl-PL" sz="2000" dirty="0" smtClean="0">
                <a:solidFill>
                  <a:srgbClr val="0033CC"/>
                </a:solidFill>
              </a:rPr>
              <a:t>atrakcyjności rynku </a:t>
            </a:r>
            <a:r>
              <a:rPr lang="pl-PL" sz="2000" dirty="0" smtClean="0"/>
              <a:t>(kryterium wielowymiarowe pozycji konkurencyjnej przedsiębiorstwa na rynku)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000" dirty="0" smtClean="0"/>
              <a:t>2. </a:t>
            </a:r>
            <a:r>
              <a:rPr lang="pl-PL" sz="2000" dirty="0" smtClean="0">
                <a:solidFill>
                  <a:srgbClr val="0033CC"/>
                </a:solidFill>
              </a:rPr>
              <a:t>fazy cyklu życia produktów </a:t>
            </a:r>
            <a:r>
              <a:rPr lang="pl-PL" sz="2000" dirty="0" smtClean="0"/>
              <a:t>(pozwala określić wzajemne relacje między nimi)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000" dirty="0" smtClean="0"/>
              <a:t>Im produkt ma silniejszą pozycję konkurencyjną, tym większa jest jego zdolność do generowania zysków. Dodatkowo zdolność ta jest uwarunkowana fazą cyklu życia produktu. 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530" y="945983"/>
            <a:ext cx="7591270" cy="5289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13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338" y="38516"/>
            <a:ext cx="10515600" cy="744147"/>
          </a:xfrm>
        </p:spPr>
        <p:txBody>
          <a:bodyPr>
            <a:normAutofit/>
          </a:bodyPr>
          <a:lstStyle/>
          <a:p>
            <a:r>
              <a:rPr lang="pl-PL" sz="4000" dirty="0" smtClean="0"/>
              <a:t>Metody portfelowe: </a:t>
            </a:r>
            <a:r>
              <a:rPr lang="pl-PL" sz="4000" b="1" dirty="0" smtClean="0">
                <a:solidFill>
                  <a:srgbClr val="0033CC"/>
                </a:solidFill>
              </a:rPr>
              <a:t>macierz ADL</a:t>
            </a:r>
            <a:endParaRPr lang="pl-PL" sz="4000" b="1" dirty="0">
              <a:solidFill>
                <a:srgbClr val="0033CC"/>
              </a:solidFill>
            </a:endParaRP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5463090" y="782661"/>
            <a:ext cx="6538410" cy="46568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900" dirty="0" smtClean="0"/>
              <a:t>Macierz ADL pokazuje: silne strony portfela produkcji oraz wielkość potencjalnych możliwości budowania optymalnych strategii produktowo-rynkowych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900" dirty="0" smtClean="0"/>
              <a:t>W macierzy ADL określa się przebieg rozwoju przedsiębiorstwa w sektorze według scenariusza sukcesu i porażki (to tzw. </a:t>
            </a:r>
            <a:r>
              <a:rPr lang="pl-PL" sz="1900" dirty="0" smtClean="0">
                <a:solidFill>
                  <a:srgbClr val="0033CC"/>
                </a:solidFill>
              </a:rPr>
              <a:t>trajektorie strategiczne</a:t>
            </a:r>
            <a:r>
              <a:rPr lang="pl-PL" sz="1900" dirty="0" smtClean="0"/>
              <a:t>).Zakłada się, że zdolność produktu do generowania zysku jest powodowana stopniem jego </a:t>
            </a:r>
            <a:r>
              <a:rPr lang="pl-PL" sz="1900" dirty="0" err="1" smtClean="0"/>
              <a:t>konku-rencyjności</a:t>
            </a:r>
            <a:r>
              <a:rPr lang="pl-PL" sz="1900" dirty="0" smtClean="0"/>
              <a:t> i stopniem dojrzałości sektora. W poszczególnych fazach cyklu życia sektora, określa się punkty krytyczne, które decydują o konkurencyjności wyrobu.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900" dirty="0" smtClean="0">
                <a:solidFill>
                  <a:srgbClr val="0033CC"/>
                </a:solidFill>
              </a:rPr>
              <a:t>Trajektorią strategiczną występującą najczęściej </a:t>
            </a:r>
            <a:r>
              <a:rPr lang="pl-PL" sz="1900" dirty="0" smtClean="0"/>
              <a:t>jest linia </a:t>
            </a:r>
            <a:r>
              <a:rPr lang="pl-PL" sz="1900" dirty="0" err="1" smtClean="0"/>
              <a:t>środ-kowa</a:t>
            </a:r>
            <a:r>
              <a:rPr lang="pl-PL" sz="1900" dirty="0" smtClean="0"/>
              <a:t> – przedsiębiorstwo przechodzi przez wszystkie fazy cyklu życia sektora, od pozycji słabej do dominującej. Trajektoria sukcesu – już od startu w danej dziedzinie działalności firma osiąga dominującą pozycję i utrzymuje ją przez cały czas </a:t>
            </a:r>
            <a:r>
              <a:rPr lang="pl-PL" sz="1900" dirty="0" err="1" smtClean="0"/>
              <a:t>swo</a:t>
            </a:r>
            <a:r>
              <a:rPr lang="pl-PL" sz="1900" dirty="0"/>
              <a:t>-</a:t>
            </a:r>
            <a:r>
              <a:rPr lang="pl-PL" sz="1900" dirty="0" smtClean="0"/>
              <a:t>jego funkcjonowania w sektorze. Trajektorie porażki – mogą mieć postać sytuacji, w której firma rozpoczyna typowo swoją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1900" dirty="0" smtClean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938" y="782663"/>
            <a:ext cx="5241152" cy="4767237"/>
          </a:xfrm>
          <a:prstGeom prst="rect">
            <a:avLst/>
          </a:prstGeom>
        </p:spPr>
      </p:pic>
      <p:sp>
        <p:nvSpPr>
          <p:cNvPr id="6" name="Symbol zastępczy zawartości 2"/>
          <p:cNvSpPr txBox="1">
            <a:spLocks/>
          </p:cNvSpPr>
          <p:nvPr/>
        </p:nvSpPr>
        <p:spPr>
          <a:xfrm>
            <a:off x="221938" y="5676901"/>
            <a:ext cx="11779562" cy="7734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1900" dirty="0" smtClean="0"/>
              <a:t>działalność w danej dziedzinie, od słabej pozycji i w fazie wzrostu ponosi porażkę wypadając z sektora, albo gdy firma zaczyna działalność z pozycji dominującej, ale w fazie wzrostu rezygnuje z danej dziedziny, bo traci konkurencyjność.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z="1900" dirty="0" smtClean="0"/>
          </a:p>
        </p:txBody>
      </p:sp>
    </p:spTree>
    <p:extLst>
      <p:ext uri="{BB962C8B-B14F-4D97-AF65-F5344CB8AC3E}">
        <p14:creationId xmlns:p14="http://schemas.microsoft.com/office/powerpoint/2010/main" val="282710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6178088"/>
            <a:ext cx="3848100" cy="651510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rgbClr val="0033CC"/>
                </a:solidFill>
              </a:rPr>
              <a:t>Łańcuch wartości</a:t>
            </a:r>
            <a:endParaRPr lang="pl-PL" sz="2800" dirty="0">
              <a:solidFill>
                <a:srgbClr val="0033CC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45770" y="537210"/>
            <a:ext cx="11178540" cy="223139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Koncepcja logistycznego łańcucha wartości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: opracowana przez M. E. Portera, to narzędzie analizy poprawności działań podejmowanych przez przedsiębiorstwo w celu wytworzenia wartości (mierzonej całkowitymi dochodami firmy wartości dla nabywcy przewyższającej poniesione koszty) i budowania przewagi konkurencyjnej. Zakłada podział organizacji na strategiczne istotne czynności w celu określenia miejsca powstawania kosztów i zysków oraz potencjalnych źródeł przewag konkurencyjnych.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pl-PL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7620" y="2534759"/>
            <a:ext cx="7641590" cy="3812819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445770" y="2534759"/>
            <a:ext cx="320675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Łańcuch wartości 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– sekwencja działań prze-</a:t>
            </a:r>
            <a:r>
              <a:rPr lang="pl-PL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kształcania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zasileń, technologii i pracy ludzi w produkty finalne; </a:t>
            </a:r>
            <a:r>
              <a:rPr lang="pl-PL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składa się z funkcji podstawowych (</a:t>
            </a:r>
            <a:r>
              <a:rPr lang="pl-PL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dzia-łalności</a:t>
            </a:r>
            <a:r>
              <a:rPr lang="pl-PL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podstawowej) i funkcji pomocni-</a:t>
            </a:r>
            <a:r>
              <a:rPr lang="pl-PL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czych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910224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8338" y="38516"/>
            <a:ext cx="10515600" cy="744147"/>
          </a:xfrm>
        </p:spPr>
        <p:txBody>
          <a:bodyPr>
            <a:normAutofit/>
          </a:bodyPr>
          <a:lstStyle/>
          <a:p>
            <a:r>
              <a:rPr lang="pl-PL" sz="3600" dirty="0" smtClean="0"/>
              <a:t>Metody portfelowe: </a:t>
            </a:r>
            <a:r>
              <a:rPr lang="pl-PL" sz="3600" b="1" dirty="0" smtClean="0">
                <a:solidFill>
                  <a:srgbClr val="0033CC"/>
                </a:solidFill>
              </a:rPr>
              <a:t>macierz </a:t>
            </a:r>
            <a:r>
              <a:rPr lang="pl-PL" sz="3600" b="1" dirty="0" err="1" smtClean="0">
                <a:solidFill>
                  <a:srgbClr val="0033CC"/>
                </a:solidFill>
              </a:rPr>
              <a:t>Hofera</a:t>
            </a:r>
            <a:endParaRPr lang="pl-PL" sz="3600" b="1" dirty="0">
              <a:solidFill>
                <a:srgbClr val="0033CC"/>
              </a:solidFill>
            </a:endParaRP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3721100" y="638222"/>
            <a:ext cx="8343900" cy="57959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800" dirty="0" smtClean="0">
                <a:solidFill>
                  <a:srgbClr val="0033CC"/>
                </a:solidFill>
              </a:rPr>
              <a:t>Wymiary macierzy ADL</a:t>
            </a:r>
            <a:r>
              <a:rPr lang="pl-PL" sz="1800" dirty="0" smtClean="0"/>
              <a:t>: dojrzałość przemysłu (5 faz), pozycja konkurencyjna </a:t>
            </a:r>
            <a:r>
              <a:rPr lang="pl-PL" sz="1800" dirty="0" err="1" smtClean="0"/>
              <a:t>przedsię</a:t>
            </a:r>
            <a:r>
              <a:rPr lang="pl-PL" sz="1800" dirty="0" smtClean="0"/>
              <a:t>-biorstwa w danym sektorze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800" dirty="0" smtClean="0">
                <a:solidFill>
                  <a:srgbClr val="0033CC"/>
                </a:solidFill>
              </a:rPr>
              <a:t>Etapy tworzenia</a:t>
            </a:r>
            <a:r>
              <a:rPr lang="pl-PL" sz="1800" dirty="0" smtClean="0"/>
              <a:t>: wydzielenie w przedsiębiorstwie strategicznych jednostek </a:t>
            </a:r>
            <a:r>
              <a:rPr lang="pl-PL" sz="1800" dirty="0" err="1" smtClean="0"/>
              <a:t>organiza-cyjnych</a:t>
            </a:r>
            <a:r>
              <a:rPr lang="pl-PL" sz="1800" dirty="0" smtClean="0"/>
              <a:t> (grup produktów), określenie pozycji strategicznej każdej z tych jednostek, ustalenie miejsca każdej jednostki na krzywej cyklu życia przemysłu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800" dirty="0" smtClean="0"/>
              <a:t>Powstaje w ten sposób 15 polowa macierz, w której w postaci kół umieszczone są poszczególne jednostki organizacyjne; wielkość kół przedstawiających poszczególne jednostki odpowiada proporcjami wielkości sektora, a zaciemnione wycinki kół są proporcjonalne do wielkości udziału w rynku danej grupy produktów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800" dirty="0" smtClean="0"/>
              <a:t>Charakterystyka poszczególnych grup produktów (strategicznych jednostek </a:t>
            </a:r>
            <a:r>
              <a:rPr lang="pl-PL" sz="1800" dirty="0" err="1" smtClean="0"/>
              <a:t>organiza-cyjnych</a:t>
            </a:r>
            <a:r>
              <a:rPr lang="pl-PL" sz="1800" dirty="0" smtClean="0"/>
              <a:t>) w macierzy </a:t>
            </a:r>
            <a:r>
              <a:rPr lang="pl-PL" sz="1800" dirty="0" err="1" smtClean="0"/>
              <a:t>Hofera</a:t>
            </a:r>
            <a:r>
              <a:rPr lang="pl-PL" sz="1800" dirty="0" smtClean="0"/>
              <a:t> jest wskazówką w budowaniu strategii produktowo-</a:t>
            </a:r>
            <a:r>
              <a:rPr lang="pl-PL" sz="1800" dirty="0" err="1" smtClean="0"/>
              <a:t>ryn</a:t>
            </a:r>
            <a:r>
              <a:rPr lang="pl-PL" sz="1800" dirty="0" smtClean="0"/>
              <a:t>-</a:t>
            </a:r>
            <a:r>
              <a:rPr lang="pl-PL" sz="1800" dirty="0" err="1" smtClean="0"/>
              <a:t>kowych</a:t>
            </a:r>
            <a:r>
              <a:rPr lang="pl-PL" sz="1800" dirty="0" smtClean="0"/>
              <a:t>. </a:t>
            </a:r>
            <a:r>
              <a:rPr lang="pl-PL" sz="1800" dirty="0" smtClean="0">
                <a:solidFill>
                  <a:srgbClr val="0033CC"/>
                </a:solidFill>
              </a:rPr>
              <a:t>Produkty A</a:t>
            </a:r>
            <a:r>
              <a:rPr lang="pl-PL" sz="1800" dirty="0" smtClean="0"/>
              <a:t>: oznaczają dylematy, mają mocną pozycję konkurencyjną w prze-</a:t>
            </a:r>
            <a:r>
              <a:rPr lang="pl-PL" sz="1800" dirty="0" err="1" smtClean="0"/>
              <a:t>myśle</a:t>
            </a:r>
            <a:r>
              <a:rPr lang="pl-PL" sz="1800" dirty="0" smtClean="0"/>
              <a:t> o tendencji wzrostowej, ale początkowej fazie jego rozwoju, co oznacza szanse ekspansji danego produktu. </a:t>
            </a:r>
            <a:r>
              <a:rPr lang="pl-PL" sz="1800" dirty="0" smtClean="0">
                <a:solidFill>
                  <a:srgbClr val="0033CC"/>
                </a:solidFill>
              </a:rPr>
              <a:t>Produkty B</a:t>
            </a:r>
            <a:r>
              <a:rPr lang="pl-PL" sz="1800" dirty="0" smtClean="0"/>
              <a:t> – to rozwojowi zwycięzcy, mają mocną </a:t>
            </a:r>
            <a:r>
              <a:rPr lang="pl-PL" sz="1800" dirty="0" err="1" smtClean="0"/>
              <a:t>pozyc-ję</a:t>
            </a:r>
            <a:r>
              <a:rPr lang="pl-PL" sz="1800" dirty="0" smtClean="0"/>
              <a:t> w przemyśle o tendencji wzrostowej, w fazie wprowadzania na rynek, mają szansę ekspansji. </a:t>
            </a:r>
            <a:r>
              <a:rPr lang="pl-PL" sz="1800" dirty="0" smtClean="0">
                <a:solidFill>
                  <a:srgbClr val="0033CC"/>
                </a:solidFill>
              </a:rPr>
              <a:t>Produkty C</a:t>
            </a:r>
            <a:r>
              <a:rPr lang="pl-PL" sz="1800" dirty="0" smtClean="0"/>
              <a:t>: potencjalni przegrani; przemysł w fazie wzrostu, słaba pozycja konkurencyjna wyrobów, możliwa szansa na rozwój. </a:t>
            </a:r>
            <a:r>
              <a:rPr lang="pl-PL" sz="1800" dirty="0" smtClean="0">
                <a:solidFill>
                  <a:srgbClr val="0033CC"/>
                </a:solidFill>
              </a:rPr>
              <a:t>Produkty D</a:t>
            </a:r>
            <a:r>
              <a:rPr lang="pl-PL" sz="1800" dirty="0" smtClean="0"/>
              <a:t>: są w </a:t>
            </a:r>
            <a:r>
              <a:rPr lang="pl-PL" sz="1800" dirty="0" err="1" smtClean="0"/>
              <a:t>niesprzyjają</a:t>
            </a:r>
            <a:r>
              <a:rPr lang="pl-PL" sz="1800" dirty="0" smtClean="0"/>
              <a:t>-cym otoczeniu, mają mocną pozycję na rynku i dużą szansę na przetrwanie oraz wejście w fazę dojrzałości. </a:t>
            </a:r>
            <a:r>
              <a:rPr lang="pl-PL" sz="1800" dirty="0" smtClean="0">
                <a:solidFill>
                  <a:srgbClr val="0033CC"/>
                </a:solidFill>
              </a:rPr>
              <a:t>Produkty E i F</a:t>
            </a:r>
            <a:r>
              <a:rPr lang="pl-PL" sz="1800" dirty="0" smtClean="0"/>
              <a:t>: „dojne krowy”, przynoszą zyski, zarabiają na zasilanie produktów wchodzących na rynek. Produkty G i H: definitywni przegrani’ „kule u nogi”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937" y="782662"/>
            <a:ext cx="3499163" cy="5491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93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74625"/>
            <a:ext cx="10515600" cy="511175"/>
          </a:xfrm>
        </p:spPr>
        <p:txBody>
          <a:bodyPr>
            <a:normAutofit fontScale="90000"/>
          </a:bodyPr>
          <a:lstStyle/>
          <a:p>
            <a:r>
              <a:rPr lang="pl-PL" sz="4000" b="1" dirty="0" smtClean="0">
                <a:solidFill>
                  <a:srgbClr val="0033CC"/>
                </a:solidFill>
              </a:rPr>
              <a:t>Analiza SWOT</a:t>
            </a:r>
            <a:endParaRPr lang="pl-PL" sz="4000" b="1" dirty="0">
              <a:solidFill>
                <a:srgbClr val="0033CC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17500" y="685800"/>
            <a:ext cx="11874500" cy="49704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sz="2400" dirty="0" smtClean="0">
                <a:cs typeface="Times New Roman" panose="02020603050405020304" pitchFamily="18" charset="0"/>
              </a:rPr>
              <a:t>	Metoda integrująca wszystkie istotne informacje uzyskane podczas diagnozowania </a:t>
            </a:r>
            <a:r>
              <a:rPr lang="pl-PL" sz="2400" dirty="0" err="1" smtClean="0">
                <a:cs typeface="Times New Roman" panose="02020603050405020304" pitchFamily="18" charset="0"/>
              </a:rPr>
              <a:t>przedsię</a:t>
            </a:r>
            <a:r>
              <a:rPr lang="pl-PL" sz="2400" dirty="0" smtClean="0">
                <a:cs typeface="Times New Roman" panose="02020603050405020304" pitchFamily="18" charset="0"/>
              </a:rPr>
              <a:t>-biorstwa i szacowania zmian w otoczeniu, w procesie zmierzającym do sformułowania strategii</a:t>
            </a:r>
          </a:p>
          <a:p>
            <a:r>
              <a:rPr lang="pl-PL" sz="2400" b="1" dirty="0" err="1" smtClean="0">
                <a:solidFill>
                  <a:srgbClr val="0033CC"/>
                </a:solidFill>
                <a:cs typeface="Times New Roman" panose="02020603050405020304" pitchFamily="18" charset="0"/>
              </a:rPr>
              <a:t>S</a:t>
            </a:r>
            <a:r>
              <a:rPr lang="pl-PL" sz="2400" dirty="0" err="1" smtClean="0">
                <a:cs typeface="Times New Roman" panose="02020603050405020304" pitchFamily="18" charset="0"/>
              </a:rPr>
              <a:t>trengths</a:t>
            </a:r>
            <a:r>
              <a:rPr lang="pl-PL" sz="2400" dirty="0" smtClean="0">
                <a:cs typeface="Times New Roman" panose="02020603050405020304" pitchFamily="18" charset="0"/>
              </a:rPr>
              <a:t> – mocne strony przedsiębiorstwa</a:t>
            </a:r>
          </a:p>
          <a:p>
            <a:r>
              <a:rPr lang="pl-PL" sz="2400" b="1" dirty="0" err="1" smtClean="0">
                <a:solidFill>
                  <a:srgbClr val="0033CC"/>
                </a:solidFill>
                <a:cs typeface="Times New Roman" panose="02020603050405020304" pitchFamily="18" charset="0"/>
              </a:rPr>
              <a:t>W</a:t>
            </a:r>
            <a:r>
              <a:rPr lang="pl-PL" sz="2400" dirty="0" err="1" smtClean="0">
                <a:cs typeface="Times New Roman" panose="02020603050405020304" pitchFamily="18" charset="0"/>
              </a:rPr>
              <a:t>eaknesses</a:t>
            </a:r>
            <a:r>
              <a:rPr lang="pl-PL" sz="2400" dirty="0" smtClean="0">
                <a:cs typeface="Times New Roman" panose="02020603050405020304" pitchFamily="18" charset="0"/>
              </a:rPr>
              <a:t> – słabe strony przedsiębiorstwa</a:t>
            </a:r>
          </a:p>
          <a:p>
            <a:r>
              <a:rPr lang="pl-PL" sz="2400" b="1" dirty="0" err="1" smtClean="0">
                <a:solidFill>
                  <a:srgbClr val="0033CC"/>
                </a:solidFill>
                <a:cs typeface="Times New Roman" panose="02020603050405020304" pitchFamily="18" charset="0"/>
              </a:rPr>
              <a:t>O</a:t>
            </a:r>
            <a:r>
              <a:rPr lang="pl-PL" sz="2400" dirty="0" err="1" smtClean="0">
                <a:cs typeface="Times New Roman" panose="02020603050405020304" pitchFamily="18" charset="0"/>
              </a:rPr>
              <a:t>pportunities</a:t>
            </a:r>
            <a:r>
              <a:rPr lang="pl-PL" sz="2400" dirty="0" smtClean="0">
                <a:cs typeface="Times New Roman" panose="02020603050405020304" pitchFamily="18" charset="0"/>
              </a:rPr>
              <a:t> – szanse w otoczeniu</a:t>
            </a:r>
          </a:p>
          <a:p>
            <a:r>
              <a:rPr lang="pl-PL" sz="2400" b="1" dirty="0" err="1" smtClean="0">
                <a:solidFill>
                  <a:srgbClr val="0033CC"/>
                </a:solidFill>
                <a:cs typeface="Times New Roman" panose="02020603050405020304" pitchFamily="18" charset="0"/>
              </a:rPr>
              <a:t>T</a:t>
            </a:r>
            <a:r>
              <a:rPr lang="pl-PL" sz="2400" dirty="0" err="1" smtClean="0">
                <a:cs typeface="Times New Roman" panose="02020603050405020304" pitchFamily="18" charset="0"/>
              </a:rPr>
              <a:t>hreats</a:t>
            </a:r>
            <a:r>
              <a:rPr lang="pl-PL" sz="2400" dirty="0" smtClean="0">
                <a:cs typeface="Times New Roman" panose="02020603050405020304" pitchFamily="18" charset="0"/>
              </a:rPr>
              <a:t> – zagrożenia w otoczeniu</a:t>
            </a:r>
          </a:p>
          <a:p>
            <a:pPr marL="0" indent="0">
              <a:buNone/>
            </a:pPr>
            <a:r>
              <a:rPr lang="pl-PL" sz="2400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Wyodrębnienie mocnych i słabych stron </a:t>
            </a:r>
            <a:r>
              <a:rPr lang="pl-PL" sz="2400" dirty="0" smtClean="0">
                <a:cs typeface="Times New Roman" panose="02020603050405020304" pitchFamily="18" charset="0"/>
              </a:rPr>
              <a:t>wymaga dokonania podziału wnętrza przedsiębiorstwa na od-rębne sfery działania i oceny siły wpływu każdej cechy na przedsiębiorstwo i jego zdolności do zmiany określonej cechy własnej.</a:t>
            </a:r>
          </a:p>
          <a:p>
            <a:pPr marL="0" indent="0">
              <a:buNone/>
            </a:pPr>
            <a:r>
              <a:rPr lang="pl-PL" sz="2400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Zagrożenia w otoczeniu</a:t>
            </a:r>
            <a:r>
              <a:rPr lang="pl-PL" sz="2400" dirty="0" smtClean="0">
                <a:cs typeface="Times New Roman" panose="02020603050405020304" pitchFamily="18" charset="0"/>
              </a:rPr>
              <a:t>: uzasadnione prawdopodobieństwo wystąpienia zdarzeń, które mają znaczący szkodliwy wpływ na funkcjonowanie przedsiębiorstwa.</a:t>
            </a:r>
          </a:p>
          <a:p>
            <a:pPr marL="0" indent="0">
              <a:buNone/>
            </a:pPr>
            <a:r>
              <a:rPr lang="pl-PL" sz="2400" dirty="0" smtClean="0">
                <a:solidFill>
                  <a:srgbClr val="0033CC"/>
                </a:solidFill>
                <a:cs typeface="Times New Roman" panose="02020603050405020304" pitchFamily="18" charset="0"/>
              </a:rPr>
              <a:t>Szanse</a:t>
            </a:r>
            <a:r>
              <a:rPr lang="pl-PL" sz="2400" dirty="0" smtClean="0">
                <a:cs typeface="Times New Roman" panose="02020603050405020304" pitchFamily="18" charset="0"/>
              </a:rPr>
              <a:t>: zjawiska w otoczeniu, które korzystnie wpływają na przedsiębiorstwo.</a:t>
            </a:r>
          </a:p>
          <a:p>
            <a:pPr marL="0" indent="0">
              <a:buNone/>
            </a:pPr>
            <a:r>
              <a:rPr lang="pl-PL" sz="2400" dirty="0" smtClean="0">
                <a:cs typeface="Times New Roman" panose="02020603050405020304" pitchFamily="18" charset="0"/>
              </a:rPr>
              <a:t>Sporządzenie macierzy SWOT – wymaga konfrontacji potencjalnych szans i zagrożeń z mocnymi i słaby-mi stronami przedsiębiorstwa oraz powiązania ich z procesami formułowania i wdrażania strategii.</a:t>
            </a:r>
          </a:p>
          <a:p>
            <a:pPr marL="0" indent="0">
              <a:buNone/>
            </a:pPr>
            <a:endParaRPr lang="pl-PL" sz="2400" dirty="0" smtClean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07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25501" y="111125"/>
            <a:ext cx="10515600" cy="549275"/>
          </a:xfrm>
        </p:spPr>
        <p:txBody>
          <a:bodyPr>
            <a:normAutofit fontScale="90000"/>
          </a:bodyPr>
          <a:lstStyle/>
          <a:p>
            <a:r>
              <a:rPr lang="pl-PL" sz="3600" b="1" dirty="0" smtClean="0">
                <a:solidFill>
                  <a:srgbClr val="0033CC"/>
                </a:solidFill>
              </a:rPr>
              <a:t>Analiza SWOT: etapy</a:t>
            </a:r>
            <a:endParaRPr lang="pl-PL" sz="3600" b="1" dirty="0">
              <a:solidFill>
                <a:srgbClr val="0033CC"/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901" y="660400"/>
            <a:ext cx="9436099" cy="539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089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74625"/>
            <a:ext cx="10515600" cy="485775"/>
          </a:xfrm>
        </p:spPr>
        <p:txBody>
          <a:bodyPr>
            <a:normAutofit fontScale="90000"/>
          </a:bodyPr>
          <a:lstStyle/>
          <a:p>
            <a:r>
              <a:rPr lang="pl-PL" sz="4000" b="1" dirty="0" smtClean="0">
                <a:solidFill>
                  <a:srgbClr val="0033CC"/>
                </a:solidFill>
              </a:rPr>
              <a:t>Analiza SWOT – </a:t>
            </a:r>
            <a:r>
              <a:rPr lang="pl-PL" sz="2800" b="1" i="1" dirty="0" smtClean="0">
                <a:solidFill>
                  <a:srgbClr val="0033CC"/>
                </a:solidFill>
              </a:rPr>
              <a:t>przykład analizy SWOT dla gminy</a:t>
            </a:r>
            <a:endParaRPr lang="pl-PL" sz="2800" b="1" i="1" dirty="0">
              <a:solidFill>
                <a:srgbClr val="0033CC"/>
              </a:solidFill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8762" y="774699"/>
            <a:ext cx="8979108" cy="6017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33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74625"/>
            <a:ext cx="10515600" cy="561975"/>
          </a:xfrm>
        </p:spPr>
        <p:txBody>
          <a:bodyPr>
            <a:normAutofit fontScale="90000"/>
          </a:bodyPr>
          <a:lstStyle/>
          <a:p>
            <a:r>
              <a:rPr lang="pl-PL" sz="4000" b="1" dirty="0" smtClean="0">
                <a:solidFill>
                  <a:srgbClr val="0033CC"/>
                </a:solidFill>
              </a:rPr>
              <a:t>Analiza SWOT</a:t>
            </a:r>
            <a:endParaRPr lang="pl-PL" sz="2800" b="1" i="1" dirty="0">
              <a:solidFill>
                <a:srgbClr val="0033CC"/>
              </a:solidFill>
            </a:endParaRP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959370" y="736600"/>
            <a:ext cx="10572230" cy="4953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100" dirty="0" smtClean="0"/>
              <a:t>Wszystkie czynniki mające wpływ na bieżącą i przyszłą pozycję przedsiębiorstwa dzieli się na: </a:t>
            </a:r>
            <a:r>
              <a:rPr lang="pl-PL" sz="2100" dirty="0" smtClean="0">
                <a:solidFill>
                  <a:srgbClr val="0033CC"/>
                </a:solidFill>
              </a:rPr>
              <a:t>zewnętrzne w stosunku do przedsiębiorstwa i mające charakter uwarunkowań wewnętrznych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100" dirty="0" smtClean="0">
                <a:solidFill>
                  <a:srgbClr val="0033CC"/>
                </a:solidFill>
              </a:rPr>
              <a:t>Wywierające negatywny wpływ na przedsiębiorstwo i mające pozytywny wpływ na nie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100" dirty="0" smtClean="0"/>
              <a:t>Można zastosować podejście SWOT/TOWS, polegające na szukaniu wielostronnych efektów synergii zewnętrznych i wewnętrznych możliwości rozwoju przedsiębiorstwa; podejście typu TOWS – to analiza od zewnątrz do wewnątrz, a SWOT – od wewnątrz na zewnątrz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100" dirty="0" smtClean="0"/>
              <a:t>W Podejściu typu </a:t>
            </a:r>
            <a:r>
              <a:rPr lang="pl-PL" sz="2100" dirty="0" smtClean="0">
                <a:solidFill>
                  <a:srgbClr val="0033CC"/>
                </a:solidFill>
              </a:rPr>
              <a:t>TOWS</a:t>
            </a:r>
            <a:r>
              <a:rPr lang="pl-PL" sz="2100" dirty="0" smtClean="0"/>
              <a:t> chodzi o ustalenie:</a:t>
            </a:r>
          </a:p>
          <a:p>
            <a:pPr marL="7920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pl-PL" sz="2100" dirty="0" smtClean="0"/>
              <a:t>Czy szanse potęgują siły przedsiębiorstwa?</a:t>
            </a:r>
          </a:p>
          <a:p>
            <a:pPr marL="7920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pl-PL" sz="2100" dirty="0" smtClean="0"/>
              <a:t>Czy szanse pozwalają na przezwyciężenie słabości?</a:t>
            </a:r>
          </a:p>
          <a:p>
            <a:pPr marL="7920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pl-PL" sz="2100" dirty="0" smtClean="0"/>
              <a:t>Czy zagrożenia osłabiają mocne strony przedsiębiorstwa?</a:t>
            </a:r>
          </a:p>
          <a:p>
            <a:pPr marL="792000" indent="-45720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pl-PL" sz="2100" dirty="0" smtClean="0"/>
              <a:t>Czy zagrożenia spotęgują słabości?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100" dirty="0" smtClean="0"/>
              <a:t>W klasycznej analizie typu </a:t>
            </a:r>
            <a:r>
              <a:rPr lang="pl-PL" sz="2100" dirty="0" smtClean="0">
                <a:solidFill>
                  <a:srgbClr val="0033CC"/>
                </a:solidFill>
              </a:rPr>
              <a:t>SWOT</a:t>
            </a:r>
            <a:r>
              <a:rPr lang="pl-PL" sz="2100" dirty="0" smtClean="0"/>
              <a:t>, chodzi o ustalenie:</a:t>
            </a:r>
          </a:p>
          <a:p>
            <a:pPr marL="648000" indent="-3429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pl-PL" sz="2100" dirty="0" smtClean="0"/>
              <a:t>Czy mocne strony przedsiębiorstwa pozwalają wykorzystać szanse rynkowe?</a:t>
            </a:r>
          </a:p>
          <a:p>
            <a:pPr marL="648000" indent="-3429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pl-PL" sz="2100" dirty="0" smtClean="0"/>
              <a:t>Czy siły umożliwiają pokonanie zagrożeń w otoczeniu?</a:t>
            </a:r>
          </a:p>
          <a:p>
            <a:pPr marL="648000" indent="-3429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pl-PL" sz="2100" dirty="0" smtClean="0"/>
              <a:t>Czy słabości uniemożliwiają wykorzystanie szans?</a:t>
            </a:r>
          </a:p>
          <a:p>
            <a:pPr marL="648000" indent="-342900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pl-PL" sz="2100" dirty="0" smtClean="0"/>
              <a:t>Czy słabe strony spotęgują niekorzystne oddziaływanie zagrożeń na przedsiębiorstwo?</a:t>
            </a:r>
          </a:p>
        </p:txBody>
      </p:sp>
    </p:spTree>
    <p:extLst>
      <p:ext uri="{BB962C8B-B14F-4D97-AF65-F5344CB8AC3E}">
        <p14:creationId xmlns:p14="http://schemas.microsoft.com/office/powerpoint/2010/main" val="359410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74625"/>
            <a:ext cx="10515600" cy="828675"/>
          </a:xfrm>
        </p:spPr>
        <p:txBody>
          <a:bodyPr>
            <a:normAutofit/>
          </a:bodyPr>
          <a:lstStyle/>
          <a:p>
            <a:r>
              <a:rPr lang="pl-PL" sz="4000" b="1" dirty="0" smtClean="0">
                <a:solidFill>
                  <a:srgbClr val="0033CC"/>
                </a:solidFill>
              </a:rPr>
              <a:t>Analiza SWOT</a:t>
            </a:r>
            <a:endParaRPr lang="pl-PL" sz="2800" b="1" i="1" dirty="0">
              <a:solidFill>
                <a:srgbClr val="0033CC"/>
              </a:solidFill>
            </a:endParaRPr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389744" y="898369"/>
            <a:ext cx="11624456" cy="7010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100" dirty="0" smtClean="0"/>
              <a:t>Wskazania dla strategii przedsiębiorstwa zależą od przewagi określonych sił – zewnętrznych lub wewnętrznych, ewentualnie od skumulowania się czynników pozytywnych lub negatywnych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1155" y="1727045"/>
            <a:ext cx="7548930" cy="2366830"/>
          </a:xfrm>
          <a:prstGeom prst="rect">
            <a:avLst/>
          </a:prstGeom>
        </p:spPr>
      </p:pic>
      <p:sp>
        <p:nvSpPr>
          <p:cNvPr id="5" name="Symbol zastępczy zawartości 2"/>
          <p:cNvSpPr txBox="1">
            <a:spLocks/>
          </p:cNvSpPr>
          <p:nvPr/>
        </p:nvSpPr>
        <p:spPr>
          <a:xfrm>
            <a:off x="109170" y="4093874"/>
            <a:ext cx="11905030" cy="23069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pl-PL" sz="2100" b="1" dirty="0" smtClean="0">
                <a:solidFill>
                  <a:srgbClr val="0033CC"/>
                </a:solidFill>
              </a:rPr>
              <a:t>Stratega silnej ekspansji i zróżnicowanego rozwoju (w sytuacji ‘maxi-maxi’) </a:t>
            </a:r>
            <a:r>
              <a:rPr lang="pl-PL" sz="2100" dirty="0" smtClean="0"/>
              <a:t>– czyli strategia agresywna, opierająca się na jak naj­lepszym wykorzystaniu efektu synergii, jaki zachodzi między silnymi stronami przed­siębiorstwa a szansami tworzonymi przez otoczenie; jest to strategia silnej eks­pansji i zróżnicowanego rozwoju; charakterystycznymi działaniami dla tej strategii są: ak­tywne wykorzystywanie pojawiających się szans, wzmacnianie pozycji rynkowej, kon­centrowanie zasobów na konkurencyjnych produktach</a:t>
            </a:r>
          </a:p>
        </p:txBody>
      </p:sp>
    </p:spTree>
    <p:extLst>
      <p:ext uri="{BB962C8B-B14F-4D97-AF65-F5344CB8AC3E}">
        <p14:creationId xmlns:p14="http://schemas.microsoft.com/office/powerpoint/2010/main" val="420835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74625"/>
            <a:ext cx="10515600" cy="714375"/>
          </a:xfrm>
        </p:spPr>
        <p:txBody>
          <a:bodyPr>
            <a:normAutofit/>
          </a:bodyPr>
          <a:lstStyle/>
          <a:p>
            <a:r>
              <a:rPr lang="pl-PL" sz="4000" b="1" dirty="0" smtClean="0">
                <a:solidFill>
                  <a:srgbClr val="0033CC"/>
                </a:solidFill>
              </a:rPr>
              <a:t>Analiza SWOT</a:t>
            </a:r>
            <a:endParaRPr lang="pl-PL" sz="2800" b="1" i="1" dirty="0">
              <a:solidFill>
                <a:srgbClr val="0033CC"/>
              </a:solidFill>
            </a:endParaRP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143485" y="1206500"/>
            <a:ext cx="11905030" cy="5054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pl-PL" sz="2000" b="1" dirty="0" smtClean="0">
                <a:solidFill>
                  <a:srgbClr val="0033CC"/>
                </a:solidFill>
              </a:rPr>
              <a:t>Strategia konkurencyjna (sytuacja ‘mini-maxi’) </a:t>
            </a:r>
            <a:r>
              <a:rPr lang="pl-PL" sz="2000" dirty="0" smtClean="0"/>
              <a:t>–szuka się sposobów eliminowania słabych stron w funkcjonowaniu przedsiębiorstwa i budowaniu przewagi konkurencyjnej poprzez jak najlepsze wykorzystanie istniejących szans sprzyjających rozwojowi; w tej strategii wykonywane są następujące działania: zwiększanie zasobów finansowych, unowocześnianie linii produktów, zwiększanie produktywności, minimalizowanie kosztów, zwiększanie efektywności przedsiębiorstwa, inwestowanie w utrzymanie, zwiększenie lub wykreowanie nowej przewagi konkurencyjnej.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000" b="1" dirty="0" smtClean="0">
                <a:solidFill>
                  <a:srgbClr val="0033CC"/>
                </a:solidFill>
              </a:rPr>
              <a:t>Strategia konserwatywna (sytuacja ‘maxi-mini’) </a:t>
            </a:r>
            <a:r>
              <a:rPr lang="pl-PL" sz="2000" dirty="0" smtClean="0"/>
              <a:t>–należy minimalizować negatywny wpływ otocznia poprzez maksymalne i aktywne wykorzystanie potencjału przedsiębiorstwa; działania charakteryzujące tego rodzaju strategię, polegają na: selekcji produktów, segmentacji (podziału) rynku, redukcji kosztów, poprawie konkurencyjnych produktów, ekspansji na nowe rynki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000" b="1" dirty="0" smtClean="0">
                <a:solidFill>
                  <a:srgbClr val="0033CC"/>
                </a:solidFill>
              </a:rPr>
              <a:t>Strategia defensywna (sytuacja ‘mini-mini’) </a:t>
            </a:r>
            <a:r>
              <a:rPr lang="pl-PL" sz="2000" dirty="0" smtClean="0"/>
              <a:t>–polega na zapewnieniu przetrwania albo wyciągnięciu maksimum korzyści przed likwidacją przedsiębiorstwa; charakterystyczne działania dla tej strategii to: redukcja kosztów, zatrzymanie procesu inwestowania, zmniejszenie zdolności produkcyjnych, ograniczenie oferty produktowej, wyjście z trudnych rynków</a:t>
            </a:r>
          </a:p>
        </p:txBody>
      </p:sp>
    </p:spTree>
    <p:extLst>
      <p:ext uri="{BB962C8B-B14F-4D97-AF65-F5344CB8AC3E}">
        <p14:creationId xmlns:p14="http://schemas.microsoft.com/office/powerpoint/2010/main" val="415683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74625"/>
            <a:ext cx="10515600" cy="714375"/>
          </a:xfrm>
        </p:spPr>
        <p:txBody>
          <a:bodyPr>
            <a:normAutofit/>
          </a:bodyPr>
          <a:lstStyle/>
          <a:p>
            <a:r>
              <a:rPr lang="pl-PL" sz="4000" b="1" dirty="0" err="1" smtClean="0">
                <a:solidFill>
                  <a:srgbClr val="0033CC"/>
                </a:solidFill>
              </a:rPr>
              <a:t>Benchmarking</a:t>
            </a:r>
            <a:endParaRPr lang="pl-PL" sz="2800" b="1" i="1" dirty="0">
              <a:solidFill>
                <a:srgbClr val="0033CC"/>
              </a:solidFill>
            </a:endParaRP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584200" y="1257300"/>
            <a:ext cx="11023600" cy="4432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00000"/>
              </a:lnSpc>
              <a:spcBef>
                <a:spcPts val="0"/>
              </a:spcBef>
            </a:pPr>
            <a:endParaRPr lang="pl-PL" sz="2000" dirty="0" smtClean="0"/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205092" y="889000"/>
            <a:ext cx="11781815" cy="5359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pl-PL" sz="2000" dirty="0" smtClean="0">
                <a:solidFill>
                  <a:srgbClr val="0033CC"/>
                </a:solidFill>
              </a:rPr>
              <a:t>poszukiwanie i adaptowanie najlepszych rozwiązań wykorzystywanych w innych przedsiębiorstwach, analizo-</a:t>
            </a:r>
            <a:r>
              <a:rPr lang="pl-PL" sz="2000" dirty="0" err="1" smtClean="0">
                <a:solidFill>
                  <a:srgbClr val="0033CC"/>
                </a:solidFill>
              </a:rPr>
              <a:t>wanie</a:t>
            </a:r>
            <a:r>
              <a:rPr lang="pl-PL" sz="2000" dirty="0" smtClean="0">
                <a:solidFill>
                  <a:srgbClr val="0033CC"/>
                </a:solidFill>
              </a:rPr>
              <a:t> sukcesów w zakresie określonych czynników i ustalenie takiej podstawy odniesienia, która umożliwiała-by ich udoskonalenie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pl-PL" sz="2000" dirty="0" smtClean="0"/>
              <a:t>Proces przetwarzania informacji zawartych we wzorcach </a:t>
            </a:r>
            <a:r>
              <a:rPr lang="pl-PL" sz="2000" dirty="0" err="1" smtClean="0"/>
              <a:t>zachowań</a:t>
            </a:r>
            <a:r>
              <a:rPr lang="pl-PL" sz="2000" dirty="0" smtClean="0"/>
              <a:t> liderów danego rynku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pl-PL" sz="2000" dirty="0" smtClean="0"/>
              <a:t>Metody działania, projekty, zasady i instrumenty, mogące stanowić wyznaczniki naszych dążeń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pl-PL" sz="2000" dirty="0" smtClean="0"/>
              <a:t>Porównanie z najlepszymi i rozwijanie swoich umiejętności w tym samym kierunku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pl-PL" sz="2000" dirty="0" smtClean="0"/>
              <a:t>Założenie: nie istnieje żaden człowiek czy organizacja, która posiada wiedzę pozwalającą wykonywać każdą czynność, każdy proces w sposób optymalny i w związku z tym pojawia się potrzeba uczenia się od innych poprzez porównywanie (</a:t>
            </a:r>
            <a:r>
              <a:rPr lang="pl-PL" sz="2000" dirty="0" err="1" smtClean="0"/>
              <a:t>benchmarking</a:t>
            </a:r>
            <a:r>
              <a:rPr lang="pl-PL" sz="2000" dirty="0" smtClean="0"/>
              <a:t>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pl-PL" sz="2000" dirty="0" smtClean="0"/>
              <a:t>Istota: określenie największych problemów firmy, a następnie wyznaczenie zespołu pracowników do przeglądu otoczenia firmy, umożliwiającego znalezienie lepszych rozwiązań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pl-PL" sz="2000" dirty="0" smtClean="0"/>
              <a:t>To proces ciągły (organizacje zmieniają się nieustannie)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pl-PL" sz="2000" dirty="0" smtClean="0"/>
              <a:t>Za jego pomocą dokonuje się pomiaru pod warunkiem istnienia narzędzi pomiarowych (tzn. działania </a:t>
            </a:r>
            <a:r>
              <a:rPr lang="pl-PL" sz="2000" dirty="0" err="1" smtClean="0"/>
              <a:t>prak</a:t>
            </a:r>
            <a:r>
              <a:rPr lang="pl-PL" sz="2000" dirty="0" smtClean="0"/>
              <a:t>-tyczne muszą być wyrażone w formie ilościowej, aby mogły zostać stworzone mierniki)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pl-PL" sz="2000" dirty="0" smtClean="0"/>
              <a:t>Jest stosowany w odniesieniu do: produktów, procesów wytwórczych, procesów pomocniczych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pl-PL" sz="2000" dirty="0" smtClean="0"/>
              <a:t>Definiuje najlepsze wzorce działania i pomaga w zrozumieniu przyczyn słabości i sposobów osiągnięcia </a:t>
            </a:r>
            <a:r>
              <a:rPr lang="pl-PL" sz="2000" dirty="0" err="1" smtClean="0"/>
              <a:t>pozio</a:t>
            </a:r>
            <a:r>
              <a:rPr lang="pl-PL" sz="2000" dirty="0" smtClean="0"/>
              <a:t>-mu wzorcowego</a:t>
            </a:r>
          </a:p>
        </p:txBody>
      </p:sp>
    </p:spTree>
    <p:extLst>
      <p:ext uri="{BB962C8B-B14F-4D97-AF65-F5344CB8AC3E}">
        <p14:creationId xmlns:p14="http://schemas.microsoft.com/office/powerpoint/2010/main" val="420979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74625"/>
            <a:ext cx="10515600" cy="714375"/>
          </a:xfrm>
        </p:spPr>
        <p:txBody>
          <a:bodyPr>
            <a:normAutofit/>
          </a:bodyPr>
          <a:lstStyle/>
          <a:p>
            <a:r>
              <a:rPr lang="pl-PL" sz="4000" b="1" dirty="0" err="1" smtClean="0">
                <a:solidFill>
                  <a:srgbClr val="0033CC"/>
                </a:solidFill>
              </a:rPr>
              <a:t>Benchmarking</a:t>
            </a:r>
            <a:endParaRPr lang="pl-PL" sz="2800" b="1" i="1" dirty="0">
              <a:solidFill>
                <a:srgbClr val="0033CC"/>
              </a:solidFill>
            </a:endParaRP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584200" y="1257300"/>
            <a:ext cx="11023600" cy="4432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00000"/>
              </a:lnSpc>
              <a:spcBef>
                <a:spcPts val="0"/>
              </a:spcBef>
            </a:pPr>
            <a:endParaRPr lang="pl-PL" sz="2000" dirty="0" smtClean="0"/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3820" y="889000"/>
            <a:ext cx="8599080" cy="527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6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74625"/>
            <a:ext cx="10515600" cy="714375"/>
          </a:xfrm>
        </p:spPr>
        <p:txBody>
          <a:bodyPr>
            <a:normAutofit/>
          </a:bodyPr>
          <a:lstStyle/>
          <a:p>
            <a:r>
              <a:rPr lang="pl-PL" sz="4000" b="1" dirty="0" err="1" smtClean="0">
                <a:solidFill>
                  <a:srgbClr val="0033CC"/>
                </a:solidFill>
              </a:rPr>
              <a:t>Benchmarking</a:t>
            </a:r>
            <a:endParaRPr lang="pl-PL" sz="2800" b="1" i="1" dirty="0">
              <a:solidFill>
                <a:srgbClr val="0033CC"/>
              </a:solidFill>
            </a:endParaRP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584200" y="1257300"/>
            <a:ext cx="11023600" cy="4432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00000"/>
              </a:lnSpc>
              <a:spcBef>
                <a:spcPts val="0"/>
              </a:spcBef>
            </a:pPr>
            <a:endParaRPr lang="pl-PL" sz="2000" dirty="0" smtClean="0"/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143485" y="889000"/>
            <a:ext cx="11781815" cy="5359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pl-PL" sz="2000" b="1" dirty="0" smtClean="0">
                <a:solidFill>
                  <a:srgbClr val="0033CC"/>
                </a:solidFill>
              </a:rPr>
              <a:t>WEWNĘTRZNY</a:t>
            </a:r>
            <a:r>
              <a:rPr lang="pl-PL" sz="2000" dirty="0" smtClean="0"/>
              <a:t>: </a:t>
            </a:r>
            <a:r>
              <a:rPr lang="pl-PL" sz="2000" dirty="0" smtClean="0"/>
              <a:t>porównania własnych struktur firmy, obejmuje m. in. Wydziały, filie, grupy regionalne; </a:t>
            </a:r>
            <a:r>
              <a:rPr lang="pl-PL" sz="2000" dirty="0" smtClean="0"/>
              <a:t>porów-</a:t>
            </a:r>
            <a:r>
              <a:rPr lang="pl-PL" sz="2000" dirty="0" err="1" smtClean="0"/>
              <a:t>nywane</a:t>
            </a:r>
            <a:r>
              <a:rPr lang="pl-PL" sz="2000" dirty="0" smtClean="0"/>
              <a:t> </a:t>
            </a:r>
            <a:r>
              <a:rPr lang="pl-PL" sz="2000" dirty="0" smtClean="0"/>
              <a:t>są procesy, które wpływają na technologiczne, organizacyjne i personalne aspekty firmy; porównania mogą dotyczyć również obiektów pochodzących z różnych organizacji będących elementami koncernu</a:t>
            </a:r>
            <a:r>
              <a:rPr lang="pl-PL" sz="2000" dirty="0"/>
              <a:t> </a:t>
            </a:r>
            <a:r>
              <a:rPr lang="pl-PL" sz="2000" dirty="0" smtClean="0"/>
              <a:t>lub holdingu; należy usystematyzować zachodzące procesy i działania, aby zwiększyć efektywność zarządzania zasobami i skupić się na aspektach wymagających poprawy; najbardziej efektywny w przedsiębiorstwach silnie zróżnicowanych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pl-PL" sz="2000" b="1" dirty="0" smtClean="0">
                <a:solidFill>
                  <a:srgbClr val="0033CC"/>
                </a:solidFill>
              </a:rPr>
              <a:t>ZEWNĘTRZNY</a:t>
            </a:r>
            <a:r>
              <a:rPr lang="pl-PL" sz="2000" dirty="0" smtClean="0"/>
              <a:t>: </a:t>
            </a:r>
            <a:r>
              <a:rPr lang="pl-PL" sz="2000" dirty="0" smtClean="0"/>
              <a:t>porównywane są praktyki stosowane wewnątrz firmy z wdrożonymi w innych firmach; przed rozpoczęciem porównywania należy poprawnie określić obiekty porównań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pl-PL" sz="2000" b="1" dirty="0" smtClean="0">
                <a:solidFill>
                  <a:srgbClr val="0033CC"/>
                </a:solidFill>
              </a:rPr>
              <a:t>FUNKCJONALNY</a:t>
            </a:r>
            <a:r>
              <a:rPr lang="pl-PL" sz="2000" dirty="0" smtClean="0"/>
              <a:t> – </a:t>
            </a:r>
            <a:r>
              <a:rPr lang="pl-PL" sz="2000" dirty="0" smtClean="0"/>
              <a:t>dotyczy porównań procedur i funkcji realizowanych i pełnionych przez </a:t>
            </a:r>
            <a:r>
              <a:rPr lang="pl-PL" sz="2000" dirty="0" err="1" smtClean="0"/>
              <a:t>przedsię</a:t>
            </a:r>
            <a:r>
              <a:rPr lang="pl-PL" sz="2000" dirty="0" smtClean="0"/>
              <a:t>-biorstwo</a:t>
            </a:r>
            <a:r>
              <a:rPr lang="pl-PL" sz="2000" dirty="0" smtClean="0"/>
              <a:t>; firmy wzorcowe są najczęściej spoza sektora i nie stanowią konkurencji; czasochłonny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pl-PL" sz="2000" b="1" dirty="0" smtClean="0">
                <a:solidFill>
                  <a:srgbClr val="0033CC"/>
                </a:solidFill>
              </a:rPr>
              <a:t>KONKURENCYJNY</a:t>
            </a:r>
            <a:r>
              <a:rPr lang="pl-PL" sz="2000" dirty="0" smtClean="0"/>
              <a:t> – </a:t>
            </a:r>
            <a:r>
              <a:rPr lang="pl-PL" sz="2000" dirty="0" smtClean="0"/>
              <a:t>polega na analizie wyrobów, osiągnięć, procesów oraz ich wpływu na klientów i </a:t>
            </a:r>
            <a:r>
              <a:rPr lang="pl-PL" sz="2000" dirty="0" err="1" smtClean="0"/>
              <a:t>ry</a:t>
            </a:r>
            <a:r>
              <a:rPr lang="pl-PL" sz="2000" dirty="0" smtClean="0"/>
              <a:t>-wali</a:t>
            </a:r>
            <a:r>
              <a:rPr lang="pl-PL" sz="2000" dirty="0" smtClean="0"/>
              <a:t>; przynosi korzyści, gdy istnieje możliwość porównania wyrobów i usług, a konkurenci zajmują w </a:t>
            </a:r>
            <a:r>
              <a:rPr lang="pl-PL" sz="2000" dirty="0" err="1" smtClean="0"/>
              <a:t>sek</a:t>
            </a:r>
            <a:r>
              <a:rPr lang="pl-PL" sz="2000" dirty="0" smtClean="0"/>
              <a:t>-</a:t>
            </a:r>
            <a:r>
              <a:rPr lang="pl-PL" sz="2000" dirty="0" smtClean="0"/>
              <a:t>torze </a:t>
            </a:r>
            <a:r>
              <a:rPr lang="pl-PL" sz="2000" dirty="0" smtClean="0"/>
              <a:t>ugruntowaną pozycję; prowadzi do określenia pozycji konkurencyjnej na rynku i może też stać się narzędziem do powielania wąskich praktyk sektorowych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pl-PL" sz="2000" b="1" dirty="0" smtClean="0">
                <a:solidFill>
                  <a:srgbClr val="0033CC"/>
                </a:solidFill>
              </a:rPr>
              <a:t>MIĘDZYSEKTOROWY</a:t>
            </a:r>
            <a:r>
              <a:rPr lang="pl-PL" sz="2000" dirty="0" smtClean="0"/>
              <a:t> – </a:t>
            </a:r>
            <a:r>
              <a:rPr lang="pl-PL" sz="2000" dirty="0" smtClean="0"/>
              <a:t>ma na celu znalezienie najlepszych metod stosowanych w organizacjach spoza np. grupy strategicznej i sektora, wykorzystanie ich  w celu uzyskania przewagi konkurencyjnej poprzez zaskoczenie rywali</a:t>
            </a:r>
          </a:p>
        </p:txBody>
      </p:sp>
    </p:spTree>
    <p:extLst>
      <p:ext uri="{BB962C8B-B14F-4D97-AF65-F5344CB8AC3E}">
        <p14:creationId xmlns:p14="http://schemas.microsoft.com/office/powerpoint/2010/main" val="3503514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26249" y="6333490"/>
            <a:ext cx="5208588" cy="524510"/>
          </a:xfrm>
        </p:spPr>
        <p:txBody>
          <a:bodyPr>
            <a:normAutofit/>
          </a:bodyPr>
          <a:lstStyle/>
          <a:p>
            <a:pPr algn="r"/>
            <a:r>
              <a:rPr lang="pl-PL" sz="2800" dirty="0" smtClean="0">
                <a:solidFill>
                  <a:schemeClr val="bg1"/>
                </a:solidFill>
              </a:rPr>
              <a:t>Łańcuch wartości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25438" y="338772"/>
            <a:ext cx="11476038" cy="639181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l-PL" b="1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Łańcuch wartości</a:t>
            </a:r>
            <a:r>
              <a:rPr lang="pl-PL" sz="1900" dirty="0" smtClean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Działalność</a:t>
            </a:r>
            <a:r>
              <a:rPr lang="pl-PL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podstawowa</a:t>
            </a:r>
            <a:r>
              <a:rPr lang="pl-PL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700" b="1" dirty="0">
                <a:latin typeface="Arial" panose="020B0604020202020204" pitchFamily="34" charset="0"/>
                <a:cs typeface="Arial" panose="020B0604020202020204" pitchFamily="34" charset="0"/>
              </a:rPr>
              <a:t>Funkcja </a:t>
            </a:r>
            <a:r>
              <a:rPr lang="pl-PL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przedprodukcyjna</a:t>
            </a:r>
            <a:r>
              <a:rPr lang="pl-PL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Logistyka zaopatrzenia – zakupy materiałów i surowców, dostawy energii, zakupy urządzeń i technologii, kontrola zapasów, planowanie dostaw, magazynowanie zapasów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Badania i rozwój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Projektowanie wyrobów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transport</a:t>
            </a:r>
            <a:endParaRPr lang="pl-PL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700" b="1" dirty="0">
                <a:latin typeface="Arial" panose="020B0604020202020204" pitchFamily="34" charset="0"/>
                <a:cs typeface="Arial" panose="020B0604020202020204" pitchFamily="34" charset="0"/>
              </a:rPr>
              <a:t>Funkcja </a:t>
            </a:r>
            <a:r>
              <a:rPr lang="pl-PL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produkcyjna</a:t>
            </a:r>
            <a:r>
              <a:rPr lang="pl-PL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Produkcja wyrobów i montaż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Transport wewnętrzny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Obróbka wykończeniowa wyrobów,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Pakowanie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Magazynowanie wyrobów gotowych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Utrzymanie sprawności maszyn i urządzeń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Testowanie produktów</a:t>
            </a:r>
            <a:endParaRPr lang="pl-PL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700" b="1" dirty="0">
                <a:latin typeface="Arial" panose="020B0604020202020204" pitchFamily="34" charset="0"/>
                <a:cs typeface="Arial" panose="020B0604020202020204" pitchFamily="34" charset="0"/>
              </a:rPr>
              <a:t>Funkcja </a:t>
            </a:r>
            <a:r>
              <a:rPr lang="pl-PL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sprzedaży</a:t>
            </a:r>
            <a:r>
              <a:rPr lang="pl-PL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Logistyka dystrybucji – fizyczna dystrybucja produktów do odbiorców, składowanie wyrobów, planowanie dostaw, realizowanie zamówień, transport do odbiorców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Marketing i sprzedaż – działania firmy, które umożliwiają odbiorcy zakup towaru, działania promocyjne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Serwis i działania posprzedażowe – podnoszące wartość towaru i umożliwiające jego użytkowanie (instalowanie, naprawy, pomoc techniczna, dostawy części zamiennych, konserwacja i podtrzymywanie kontaktów z klientem, reklamacje, szkolenie personelu)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Działalność pomocnicza</a:t>
            </a:r>
            <a:r>
              <a:rPr lang="pl-PL" sz="1900" dirty="0" smtClean="0">
                <a:latin typeface="Arial" panose="020B0604020202020204" pitchFamily="34" charset="0"/>
                <a:cs typeface="Arial" panose="020B0604020202020204" pitchFamily="34" charset="0"/>
              </a:rPr>
              <a:t>: procesy zarządzania firmą, formułowanie: misji, strategii rozwoju, konkurencji i strategii funkcjonowania.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pl-PL" sz="1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6723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74625"/>
            <a:ext cx="10515600" cy="714375"/>
          </a:xfrm>
        </p:spPr>
        <p:txBody>
          <a:bodyPr>
            <a:normAutofit/>
          </a:bodyPr>
          <a:lstStyle/>
          <a:p>
            <a:r>
              <a:rPr lang="pl-PL" sz="4000" b="1" dirty="0" err="1" smtClean="0">
                <a:solidFill>
                  <a:srgbClr val="0033CC"/>
                </a:solidFill>
              </a:rPr>
              <a:t>Benchmarking</a:t>
            </a:r>
            <a:endParaRPr lang="pl-PL" sz="2800" b="1" i="1" dirty="0">
              <a:solidFill>
                <a:srgbClr val="0033CC"/>
              </a:solidFill>
            </a:endParaRP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584200" y="1257300"/>
            <a:ext cx="11023600" cy="4432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00000"/>
              </a:lnSpc>
              <a:spcBef>
                <a:spcPts val="0"/>
              </a:spcBef>
            </a:pPr>
            <a:endParaRPr lang="pl-PL" sz="2000" dirty="0" smtClean="0"/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838200" y="889000"/>
            <a:ext cx="10769600" cy="5359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pl-PL" sz="2400" b="1" dirty="0" smtClean="0">
                <a:solidFill>
                  <a:srgbClr val="0033CC"/>
                </a:solidFill>
              </a:rPr>
              <a:t>STRATEGICZNY</a:t>
            </a:r>
            <a:r>
              <a:rPr lang="pl-PL" sz="2400" dirty="0" smtClean="0"/>
              <a:t>: </a:t>
            </a:r>
            <a:r>
              <a:rPr lang="pl-PL" sz="2400" dirty="0" smtClean="0"/>
              <a:t>obejmuje długookresowe cele; dotyczy </a:t>
            </a:r>
            <a:r>
              <a:rPr lang="pl-PL" sz="2400" dirty="0" smtClean="0"/>
              <a:t>strategii firmy i jest skierowany głównie na porównanie z konkurencją w zakresie rynków lub wybranych segmentów, poziomów i kierunków inwestowania, rentowności, struktury kosztów, produktów, technologii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pl-PL" sz="2400" b="1" dirty="0" smtClean="0">
                <a:solidFill>
                  <a:srgbClr val="0033CC"/>
                </a:solidFill>
              </a:rPr>
              <a:t>PROCESÓW</a:t>
            </a:r>
            <a:r>
              <a:rPr lang="pl-PL" sz="2400" dirty="0" smtClean="0"/>
              <a:t>: analiza procesów liderów rynkowych pod względem efektywności kosztowej i sposobu kreowania wartości dla klienta; istotny w </a:t>
            </a:r>
            <a:r>
              <a:rPr lang="pl-PL" sz="2400" dirty="0" smtClean="0"/>
              <a:t> metodologii porównań(ponieważ to procesy stanowią źródło przewagi konkurencyjnej)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pl-PL" sz="2400" b="1" dirty="0" smtClean="0">
                <a:solidFill>
                  <a:srgbClr val="0033CC"/>
                </a:solidFill>
              </a:rPr>
              <a:t>PRODUKTÓW</a:t>
            </a:r>
            <a:r>
              <a:rPr lang="pl-PL" sz="2400" dirty="0" smtClean="0"/>
              <a:t>: skupiony na analizie produktów w kategoriach zaspokajania potrzeb klientów oraz nowatorskich rozwiązań konstrukcyjnych w zakresie projektowania i technologii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pl-PL" sz="2400" b="1" dirty="0" smtClean="0">
                <a:solidFill>
                  <a:srgbClr val="0033CC"/>
                </a:solidFill>
              </a:rPr>
              <a:t>METOD ZARZĄDZANIA</a:t>
            </a:r>
            <a:r>
              <a:rPr lang="pl-PL" sz="2400" dirty="0" smtClean="0"/>
              <a:t>: porównanie do wzorcowych systemów zarządzania: planowania, podejmowania decyzji, organizowania, zarządzania ludźmi, kontrolowania</a:t>
            </a:r>
            <a:endParaRPr lang="pl-PL" sz="2400" dirty="0" smtClean="0"/>
          </a:p>
        </p:txBody>
      </p:sp>
    </p:spTree>
    <p:extLst>
      <p:ext uri="{BB962C8B-B14F-4D97-AF65-F5344CB8AC3E}">
        <p14:creationId xmlns:p14="http://schemas.microsoft.com/office/powerpoint/2010/main" val="1878219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74625"/>
            <a:ext cx="10515600" cy="714375"/>
          </a:xfrm>
        </p:spPr>
        <p:txBody>
          <a:bodyPr>
            <a:normAutofit/>
          </a:bodyPr>
          <a:lstStyle/>
          <a:p>
            <a:r>
              <a:rPr lang="pl-PL" sz="4000" b="1" dirty="0" err="1" smtClean="0">
                <a:solidFill>
                  <a:srgbClr val="0033CC"/>
                </a:solidFill>
              </a:rPr>
              <a:t>Benchmarking</a:t>
            </a:r>
            <a:endParaRPr lang="pl-PL" sz="2800" b="1" i="1" dirty="0">
              <a:solidFill>
                <a:srgbClr val="0033CC"/>
              </a:solidFill>
            </a:endParaRPr>
          </a:p>
        </p:txBody>
      </p:sp>
      <p:sp>
        <p:nvSpPr>
          <p:cNvPr id="5" name="Symbol zastępczy zawartości 2"/>
          <p:cNvSpPr txBox="1">
            <a:spLocks/>
          </p:cNvSpPr>
          <p:nvPr/>
        </p:nvSpPr>
        <p:spPr>
          <a:xfrm>
            <a:off x="584200" y="1257300"/>
            <a:ext cx="11023600" cy="4432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00000"/>
              </a:lnSpc>
              <a:spcBef>
                <a:spcPts val="0"/>
              </a:spcBef>
            </a:pPr>
            <a:endParaRPr lang="pl-PL" sz="2000" dirty="0" smtClean="0"/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143485" y="889000"/>
            <a:ext cx="11781815" cy="5359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pl-PL" sz="2000" b="1" dirty="0" smtClean="0">
                <a:solidFill>
                  <a:srgbClr val="0033CC"/>
                </a:solidFill>
              </a:rPr>
              <a:t>PROCEDURALNY</a:t>
            </a:r>
            <a:r>
              <a:rPr lang="pl-PL" sz="2000" dirty="0" smtClean="0"/>
              <a:t>: </a:t>
            </a:r>
            <a:r>
              <a:rPr lang="pl-PL" sz="2000" dirty="0" smtClean="0"/>
              <a:t>diagnoza procedur organizacyjnych w </a:t>
            </a:r>
            <a:r>
              <a:rPr lang="pl-PL" sz="2000" dirty="0" smtClean="0"/>
              <a:t>przedsiębiorstwie i porównanie ich ze stosowanymi przez liderów rynkowych w dowolnym sektorze; porównuje się sposoby skutecznego organizowania procesów z punktu widzenia kreowania wartości dla klienta; rozważa się, jak w stosunku do wzorca powinno się usprawnić proces; jest powiązany, zbieżny z </a:t>
            </a:r>
            <a:r>
              <a:rPr lang="pl-PL" sz="2000" dirty="0" err="1" smtClean="0"/>
              <a:t>benchmarkingiem</a:t>
            </a:r>
            <a:r>
              <a:rPr lang="pl-PL" sz="2000" dirty="0" smtClean="0"/>
              <a:t> metod zarządzania i może być ukierunkowany na planowanie, podejmowanie decyzji, kierowanie ludźmi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pl-PL" sz="2000" b="1" dirty="0" smtClean="0">
                <a:solidFill>
                  <a:srgbClr val="0033CC"/>
                </a:solidFill>
              </a:rPr>
              <a:t>MARKETINGOWY</a:t>
            </a:r>
            <a:r>
              <a:rPr lang="pl-PL" sz="2000" dirty="0" smtClean="0"/>
              <a:t>: systematyczne badanie i konfrontowanie opinii odbiorców na temat wytwarzanych przez firmę produktów (ich jakości, cech użytkowych, serwisu, itp.), a następnie porównywanie z opiniami nabywców o wyrobach konkurentów; w konsekwencji firma musi dostarczyć klientom wyższą wartość, niż oferują rywale, może zaproponować nowy rodzaj powiązań między nią a nabywcami; jest powiązany z </a:t>
            </a:r>
            <a:r>
              <a:rPr lang="pl-PL" sz="2000" dirty="0" err="1" smtClean="0"/>
              <a:t>benchmarkingiem</a:t>
            </a:r>
            <a:r>
              <a:rPr lang="pl-PL" sz="2000" dirty="0" smtClean="0"/>
              <a:t> produktów (nowatorskich rozwiązań w zakresie konstrukcji, jakości, technologii)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pl-PL" sz="2000" b="1" dirty="0" smtClean="0">
                <a:solidFill>
                  <a:srgbClr val="0033CC"/>
                </a:solidFill>
              </a:rPr>
              <a:t>STRATEGICZNY</a:t>
            </a:r>
            <a:r>
              <a:rPr lang="pl-PL" sz="2000" dirty="0" smtClean="0"/>
              <a:t>: stałe porównania firmy z liderem w danym sektorze według określonych wskaźników (np.: rentowność, kluczowe czynniki sukcesu, możliwość inwestowania, jakość wyrobów, struktura kosztów)</a:t>
            </a:r>
            <a:r>
              <a:rPr lang="pl-PL" sz="2000" dirty="0" smtClean="0"/>
              <a:t>; stałe porównywanie firmy ze wzorcowym konkurentem z punktu widzenia każdego z kluczowych czynników sukcesu; dostarcza sposobów obserwacji procesów gospodarczych z perspektywy długich okresów i osiągnięć światowych, obejmuje długookresowe cele; jego przedmiotem może być ogólna strategia działania oraz strategie funkcjonalne (obsługiwanie rynków bądź ich segmentów, poziomy inwestowania, rentowność, struktura kosztów, sposoby budowania struktur organizacyjnych)</a:t>
            </a:r>
            <a:endParaRPr lang="pl-PL" sz="2000" dirty="0" smtClean="0"/>
          </a:p>
        </p:txBody>
      </p:sp>
    </p:spTree>
    <p:extLst>
      <p:ext uri="{BB962C8B-B14F-4D97-AF65-F5344CB8AC3E}">
        <p14:creationId xmlns:p14="http://schemas.microsoft.com/office/powerpoint/2010/main" val="3192692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00100" y="174625"/>
            <a:ext cx="10515600" cy="549275"/>
          </a:xfrm>
        </p:spPr>
        <p:txBody>
          <a:bodyPr>
            <a:normAutofit fontScale="90000"/>
          </a:bodyPr>
          <a:lstStyle/>
          <a:p>
            <a:r>
              <a:rPr lang="pl-PL" b="1" dirty="0" err="1" smtClean="0">
                <a:solidFill>
                  <a:srgbClr val="0033CC"/>
                </a:solidFill>
              </a:rPr>
              <a:t>Benchmarking</a:t>
            </a:r>
            <a:endParaRPr lang="pl-PL" b="1" dirty="0">
              <a:solidFill>
                <a:srgbClr val="0033CC"/>
              </a:solidFill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" y="992188"/>
            <a:ext cx="5376102" cy="4608087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6176202" y="174625"/>
            <a:ext cx="575596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/>
              <a:t>Etapy:</a:t>
            </a:r>
          </a:p>
          <a:p>
            <a:pPr marL="342900" indent="-342900">
              <a:buAutoNum type="arabicPeriod"/>
            </a:pPr>
            <a:r>
              <a:rPr lang="pl-PL" sz="2000" dirty="0" smtClean="0">
                <a:solidFill>
                  <a:srgbClr val="0033CC"/>
                </a:solidFill>
              </a:rPr>
              <a:t>Określenie przedmiotu </a:t>
            </a:r>
            <a:r>
              <a:rPr lang="pl-PL" sz="2000" dirty="0" smtClean="0"/>
              <a:t>– </a:t>
            </a:r>
            <a:r>
              <a:rPr lang="pl-PL" sz="2000" dirty="0" smtClean="0"/>
              <a:t>jakie informacje firma chce uzyskać: o produktach, klientach, procesach, zasadach sprzedaży, potencjale pracowników; do-</a:t>
            </a:r>
            <a:r>
              <a:rPr lang="pl-PL" sz="2000" dirty="0" err="1" smtClean="0"/>
              <a:t>konuje</a:t>
            </a:r>
            <a:r>
              <a:rPr lang="pl-PL" sz="2000" dirty="0" smtClean="0"/>
              <a:t> się wyboru rodzaju </a:t>
            </a:r>
            <a:r>
              <a:rPr lang="pl-PL" sz="2000" dirty="0" err="1" smtClean="0"/>
              <a:t>benchmarkingu</a:t>
            </a:r>
            <a:r>
              <a:rPr lang="pl-PL" sz="2000" dirty="0" smtClean="0"/>
              <a:t>, jaki zostanie zastosowany w firmie; stosowanie tej me-</a:t>
            </a:r>
            <a:r>
              <a:rPr lang="pl-PL" sz="2000" dirty="0" err="1" smtClean="0"/>
              <a:t>tody</a:t>
            </a:r>
            <a:r>
              <a:rPr lang="pl-PL" sz="2000" dirty="0" smtClean="0"/>
              <a:t> jest uzależnione od obszarów o niskiej </a:t>
            </a:r>
            <a:r>
              <a:rPr lang="pl-PL" sz="2000" dirty="0" err="1" smtClean="0"/>
              <a:t>efek-tywności</a:t>
            </a:r>
            <a:r>
              <a:rPr lang="pl-PL" sz="2000" dirty="0" smtClean="0"/>
              <a:t>, stanowiących „wąskie gardła” w osiąga-</a:t>
            </a:r>
            <a:r>
              <a:rPr lang="pl-PL" sz="2000" dirty="0" err="1" smtClean="0"/>
              <a:t>niu</a:t>
            </a:r>
            <a:r>
              <a:rPr lang="pl-PL" sz="2000" dirty="0" smtClean="0"/>
              <a:t> wyższej konkurencyjności</a:t>
            </a:r>
            <a:endParaRPr lang="pl-PL" sz="2000" dirty="0" smtClean="0"/>
          </a:p>
          <a:p>
            <a:pPr marL="342900" indent="-342900">
              <a:buAutoNum type="arabicPeriod"/>
            </a:pPr>
            <a:r>
              <a:rPr lang="pl-PL" sz="2000" dirty="0" smtClean="0">
                <a:solidFill>
                  <a:srgbClr val="0033CC"/>
                </a:solidFill>
              </a:rPr>
              <a:t>Rozpoznanie uczestników </a:t>
            </a:r>
            <a:r>
              <a:rPr lang="pl-PL" sz="2000" dirty="0" smtClean="0"/>
              <a:t>– </a:t>
            </a:r>
            <a:r>
              <a:rPr lang="pl-PL" sz="2000" dirty="0" smtClean="0"/>
              <a:t>określenie najlepszych firm w zakresie elementów będących </a:t>
            </a:r>
            <a:r>
              <a:rPr lang="pl-PL" sz="2000" dirty="0" err="1" smtClean="0"/>
              <a:t>przedmio-tem</a:t>
            </a:r>
            <a:r>
              <a:rPr lang="pl-PL" sz="2000" dirty="0" smtClean="0"/>
              <a:t> porównań organizacji, a także znalezienie </a:t>
            </a:r>
            <a:r>
              <a:rPr lang="pl-PL" sz="2000" dirty="0" err="1" smtClean="0"/>
              <a:t>spo-sobu</a:t>
            </a:r>
            <a:r>
              <a:rPr lang="pl-PL" sz="2000" dirty="0" smtClean="0"/>
              <a:t> zachęcenia liderów do współpracy; </a:t>
            </a:r>
            <a:r>
              <a:rPr lang="pl-PL" sz="2000" dirty="0" err="1" smtClean="0"/>
              <a:t>koniecz-ne</a:t>
            </a:r>
            <a:r>
              <a:rPr lang="pl-PL" sz="2000" dirty="0" smtClean="0"/>
              <a:t> jest określenie zespołu cech, jakie powinien po-siadać wzorzec (warunki marketingowe: udział w rynku, strategia rynkowa, zyski powyżej </a:t>
            </a:r>
            <a:r>
              <a:rPr lang="pl-PL" sz="2000" dirty="0" err="1" smtClean="0"/>
              <a:t>przecięt</a:t>
            </a:r>
            <a:r>
              <a:rPr lang="pl-PL" sz="2000" dirty="0" smtClean="0"/>
              <a:t>-niej w sektorze, innowacyjność produktowa, </a:t>
            </a:r>
            <a:r>
              <a:rPr lang="pl-PL" sz="2000" dirty="0" err="1" smtClean="0"/>
              <a:t>wyso</a:t>
            </a:r>
            <a:r>
              <a:rPr lang="pl-PL" sz="2000" dirty="0" smtClean="0"/>
              <a:t>-ka jakość oferty handlowej; warunki organizacyjne: struktura kosztów, technologia produkcji, logistyka, zarządzanie zasobami ludzkimi)</a:t>
            </a:r>
            <a:endParaRPr lang="pl-PL" sz="2000" dirty="0" smtClean="0"/>
          </a:p>
        </p:txBody>
      </p:sp>
    </p:spTree>
    <p:extLst>
      <p:ext uri="{BB962C8B-B14F-4D97-AF65-F5344CB8AC3E}">
        <p14:creationId xmlns:p14="http://schemas.microsoft.com/office/powerpoint/2010/main" val="197211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00100" y="174625"/>
            <a:ext cx="10515600" cy="549275"/>
          </a:xfrm>
        </p:spPr>
        <p:txBody>
          <a:bodyPr>
            <a:normAutofit fontScale="90000"/>
          </a:bodyPr>
          <a:lstStyle/>
          <a:p>
            <a:r>
              <a:rPr lang="pl-PL" b="1" dirty="0" err="1" smtClean="0">
                <a:solidFill>
                  <a:srgbClr val="0033CC"/>
                </a:solidFill>
              </a:rPr>
              <a:t>Benchmarking</a:t>
            </a:r>
            <a:endParaRPr lang="pl-PL" b="1" dirty="0">
              <a:solidFill>
                <a:srgbClr val="0033CC"/>
              </a:solid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914400" y="966788"/>
            <a:ext cx="104013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dirty="0" smtClean="0"/>
              <a:t>Kolejne etapy</a:t>
            </a:r>
            <a:r>
              <a:rPr lang="pl-PL" sz="2200" dirty="0" smtClean="0"/>
              <a:t>:</a:t>
            </a:r>
          </a:p>
          <a:p>
            <a:pPr marL="216000" indent="457200"/>
            <a:r>
              <a:rPr lang="pl-PL" sz="2200" dirty="0" smtClean="0">
                <a:solidFill>
                  <a:srgbClr val="0033CC"/>
                </a:solidFill>
              </a:rPr>
              <a:t>3. Wybór mierników oceny </a:t>
            </a:r>
            <a:r>
              <a:rPr lang="pl-PL" sz="2200" dirty="0" smtClean="0"/>
              <a:t>– do określenia poziomu wyników w firmach analizo-</a:t>
            </a:r>
            <a:r>
              <a:rPr lang="pl-PL" sz="2200" dirty="0" err="1" smtClean="0"/>
              <a:t>wanej</a:t>
            </a:r>
            <a:r>
              <a:rPr lang="pl-PL" sz="2200" dirty="0" smtClean="0"/>
              <a:t> i konkurencyjnej oraz opracowanie metody gromadzenia danych potrzebnych do przeprowadzenia porównań </a:t>
            </a:r>
            <a:endParaRPr lang="pl-PL" sz="2200" dirty="0" smtClean="0"/>
          </a:p>
          <a:p>
            <a:pPr marL="216000" indent="457200"/>
            <a:r>
              <a:rPr lang="pl-PL" sz="2200" dirty="0" smtClean="0">
                <a:solidFill>
                  <a:srgbClr val="0033CC"/>
                </a:solidFill>
              </a:rPr>
              <a:t>4. </a:t>
            </a:r>
            <a:r>
              <a:rPr lang="pl-PL" sz="2200" dirty="0" smtClean="0">
                <a:solidFill>
                  <a:srgbClr val="0033CC"/>
                </a:solidFill>
              </a:rPr>
              <a:t>Zbieranie informacji i ich analiza </a:t>
            </a:r>
            <a:r>
              <a:rPr lang="pl-PL" sz="2200" dirty="0" smtClean="0"/>
              <a:t>– dostępnymi źródłami są: analitycy sektora, </a:t>
            </a:r>
            <a:r>
              <a:rPr lang="pl-PL" sz="2200" dirty="0" err="1" smtClean="0"/>
              <a:t>ry-nek</a:t>
            </a:r>
            <a:r>
              <a:rPr lang="pl-PL" sz="2200" dirty="0" smtClean="0"/>
              <a:t> kapitałowy, dostawcy, dystrybutorzy, media, organizacje ustalające regulacje dla sektora, organizacje konsumenckie, agencje reklamowe, archiwa sądowe; efektem </a:t>
            </a:r>
            <a:r>
              <a:rPr lang="pl-PL" sz="2200" dirty="0" err="1" smtClean="0"/>
              <a:t>ana</a:t>
            </a:r>
            <a:r>
              <a:rPr lang="pl-PL" sz="2200" dirty="0" smtClean="0"/>
              <a:t>-lizy powinno być ustalenie luki pojawiającej się między badaną firmą a wzorcem i usta-lenie przyczyn rozbieżności</a:t>
            </a:r>
            <a:endParaRPr lang="pl-PL" sz="2200" dirty="0" smtClean="0"/>
          </a:p>
          <a:p>
            <a:pPr marL="216000" indent="457200"/>
            <a:r>
              <a:rPr lang="pl-PL" sz="2200" dirty="0" smtClean="0">
                <a:solidFill>
                  <a:srgbClr val="0033CC"/>
                </a:solidFill>
              </a:rPr>
              <a:t>5. </a:t>
            </a:r>
            <a:r>
              <a:rPr lang="pl-PL" sz="2200" dirty="0" smtClean="0">
                <a:solidFill>
                  <a:srgbClr val="0033CC"/>
                </a:solidFill>
              </a:rPr>
              <a:t>Opracowanie planu działania i wdrożenie usprawnień </a:t>
            </a:r>
            <a:r>
              <a:rPr lang="pl-PL" sz="2200" dirty="0" smtClean="0"/>
              <a:t>- firma wykorzystuje prze-analizowane dane do określenia zadań mających doprowadzić do poprawy jej pozycji na rynku oraz do ustalenia kluczowych umiejętności; następnie dokonywany jest podział za-dań na etapy, wybór sposobów rozwiązywania kolejnych problemów, zestawienie kosz-</a:t>
            </a:r>
            <a:r>
              <a:rPr lang="pl-PL" sz="2200" dirty="0" err="1" smtClean="0"/>
              <a:t>tów</a:t>
            </a:r>
            <a:r>
              <a:rPr lang="pl-PL" sz="2200" dirty="0" smtClean="0"/>
              <a:t> realizacji poszczególnych decyzji, ustalenie technik pomiaru efektów, a ostatecznym celem jest uzyskanie jednoznacznych korzyści przez firmę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53582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6206490"/>
            <a:ext cx="5208588" cy="651510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rgbClr val="0033CC"/>
                </a:solidFill>
              </a:rPr>
              <a:t>Łańcuch wartości</a:t>
            </a:r>
            <a:endParaRPr lang="pl-PL" sz="2800" dirty="0">
              <a:solidFill>
                <a:srgbClr val="0033CC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28600" y="321310"/>
            <a:ext cx="11671300" cy="210439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Do analizy łańcucha wartości można stosować: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2200" u="heavy" dirty="0" smtClean="0">
                <a:uFill>
                  <a:solidFill>
                    <a:schemeClr val="accent2">
                      <a:lumMod val="75000"/>
                    </a:schemeClr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Konwencjonalny łańcuch wartości firmy 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(wiąże działania od dostawców do końcowych konsumentów, uwzględniając każde działania i powiązania między nimi – wszystkie działania przekształcające elementy wejściowe w wyjścia, czyli produkty)</a:t>
            </a:r>
          </a:p>
          <a:p>
            <a:pPr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pl-PL" sz="2200" u="heavy" dirty="0" smtClean="0">
                <a:uFill>
                  <a:solidFill>
                    <a:srgbClr val="FFC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Zorientowany na klienta łańcuch wartości </a:t>
            </a:r>
            <a:r>
              <a:rPr lang="pl-PL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(uwzględnia działania polegające na uczeniu się i zdobywaniu wiedzy o klientach, ich potrzebach i współpracy z nimi)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552700"/>
            <a:ext cx="6197600" cy="3008108"/>
          </a:xfrm>
          <a:prstGeom prst="rect">
            <a:avLst/>
          </a:prstGeom>
          <a:ln>
            <a:noFill/>
          </a:ln>
          <a:effectLst>
            <a:outerShdw blurRad="152400" dist="152400" dir="5400000" algn="ctr" rotWithShape="0">
              <a:schemeClr val="accent2">
                <a:lumMod val="75000"/>
              </a:schemeClr>
            </a:outerShdw>
          </a:effec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2380" y="2552700"/>
            <a:ext cx="5354520" cy="4165599"/>
          </a:xfrm>
          <a:prstGeom prst="rect">
            <a:avLst/>
          </a:prstGeom>
          <a:effectLst>
            <a:outerShdw blurRad="152400" dist="152400" dir="5400000" algn="ctr" rotWithShape="0">
              <a:srgbClr val="FFC000"/>
            </a:outerShdw>
          </a:effectLst>
        </p:spPr>
      </p:pic>
    </p:spTree>
    <p:extLst>
      <p:ext uri="{BB962C8B-B14F-4D97-AF65-F5344CB8AC3E}">
        <p14:creationId xmlns:p14="http://schemas.microsoft.com/office/powerpoint/2010/main" val="3227291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6206490"/>
            <a:ext cx="5208588" cy="651510"/>
          </a:xfrm>
        </p:spPr>
        <p:txBody>
          <a:bodyPr>
            <a:normAutofit/>
          </a:bodyPr>
          <a:lstStyle/>
          <a:p>
            <a:r>
              <a:rPr lang="pl-PL" sz="2800" dirty="0" smtClean="0">
                <a:solidFill>
                  <a:srgbClr val="0033CC"/>
                </a:solidFill>
              </a:rPr>
              <a:t>Łańcuch wartości</a:t>
            </a:r>
            <a:endParaRPr lang="pl-PL" sz="2800" dirty="0">
              <a:solidFill>
                <a:srgbClr val="0033CC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28600" y="149900"/>
            <a:ext cx="11671300" cy="974361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Przykłady łańcucha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wartości:</a:t>
            </a:r>
          </a:p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l-PL" u="heavy" dirty="0" smtClean="0">
                <a:uFill>
                  <a:solidFill>
                    <a:srgbClr val="FF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firmy </a:t>
            </a:r>
            <a:r>
              <a:rPr lang="pl-PL" u="heavy" dirty="0" smtClean="0">
                <a:uFill>
                  <a:solidFill>
                    <a:srgbClr val="FF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ubezpieczeniowej </a:t>
            </a:r>
            <a:r>
              <a:rPr lang="pl-PL" u="heavy" dirty="0" smtClean="0">
                <a:uFill>
                  <a:solidFill>
                    <a:srgbClr val="FF0000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Generali </a:t>
            </a:r>
            <a:r>
              <a:rPr lang="pl-PL" dirty="0" smtClean="0">
                <a:uFill>
                  <a:solidFill>
                    <a:schemeClr val="accent2">
                      <a:lumMod val="75000"/>
                    </a:schemeClr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oraz </a:t>
            </a:r>
            <a:r>
              <a:rPr lang="pl-PL" u="heavy" dirty="0" smtClean="0">
                <a:uFill>
                  <a:solidFill>
                    <a:srgbClr val="530EEC"/>
                  </a:solidFill>
                </a:uFill>
                <a:latin typeface="Arial" panose="020B0604020202020204" pitchFamily="34" charset="0"/>
                <a:cs typeface="Arial" panose="020B0604020202020204" pitchFamily="34" charset="0"/>
              </a:rPr>
              <a:t>agencji reklamy zewnętrznej </a:t>
            </a: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" y="1341391"/>
            <a:ext cx="4979988" cy="4063424"/>
          </a:xfrm>
          <a:prstGeom prst="rect">
            <a:avLst/>
          </a:prstGeom>
          <a:effectLst>
            <a:outerShdw blurRad="152400" dist="152400" dir="5400000" algn="ctr" rotWithShape="0">
              <a:srgbClr val="FF0000"/>
            </a:outerShdw>
          </a:effectLst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9539" y="1341391"/>
            <a:ext cx="6660361" cy="4147924"/>
          </a:xfrm>
          <a:prstGeom prst="rect">
            <a:avLst/>
          </a:prstGeom>
          <a:effectLst>
            <a:outerShdw blurRad="152400" dist="152400" dir="5400000" algn="ctr" rotWithShape="0">
              <a:srgbClr val="0A60C8"/>
            </a:outerShdw>
          </a:effectLst>
        </p:spPr>
      </p:pic>
    </p:spTree>
    <p:extLst>
      <p:ext uri="{BB962C8B-B14F-4D97-AF65-F5344CB8AC3E}">
        <p14:creationId xmlns:p14="http://schemas.microsoft.com/office/powerpoint/2010/main" val="3590705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Ocena pozycji strategicznej przedsiębiorstwa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Wykład 09</a:t>
            </a:r>
          </a:p>
          <a:p>
            <a:r>
              <a:rPr lang="pl-PL" dirty="0" smtClean="0"/>
              <a:t>Metody portfelowe, analiza SWOT, </a:t>
            </a:r>
            <a:r>
              <a:rPr lang="pl-PL" dirty="0" err="1" smtClean="0"/>
              <a:t>benchmarking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54600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3275"/>
          </a:xfrm>
        </p:spPr>
        <p:txBody>
          <a:bodyPr>
            <a:normAutofit/>
          </a:bodyPr>
          <a:lstStyle/>
          <a:p>
            <a:r>
              <a:rPr lang="pl-PL" sz="4000" b="1" dirty="0" smtClean="0">
                <a:solidFill>
                  <a:srgbClr val="0033CC"/>
                </a:solidFill>
              </a:rPr>
              <a:t>Ocena pozycji strategicznej</a:t>
            </a:r>
            <a:endParaRPr lang="pl-PL" sz="4000" b="1" dirty="0">
              <a:solidFill>
                <a:srgbClr val="0033CC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498600"/>
            <a:ext cx="10515600" cy="4351338"/>
          </a:xfrm>
        </p:spPr>
        <p:txBody>
          <a:bodyPr/>
          <a:lstStyle/>
          <a:p>
            <a:r>
              <a:rPr lang="pl-PL" dirty="0" smtClean="0">
                <a:solidFill>
                  <a:srgbClr val="0033CC"/>
                </a:solidFill>
              </a:rPr>
              <a:t>Badania pozycji konkurencyjnej przedsiębiorstwa </a:t>
            </a:r>
            <a:r>
              <a:rPr lang="pl-PL" dirty="0" smtClean="0"/>
              <a:t>– wyznaczenie jego możliwości rywalizacji w danym sektorze, wśród danych konkurentów</a:t>
            </a:r>
          </a:p>
          <a:p>
            <a:r>
              <a:rPr lang="pl-PL" dirty="0" smtClean="0">
                <a:solidFill>
                  <a:srgbClr val="0033CC"/>
                </a:solidFill>
              </a:rPr>
              <a:t>Badanie pozycji strategicznej </a:t>
            </a:r>
            <a:r>
              <a:rPr lang="pl-PL" dirty="0" smtClean="0"/>
              <a:t>– wymaga uwzględnienia czynników wewnętrznych przedsiębiorstwa oraz czynników zewnętrznych (otoczenia przedsiębiorstwa)</a:t>
            </a:r>
          </a:p>
          <a:p>
            <a:r>
              <a:rPr lang="pl-PL" dirty="0" smtClean="0"/>
              <a:t>Istotne aspekty powyższych badań: dynamika, zmiany pozycji przedsiębiorstwa w czasie</a:t>
            </a:r>
          </a:p>
          <a:p>
            <a:r>
              <a:rPr lang="pl-PL" dirty="0" smtClean="0">
                <a:solidFill>
                  <a:srgbClr val="0033CC"/>
                </a:solidFill>
              </a:rPr>
              <a:t>Metody: </a:t>
            </a:r>
            <a:r>
              <a:rPr lang="pl-PL" dirty="0" smtClean="0"/>
              <a:t>portfelowe, kompleksowa analiza szans i zagrożeń oraz mocnych i słabych stron przedsiębiorstwa (SWOT)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94174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3275"/>
          </a:xfrm>
        </p:spPr>
        <p:txBody>
          <a:bodyPr>
            <a:normAutofit/>
          </a:bodyPr>
          <a:lstStyle/>
          <a:p>
            <a:r>
              <a:rPr lang="pl-PL" sz="4000" b="1" dirty="0" smtClean="0">
                <a:solidFill>
                  <a:srgbClr val="0033CC"/>
                </a:solidFill>
              </a:rPr>
              <a:t>Metody portfelowe</a:t>
            </a:r>
            <a:endParaRPr lang="pl-PL" sz="4000" b="1" dirty="0">
              <a:solidFill>
                <a:srgbClr val="0033CC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495425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pl-PL" dirty="0" smtClean="0"/>
              <a:t>Stosowane w celu stworzenia zrównoważonego zboru aktywów firmy jako bazy decyzji dotyczących rozwoju firmy</a:t>
            </a:r>
          </a:p>
          <a:p>
            <a:r>
              <a:rPr lang="pl-PL" dirty="0" smtClean="0"/>
              <a:t>Ogólny cel analizy portfelowej – diagnoza otoczenia i rynku oraz wnętrza firmy (ocena istniejącego w firmie portfela produkcji / usług, dokonywana aż do momentu zbudowania portfela docelowego</a:t>
            </a:r>
          </a:p>
          <a:p>
            <a:r>
              <a:rPr lang="pl-PL" dirty="0" smtClean="0"/>
              <a:t>Stosowane w firmach jednoproduktowych, wieloproduktowych, funkcjonujących na wielu rynkach</a:t>
            </a:r>
          </a:p>
          <a:p>
            <a:r>
              <a:rPr lang="pl-PL" dirty="0" smtClean="0"/>
              <a:t>Umożliwiają porównanie różnych dziedzin działalności firmy i formułowanie strategii produktowo – rynkowych</a:t>
            </a:r>
          </a:p>
          <a:p>
            <a:r>
              <a:rPr lang="pl-PL" dirty="0" smtClean="0"/>
              <a:t>Porównania dokonuje się także względem konkurentów</a:t>
            </a:r>
          </a:p>
        </p:txBody>
      </p:sp>
    </p:spTree>
    <p:extLst>
      <p:ext uri="{BB962C8B-B14F-4D97-AF65-F5344CB8AC3E}">
        <p14:creationId xmlns:p14="http://schemas.microsoft.com/office/powerpoint/2010/main" val="125431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43328" y="245205"/>
            <a:ext cx="10515600" cy="656495"/>
          </a:xfrm>
        </p:spPr>
        <p:txBody>
          <a:bodyPr>
            <a:normAutofit fontScale="90000"/>
          </a:bodyPr>
          <a:lstStyle/>
          <a:p>
            <a:r>
              <a:rPr lang="pl-PL" b="1" dirty="0" smtClean="0">
                <a:solidFill>
                  <a:srgbClr val="0033CC"/>
                </a:solidFill>
              </a:rPr>
              <a:t>Metody portfelowe</a:t>
            </a:r>
            <a:endParaRPr lang="pl-PL" b="1" dirty="0">
              <a:solidFill>
                <a:srgbClr val="0033CC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18474" y="1199213"/>
            <a:ext cx="11438745" cy="503669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l-PL" dirty="0" smtClean="0">
                <a:solidFill>
                  <a:srgbClr val="0033CC"/>
                </a:solidFill>
              </a:rPr>
              <a:t>Założenia</a:t>
            </a:r>
            <a:r>
              <a:rPr lang="pl-PL" dirty="0" smtClean="0"/>
              <a:t>:</a:t>
            </a:r>
          </a:p>
          <a:p>
            <a:r>
              <a:rPr lang="pl-PL" dirty="0" smtClean="0"/>
              <a:t>Całościowe spojrzenie na firmę, ocena atrakcyjności produktów, konkurencyjności, możliwości wzrostu sprzedaży, zdolności do generowania gotówki</a:t>
            </a:r>
          </a:p>
          <a:p>
            <a:r>
              <a:rPr lang="pl-PL" dirty="0" smtClean="0"/>
              <a:t>Wybór i skupienie się na strategicznych czynnikach sukcesu firmy</a:t>
            </a:r>
          </a:p>
          <a:p>
            <a:r>
              <a:rPr lang="pl-PL" dirty="0" smtClean="0"/>
              <a:t>Podejście metodologiczne</a:t>
            </a:r>
          </a:p>
          <a:p>
            <a:r>
              <a:rPr lang="pl-PL" dirty="0" smtClean="0"/>
              <a:t>Wspólne cechy dla różnych metod to: wyróżnienie dwóch zmiennych opisujących czynniki sukcesu na rynku lub w sektorze, prezentacja graficzna w postaci macierzy</a:t>
            </a:r>
          </a:p>
          <a:p>
            <a:r>
              <a:rPr lang="pl-PL" dirty="0" smtClean="0"/>
              <a:t>Dwie zmienne - kryteria tworzenia macierzy: jedna ma ścisły związek z otoczeniem firmy, druga - z procesami zachodzącymi w firmie, co umożliwia ocenę portfela firmy i diagnozę jej konkurencyjności na rynku czy w sektorze</a:t>
            </a:r>
          </a:p>
          <a:p>
            <a:r>
              <a:rPr lang="pl-PL" dirty="0" smtClean="0"/>
              <a:t>W sposób całościowy rozpatruje się produkty, rynki zbytu, zapotrzebowanie na technologie pod kątem potrzeb inwestycyjnych, przyszłych perspektyw czy konkurencji</a:t>
            </a:r>
          </a:p>
          <a:p>
            <a:r>
              <a:rPr lang="pl-PL" dirty="0" smtClean="0"/>
              <a:t>Służą optymalizowaniu decyzji dotyczących rozmieszczania zasobów i kontroli skuteczności działania</a:t>
            </a:r>
          </a:p>
          <a:p>
            <a:endParaRPr lang="pl-PL" dirty="0" smtClean="0"/>
          </a:p>
          <a:p>
            <a:endParaRPr lang="pl-PL" dirty="0" smtClean="0"/>
          </a:p>
        </p:txBody>
      </p:sp>
    </p:spTree>
    <p:extLst>
      <p:ext uri="{BB962C8B-B14F-4D97-AF65-F5344CB8AC3E}">
        <p14:creationId xmlns:p14="http://schemas.microsoft.com/office/powerpoint/2010/main" val="98309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</TotalTime>
  <Words>3782</Words>
  <Application>Microsoft Office PowerPoint</Application>
  <PresentationFormat>Panoramiczny</PresentationFormat>
  <Paragraphs>202</Paragraphs>
  <Slides>33</Slides>
  <Notes>4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33</vt:i4>
      </vt:variant>
    </vt:vector>
  </HeadingPairs>
  <TitlesOfParts>
    <vt:vector size="38" baseType="lpstr">
      <vt:lpstr>Arial</vt:lpstr>
      <vt:lpstr>Calibri</vt:lpstr>
      <vt:lpstr>Calibri Light</vt:lpstr>
      <vt:lpstr>Times New Roman</vt:lpstr>
      <vt:lpstr>Motyw pakietu Office</vt:lpstr>
      <vt:lpstr>ANALIZA POTENCJAŁU PRZEDSIĘBIORSTWA</vt:lpstr>
      <vt:lpstr>Łańcuch wartości</vt:lpstr>
      <vt:lpstr>Łańcuch wartości</vt:lpstr>
      <vt:lpstr>Łańcuch wartości</vt:lpstr>
      <vt:lpstr>Łańcuch wartości</vt:lpstr>
      <vt:lpstr>Ocena pozycji strategicznej przedsiębiorstwa</vt:lpstr>
      <vt:lpstr>Ocena pozycji strategicznej</vt:lpstr>
      <vt:lpstr>Metody portfelowe</vt:lpstr>
      <vt:lpstr>Metody portfelowe</vt:lpstr>
      <vt:lpstr>Metody portfelowe</vt:lpstr>
      <vt:lpstr>Metody portfelowe: macierz BCG</vt:lpstr>
      <vt:lpstr>Metody portfelowe: macierz BCG</vt:lpstr>
      <vt:lpstr>Metody portfelowe: macierz Marakon Associates</vt:lpstr>
      <vt:lpstr>Metody portfelowe: macierz Marakon Associates</vt:lpstr>
      <vt:lpstr>Metody portfelowe: macierz portfela technologicznego</vt:lpstr>
      <vt:lpstr>Metody portfelowe: macierz McKinsey</vt:lpstr>
      <vt:lpstr>Metody portfelowe: macierz McKinsey</vt:lpstr>
      <vt:lpstr>Metody portfelowe: macierz ADL</vt:lpstr>
      <vt:lpstr>Metody portfelowe: macierz ADL</vt:lpstr>
      <vt:lpstr>Metody portfelowe: macierz Hofera</vt:lpstr>
      <vt:lpstr>Analiza SWOT</vt:lpstr>
      <vt:lpstr>Analiza SWOT: etapy</vt:lpstr>
      <vt:lpstr>Analiza SWOT – przykład analizy SWOT dla gminy</vt:lpstr>
      <vt:lpstr>Analiza SWOT</vt:lpstr>
      <vt:lpstr>Analiza SWOT</vt:lpstr>
      <vt:lpstr>Analiza SWOT</vt:lpstr>
      <vt:lpstr>Benchmarking</vt:lpstr>
      <vt:lpstr>Benchmarking</vt:lpstr>
      <vt:lpstr>Benchmarking</vt:lpstr>
      <vt:lpstr>Benchmarking</vt:lpstr>
      <vt:lpstr>Benchmarking</vt:lpstr>
      <vt:lpstr>Benchmarking</vt:lpstr>
      <vt:lpstr>Benchmarking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Ocena pozycji strategicznej przedsiębiorstwa</dc:title>
  <dc:creator>Useer</dc:creator>
  <cp:lastModifiedBy>Useer</cp:lastModifiedBy>
  <cp:revision>54</cp:revision>
  <dcterms:created xsi:type="dcterms:W3CDTF">2021-05-02T19:53:01Z</dcterms:created>
  <dcterms:modified xsi:type="dcterms:W3CDTF">2021-05-04T13:51:00Z</dcterms:modified>
</cp:coreProperties>
</file>