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7" r:id="rId3"/>
    <p:sldId id="538" r:id="rId4"/>
    <p:sldId id="53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81B7A-FF66-2A42-F507-54CC5F434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18248C-853F-3F0F-181B-F6FD079E7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D3A0C0-6622-EE5E-FF3C-CD42D7BF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FF53F8-60B4-93C4-A359-29F0F4F4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5572AA-09CA-831B-0C4B-21FFF187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5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DA3BF-18CD-B1BB-D48D-020B6096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24ADD6-138D-08B7-85CF-EB052764A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A796A4-EFBA-84A8-2295-7B0ABA60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6FD8A9-437E-53C2-F2D2-37A137A2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938669-ABBC-A68A-2E40-491E7023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D01638-8088-8864-00AC-4C4A38B7B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FF7CFB-0DF0-EE33-4E73-8B4180EF7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B54826-2716-1C4B-2429-59F73FE2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1EB7FB-3FDC-E08C-C232-4ECC7B03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AEFA54-6D41-645A-B9B5-A7A38626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4EABB-810C-4465-5C9D-6C641E48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76F8F-D20C-D4A3-A56F-7E72AD3C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DE219B-A0DE-72AF-7A10-FBADF8E0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F4D71-EA23-9350-5DD9-EFB24F03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03AB1D-A62C-AF4A-B916-E08F7EC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2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A43354-BB05-C4F1-7928-412EBC5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CA5BFC-A872-E65F-62D3-3D97E29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005864-0140-627A-082A-2FD6E4DB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EF9E72-B702-8C19-F93B-FB147432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C7CF98-0666-C893-5DCF-F856BA83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20808-6323-37CD-0442-B3E7E1BD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C71142-50AE-B601-1DFF-5732FC59A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C0A8DD-3C7C-1806-7920-659C9EEB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745A5C-B1DF-EED8-3540-31973114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D38707-E84D-C0E4-A635-EC789EF9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57CDCB-3429-006F-C768-8C7527E2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7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D4BD9-C772-AB28-D175-57928AB5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4F68A2-358F-14B4-60BB-5712439AF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F8ADBF-A8A7-A464-DB70-ED1A3E6D1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F1A891-86E3-94CC-D8EA-278155BA0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B9D2217-3502-0976-73E7-8FFAB706B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522262F-5803-5986-0A6D-DEB85060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3E45A74-EE0D-7BC8-D0DF-CE6AAE06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29D36F9-C4D5-BCCD-49EC-313B722B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653AD-9FEF-143B-7710-12BABAA1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D34526-EF79-6F64-A7C6-5448E412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645C80-46EB-F50C-7F81-BD12E36D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E57CB2-D9FD-EE9C-4D3F-8DD1621F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1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90131B-5B9E-7C4F-4ED5-4465C773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ED5373-6E79-DC4A-A1F2-0A429F9D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7C3A4D-6342-DACD-0C60-79885375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0B996-4210-9DE7-7E65-0B803088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5FF0C-14C7-D84D-BD77-C5F6471E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53870F-7D3F-7015-1F48-F0413D85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E9C48B-E8B8-296A-155B-B6C133C2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B2FE81-8A90-281F-AE1E-039FD6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3F84AA-A028-4E72-3E58-B4AA89BF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A977B-C8FB-EEC8-C2D3-5DEF0D2A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E0463B-4057-C61E-0EE0-03699CCF3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2C48AC-9304-CE25-E5CA-028B49EDC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812191-EEAB-AB0F-802A-1C741965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A65974-BEDD-7CFF-693D-5C035F3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F73C57-8ECF-E951-813D-F5EAEB7E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53680A-E77A-B2D6-FC93-EBD73D74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D151F3-4329-73EC-F0A7-269F30146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06F0FF-BA8A-7D70-5162-9AE2C5CC3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DBDF-E953-4D01-AF87-541C4DCB241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B3579-8759-3AF2-7944-A372AA3E4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07CF47-1184-9B02-7B59-F59C0FFF8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97E5-C04F-468A-A259-4604268F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ec.europa.eu/programmes/erasmus-plus/projects/eplus-project-details/#project/2019-1-EE01-KA203-051585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tc.com/en/products/cad/creo" TargetMode="External"/><Relationship Id="rId13" Type="http://schemas.openxmlformats.org/officeDocument/2006/relationships/hyperlink" Target="https://www.ironcad.com/design-collaboration-suite/ironcad" TargetMode="External"/><Relationship Id="rId18" Type="http://schemas.openxmlformats.org/officeDocument/2006/relationships/hyperlink" Target="https://www.onshape.com/" TargetMode="External"/><Relationship Id="rId26" Type="http://schemas.openxmlformats.org/officeDocument/2006/relationships/hyperlink" Target="https://whitequark.org/" TargetMode="External"/><Relationship Id="rId3" Type="http://schemas.openxmlformats.org/officeDocument/2006/relationships/hyperlink" Target="https://www.alibre.com/" TargetMode="External"/><Relationship Id="rId21" Type="http://schemas.openxmlformats.org/officeDocument/2006/relationships/hyperlink" Target="https://www.shapr3d.com/3d-for/engineering" TargetMode="External"/><Relationship Id="rId7" Type="http://schemas.openxmlformats.org/officeDocument/2006/relationships/hyperlink" Target="https://www.3ds.com/products-services/catia/?wockw=card_content_cta_1_url%3A%22https%3A%2F%2Fblogs.3ds.com%2Fcatia%2F%22" TargetMode="External"/><Relationship Id="rId12" Type="http://schemas.openxmlformats.org/officeDocument/2006/relationships/hyperlink" Target="https://www.autodesk.com/products/inventor/overview" TargetMode="External"/><Relationship Id="rId17" Type="http://schemas.openxmlformats.org/officeDocument/2006/relationships/hyperlink" Target="https://www.plm.automation.siemens.com/global/en/products/nx/nx-for-design.html" TargetMode="External"/><Relationship Id="rId25" Type="http://schemas.openxmlformats.org/officeDocument/2006/relationships/hyperlink" Target="http://cq.cx/" TargetMode="External"/><Relationship Id="rId2" Type="http://schemas.openxmlformats.org/officeDocument/2006/relationships/hyperlink" Target="https://actcad.com/index.php" TargetMode="External"/><Relationship Id="rId16" Type="http://schemas.openxmlformats.org/officeDocument/2006/relationships/hyperlink" Target="https://librecad.org/" TargetMode="External"/><Relationship Id="rId20" Type="http://schemas.openxmlformats.org/officeDocument/2006/relationships/hyperlink" Target="https://www.rhino3d.com/" TargetMode="External"/><Relationship Id="rId29" Type="http://schemas.openxmlformats.org/officeDocument/2006/relationships/hyperlink" Target="https://www.turboca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dpro.com/" TargetMode="External"/><Relationship Id="rId11" Type="http://schemas.openxmlformats.org/officeDocument/2006/relationships/hyperlink" Target="https://www.freecadweb.org/" TargetMode="External"/><Relationship Id="rId24" Type="http://schemas.openxmlformats.org/officeDocument/2006/relationships/hyperlink" Target="https://discover.solidworks.com/solidworks-products?mktid=7745&amp;gclid=CjwKCAiAx_DwBRAfEiwA3vwZYvZRbHRTByTO02b2VgBQcKi-Yv2TtgpiP32wVy3T8fwP___MY8S4ihoCBWgQAvD_BwE" TargetMode="External"/><Relationship Id="rId5" Type="http://schemas.openxmlformats.org/officeDocument/2006/relationships/hyperlink" Target="https://www.bricsys.com/en-eu/bricscad/" TargetMode="External"/><Relationship Id="rId15" Type="http://schemas.openxmlformats.org/officeDocument/2006/relationships/hyperlink" Target="https://www.kubotek3d.com/" TargetMode="External"/><Relationship Id="rId23" Type="http://schemas.openxmlformats.org/officeDocument/2006/relationships/hyperlink" Target="https://solidedge.siemens.com/en/" TargetMode="External"/><Relationship Id="rId28" Type="http://schemas.openxmlformats.org/officeDocument/2006/relationships/hyperlink" Target="http://www.spaceclaim.com/" TargetMode="External"/><Relationship Id="rId10" Type="http://schemas.openxmlformats.org/officeDocument/2006/relationships/hyperlink" Target="https://www.3ds.com/products-services/draftsight-cad-software/?wockw=Draftsight" TargetMode="External"/><Relationship Id="rId19" Type="http://schemas.openxmlformats.org/officeDocument/2006/relationships/hyperlink" Target="https://www.openscad.org/" TargetMode="External"/><Relationship Id="rId31" Type="http://schemas.openxmlformats.org/officeDocument/2006/relationships/hyperlink" Target="https://ec.europa.eu/programmes/erasmus-plus/projects/eplus-project-details/#project/2019-1-EE01-KA203-051585" TargetMode="External"/><Relationship Id="rId4" Type="http://schemas.openxmlformats.org/officeDocument/2006/relationships/hyperlink" Target="https://www.autodesk.com/products/autocad/overview" TargetMode="External"/><Relationship Id="rId9" Type="http://schemas.openxmlformats.org/officeDocument/2006/relationships/hyperlink" Target="https://www.rs-online.com/designspark/mechanical-software" TargetMode="External"/><Relationship Id="rId14" Type="http://schemas.openxmlformats.org/officeDocument/2006/relationships/hyperlink" Target="http://ascon.net/solutions/kompas_3d/" TargetMode="External"/><Relationship Id="rId22" Type="http://schemas.openxmlformats.org/officeDocument/2006/relationships/hyperlink" Target="https://www.sketchup.com/" TargetMode="External"/><Relationship Id="rId27" Type="http://schemas.openxmlformats.org/officeDocument/2006/relationships/hyperlink" Target="http://solvespace.com/index.pl" TargetMode="External"/><Relationship Id="rId30" Type="http://schemas.openxmlformats.org/officeDocument/2006/relationships/hyperlink" Target="https://www.zwsoft.com/zwcad/overvie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odesk.com/solutions/manufacturing/cam" TargetMode="External"/><Relationship Id="rId13" Type="http://schemas.openxmlformats.org/officeDocument/2006/relationships/hyperlink" Target="https://www.sprutcam.com/sprutcam-and-solutions/sprutcam" TargetMode="External"/><Relationship Id="rId18" Type="http://schemas.openxmlformats.org/officeDocument/2006/relationships/hyperlink" Target="https://all3dp.com/1/best-cam-software-solidworks-autocad/#bobcad-cam" TargetMode="External"/><Relationship Id="rId26" Type="http://schemas.openxmlformats.org/officeDocument/2006/relationships/hyperlink" Target="https://www.solution-ware.com/" TargetMode="External"/><Relationship Id="rId3" Type="http://schemas.openxmlformats.org/officeDocument/2006/relationships/hyperlink" Target="http://www.edgecam.com/" TargetMode="External"/><Relationship Id="rId21" Type="http://schemas.openxmlformats.org/officeDocument/2006/relationships/hyperlink" Target="https://www.lanteksms.com/" TargetMode="External"/><Relationship Id="rId7" Type="http://schemas.openxmlformats.org/officeDocument/2006/relationships/hyperlink" Target="https://www.autodesk.com/products/powermill/overview" TargetMode="External"/><Relationship Id="rId12" Type="http://schemas.openxmlformats.org/officeDocument/2006/relationships/hyperlink" Target="http://www.nttd-es.co.jp/en/products" TargetMode="External"/><Relationship Id="rId17" Type="http://schemas.openxmlformats.org/officeDocument/2006/relationships/hyperlink" Target="https://www.zwsoft.com/zw3d/capabilities/cam" TargetMode="External"/><Relationship Id="rId25" Type="http://schemas.openxmlformats.org/officeDocument/2006/relationships/hyperlink" Target="https://en.camtek.de/" TargetMode="External"/><Relationship Id="rId2" Type="http://schemas.openxmlformats.org/officeDocument/2006/relationships/hyperlink" Target="https://www.plm.automation.siemens.com/global/en/products/nx" TargetMode="External"/><Relationship Id="rId16" Type="http://schemas.openxmlformats.org/officeDocument/2006/relationships/hyperlink" Target="http://www.smartcamcnc.com/index.php" TargetMode="External"/><Relationship Id="rId20" Type="http://schemas.openxmlformats.org/officeDocument/2006/relationships/hyperlink" Target="https://www.openmind-te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ds.com/products-services/solidworks" TargetMode="External"/><Relationship Id="rId11" Type="http://schemas.openxmlformats.org/officeDocument/2006/relationships/hyperlink" Target="https://www.topsolid.com/products/topsolidcam.htm" TargetMode="External"/><Relationship Id="rId24" Type="http://schemas.openxmlformats.org/officeDocument/2006/relationships/hyperlink" Target="http://www.go2cam.net/" TargetMode="External"/><Relationship Id="rId5" Type="http://schemas.openxmlformats.org/officeDocument/2006/relationships/hyperlink" Target="https://www.solidcam.com/" TargetMode="External"/><Relationship Id="rId15" Type="http://schemas.openxmlformats.org/officeDocument/2006/relationships/hyperlink" Target="https://adem.ru/products/cam" TargetMode="External"/><Relationship Id="rId23" Type="http://schemas.openxmlformats.org/officeDocument/2006/relationships/hyperlink" Target="https://mecsoft.com/all-products" TargetMode="External"/><Relationship Id="rId10" Type="http://schemas.openxmlformats.org/officeDocument/2006/relationships/hyperlink" Target="https://www.autodesk.com/campaigns/hsm-free-solidworks" TargetMode="External"/><Relationship Id="rId19" Type="http://schemas.openxmlformats.org/officeDocument/2006/relationships/hyperlink" Target="https://bobcad.com/?source=LOGO" TargetMode="External"/><Relationship Id="rId4" Type="http://schemas.openxmlformats.org/officeDocument/2006/relationships/hyperlink" Target="https://www.mastercam.com/" TargetMode="External"/><Relationship Id="rId9" Type="http://schemas.openxmlformats.org/officeDocument/2006/relationships/hyperlink" Target="http://www.espritcam.com/" TargetMode="External"/><Relationship Id="rId14" Type="http://schemas.openxmlformats.org/officeDocument/2006/relationships/hyperlink" Target="https://www.3dsystems.com/software/gibbscam" TargetMode="External"/><Relationship Id="rId22" Type="http://schemas.openxmlformats.org/officeDocument/2006/relationships/hyperlink" Target="http://www.hexray.com/" TargetMode="External"/><Relationship Id="rId27" Type="http://schemas.openxmlformats.org/officeDocument/2006/relationships/hyperlink" Target="https://ec.europa.eu/programmes/erasmus-plus/projects/eplus-project-details/#project/2019-1-EE01-KA203-0515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erasmus-plus/projects/eplus-project-details/#project/2019-1-EE01-KA203-0515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Wideo 4" descr="Obraz zawierający tekst, wewnątrz, komputer, stół roboczy&#10;&#10;Opis wygenerowany automatycznie">
            <a:extLst>
              <a:ext uri="{FF2B5EF4-FFF2-40B4-BE49-F238E27FC236}">
                <a16:creationId xmlns:a16="http://schemas.microsoft.com/office/drawing/2014/main" id="{AB0F1A7C-09FE-7FB6-FDA5-0143C78F18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57E4D8-DFF5-D558-2647-5076204BC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Digital (</a:t>
            </a:r>
            <a:r>
              <a:rPr lang="pl-PL" sz="5200" dirty="0" err="1">
                <a:solidFill>
                  <a:srgbClr val="FFFFFF"/>
                </a:solidFill>
              </a:rPr>
              <a:t>CAx</a:t>
            </a:r>
            <a:r>
              <a:rPr lang="pl-PL" sz="5200" dirty="0">
                <a:solidFill>
                  <a:srgbClr val="FFFFFF"/>
                </a:solidFill>
              </a:rPr>
              <a:t>) </a:t>
            </a:r>
            <a:r>
              <a:rPr lang="pl-PL" sz="5200" dirty="0" err="1">
                <a:solidFill>
                  <a:srgbClr val="FFFFFF"/>
                </a:solidFill>
              </a:rPr>
              <a:t>tools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used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within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production</a:t>
            </a:r>
            <a:r>
              <a:rPr lang="pl-PL" sz="5200" dirty="0">
                <a:solidFill>
                  <a:srgbClr val="FFFFFF"/>
                </a:solidFill>
              </a:rPr>
              <a:t>  </a:t>
            </a:r>
            <a:r>
              <a:rPr lang="pl-PL" sz="5200" dirty="0" err="1">
                <a:solidFill>
                  <a:srgbClr val="FFFFFF"/>
                </a:solidFill>
              </a:rPr>
              <a:t>process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B1C84C-CD2B-4214-E109-DC3B6A8AB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1500" b="1">
                <a:solidFill>
                  <a:srgbClr val="FFFFFF"/>
                </a:solidFill>
              </a:rPr>
              <a:t>Experience from another Erasmus+ project</a:t>
            </a:r>
          </a:p>
          <a:p>
            <a:r>
              <a:rPr lang="pl-PL" sz="1500">
                <a:solidFill>
                  <a:srgbClr val="FFFFFF"/>
                </a:solidFill>
              </a:rPr>
              <a:t>Results of the </a:t>
            </a:r>
            <a:r>
              <a:rPr lang="en-US" sz="1500">
                <a:solidFill>
                  <a:srgbClr val="FFFFFF"/>
                </a:solidFill>
              </a:rPr>
              <a:t>DIG-MAN</a:t>
            </a:r>
            <a:r>
              <a:rPr lang="pl-PL" sz="1500">
                <a:solidFill>
                  <a:srgbClr val="FFFFFF"/>
                </a:solidFill>
              </a:rPr>
              <a:t> project</a:t>
            </a:r>
            <a:r>
              <a:rPr lang="en-US" sz="1500">
                <a:solidFill>
                  <a:srgbClr val="FFFFFF"/>
                </a:solidFill>
              </a:rPr>
              <a:t>: Integration of digital tools into product development and manufacturing education</a:t>
            </a:r>
            <a:br>
              <a:rPr lang="pl-PL" sz="1500">
                <a:solidFill>
                  <a:srgbClr val="FFFFFF"/>
                </a:solidFill>
              </a:rPr>
            </a:br>
            <a:r>
              <a:rPr lang="pl-PL" sz="1500">
                <a:solidFill>
                  <a:srgbClr val="FFFFFF"/>
                </a:solidFill>
              </a:rPr>
              <a:t> </a:t>
            </a:r>
            <a:r>
              <a:rPr lang="pl-PL" sz="1500">
                <a:solidFill>
                  <a:srgbClr val="FFFFFF"/>
                </a:solidFill>
                <a:hlinkClick r:id="rId5"/>
              </a:rPr>
              <a:t>https://ec.europa.eu/programmes/erasmus-plus/projects/eplus-project-details/#project/2019-1-EE01-KA203-051585</a:t>
            </a:r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4A76C-1941-4432-92AB-B0C138AC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47" y="21154"/>
            <a:ext cx="6569106" cy="351757"/>
          </a:xfrm>
        </p:spPr>
        <p:txBody>
          <a:bodyPr>
            <a:normAutofit fontScale="90000"/>
          </a:bodyPr>
          <a:lstStyle/>
          <a:p>
            <a:r>
              <a:rPr lang="pl-PL" sz="2000" b="1" dirty="0" err="1"/>
              <a:t>Selected</a:t>
            </a:r>
            <a:r>
              <a:rPr lang="pl-PL" sz="2000" b="1" dirty="0"/>
              <a:t> </a:t>
            </a:r>
            <a:r>
              <a:rPr lang="pl-PL" sz="2000" b="1" dirty="0" err="1"/>
              <a:t>CAx</a:t>
            </a:r>
            <a:r>
              <a:rPr lang="pl-PL" sz="2000" b="1" dirty="0"/>
              <a:t> </a:t>
            </a:r>
            <a:r>
              <a:rPr lang="pl-PL" sz="2000" b="1" dirty="0" err="1"/>
              <a:t>tools</a:t>
            </a:r>
            <a:r>
              <a:rPr lang="pl-PL" sz="2000" b="1" dirty="0"/>
              <a:t> </a:t>
            </a:r>
            <a:r>
              <a:rPr lang="pl-PL" sz="2000" b="1" dirty="0" err="1"/>
              <a:t>used</a:t>
            </a:r>
            <a:r>
              <a:rPr lang="pl-PL" sz="2000" b="1" dirty="0"/>
              <a:t> </a:t>
            </a:r>
            <a:r>
              <a:rPr lang="pl-PL" sz="2000" b="1" dirty="0" err="1"/>
              <a:t>within</a:t>
            </a:r>
            <a:r>
              <a:rPr lang="pl-PL" sz="2000" b="1" dirty="0"/>
              <a:t> design of </a:t>
            </a:r>
            <a:r>
              <a:rPr lang="pl-PL" sz="2000" b="1" dirty="0" err="1"/>
              <a:t>manufactured</a:t>
            </a:r>
            <a:r>
              <a:rPr lang="pl-PL" sz="2000" b="1" dirty="0"/>
              <a:t> </a:t>
            </a:r>
            <a:r>
              <a:rPr lang="pl-PL" sz="2000" b="1" dirty="0" err="1"/>
              <a:t>parts</a:t>
            </a:r>
            <a:endParaRPr lang="en-GB" sz="20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22A3A34-BBE4-46B8-BC70-77C4F1E8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3428"/>
              </p:ext>
            </p:extLst>
          </p:nvPr>
        </p:nvGraphicFramePr>
        <p:xfrm>
          <a:off x="2114550" y="373615"/>
          <a:ext cx="7962900" cy="61114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138245326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861409659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114482778"/>
                    </a:ext>
                  </a:extLst>
                </a:gridCol>
              </a:tblGrid>
              <a:tr h="925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pl-PL" sz="1400" b="1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Producer</a:t>
                      </a:r>
                      <a:endParaRPr lang="pl-PL" sz="1400" b="1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Hiperlink</a:t>
                      </a:r>
                      <a:endParaRPr lang="pl-PL" sz="1400" b="1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463803582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ACTCAD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Jytra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Technology Solutions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Private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Limited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2"/>
                        </a:rPr>
                        <a:t>https://actcad.com/index.php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2179341015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Alibre 3D 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Alibre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3"/>
                        </a:rPr>
                        <a:t>https://www.alibre.com/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510283513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AutoCAD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Autodesk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4"/>
                        </a:rPr>
                        <a:t>https://www.autodesk.com/products/autocad/overview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370239651"/>
                  </a:ext>
                </a:extLst>
              </a:tr>
              <a:tr h="987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BricsCAD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Bricsys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nv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https://www.bricsys.com/en-eu/bricscad/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348856420"/>
                  </a:ext>
                </a:extLst>
              </a:tr>
              <a:tr h="2123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CADPRO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Delta Software International LLC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https://www.cadpro.com/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106401733"/>
                  </a:ext>
                </a:extLst>
              </a:tr>
              <a:tr h="2123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Catia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Dessault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Systemes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7"/>
                        </a:rPr>
                        <a:t>https://www.3ds.com/products-services/catia/?wockw=card_content_cta_1_url%3A%22https%3A%2F%2Fblogs.3ds.com%2Fcatia%2F%22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423486332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Creo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PTC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8"/>
                        </a:rPr>
                        <a:t>https://www.ptc.com/en/products/cad/creo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485069922"/>
                  </a:ext>
                </a:extLst>
              </a:tr>
              <a:tr h="2123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DesignSpark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RS Components Limited 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9"/>
                        </a:rPr>
                        <a:t>https://www.rs-online.com/designspark/mechanical-software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629288723"/>
                  </a:ext>
                </a:extLst>
              </a:tr>
              <a:tr h="1524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DraftSight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Dessault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Systemes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0"/>
                        </a:rPr>
                        <a:t>https://www.3ds.com/products-services/draftsight-cad-software/?wockw=Draftsight</a:t>
                      </a: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902274106"/>
                  </a:ext>
                </a:extLst>
              </a:tr>
              <a:tr h="228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</a:b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1"/>
                        </a:rPr>
                        <a:t>https://www.freecadweb.org/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601103969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Inventor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Autodesk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2"/>
                        </a:rPr>
                        <a:t>https://www.autodesk.com/products/inventor/overview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635180378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IronCAD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IronCAD, LLC.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3"/>
                        </a:rPr>
                        <a:t>https://www.ironcad.com/design-collaboration-suite/ironcad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887827313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KOMPAS-3D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ASCON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4"/>
                        </a:rPr>
                        <a:t>http://ascon.net/solutions/kompas_3d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440960828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KUBOTEC3D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KUBOTEC3D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5"/>
                        </a:rPr>
                        <a:t>https://www.kubotek3d.com/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920576457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LibreCAD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</a:br>
                      <a:endParaRPr lang="pl-PL" sz="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6"/>
                        </a:rPr>
                        <a:t>https://librecad.org/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310625104"/>
                  </a:ext>
                </a:extLst>
              </a:tr>
              <a:tr h="1524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NX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Siemens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17"/>
                        </a:rPr>
                        <a:t>https://www.plm.automation.siemens.com/global/en/products/nx/nx-for-design.html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2528099148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Onshape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Onshape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inc.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8"/>
                        </a:rPr>
                        <a:t>https://www.onshape.com/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2365072472"/>
                  </a:ext>
                </a:extLst>
              </a:tr>
              <a:tr h="228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OpenSCAD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</a:br>
                      <a:endParaRPr lang="pl-PL" sz="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19"/>
                        </a:rPr>
                        <a:t>https://www.openscad.org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985968797"/>
                  </a:ext>
                </a:extLst>
              </a:tr>
              <a:tr h="28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Rhino</a:t>
                      </a:r>
                      <a:endParaRPr lang="pl-PL" sz="800">
                        <a:effectLst/>
                      </a:endParaRPr>
                    </a:p>
                    <a:p>
                      <a:pPr fontAlgn="t"/>
                      <a:br>
                        <a:rPr lang="pl-PL" sz="800">
                          <a:effectLst/>
                        </a:rPr>
                      </a:b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Robert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McNeel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&amp;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Associates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0"/>
                        </a:rPr>
                        <a:t>https://www.rhino3d.com/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116604875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Sharp3D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Shapr3D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zrt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>
                          <a:solidFill>
                            <a:srgbClr val="1155CC"/>
                          </a:solidFill>
                          <a:effectLst/>
                          <a:hlinkClick r:id="rId21"/>
                        </a:rPr>
                        <a:t>https://www.shapr3d.com/3d-for/engineering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473582008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SketchUp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Trimble Inc.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2"/>
                        </a:rPr>
                        <a:t>https://www.sketchup.com/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409676363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Solid Edge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Siemens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3"/>
                        </a:rPr>
                        <a:t>https://solidedge.siemens.com/en/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937368963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SOLIDWORKS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Dessault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Systemes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4"/>
                        </a:rPr>
                        <a:t>https://discover.solidworks.com/solidworks-products?mktid=7745&amp;gclid=CjwKCAiAx_DwBRAfEiwA3vwZYvZRbHRTByTO02b2VgBQcKi-Yv2TtgpiP32wVy3T8fwP___MY8S4ihoCBWgQAvD_BwE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483678251"/>
                  </a:ext>
                </a:extLst>
              </a:tr>
              <a:tr h="3920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SOLVESPACE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developed by </a:t>
                      </a:r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hlinkClick r:id="rId25"/>
                        </a:rPr>
                        <a:t>Jonathan </a:t>
                      </a:r>
                      <a:r>
                        <a:rPr lang="en-US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hlinkClick r:id="rId25"/>
                        </a:rPr>
                        <a:t>Westhues</a:t>
                      </a:r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 maintained by </a:t>
                      </a:r>
                      <a:r>
                        <a:rPr lang="en-US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hlinkClick r:id="rId26"/>
                        </a:rPr>
                        <a:t>whitequark</a:t>
                      </a:r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and others.</a:t>
                      </a:r>
                      <a:endParaRPr lang="en-US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7"/>
                        </a:rPr>
                        <a:t>http://solvespace.com/index.pl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1213399600"/>
                  </a:ext>
                </a:extLst>
              </a:tr>
              <a:tr h="1524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SpaceClaim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SpaceClaim</a:t>
                      </a: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Corporation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8"/>
                        </a:rPr>
                        <a:t>http://www.spaceclaim.com/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3295114729"/>
                  </a:ext>
                </a:extLst>
              </a:tr>
              <a:tr h="28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TurboCAD</a:t>
                      </a:r>
                      <a:endParaRPr lang="pl-PL" sz="800" b="1">
                        <a:effectLst/>
                      </a:endParaRPr>
                    </a:p>
                    <a:p>
                      <a:pPr fontAlgn="t"/>
                      <a:br>
                        <a:rPr lang="pl-PL" sz="800">
                          <a:effectLst/>
                        </a:rPr>
                      </a:b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293D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IMSI/Design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29"/>
                        </a:rPr>
                        <a:t>https://www.turbocad.com/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986273172"/>
                  </a:ext>
                </a:extLst>
              </a:tr>
              <a:tr h="92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ZWCAD</a:t>
                      </a:r>
                      <a:endParaRPr lang="pl-PL" sz="800">
                        <a:effectLst/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ZWSOFT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0429" marR="20429" marT="13619" marB="136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u="sng" strike="noStrike" dirty="0">
                          <a:solidFill>
                            <a:srgbClr val="1155CC"/>
                          </a:solidFill>
                          <a:effectLst/>
                          <a:hlinkClick r:id="rId30"/>
                        </a:rPr>
                        <a:t>https://www.zwsoft.com/zwcad/overview</a:t>
                      </a:r>
                      <a:endParaRPr lang="pl-PL" sz="800" dirty="0">
                        <a:effectLst/>
                      </a:endParaRPr>
                    </a:p>
                  </a:txBody>
                  <a:tcPr marL="20429" marR="20429" marT="13619" marB="13619"/>
                </a:tc>
                <a:extLst>
                  <a:ext uri="{0D108BD9-81ED-4DB2-BD59-A6C34878D82A}">
                    <a16:rowId xmlns:a16="http://schemas.microsoft.com/office/drawing/2014/main" val="72355288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E0639C4-21EA-423B-9AEE-82AC7B779D72}"/>
              </a:ext>
            </a:extLst>
          </p:cNvPr>
          <p:cNvSpPr txBox="1"/>
          <p:nvPr/>
        </p:nvSpPr>
        <p:spPr>
          <a:xfrm>
            <a:off x="1372931" y="6464275"/>
            <a:ext cx="1147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Source: </a:t>
            </a:r>
            <a:r>
              <a:rPr lang="pl-PL" sz="1100" dirty="0" err="1"/>
              <a:t>Results</a:t>
            </a:r>
            <a:r>
              <a:rPr lang="pl-PL" sz="1100" dirty="0"/>
              <a:t> of the </a:t>
            </a:r>
            <a:r>
              <a:rPr lang="en-US" sz="1100" dirty="0"/>
              <a:t>DIG-MAN</a:t>
            </a:r>
            <a:r>
              <a:rPr lang="pl-PL" sz="1100" dirty="0"/>
              <a:t> </a:t>
            </a:r>
            <a:r>
              <a:rPr lang="pl-PL" sz="1100" dirty="0" err="1"/>
              <a:t>project</a:t>
            </a:r>
            <a:r>
              <a:rPr lang="en-US" sz="1100" dirty="0"/>
              <a:t>: Integration of digital tools into product development and manufacturing education</a:t>
            </a:r>
            <a:br>
              <a:rPr lang="pl-PL" sz="1100" dirty="0"/>
            </a:br>
            <a:r>
              <a:rPr lang="pl-PL" sz="1100" dirty="0"/>
              <a:t> </a:t>
            </a:r>
            <a:r>
              <a:rPr lang="pl-PL" sz="1100" dirty="0">
                <a:hlinkClick r:id="rId31"/>
              </a:rPr>
              <a:t>https://ec.europa.eu/programmes/erasmus-plus/projects/eplus-project-details/#project/2019-1-EE01-KA203-051585</a:t>
            </a:r>
            <a:r>
              <a:rPr lang="pl-PL" sz="1100" dirty="0"/>
              <a:t>, </a:t>
            </a:r>
            <a:r>
              <a:rPr lang="pl-PL" sz="1100" dirty="0" err="1"/>
              <a:t>author</a:t>
            </a:r>
            <a:r>
              <a:rPr lang="pl-PL" sz="1100" dirty="0"/>
              <a:t> of the </a:t>
            </a:r>
            <a:r>
              <a:rPr lang="pl-PL" sz="1100" dirty="0" err="1"/>
              <a:t>table</a:t>
            </a:r>
            <a:r>
              <a:rPr lang="pl-PL" sz="1100" dirty="0"/>
              <a:t>: Roman Wdowik, Politechnika Rzeszowska</a:t>
            </a:r>
            <a:endParaRPr lang="en-US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2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7A1C6-88F2-4CA9-A3B6-C4A0E79A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871" y="22647"/>
            <a:ext cx="10058400" cy="446822"/>
          </a:xfrm>
        </p:spPr>
        <p:txBody>
          <a:bodyPr>
            <a:normAutofit fontScale="90000"/>
          </a:bodyPr>
          <a:lstStyle/>
          <a:p>
            <a:r>
              <a:rPr lang="pl-PL" sz="2800" b="1" dirty="0" err="1"/>
              <a:t>Selected</a:t>
            </a:r>
            <a:r>
              <a:rPr lang="pl-PL" sz="2800" b="1" dirty="0"/>
              <a:t> </a:t>
            </a:r>
            <a:r>
              <a:rPr lang="pl-PL" sz="2800" b="1" dirty="0" err="1"/>
              <a:t>CAx</a:t>
            </a:r>
            <a:r>
              <a:rPr lang="pl-PL" sz="2800" b="1" dirty="0"/>
              <a:t> </a:t>
            </a:r>
            <a:r>
              <a:rPr lang="pl-PL" sz="2800" b="1" dirty="0" err="1"/>
              <a:t>tools</a:t>
            </a:r>
            <a:r>
              <a:rPr lang="pl-PL" sz="2800" b="1" dirty="0"/>
              <a:t> </a:t>
            </a:r>
            <a:r>
              <a:rPr lang="pl-PL" sz="2800" b="1" dirty="0" err="1"/>
              <a:t>used</a:t>
            </a:r>
            <a:r>
              <a:rPr lang="pl-PL" sz="2800" b="1" dirty="0"/>
              <a:t> </a:t>
            </a:r>
            <a:r>
              <a:rPr lang="pl-PL" sz="2800" b="1" dirty="0" err="1"/>
              <a:t>within</a:t>
            </a:r>
            <a:r>
              <a:rPr lang="pl-PL" sz="2800" b="1" dirty="0"/>
              <a:t> </a:t>
            </a:r>
            <a:r>
              <a:rPr lang="pl-PL" sz="2800" b="1" dirty="0" err="1"/>
              <a:t>manufacturing</a:t>
            </a:r>
            <a:r>
              <a:rPr lang="pl-PL" sz="2800" b="1" dirty="0"/>
              <a:t> </a:t>
            </a:r>
            <a:r>
              <a:rPr lang="pl-PL" sz="2800" b="1" dirty="0" err="1"/>
              <a:t>process</a:t>
            </a:r>
            <a:endParaRPr lang="en-GB" sz="28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8910D82-3852-42AD-A4F2-20544D8D7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65245"/>
              </p:ext>
            </p:extLst>
          </p:nvPr>
        </p:nvGraphicFramePr>
        <p:xfrm>
          <a:off x="1024408" y="404621"/>
          <a:ext cx="10784205" cy="603056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94735">
                  <a:extLst>
                    <a:ext uri="{9D8B030D-6E8A-4147-A177-3AD203B41FA5}">
                      <a16:colId xmlns:a16="http://schemas.microsoft.com/office/drawing/2014/main" val="4134547612"/>
                    </a:ext>
                  </a:extLst>
                </a:gridCol>
                <a:gridCol w="3594735">
                  <a:extLst>
                    <a:ext uri="{9D8B030D-6E8A-4147-A177-3AD203B41FA5}">
                      <a16:colId xmlns:a16="http://schemas.microsoft.com/office/drawing/2014/main" val="1295353946"/>
                    </a:ext>
                  </a:extLst>
                </a:gridCol>
                <a:gridCol w="3594735">
                  <a:extLst>
                    <a:ext uri="{9D8B030D-6E8A-4147-A177-3AD203B41FA5}">
                      <a16:colId xmlns:a16="http://schemas.microsoft.com/office/drawing/2014/main" val="1435876329"/>
                    </a:ext>
                  </a:extLst>
                </a:gridCol>
              </a:tblGrid>
              <a:tr h="212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 err="1">
                          <a:effectLst/>
                        </a:rPr>
                        <a:t>Name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Producer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 err="1">
                          <a:effectLst/>
                        </a:rPr>
                        <a:t>Hiperlink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22011265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NX CAM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Siemens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"/>
                        </a:rPr>
                        <a:t>https://www.plm.automation.siemens.com/global/en/products/nx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45134098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Edgecam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SURFCAM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ALPHACAM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Hexagon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3"/>
                        </a:rPr>
                        <a:t>http://www.edgecam.com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350295226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Mastercam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CNC Software, Inc.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4"/>
                        </a:rPr>
                        <a:t>https://www.mastercam.com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710234738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SolidCAM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SolidCAM GmbH</a:t>
                      </a:r>
                      <a:endParaRPr lang="pl-PL" sz="1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5"/>
                        </a:rPr>
                        <a:t>https://www.solidcam.com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1838779556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SOLIDWORKS CAM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ighlight>
                            <a:srgbClr val="FFFF00"/>
                          </a:highlight>
                        </a:rPr>
                        <a:t>Dassault </a:t>
                      </a:r>
                      <a:r>
                        <a:rPr lang="en-GB" sz="1100" u="sng" dirty="0" err="1">
                          <a:effectLst/>
                          <a:highlight>
                            <a:srgbClr val="FFFF00"/>
                          </a:highlight>
                        </a:rPr>
                        <a:t>Systèmes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6"/>
                        </a:rPr>
                        <a:t>https://www.3ds.com/products-services/solidworks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64347591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Autodesk HSM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Fusion 360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PowerMill</a:t>
                      </a:r>
                      <a:endParaRPr lang="pl-PL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Autodesk Inc.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8"/>
                        </a:rPr>
                        <a:t>https://www.autodesk.com/solutions/manufacturing/cam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460735357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ESPRIT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DP Technology Corp.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9"/>
                        </a:rPr>
                        <a:t>http://www.espritcam.com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182461947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</a:rPr>
                        <a:t>HSMXpress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Autodesk Inc.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0"/>
                        </a:rPr>
                        <a:t>https://www.autodesk.com/campaigns/hsm-free-solidworks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783385722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</a:rPr>
                        <a:t>TopSolid’CAM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Missler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 Software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1"/>
                        </a:rPr>
                        <a:t>https://www.topsolid.com/products/topsolidcam.htm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735665564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Space 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NTT DATA ENGINEERING SYSTEMS Corporation (NDES)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2"/>
                        </a:rPr>
                        <a:t>http://www.nttd-es.co.jp/en/products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92002675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SprutCAM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SPRUT Technology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3"/>
                        </a:rPr>
                        <a:t>https://www.sprutcam.com/sprutcam-and-solutions/sprutcam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1615057282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GibbsCAM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Cimatron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3D Systems, Inc.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4"/>
                        </a:rPr>
                        <a:t>https://www.3dsystems.com/software/gibbscam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503668159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Adem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ADEM Group of Companies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5"/>
                        </a:rPr>
                        <a:t>https://adem.ru/products/cam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668614484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SmartCAM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SmartCAMcnc</a:t>
                      </a:r>
                      <a:endParaRPr lang="pl-PL" sz="1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6"/>
                        </a:rPr>
                        <a:t>http://www.smartcamcnc.com/index.php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967394506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ZW3D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ZWSOFT CO., LTD.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7"/>
                        </a:rPr>
                        <a:t>https://www.zwsoft.com/zw3d/capabilities/cam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31173758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BobCAD-CAM</a:t>
                      </a:r>
                      <a:endParaRPr lang="pl-PL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BobCAM</a:t>
                      </a:r>
                      <a:r>
                        <a:rPr lang="en-GB" sz="1100" dirty="0">
                          <a:effectLst/>
                        </a:rPr>
                        <a:t> for SOLIDWORKS</a:t>
                      </a:r>
                      <a:endParaRPr lang="pl-PL" sz="11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BobCAD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-CAM, Inc.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19"/>
                        </a:rPr>
                        <a:t>https://bobcad.com/?source=LOGO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616735318"/>
                  </a:ext>
                </a:extLst>
              </a:tr>
              <a:tr h="13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</a:rPr>
                        <a:t>HyperMILL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OPEN MIND Technologies AG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0"/>
                        </a:rPr>
                        <a:t>https://www.openmind-tech.com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86993291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Lantek Expert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Lantek</a:t>
                      </a:r>
                      <a:endParaRPr lang="pl-PL" sz="1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1"/>
                        </a:rPr>
                        <a:t>https://www.lanteksms.com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358374486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CamBam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HexRay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 LTD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2"/>
                        </a:rPr>
                        <a:t>http://www.hexray.com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728356014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Plug-ins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MecSoft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 Corporation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3"/>
                        </a:rPr>
                        <a:t>https://mecsoft.com/all-products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1972778245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GO2cam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GO2cam International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4"/>
                        </a:rPr>
                        <a:t>http://www.go2cam.net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1096756016"/>
                  </a:ext>
                </a:extLst>
              </a:tr>
              <a:tr h="12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PEPS CAD/CAM SYSTEM V8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Camtek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 GmbH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5"/>
                        </a:rPr>
                        <a:t>https://en.camtek.de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5089250"/>
                  </a:ext>
                </a:extLst>
              </a:tr>
              <a:tr h="220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Plug-ins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err="1">
                          <a:effectLst/>
                          <a:highlight>
                            <a:srgbClr val="FFFF00"/>
                          </a:highlight>
                        </a:rPr>
                        <a:t>SolutionWare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 Corporation</a:t>
                      </a:r>
                      <a:endParaRPr lang="pl-PL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381" marR="21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u="sng" dirty="0">
                          <a:effectLst/>
                          <a:hlinkClick r:id="rId26"/>
                        </a:rPr>
                        <a:t>https://www.solution-ware.com</a:t>
                      </a:r>
                      <a:endParaRPr lang="pl-PL" sz="1100" dirty="0">
                        <a:effectLst/>
                      </a:endParaRPr>
                    </a:p>
                  </a:txBody>
                  <a:tcPr marL="21381" marR="21381" marT="0" marB="0"/>
                </a:tc>
                <a:extLst>
                  <a:ext uri="{0D108BD9-81ED-4DB2-BD59-A6C34878D82A}">
                    <a16:rowId xmlns:a16="http://schemas.microsoft.com/office/drawing/2014/main" val="234319073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D3134-85DD-471A-9B9A-78CBEA19DEB9}"/>
              </a:ext>
            </a:extLst>
          </p:cNvPr>
          <p:cNvSpPr txBox="1"/>
          <p:nvPr/>
        </p:nvSpPr>
        <p:spPr>
          <a:xfrm>
            <a:off x="1314783" y="6393715"/>
            <a:ext cx="1147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Source: </a:t>
            </a:r>
            <a:r>
              <a:rPr lang="pl-PL" sz="1100" dirty="0" err="1"/>
              <a:t>Results</a:t>
            </a:r>
            <a:r>
              <a:rPr lang="pl-PL" sz="1100" dirty="0"/>
              <a:t> of the </a:t>
            </a:r>
            <a:r>
              <a:rPr lang="en-US" sz="1100" dirty="0"/>
              <a:t>DIG-MAN</a:t>
            </a:r>
            <a:r>
              <a:rPr lang="pl-PL" sz="1100" dirty="0"/>
              <a:t> </a:t>
            </a:r>
            <a:r>
              <a:rPr lang="pl-PL" sz="1100" dirty="0" err="1"/>
              <a:t>project</a:t>
            </a:r>
            <a:r>
              <a:rPr lang="en-US" sz="1100" dirty="0"/>
              <a:t>: Integration of digital tools into product development and manufacturing education</a:t>
            </a:r>
            <a:br>
              <a:rPr lang="pl-PL" sz="1100" dirty="0"/>
            </a:br>
            <a:r>
              <a:rPr lang="pl-PL" sz="1100" dirty="0"/>
              <a:t> </a:t>
            </a:r>
            <a:r>
              <a:rPr lang="pl-PL" sz="1100" dirty="0">
                <a:hlinkClick r:id="rId27"/>
              </a:rPr>
              <a:t>https://ec.europa.eu/programmes/erasmus-plus/projects/eplus-project-details/#project/2019-1-EE01-KA203-051585</a:t>
            </a:r>
            <a:r>
              <a:rPr lang="pl-PL" sz="1100" dirty="0"/>
              <a:t>, </a:t>
            </a:r>
            <a:r>
              <a:rPr lang="pl-PL" sz="1100" dirty="0" err="1"/>
              <a:t>author</a:t>
            </a:r>
            <a:r>
              <a:rPr lang="pl-PL" sz="1100" dirty="0"/>
              <a:t> of the </a:t>
            </a:r>
            <a:r>
              <a:rPr lang="pl-PL" sz="1100" dirty="0" err="1"/>
              <a:t>table</a:t>
            </a:r>
            <a:r>
              <a:rPr lang="pl-PL" sz="1100" dirty="0"/>
              <a:t>: Roman Wdowik, Politechnika Rzeszowska</a:t>
            </a:r>
            <a:endParaRPr lang="en-US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86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F1461-AF27-4CED-B331-5B907A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204" y="0"/>
            <a:ext cx="10058400" cy="547578"/>
          </a:xfrm>
        </p:spPr>
        <p:txBody>
          <a:bodyPr>
            <a:normAutofit/>
          </a:bodyPr>
          <a:lstStyle/>
          <a:p>
            <a:r>
              <a:rPr lang="pl-PL" sz="2800" b="1" dirty="0" err="1"/>
              <a:t>Selected</a:t>
            </a:r>
            <a:r>
              <a:rPr lang="pl-PL" sz="2800" b="1" dirty="0"/>
              <a:t> </a:t>
            </a:r>
            <a:r>
              <a:rPr lang="pl-PL" sz="2800" b="1" dirty="0" err="1"/>
              <a:t>CAx</a:t>
            </a:r>
            <a:r>
              <a:rPr lang="pl-PL" sz="2800" b="1" dirty="0"/>
              <a:t> </a:t>
            </a:r>
            <a:r>
              <a:rPr lang="pl-PL" sz="2800" b="1" dirty="0" err="1"/>
              <a:t>tools</a:t>
            </a:r>
            <a:r>
              <a:rPr lang="pl-PL" sz="2800" b="1" dirty="0"/>
              <a:t> </a:t>
            </a:r>
            <a:r>
              <a:rPr lang="pl-PL" sz="2800" b="1" dirty="0" err="1"/>
              <a:t>used</a:t>
            </a:r>
            <a:r>
              <a:rPr lang="pl-PL" sz="2800" b="1" dirty="0"/>
              <a:t> </a:t>
            </a:r>
            <a:r>
              <a:rPr lang="pl-PL" sz="2800" b="1" dirty="0" err="1"/>
              <a:t>within</a:t>
            </a:r>
            <a:r>
              <a:rPr lang="pl-PL" sz="2800" b="1" dirty="0"/>
              <a:t> </a:t>
            </a:r>
            <a:r>
              <a:rPr lang="pl-PL" sz="2800" b="1" dirty="0" err="1"/>
              <a:t>quality</a:t>
            </a:r>
            <a:r>
              <a:rPr lang="pl-PL" sz="2800" b="1" dirty="0"/>
              <a:t> </a:t>
            </a:r>
            <a:r>
              <a:rPr lang="pl-PL" sz="2800" b="1" dirty="0" err="1"/>
              <a:t>control</a:t>
            </a:r>
            <a:r>
              <a:rPr lang="pl-PL" sz="2800" b="1" dirty="0"/>
              <a:t> </a:t>
            </a:r>
            <a:r>
              <a:rPr lang="pl-PL" sz="2800" b="1" dirty="0" err="1"/>
              <a:t>process</a:t>
            </a:r>
            <a:endParaRPr lang="en-GB" sz="28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258AAE9-0126-4092-962D-46A84BF47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43619"/>
              </p:ext>
            </p:extLst>
          </p:nvPr>
        </p:nvGraphicFramePr>
        <p:xfrm>
          <a:off x="433633" y="400639"/>
          <a:ext cx="11516947" cy="6102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4113">
                  <a:extLst>
                    <a:ext uri="{9D8B030D-6E8A-4147-A177-3AD203B41FA5}">
                      <a16:colId xmlns:a16="http://schemas.microsoft.com/office/drawing/2014/main" val="3258209892"/>
                    </a:ext>
                  </a:extLst>
                </a:gridCol>
                <a:gridCol w="1973477">
                  <a:extLst>
                    <a:ext uri="{9D8B030D-6E8A-4147-A177-3AD203B41FA5}">
                      <a16:colId xmlns:a16="http://schemas.microsoft.com/office/drawing/2014/main" val="3134494295"/>
                    </a:ext>
                  </a:extLst>
                </a:gridCol>
                <a:gridCol w="7529357">
                  <a:extLst>
                    <a:ext uri="{9D8B030D-6E8A-4147-A177-3AD203B41FA5}">
                      <a16:colId xmlns:a16="http://schemas.microsoft.com/office/drawing/2014/main" val="1865504605"/>
                    </a:ext>
                  </a:extLst>
                </a:gridCol>
              </a:tblGrid>
              <a:tr h="21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</a:rPr>
                        <a:t>Name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Producer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</a:rPr>
                        <a:t>Hiperlink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2456178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Zeiss Calypso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https://www.zeiss.com/metrology/products/software/calypso-overview.html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409744178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Gear Pro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https://www.zeiss.com/metrology/products/software/calypso-overview/gear-pro.html 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594193653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Blade Pro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919439151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Zeiss </a:t>
                      </a:r>
                      <a:r>
                        <a:rPr lang="pl-PL" sz="800" dirty="0" err="1">
                          <a:effectLst/>
                        </a:rPr>
                        <a:t>Caligo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https://www.zeiss.com/metrology/products/software/caligo.html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404619667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Zeiss </a:t>
                      </a:r>
                      <a:r>
                        <a:rPr lang="pl-PL" sz="800" dirty="0" err="1">
                          <a:effectLst/>
                        </a:rPr>
                        <a:t>Reverse</a:t>
                      </a:r>
                      <a:r>
                        <a:rPr lang="pl-PL" sz="800" dirty="0">
                          <a:effectLst/>
                        </a:rPr>
                        <a:t> Engineering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https://www.zeiss.com/metrology/products/software/reverse-engineering.html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842443101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Zeiss colin3D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Carl Zeiss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https://www.zeiss.com/metrology/products/software/colin3d.html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90468887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effectLst/>
                        </a:rPr>
                        <a:t>MiCAT</a:t>
                      </a:r>
                      <a:r>
                        <a:rPr lang="pl-PL" sz="800" dirty="0">
                          <a:effectLst/>
                        </a:rPr>
                        <a:t> Planner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Mitutoyo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https://shop.mitutoyo.pl/web/mitutoyo/en_PL/mitutoyo/1343028164341/MiCAT%20Planner/$catalogue/mitutoyoData/PG/CMM%20Software/index.xhtml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669533008"/>
                  </a:ext>
                </a:extLst>
              </a:tr>
              <a:tr h="282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MCOSMOS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Mitutoyo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https://shop.mitutoyo.pl/web/mitutoyo/en_PL/mitutoyo/1343028164341/MCOSMOS%20-%20The%20Modular%20Software%20for%20all%20Kinds%20of%20Measurement/$catalogue/mitutoyoData/PG/SOFT%20MCOSMOS/index.xhtml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255634272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MAFIS-Express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Mitutoyo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https://shop.mitutoyo.pl/web/mitutoyo/en_PL/mitutoyo/1343028164341/MAFIS%20Express%20-%20Rapid%20Air%20Foil%20Inspection%20Software/$catalogue/mitutoyoData/PG/MAFISExpress/index.xhtml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143962937"/>
                  </a:ext>
                </a:extLst>
              </a:tr>
              <a:tr h="282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MSURF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Mitutoyo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https://shop.mitutoyo.pl/web/mitutoyo/en_PL/mitutoyo/1343028164341/Point%20Cloud%20Processing%20Software%20for%20Coordinate%20Measuring%20Machines%20MSURF/$catalogue/mitutoyoData/PG/MSURF-S%252FI/index.xhtml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792266547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MSURF-G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Mitutoyo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https://shop.mitutoyo.pl/web/mitutoyo/en_PL/mitutoyo/1343028164341/MSURF-G/$catalogue/mitutoyoData/PG/MSURF-G/index.xhtml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505670410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PC-DMIS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https://www.hexagonmi.com/en-gb/products/software/pc-dmis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90940825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PC-DMIS NC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https://www.hexagonmi.com/products/software/pc-dmis/pcdmis-nc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340140203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QUINDOS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https://www.hexagonmi.com/en-GB/products/software/quindos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495507182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I++ Simulator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https://www.hexagonmi.com/en-GB/products/software/i-simulator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365937797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effectLst/>
                        </a:rPr>
                        <a:t>SpatialAnalyzer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https://www.hexagonmi.com/en-GB/products/software/spatialanalyzer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836043292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Inspire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HEXAGON Manufacturing Intelligence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https://www.hexagonmi.com/en-GB/products/metrology-software/inspire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164480637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m&amp;h 3D Form Inspect Software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HEXAGON Manufacturing </a:t>
                      </a:r>
                      <a:r>
                        <a:rPr lang="pl-PL" sz="800" dirty="0" err="1">
                          <a:effectLst/>
                          <a:highlight>
                            <a:srgbClr val="FFFF00"/>
                          </a:highlight>
                        </a:rPr>
                        <a:t>Intelligence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https://www.hexagonmi.com/products/machine-tool-probes/nc-measuring-software/mamph-3d-form-inspect-softwar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999965638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CMM-Manager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Nikon Metrology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https://www.nikonmetrology.com/en-gb/product/cmm-manager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404630537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Inspect-X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Nikon </a:t>
                      </a:r>
                      <a:r>
                        <a:rPr lang="pl-PL" sz="800" dirty="0" err="1">
                          <a:effectLst/>
                          <a:highlight>
                            <a:srgbClr val="FFFF00"/>
                          </a:highlight>
                        </a:rPr>
                        <a:t>Metrology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https://www.nikonmetrology.com/en-gb/product/inspect-x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42360514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X-Tract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Nikon Metrology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https://www.nikonmetrology.com/en-gb/product/x-tract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17830357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Focus Scan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Nikon </a:t>
                      </a:r>
                      <a:r>
                        <a:rPr lang="pl-PL" sz="800" dirty="0" err="1">
                          <a:effectLst/>
                          <a:highlight>
                            <a:srgbClr val="FFFF00"/>
                          </a:highlight>
                        </a:rPr>
                        <a:t>Metrology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https://www.nikonmetrology.com/en-gb/product/focus-scan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95654806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Focus Handheld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Nikon Metrology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https://www.nikonmetrology.com/en-gb/product/focus-handheld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46483126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Focus Inspection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Nikon </a:t>
                      </a:r>
                      <a:r>
                        <a:rPr lang="pl-PL" sz="800" dirty="0" err="1">
                          <a:effectLst/>
                          <a:highlight>
                            <a:srgbClr val="FFFF00"/>
                          </a:highlight>
                        </a:rPr>
                        <a:t>Metrology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https://www.nikonmetrology.com/en-gb/product/focus-inspection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77246939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GOM Inspect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GOM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https://www.gom.com/3d-software/gom-inspect.html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41086438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GOM Inspect Professional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GOM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https://www.gom.com/3d-software/gom-inspect-professional.html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986558472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GOM Correlate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GOM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https://www.gom.com/3d-software/gom-correlate.html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41413287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Blade Analyzer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WENZEL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https://www.wenzel-group.com/en/products/wm-blade-analyzer/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001494050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Gear &amp; Gear Analyzer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WENZEL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https://www.wenzel-group.com/en/products/wm-gear/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39049488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Quartis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WENZEL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https://www.wenzel-group.com/en/products/measuring-software-metrosoft-quartis/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754001912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CT Analyzer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WENZEL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https://www.wenzel-group.com/en/products/wm-ct-analyzer/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74997260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Generator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WENZEL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https://www.wenzel-group.com/en/products/wm-generator/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444239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MODUS 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Renishaw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https://www.renishaw.com/en/modus-2--32079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3368119583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MODUS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Renishaw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https://www.renishaw.com/en/modus--10495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80960647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effectLst/>
                        </a:rPr>
                        <a:t>Inspection</a:t>
                      </a:r>
                      <a:r>
                        <a:rPr lang="pl-PL" sz="800" dirty="0">
                          <a:effectLst/>
                        </a:rPr>
                        <a:t> Plus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Renishaw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https://www.renishaw.com/en/inspection-plus-software-for-machining-centres--6094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59120016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Productivity+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Renishaw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https://www.renishaw.com/en/productivity-pc-based-probe-software-for-machining-centres--6252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47977409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Powerinspect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Autodesk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https://www.autodesk.co.uk/products/powerinspect/overview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16433307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Geomagic Wrap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highlight>
                            <a:srgbClr val="FFFF00"/>
                          </a:highlight>
                        </a:rPr>
                        <a:t>3D Systems</a:t>
                      </a:r>
                      <a:endParaRPr lang="pl-PL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https://www.3dsystems.com/software/geomagic-wrap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609905172"/>
                  </a:ext>
                </a:extLst>
              </a:tr>
              <a:tr h="244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effectLst/>
                        </a:rPr>
                        <a:t>Geomagic</a:t>
                      </a:r>
                      <a:r>
                        <a:rPr lang="pl-PL" sz="800" dirty="0">
                          <a:effectLst/>
                        </a:rPr>
                        <a:t> Control X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highlight>
                            <a:srgbClr val="FFFF00"/>
                          </a:highlight>
                        </a:rPr>
                        <a:t>3D Systems</a:t>
                      </a:r>
                      <a:endParaRPr lang="pl-PL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5" marR="14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u="none" strike="noStrike" dirty="0">
                          <a:effectLst/>
                        </a:rPr>
                        <a:t>https://www.3dsystems.com/software/geomagic-control-x</a:t>
                      </a:r>
                      <a:endParaRPr lang="pl-PL" sz="800" dirty="0">
                        <a:effectLst/>
                      </a:endParaRPr>
                    </a:p>
                  </a:txBody>
                  <a:tcPr marL="14495" marR="14495" marT="0" marB="0"/>
                </a:tc>
                <a:extLst>
                  <a:ext uri="{0D108BD9-81ED-4DB2-BD59-A6C34878D82A}">
                    <a16:rowId xmlns:a16="http://schemas.microsoft.com/office/drawing/2014/main" val="266032568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7877ACB-56A4-4C77-9554-13ED0A1637C3}"/>
              </a:ext>
            </a:extLst>
          </p:cNvPr>
          <p:cNvSpPr txBox="1"/>
          <p:nvPr/>
        </p:nvSpPr>
        <p:spPr>
          <a:xfrm>
            <a:off x="1303360" y="6503214"/>
            <a:ext cx="11471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Source: </a:t>
            </a:r>
            <a:r>
              <a:rPr lang="pl-PL" sz="1000" dirty="0" err="1"/>
              <a:t>Results</a:t>
            </a:r>
            <a:r>
              <a:rPr lang="pl-PL" sz="1000" dirty="0"/>
              <a:t> of the </a:t>
            </a:r>
            <a:r>
              <a:rPr lang="en-US" sz="1000" dirty="0"/>
              <a:t>DIG-MAN</a:t>
            </a:r>
            <a:r>
              <a:rPr lang="pl-PL" sz="1000" dirty="0"/>
              <a:t> </a:t>
            </a:r>
            <a:r>
              <a:rPr lang="pl-PL" sz="1000" dirty="0" err="1"/>
              <a:t>project</a:t>
            </a:r>
            <a:r>
              <a:rPr lang="en-US" sz="1000" dirty="0"/>
              <a:t>: Integration of digital tools into product development and manufacturing education</a:t>
            </a:r>
            <a:br>
              <a:rPr lang="pl-PL" sz="1000" dirty="0"/>
            </a:br>
            <a:r>
              <a:rPr lang="pl-PL" sz="1000" dirty="0"/>
              <a:t> </a:t>
            </a:r>
            <a:r>
              <a:rPr lang="pl-PL" sz="1000" dirty="0">
                <a:hlinkClick r:id="rId2"/>
              </a:rPr>
              <a:t>https://ec.europa.eu/programmes/erasmus-plus/projects/eplus-project-details/#project/2019-1-EE01-KA203-051585</a:t>
            </a:r>
            <a:r>
              <a:rPr lang="pl-PL" sz="1000" dirty="0"/>
              <a:t>, </a:t>
            </a:r>
            <a:r>
              <a:rPr lang="pl-PL" sz="1000" dirty="0" err="1"/>
              <a:t>author</a:t>
            </a:r>
            <a:r>
              <a:rPr lang="pl-PL" sz="1000" dirty="0"/>
              <a:t> of the </a:t>
            </a:r>
            <a:r>
              <a:rPr lang="pl-PL" sz="1000" dirty="0" err="1"/>
              <a:t>table</a:t>
            </a:r>
            <a:r>
              <a:rPr lang="pl-PL" sz="1000" dirty="0"/>
              <a:t>: Marek Magdziak, Politechnika Rzeszowska</a:t>
            </a:r>
            <a:endParaRPr lang="en-US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50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1819</Words>
  <Application>Microsoft Office PowerPoint</Application>
  <PresentationFormat>Panoramiczny</PresentationFormat>
  <Paragraphs>295</Paragraphs>
  <Slides>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Digital (CAx) tools used within production  process </vt:lpstr>
      <vt:lpstr>Selected CAx tools used within design of manufactured parts</vt:lpstr>
      <vt:lpstr>Selected CAx tools used within manufacturing process</vt:lpstr>
      <vt:lpstr>Selected CAx tools used within quality control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(CAx) tools used within production  process </dc:title>
  <dc:creator>Roman Wdowik</dc:creator>
  <cp:lastModifiedBy>Roman Wdowik</cp:lastModifiedBy>
  <cp:revision>1</cp:revision>
  <dcterms:created xsi:type="dcterms:W3CDTF">2023-02-09T10:50:42Z</dcterms:created>
  <dcterms:modified xsi:type="dcterms:W3CDTF">2023-02-09T10:58:46Z</dcterms:modified>
</cp:coreProperties>
</file>