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66" r:id="rId3"/>
    <p:sldId id="285" r:id="rId4"/>
    <p:sldId id="267" r:id="rId5"/>
    <p:sldId id="257" r:id="rId6"/>
    <p:sldId id="269" r:id="rId7"/>
    <p:sldId id="270" r:id="rId8"/>
    <p:sldId id="271" r:id="rId9"/>
    <p:sldId id="272" r:id="rId10"/>
    <p:sldId id="273" r:id="rId11"/>
    <p:sldId id="274" r:id="rId12"/>
    <p:sldId id="259" r:id="rId13"/>
    <p:sldId id="275" r:id="rId14"/>
    <p:sldId id="283" r:id="rId15"/>
    <p:sldId id="287" r:id="rId16"/>
    <p:sldId id="286" r:id="rId17"/>
    <p:sldId id="277" r:id="rId18"/>
    <p:sldId id="279" r:id="rId19"/>
    <p:sldId id="280" r:id="rId20"/>
    <p:sldId id="260" r:id="rId21"/>
    <p:sldId id="261" r:id="rId22"/>
    <p:sldId id="263" r:id="rId23"/>
    <p:sldId id="264" r:id="rId24"/>
    <p:sldId id="265" r:id="rId25"/>
    <p:sldId id="268" r:id="rId2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42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64BD-9236-4911-BC32-B5462FE987F9}" type="datetimeFigureOut">
              <a:rPr lang="pl-PL" smtClean="0"/>
              <a:t>2021-04-20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74A8-ED74-4793-B049-078DFE55D7C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3615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64BD-9236-4911-BC32-B5462FE987F9}" type="datetimeFigureOut">
              <a:rPr lang="pl-PL" smtClean="0"/>
              <a:t>2021-04-20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74A8-ED74-4793-B049-078DFE55D7C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95194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64BD-9236-4911-BC32-B5462FE987F9}" type="datetimeFigureOut">
              <a:rPr lang="pl-PL" smtClean="0"/>
              <a:t>2021-04-20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74A8-ED74-4793-B049-078DFE55D7C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68863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64BD-9236-4911-BC32-B5462FE987F9}" type="datetimeFigureOut">
              <a:rPr lang="pl-PL" smtClean="0"/>
              <a:t>2021-04-20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74A8-ED74-4793-B049-078DFE55D7C4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5549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64BD-9236-4911-BC32-B5462FE987F9}" type="datetimeFigureOut">
              <a:rPr lang="pl-PL" smtClean="0"/>
              <a:t>2021-04-20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74A8-ED74-4793-B049-078DFE55D7C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017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64BD-9236-4911-BC32-B5462FE987F9}" type="datetimeFigureOut">
              <a:rPr lang="pl-PL" smtClean="0"/>
              <a:t>2021-04-20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74A8-ED74-4793-B049-078DFE55D7C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62785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64BD-9236-4911-BC32-B5462FE987F9}" type="datetimeFigureOut">
              <a:rPr lang="pl-PL" smtClean="0"/>
              <a:t>2021-04-20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74A8-ED74-4793-B049-078DFE55D7C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64798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64BD-9236-4911-BC32-B5462FE987F9}" type="datetimeFigureOut">
              <a:rPr lang="pl-PL" smtClean="0"/>
              <a:t>2021-04-20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74A8-ED74-4793-B049-078DFE55D7C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94664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64BD-9236-4911-BC32-B5462FE987F9}" type="datetimeFigureOut">
              <a:rPr lang="pl-PL" smtClean="0"/>
              <a:t>2021-04-20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74A8-ED74-4793-B049-078DFE55D7C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4716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64BD-9236-4911-BC32-B5462FE987F9}" type="datetimeFigureOut">
              <a:rPr lang="pl-PL" smtClean="0"/>
              <a:t>2021-04-20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74A8-ED74-4793-B049-078DFE55D7C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1105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64BD-9236-4911-BC32-B5462FE987F9}" type="datetimeFigureOut">
              <a:rPr lang="pl-PL" smtClean="0"/>
              <a:t>2021-04-20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74A8-ED74-4793-B049-078DFE55D7C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5243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64BD-9236-4911-BC32-B5462FE987F9}" type="datetimeFigureOut">
              <a:rPr lang="pl-PL" smtClean="0"/>
              <a:t>2021-04-20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74A8-ED74-4793-B049-078DFE55D7C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64114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64BD-9236-4911-BC32-B5462FE987F9}" type="datetimeFigureOut">
              <a:rPr lang="pl-PL" smtClean="0"/>
              <a:t>2021-04-20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74A8-ED74-4793-B049-078DFE55D7C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158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64BD-9236-4911-BC32-B5462FE987F9}" type="datetimeFigureOut">
              <a:rPr lang="pl-PL" smtClean="0"/>
              <a:t>2021-04-20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74A8-ED74-4793-B049-078DFE55D7C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58707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64BD-9236-4911-BC32-B5462FE987F9}" type="datetimeFigureOut">
              <a:rPr lang="pl-PL" smtClean="0"/>
              <a:t>2021-04-20</a:t>
            </a:fld>
            <a:endParaRPr lang="pl-P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74A8-ED74-4793-B049-078DFE55D7C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01026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64BD-9236-4911-BC32-B5462FE987F9}" type="datetimeFigureOut">
              <a:rPr lang="pl-PL" smtClean="0"/>
              <a:t>2021-04-20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74A8-ED74-4793-B049-078DFE55D7C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60696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64BD-9236-4911-BC32-B5462FE987F9}" type="datetimeFigureOut">
              <a:rPr lang="pl-PL" smtClean="0"/>
              <a:t>2021-04-20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C74A8-ED74-4793-B049-078DFE55D7C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67249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A8E64BD-9236-4911-BC32-B5462FE987F9}" type="datetimeFigureOut">
              <a:rPr lang="pl-PL" smtClean="0"/>
              <a:t>2021-04-20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51C74A8-ED74-4793-B049-078DFE55D7C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8828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Analiza otoczenia konkurencyjnego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Wykład 07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98571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8864" y="273744"/>
            <a:ext cx="10364451" cy="41580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pl-PL" b="1" i="1" dirty="0" smtClean="0">
                <a:solidFill>
                  <a:srgbClr val="002060"/>
                </a:solidFill>
              </a:rPr>
              <a:t>Przykład: klienci sektora sprzętu agd</a:t>
            </a:r>
            <a:endParaRPr lang="pl-PL" b="1" i="1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64891" y="899411"/>
            <a:ext cx="11887200" cy="5456418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Nabywcami sprzętu AGD są: hurtownie, pojedyncze sklepy(w tym internetowe), studia mebli kuchennych, duże sieci sprzedaży – nabywcy pośredni pomiędzy producentami a klientem finalnym, ale to oni w znaczącym stopniu tworzą i wywierają nacisk na wytwórców (prowadzą działania marketingowe i mają duże możliwości zakupowe, co wywołuje nacisk na nabywcę bezpośredniego)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Najbardziej znani producenci AGD na rynku polskim: Amica, Mastercook, Bosch, Whirpool, , Ariston, Indesit – oni mają ok 75% udział w rynku, jednak koncentracja nabywców pośrednich jest większa niż producentów (zmniejsza się ilość punktów sprzedaży)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Klientami finalnymi sektora są głównie gospodarstwa domowe; na decyzje o zakupie wpływają: recesja, wzrost w gospodarce, zamożność społeczeństwa, nasycenie rynku, możliwość kredytowania zakupów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Głównymi źródłami ponoszonych kosztów są koszty związane z nieznajomością marki i koszty emocjonalne (związane ze zmianą producenta i przywiązaniem do marki)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Koszty zmiany/przejścia producenta do nowego segmentu kupującego wiążą się z całkowitą zmianą strategii, produkcji i technologii, pociągają za sobą gigantyczne koszty wysokiego ryzyka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Siła negocjacji nabywcy z dostawcą w dużej mierze zależy od stopnia wiedzy kupującego o produkcie, firmie produkującej i sprzedającej oraz o rynku i tendencjach na nim występujących (mając te informacje klient wie jak daleko może się posunąć w walce o swoje prawa do lepszego zakupu)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Wrażliwość cenowa klienta – wymuszanie obniżania cen lub podwyższania jakości wyrobów bez wzrostu cen; osłabiona poprzez dostępność kredytów lub przywiązanie do marki</a:t>
            </a:r>
            <a:endParaRPr lang="pl-PL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359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66304" y="558556"/>
            <a:ext cx="10364451" cy="41580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002060"/>
                </a:solidFill>
              </a:rPr>
              <a:t>Relacje sektor a jego dostawcy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562129" y="1229194"/>
            <a:ext cx="10972800" cy="4272196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Dostawcami są firmy zaopatrujące sektor w: materiały, surowce, podzespoły, energię; posiadacze kapitału, informacji, wiedzy fachowej, technologii, know-how w dziedzinie organizacji i zarządzania. Mogą oni oddziaływać znacząco na sektor w zależności od: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Ich stabilności i konkurencyjności (zależy od stopnia koncentracji dostawców),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Optymalnego stopnia integracji pionowej (związków partnerskich z kwalifikowanymi dostawcami , posiadania zintegrowanego łańcucha dostaw lub też unikania zbytniego uzależnienia od dostawcy)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Rozdziału zakupów między odpowiednich dostawców (zaufanych)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Stworzenie maksymalnej siły nacisku na wybranych dostawców (negocjacje cenowe, outsourcing…)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z="24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155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898161" y="0"/>
            <a:ext cx="10515600" cy="639763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Analiza pięciu sił Portera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49836" y="914400"/>
            <a:ext cx="11812250" cy="515661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pl-PL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Siła przetargowa dostawców i nabywców - podsumowanie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jeśli dostawcy są bardziej skoncentrowani niż sektor, to mogą podnosić ceny dostaw,  obniżać ich jakość czy zmieniać warunki dostaw co będzie skutkowało obniżeniem rentowności sektora. natomiast przedsiębiorstwo o silnej pozycji w sektorze może próbować zwiększyć swoją siłę przetargową i zagrozić zmianą dostawcy.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im wyższy stopień koncentracji sektora dostawcy względem sektora odbiorcy, tym większa jest jego siła oddziaływania  – przykład – dostawca: koncern coca-cola, zaopatrujący sieć hurtowni i restauracji może dyktować warunki dostaw rozproszonym odbiorcom; odbiorca: koncern samochodowy – tysiące dostawców i kooperantów muszą dostosować się do wymagań i stylu pracy swojego odbiorcy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jeśli dostawca ma świadomość, że od jego produktu zależy jakość wyrobu klienta, będzie się starał wykorzystać to w negocjowaniu warunków dostaw. pozycja dostawcy czy odbiorcy jest tym silniejsza, im bardziej niepowtarzalny, unikatowy jest jej wyrób czy stosowana technologia</a:t>
            </a:r>
            <a:endParaRPr lang="pl-PL" sz="22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959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8884" y="603527"/>
            <a:ext cx="10364451" cy="88049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002060"/>
                </a:solidFill>
              </a:rPr>
              <a:t>Rywalizacja między konkurentami i mapa grup strategicznych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84682" y="1648919"/>
            <a:ext cx="11402518" cy="4497048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W sektorach wytwarzających produkty masowe wybór dokonywany przez nabywcę opiera się w znacznym stopniu na cenie i obsłudze, co prowadzi do wzrostu konkurencji cenowej i obsługowej. Te dwa rodzaje konkurencji są bardzo niestabilne.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Zróżnicowanie wyrobów chroni przed wzrostem konkurencji, ponieważ nabywcy mają określone preferencje i wykazują przywiązanie do konkretnych dostawców. W sytuacji, gdy efekt ekonomii skali wiąże się z dużymi skokami przyrostu zdolności produkcyjnej, jej powiększanie może naruszyć równowagę popytu i sprzedaży w sektorze.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Różnorodność konkurentów pod względem strategii, kultury organizacyjnej, kraju pochodzenia powoduje odmienność celów i strategii konkurencji; w efekcie może dochodzić do nieustannej konfrontacji działań konkurencyjnych firm.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z="24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z="24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604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18707" y="108851"/>
            <a:ext cx="10364451" cy="880499"/>
          </a:xfrm>
        </p:spPr>
        <p:txBody>
          <a:bodyPr/>
          <a:lstStyle/>
          <a:p>
            <a:r>
              <a:rPr lang="pl-PL" b="1" dirty="0" smtClean="0">
                <a:solidFill>
                  <a:srgbClr val="002060"/>
                </a:solidFill>
              </a:rPr>
              <a:t>Analiza grup strategicznych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09862" y="989350"/>
            <a:ext cx="11767279" cy="517160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100" b="1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aspekcie strukturalnym: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1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Przeprowadzenie klasyfikacji przedsiębiorstw należących do sektora, z wyróżnieniem grup i podgrup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1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Identyfikację i badanie relacji między przedsiębiorstwami poszczególnych grup i między grupami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1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Badanie dynamiki grup (ocena tempa wzrostu sprzedaży w poszczególnych grupach w czasie)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1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Porównanie zmian w strukturze różnych sektorów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100" b="1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aspekcie przedmiotowym: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1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Opracowanie cech stosowanych strategii w poszczególnych grupach, ich skuteczności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1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Ocena ryzyka operacyjnego działalności grup strategicznych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1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Analiza rozwoju grup strategicznych ze względu na przeciętną pozycję konkurencyjną (rankingi, kategoryzacja)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1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Poszukiwanie nisz rynkowych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1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Opracowanie wielowymiarowych projekcji (w tym wielu dwuwymiarowych map grup strategicznych), określających rodzaj i chronologię pojawiających się nowych grup strategicznych</a:t>
            </a:r>
            <a:endParaRPr lang="pl-PL" sz="21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496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1276" y="0"/>
            <a:ext cx="10364451" cy="820539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b="1" cap="none" dirty="0" smtClean="0">
                <a:solidFill>
                  <a:srgbClr val="002060"/>
                </a:solidFill>
              </a:rPr>
              <a:t>Procedura tworzenia mapy grup strategicznych</a:t>
            </a:r>
            <a:endParaRPr lang="pl-PL" b="1" cap="none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64694" y="820539"/>
            <a:ext cx="11257614" cy="5535291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Identyfikacja głównych cech charakterystycznych</a:t>
            </a: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, które różnicują konkurencyjne firmy w sektorze i są istotne dla osiągnięcia sukcesu (te kryteria to tzw. kluczowe czynniki sukcesu)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Sporządzenie dwuwymiarowego wykresu </a:t>
            </a: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(mapy przestrzeni strategicznej), którego współrzędne mogą być określone przez wybrane pary różnych zmiennych, a w przypadku zastosowania większej liczby zmiennych strategicznych – opracowanie różnych wariantów map z użyciem wybranych par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Pogrupowanie poszczególnych firm w klasy podobieństwa</a:t>
            </a: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, wyznaczenie miejsca każdej firmy w przestrzeni strategicznej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Oznaczenie na mapie </a:t>
            </a: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(za pomocą kół) </a:t>
            </a:r>
            <a:r>
              <a:rPr lang="pl-PL" sz="22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poszczególnych grup strategicznych</a:t>
            </a: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; wielkość kół jest proporcjonalna do udziału w sprzedaży sektora danej grupy strategicznej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Wyznaczenie obszaru korzyści strategicznych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Zaznaczenie barier mobilności wewnątrzsektorowej </a:t>
            </a: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(czynniki strukturalne – umiejętności i bariery ekonomiczne) chroniące w różny sposób poszczególne grupy strategiczne w sektorze przed wejściem do niego nowych firm oraz przed próbami wejścia do grupy firm z innych grup strategicznych.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z="22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821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4852" y="214887"/>
            <a:ext cx="11602386" cy="80554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002060"/>
                </a:solidFill>
              </a:rPr>
              <a:t>Kryteria różnicowania strategii przedsiębiorstw</a:t>
            </a:r>
            <a:br>
              <a:rPr lang="pl-PL" b="1" dirty="0" smtClean="0">
                <a:solidFill>
                  <a:srgbClr val="002060"/>
                </a:solidFill>
              </a:rPr>
            </a:br>
            <a:r>
              <a:rPr lang="pl-PL" b="1" dirty="0" smtClean="0">
                <a:solidFill>
                  <a:srgbClr val="002060"/>
                </a:solidFill>
              </a:rPr>
              <a:t>w sektorze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1187404"/>
            <a:ext cx="5731240" cy="4913593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0" y="6071017"/>
            <a:ext cx="4302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Źródło: Gierszewska G., Analiza strategiczna …</a:t>
            </a:r>
            <a:endParaRPr lang="pl-PL" sz="1600" dirty="0"/>
          </a:p>
        </p:txBody>
      </p:sp>
      <p:sp>
        <p:nvSpPr>
          <p:cNvPr id="6" name="Prostokąt 5"/>
          <p:cNvSpPr/>
          <p:nvPr/>
        </p:nvSpPr>
        <p:spPr>
          <a:xfrm>
            <a:off x="5861154" y="1187404"/>
            <a:ext cx="6115987" cy="53245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Wymiary strategiczne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dla poszczególnych firm tworzą </a:t>
            </a: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zestaw kryteriów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stanowiących podstawę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wyborów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strategicznych i celów działania, a w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da-nym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sektorze wpływają na funkcjonowanie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przedsię-biorstw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Określenie strategii liczących się konkurentów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wew-nątrz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sektora według przedstawionych wymiarów pozwala na jego podział na grupy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strategiczne.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Koncepcja grupy strategicznej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wynika z założenia, że w sektorze ukształtowanym i skonfigurowanym pod wpływem różnych nacisków konkurencyjnych nie ma tylko jednej możliwej strategii czy jedynego moż-liwego rodzaju przedsiębiorstwa. Grupy strategiczne różnią się między sobą pod względem podejścia do: produktu, marketingu, metod wytwarzania, techno-logii, logistyki …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844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85627"/>
          </a:xfrm>
        </p:spPr>
        <p:txBody>
          <a:bodyPr/>
          <a:lstStyle/>
          <a:p>
            <a:r>
              <a:rPr lang="pl-PL" b="1" dirty="0" smtClean="0">
                <a:solidFill>
                  <a:srgbClr val="002060"/>
                </a:solidFill>
              </a:rPr>
              <a:t>Mapa grup strategicznych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68127" y="1858780"/>
            <a:ext cx="4868568" cy="405746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953" y="4160875"/>
            <a:ext cx="5834760" cy="1755373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282846" y="5948559"/>
            <a:ext cx="4302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Źródło: Gierszewska G., Analiza strategiczna …</a:t>
            </a:r>
            <a:endParaRPr lang="pl-PL" sz="16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306518" y="1297020"/>
            <a:ext cx="65357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graficzna prezentacja obszarów wewnątrz danego sektora, cechujących się różnym stopniem atrakcyjności dla inwestorów i pretendentów. </a:t>
            </a:r>
          </a:p>
          <a:p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Przykład: polski rynek sprzętu AGD</a:t>
            </a:r>
          </a:p>
          <a:p>
            <a:endParaRPr lang="pl-PL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Mapa grup strategicznych, kryteria: cena/jakość produktu i udział w rynku</a:t>
            </a:r>
            <a:endParaRPr lang="pl-P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trzałka w prawo 7"/>
          <p:cNvSpPr/>
          <p:nvPr/>
        </p:nvSpPr>
        <p:spPr>
          <a:xfrm rot="10800000">
            <a:off x="5036695" y="3157811"/>
            <a:ext cx="929047" cy="312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trzałka w dół 8"/>
          <p:cNvSpPr/>
          <p:nvPr/>
        </p:nvSpPr>
        <p:spPr>
          <a:xfrm>
            <a:off x="9129010" y="3657600"/>
            <a:ext cx="318259" cy="7222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65547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5797" y="1512615"/>
            <a:ext cx="5722063" cy="409306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665" y="3384614"/>
            <a:ext cx="6150727" cy="212003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944911" y="6221663"/>
            <a:ext cx="4302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Źródło: Gierszewska G., Analiza strategiczna …</a:t>
            </a:r>
            <a:endParaRPr lang="pl-PL" sz="16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5906230" y="1392209"/>
            <a:ext cx="600816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Przykład: polski rynek sprzętu AGD</a:t>
            </a:r>
          </a:p>
          <a:p>
            <a:endParaRPr lang="pl-PL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Mapa grup strategicznych, kryteria: rodzaj klientów i sieć dystrybucji</a:t>
            </a:r>
            <a:endParaRPr lang="pl-P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trzałka w prawo 8"/>
          <p:cNvSpPr/>
          <p:nvPr/>
        </p:nvSpPr>
        <p:spPr>
          <a:xfrm rot="10800000">
            <a:off x="5264097" y="2409403"/>
            <a:ext cx="831902" cy="2752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Strzałka w dół 10"/>
          <p:cNvSpPr/>
          <p:nvPr/>
        </p:nvSpPr>
        <p:spPr>
          <a:xfrm>
            <a:off x="10403173" y="2809636"/>
            <a:ext cx="299804" cy="7495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Tytuł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535726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002060"/>
                </a:solidFill>
              </a:rPr>
              <a:t>Mapa grup strategicznych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05797" y="5605676"/>
            <a:ext cx="36451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_ _ _ _ obszar korzyści strategicznych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5215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4" y="387021"/>
            <a:ext cx="10364451" cy="734865"/>
          </a:xfrm>
        </p:spPr>
        <p:txBody>
          <a:bodyPr/>
          <a:lstStyle/>
          <a:p>
            <a:r>
              <a:rPr lang="pl-PL" b="1" dirty="0">
                <a:solidFill>
                  <a:srgbClr val="002060"/>
                </a:solidFill>
              </a:rPr>
              <a:t>Mapa grup strategicznych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991" y="1517475"/>
            <a:ext cx="5891133" cy="402259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600" y="3952190"/>
            <a:ext cx="6418461" cy="169821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419373" y="6240081"/>
            <a:ext cx="4302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Źródło: Gierszewska G., Analiza strategiczna …</a:t>
            </a:r>
            <a:endParaRPr lang="pl-PL" sz="16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6095999" y="1252911"/>
            <a:ext cx="600106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Przykład: polski rynek sprzętu AGD</a:t>
            </a:r>
          </a:p>
          <a:p>
            <a:endParaRPr lang="pl-PL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Mapa grup strategicznych, kryteria: częstotliwość nadawania reklamy i udział w rynku</a:t>
            </a:r>
            <a:endParaRPr lang="pl-PL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trzałka w dół 7"/>
          <p:cNvSpPr/>
          <p:nvPr/>
        </p:nvSpPr>
        <p:spPr>
          <a:xfrm>
            <a:off x="10940946" y="3144136"/>
            <a:ext cx="284813" cy="6005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trzałka w prawo 8"/>
          <p:cNvSpPr/>
          <p:nvPr/>
        </p:nvSpPr>
        <p:spPr>
          <a:xfrm rot="9690463">
            <a:off x="6118259" y="3324739"/>
            <a:ext cx="904407" cy="2875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14991" y="5562154"/>
            <a:ext cx="36451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_ _ _ _ obszar korzyści strategicznych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11565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3623" y="337463"/>
            <a:ext cx="10364451" cy="772200"/>
          </a:xfrm>
        </p:spPr>
        <p:txBody>
          <a:bodyPr/>
          <a:lstStyle/>
          <a:p>
            <a:r>
              <a:rPr lang="pl-PL" b="1" dirty="0" smtClean="0">
                <a:solidFill>
                  <a:srgbClr val="002060"/>
                </a:solidFill>
              </a:rPr>
              <a:t>Model konkurencji M. E. Portera</a:t>
            </a:r>
            <a:endParaRPr lang="pl-PL" b="1" dirty="0">
              <a:solidFill>
                <a:srgbClr val="002060"/>
              </a:solidFill>
            </a:endParaRPr>
          </a:p>
        </p:txBody>
      </p:sp>
      <p:grpSp>
        <p:nvGrpSpPr>
          <p:cNvPr id="12" name="Symbol zastępczy zawartości 49157"/>
          <p:cNvGrpSpPr>
            <a:grpSpLocks noChangeAspect="1"/>
          </p:cNvGrpSpPr>
          <p:nvPr/>
        </p:nvGrpSpPr>
        <p:grpSpPr bwMode="auto">
          <a:xfrm>
            <a:off x="1143235" y="1278076"/>
            <a:ext cx="10124840" cy="4876662"/>
            <a:chOff x="576" y="1019"/>
            <a:chExt cx="4896" cy="2832"/>
          </a:xfrm>
        </p:grpSpPr>
        <p:sp>
          <p:nvSpPr>
            <p:cNvPr id="13" name="_s1028"/>
            <p:cNvSpPr>
              <a:spLocks noChangeShapeType="1"/>
            </p:cNvSpPr>
            <p:nvPr/>
          </p:nvSpPr>
          <p:spPr bwMode="auto">
            <a:xfrm flipH="1">
              <a:off x="2351" y="2435"/>
              <a:ext cx="33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4" name="_s1029"/>
            <p:cNvSpPr>
              <a:spLocks noChangeArrowheads="1"/>
            </p:cNvSpPr>
            <p:nvPr/>
          </p:nvSpPr>
          <p:spPr bwMode="auto">
            <a:xfrm>
              <a:off x="1679" y="2099"/>
              <a:ext cx="672" cy="6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Siła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dostawców</a:t>
              </a:r>
            </a:p>
          </p:txBody>
        </p:sp>
        <p:sp>
          <p:nvSpPr>
            <p:cNvPr id="15" name="_s1030"/>
            <p:cNvSpPr>
              <a:spLocks noChangeShapeType="1"/>
            </p:cNvSpPr>
            <p:nvPr/>
          </p:nvSpPr>
          <p:spPr bwMode="auto">
            <a:xfrm>
              <a:off x="3024" y="2771"/>
              <a:ext cx="0" cy="3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6" name="_s1031"/>
            <p:cNvSpPr>
              <a:spLocks noChangeArrowheads="1"/>
            </p:cNvSpPr>
            <p:nvPr/>
          </p:nvSpPr>
          <p:spPr bwMode="auto">
            <a:xfrm>
              <a:off x="2688" y="3108"/>
              <a:ext cx="672" cy="6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Groźba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substytutów</a:t>
              </a:r>
            </a:p>
          </p:txBody>
        </p:sp>
        <p:sp>
          <p:nvSpPr>
            <p:cNvPr id="17" name="_s1032"/>
            <p:cNvSpPr>
              <a:spLocks noChangeShapeType="1"/>
            </p:cNvSpPr>
            <p:nvPr/>
          </p:nvSpPr>
          <p:spPr bwMode="auto">
            <a:xfrm>
              <a:off x="3360" y="2435"/>
              <a:ext cx="33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18" name="_s1033"/>
            <p:cNvSpPr>
              <a:spLocks noChangeArrowheads="1"/>
            </p:cNvSpPr>
            <p:nvPr/>
          </p:nvSpPr>
          <p:spPr bwMode="auto">
            <a:xfrm>
              <a:off x="3697" y="2099"/>
              <a:ext cx="672" cy="6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Siła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klientów</a:t>
              </a:r>
            </a:p>
          </p:txBody>
        </p:sp>
        <p:sp>
          <p:nvSpPr>
            <p:cNvPr id="19" name="_s1034"/>
            <p:cNvSpPr>
              <a:spLocks noChangeShapeType="1"/>
            </p:cNvSpPr>
            <p:nvPr/>
          </p:nvSpPr>
          <p:spPr bwMode="auto">
            <a:xfrm flipV="1">
              <a:off x="3024" y="1762"/>
              <a:ext cx="0" cy="3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0" name="_s1035"/>
            <p:cNvSpPr>
              <a:spLocks noChangeArrowheads="1"/>
            </p:cNvSpPr>
            <p:nvPr/>
          </p:nvSpPr>
          <p:spPr bwMode="auto">
            <a:xfrm>
              <a:off x="2688" y="1090"/>
              <a:ext cx="672" cy="6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Groźba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wejścia</a:t>
              </a:r>
            </a:p>
          </p:txBody>
        </p:sp>
        <p:sp>
          <p:nvSpPr>
            <p:cNvPr id="21" name="_s1036"/>
            <p:cNvSpPr>
              <a:spLocks noChangeArrowheads="1"/>
            </p:cNvSpPr>
            <p:nvPr/>
          </p:nvSpPr>
          <p:spPr bwMode="auto">
            <a:xfrm>
              <a:off x="2688" y="2099"/>
              <a:ext cx="672" cy="6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SEKTOR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Rywalizacja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obecnych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pl-PL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konkurentów</a:t>
              </a:r>
            </a:p>
          </p:txBody>
        </p:sp>
      </p:grpSp>
      <p:sp>
        <p:nvSpPr>
          <p:cNvPr id="8" name="Strzałka w dół 7"/>
          <p:cNvSpPr/>
          <p:nvPr/>
        </p:nvSpPr>
        <p:spPr>
          <a:xfrm>
            <a:off x="6086007" y="2557463"/>
            <a:ext cx="239842" cy="581025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trzałka w prawo 8"/>
          <p:cNvSpPr/>
          <p:nvPr/>
        </p:nvSpPr>
        <p:spPr>
          <a:xfrm>
            <a:off x="4818063" y="3582649"/>
            <a:ext cx="696912" cy="22391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Strzałka w prawo 9"/>
          <p:cNvSpPr/>
          <p:nvPr/>
        </p:nvSpPr>
        <p:spPr>
          <a:xfrm rot="10800000">
            <a:off x="6860200" y="3582649"/>
            <a:ext cx="696913" cy="22391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Strzałka w dół 10"/>
          <p:cNvSpPr/>
          <p:nvPr/>
        </p:nvSpPr>
        <p:spPr>
          <a:xfrm flipV="1">
            <a:off x="6086007" y="4294187"/>
            <a:ext cx="239842" cy="581025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37608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838200" y="224852"/>
            <a:ext cx="10515600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Analiza pięciu sił Portera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643327" y="884419"/>
            <a:ext cx="11138941" cy="503669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400" b="1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Rywalizacja między przedsiębiorstwami </a:t>
            </a:r>
            <a:r>
              <a:rPr lang="pl-PL" sz="2400" b="1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sektora </a:t>
            </a: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– w analizie polega na określeniu jego struktury i sposobu podziału, w jaki konkurujące ze sobą przedsiębiorstwa podzieliły między siebie </a:t>
            </a: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rynek. Istotna jest tu </a:t>
            </a:r>
            <a:r>
              <a:rPr lang="pl-PL" sz="2400" b="1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Koncentracja </a:t>
            </a:r>
            <a:r>
              <a:rPr lang="pl-PL" sz="2400" b="1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sektora </a:t>
            </a: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– analiza udziału w rynku głównych jego graczy; przykład – jeśli trzech głównych producentów piwa skupia 60% udziałów – to oligopolistyczna struktura sektora, co działa zniechęcająco na </a:t>
            </a: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inwestorów.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Z kolei duża </a:t>
            </a: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liczba firm o małych zrównoważonych udziałach w rynku stwarza w sektorze warunki podobne do wolnej </a:t>
            </a: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konkurencji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l-PL" sz="24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u="sng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Silna koncentracja sektora </a:t>
            </a: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– przykład – w Polsce: telekomunikacja przewodowa, przewozy kolejowe, produkcja paliw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u="sng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Sektor rozproszony </a:t>
            </a: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– przykład – w Polsce: produkcja mięsa, sektory przetworów mlecznych, handlu hurtowego, hotelarstwa </a:t>
            </a:r>
            <a:endParaRPr lang="pl-PL" sz="24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448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763250" y="0"/>
            <a:ext cx="10515600" cy="629588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Analiza pięciu sił Portera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57825" y="629588"/>
            <a:ext cx="11126449" cy="5891133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l-PL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Groźba pojawienia się nowych </a:t>
            </a:r>
            <a:r>
              <a:rPr lang="pl-PL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producentów / produktów i </a:t>
            </a:r>
            <a:r>
              <a:rPr lang="pl-PL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substytutów</a:t>
            </a:r>
          </a:p>
          <a:p>
            <a:pPr lvl="1">
              <a:spcBef>
                <a:spcPts val="0"/>
              </a:spcBef>
            </a:pPr>
            <a:r>
              <a:rPr lang="pl-PL" sz="26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Produkt nowy </a:t>
            </a:r>
            <a:r>
              <a:rPr lang="pl-PL" sz="26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– jest odmianą produktu wytwarzanego w sektorze, ma takie same lub podobne cechy użytkowe, różni się opakowaniem, znakiem firmowym, jakością i wyglądem</a:t>
            </a:r>
          </a:p>
          <a:p>
            <a:pPr lvl="1">
              <a:spcBef>
                <a:spcPts val="0"/>
              </a:spcBef>
            </a:pPr>
            <a:r>
              <a:rPr lang="pl-PL" sz="26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Substytut</a:t>
            </a:r>
            <a:r>
              <a:rPr lang="pl-PL" sz="26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– produkt zastępczy – jest w sensie technologicznym zupełnie innym produktem, ale pełni podobną lub szerszą funkcję użytkową i zaspokaja podobną potrzebę klienta</a:t>
            </a:r>
            <a:endParaRPr lang="pl-PL" sz="26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pl-PL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np. kawa rozpuszczalna – kiedy pojawiła się na rynku była nowym produktem w stosunku do kawy ziarnistej, ale substytutem dla sprzętu do mielenia i parzenia kawy; telewizory – substytut dla kina</a:t>
            </a:r>
          </a:p>
          <a:p>
            <a:pPr>
              <a:spcBef>
                <a:spcPts val="0"/>
              </a:spcBef>
            </a:pPr>
            <a:r>
              <a:rPr lang="pl-PL" cap="none" dirty="0">
                <a:latin typeface="Arial" panose="020B0604020202020204" pitchFamily="34" charset="0"/>
                <a:cs typeface="Arial" panose="020B0604020202020204" pitchFamily="34" charset="0"/>
              </a:rPr>
              <a:t>Groźba pojawienia się nowych </a:t>
            </a:r>
            <a:r>
              <a:rPr lang="pl-PL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producentów/produktów – największa w sektorach młodych, o dużej dynamice popytu, w których kliencie nie przyzwyczaili się jeszcze do określonych wzorów, marek</a:t>
            </a:r>
          </a:p>
          <a:p>
            <a:pPr>
              <a:spcBef>
                <a:spcPts val="0"/>
              </a:spcBef>
            </a:pPr>
            <a:r>
              <a:rPr lang="pl-PL" cap="none" dirty="0">
                <a:latin typeface="Arial" panose="020B0604020202020204" pitchFamily="34" charset="0"/>
                <a:cs typeface="Arial" panose="020B0604020202020204" pitchFamily="34" charset="0"/>
              </a:rPr>
              <a:t>Groźba pojawienia się </a:t>
            </a:r>
            <a:r>
              <a:rPr lang="pl-PL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substytutów – wzrasta ze starzeniem się sektora, gdy następuje znudzenie klientów produktem, a postęp techniczny podsuwa nowe technologie i wynalazki, lepiej zaspokajające potrzeby klientów</a:t>
            </a:r>
            <a:endParaRPr lang="pl-PL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pl-PL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Bariery wejścia/wyjścia z/do sektora (formalne, celne, brak dostępu do kanałów dystrybucji, wysoki poziom technologiczny) – im mocniejsze tym groźba konkurencji zewnętrznej niższa</a:t>
            </a:r>
            <a:endParaRPr lang="pl-PL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055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905608" y="224449"/>
            <a:ext cx="10515600" cy="51410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</a:rPr>
              <a:t>Analiza atrakcyjności sektora według modelu pięciu sił Portera</a:t>
            </a:r>
            <a:endParaRPr lang="pl-PL" sz="3200" b="1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81354" y="879230"/>
            <a:ext cx="11764108" cy="5701451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100" b="1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sz="2100" b="1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Określenie groźby pojawienia się nowych </a:t>
            </a:r>
            <a:r>
              <a:rPr lang="pl-PL" sz="2100" b="1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konkurentów w oparciu o ocenę:</a:t>
            </a:r>
            <a:endParaRPr lang="pl-PL" sz="2100" b="1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l-PL" sz="2100" cap="none" dirty="0">
                <a:latin typeface="Arial" panose="020B0604020202020204" pitchFamily="34" charset="0"/>
                <a:cs typeface="Arial" panose="020B0604020202020204" pitchFamily="34" charset="0"/>
              </a:rPr>
              <a:t>jak duże są bariery wejścia (ekonomiczne i biurokratyczne) do sektora i co się składa na koszt wejścia; jak duża jest możliwość zwalczania nowych producentów przez przedsiębiorstwa sektora?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l-PL" sz="2100" cap="none" dirty="0">
                <a:latin typeface="Arial" panose="020B0604020202020204" pitchFamily="34" charset="0"/>
                <a:cs typeface="Arial" panose="020B0604020202020204" pitchFamily="34" charset="0"/>
              </a:rPr>
              <a:t>jaka jest bieżąca i przyszła rentowność sektora?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l-PL" sz="2100" cap="none" dirty="0">
                <a:latin typeface="Arial" panose="020B0604020202020204" pitchFamily="34" charset="0"/>
                <a:cs typeface="Arial" panose="020B0604020202020204" pitchFamily="34" charset="0"/>
              </a:rPr>
              <a:t>w jakiej fazie życia znajdują się najważniejsze wyroby sektora, ile lat życia mają przed sobą?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l-PL" sz="2100" cap="none" dirty="0">
                <a:latin typeface="Arial" panose="020B0604020202020204" pitchFamily="34" charset="0"/>
                <a:cs typeface="Arial" panose="020B0604020202020204" pitchFamily="34" charset="0"/>
              </a:rPr>
              <a:t>czy obecnie sektor jest oceniany przez inwestorów za atrakcyjny i czy jest duże zainteresowanie wejściem do niego?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l-PL" sz="2100" cap="none" dirty="0">
                <a:latin typeface="Arial" panose="020B0604020202020204" pitchFamily="34" charset="0"/>
                <a:cs typeface="Arial" panose="020B0604020202020204" pitchFamily="34" charset="0"/>
              </a:rPr>
              <a:t>którzy inwestorzy mają możliwość pokonania barier wejścia do sektora i staną się w najbliższych latach jego uczestnikami</a:t>
            </a:r>
            <a:r>
              <a:rPr lang="pl-PL" sz="21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?,.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100" b="1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Określenie groźby pojawienia się </a:t>
            </a:r>
            <a:r>
              <a:rPr lang="pl-PL" sz="2100" b="1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substytutów w oparciu o ocenę:</a:t>
            </a:r>
            <a:endParaRPr lang="pl-PL" sz="2100" b="1" cap="none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l-PL" sz="2100" cap="none" dirty="0">
                <a:latin typeface="Arial" panose="020B0604020202020204" pitchFamily="34" charset="0"/>
                <a:cs typeface="Arial" panose="020B0604020202020204" pitchFamily="34" charset="0"/>
              </a:rPr>
              <a:t>Jakie substytuty produktów sektora występują obecnie i jaką część popytu zaspokajają?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l-PL" sz="2100" cap="none" dirty="0">
                <a:latin typeface="Arial" panose="020B0604020202020204" pitchFamily="34" charset="0"/>
                <a:cs typeface="Arial" panose="020B0604020202020204" pitchFamily="34" charset="0"/>
              </a:rPr>
              <a:t>Jakie substytuty pojawią się w przyszłości i w jakim stopniu będą zagrażały rozwojowi sektora?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l-PL" sz="2100" cap="none" dirty="0">
                <a:latin typeface="Arial" panose="020B0604020202020204" pitchFamily="34" charset="0"/>
                <a:cs typeface="Arial" panose="020B0604020202020204" pitchFamily="34" charset="0"/>
              </a:rPr>
              <a:t>Jaka jest możliwość podjęcia produkcji substytutów przez producentów badanego sektora?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z="2100" b="1" cap="none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z="2100" b="1" cap="none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z="21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216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5913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pl-PL" sz="3200" b="1" dirty="0" smtClean="0">
                <a:solidFill>
                  <a:srgbClr val="002060"/>
                </a:solidFill>
              </a:rPr>
              <a:t>Analiza atrakcyjności sektora według modelu pięciu sił Portera</a:t>
            </a:r>
            <a:endParaRPr lang="pl-PL" sz="3200" b="1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79685" y="896234"/>
            <a:ext cx="11332563" cy="568444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200" b="1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Określenie siły </a:t>
            </a:r>
            <a:r>
              <a:rPr lang="pl-PL" sz="2200" b="1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oddziaływań dostawców </a:t>
            </a:r>
            <a:r>
              <a:rPr lang="pl-PL" sz="2200" cap="none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to dokonanie </a:t>
            </a:r>
            <a:r>
              <a:rPr lang="pl-PL" sz="2200" cap="none" dirty="0">
                <a:latin typeface="Arial" panose="020B0604020202020204" pitchFamily="34" charset="0"/>
                <a:cs typeface="Arial" panose="020B0604020202020204" pitchFamily="34" charset="0"/>
              </a:rPr>
              <a:t>segmentacji (podziału) dostawców, wyróżniając grupy jednorodne, przyjmując jako kryterium rodzaj produktów, wielkość dostawcy, </a:t>
            </a: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kierunek </a:t>
            </a:r>
            <a:r>
              <a:rPr lang="pl-PL" sz="2200" cap="none" dirty="0">
                <a:latin typeface="Arial" panose="020B0604020202020204" pitchFamily="34" charset="0"/>
                <a:cs typeface="Arial" panose="020B0604020202020204" pitchFamily="34" charset="0"/>
              </a:rPr>
              <a:t>geograficzny lub inne, charakterystyczne dla danego sektora. Następnie, biorąc pod uwagę 7 czynników wymienionych w modelu konkurencji Portera, </a:t>
            </a: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dokonanie oceny( </a:t>
            </a:r>
            <a:r>
              <a:rPr lang="pl-PL" sz="2200" cap="none" dirty="0">
                <a:latin typeface="Arial" panose="020B0604020202020204" pitchFamily="34" charset="0"/>
                <a:cs typeface="Arial" panose="020B0604020202020204" pitchFamily="34" charset="0"/>
              </a:rPr>
              <a:t>w punktach </a:t>
            </a: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pl-PL" sz="2200" cap="none" dirty="0">
                <a:latin typeface="Arial" panose="020B0604020202020204" pitchFamily="34" charset="0"/>
                <a:cs typeface="Arial" panose="020B0604020202020204" pitchFamily="34" charset="0"/>
              </a:rPr>
              <a:t>do 5) siłę oddziaływania każdej z grup dostawców. </a:t>
            </a: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Który </a:t>
            </a:r>
            <a:r>
              <a:rPr lang="pl-PL" sz="2200" cap="none" dirty="0">
                <a:latin typeface="Arial" panose="020B0604020202020204" pitchFamily="34" charset="0"/>
                <a:cs typeface="Arial" panose="020B0604020202020204" pitchFamily="34" charset="0"/>
              </a:rPr>
              <a:t>z dostawców ma największą siłę oddziaływania, a których dostawców można zmienić lub </a:t>
            </a: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zdominować </a:t>
            </a:r>
            <a:r>
              <a:rPr lang="pl-PL" sz="2200" b="1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na podstawie </a:t>
            </a:r>
            <a:r>
              <a:rPr lang="pl-PL" sz="2200" b="1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czynników wymienionych w Modelu </a:t>
            </a:r>
            <a:r>
              <a:rPr lang="pl-PL" sz="2200" b="1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konkurencji Portera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pl-PL" sz="22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200" b="1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Określenie siły </a:t>
            </a:r>
            <a:r>
              <a:rPr lang="pl-PL" sz="2200" b="1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oddziaływań nabywców </a:t>
            </a:r>
            <a:r>
              <a:rPr lang="pl-PL" sz="2200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to dokonanie </a:t>
            </a:r>
            <a:r>
              <a:rPr lang="pl-PL" sz="2200" cap="none" dirty="0">
                <a:latin typeface="Arial" panose="020B0604020202020204" pitchFamily="34" charset="0"/>
                <a:cs typeface="Arial" panose="020B0604020202020204" pitchFamily="34" charset="0"/>
              </a:rPr>
              <a:t>segmentacji rynku, wyróżniając wśród nabywców jednorodne grupy według kryterium kierunku i sposobu sprzedaży, kierunku geograficznego, udziału w rynku, itp. </a:t>
            </a:r>
            <a:endParaRPr lang="pl-PL" sz="22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Ocena siły </a:t>
            </a:r>
            <a:r>
              <a:rPr lang="pl-PL" sz="2200" cap="none" dirty="0">
                <a:latin typeface="Arial" panose="020B0604020202020204" pitchFamily="34" charset="0"/>
                <a:cs typeface="Arial" panose="020B0604020202020204" pitchFamily="34" charset="0"/>
              </a:rPr>
              <a:t>oddziaływania każdej grupy </a:t>
            </a: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odbywa się</a:t>
            </a: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według </a:t>
            </a: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kryteriów - </a:t>
            </a:r>
            <a:r>
              <a:rPr lang="pl-PL" sz="2200" b="1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pl-PL" sz="2200" b="1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czynników wymienionych w Modelu konkurencji Portera</a:t>
            </a:r>
            <a:endParaRPr lang="pl-PL" sz="22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067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140677" y="189573"/>
            <a:ext cx="12051323" cy="60173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</a:rPr>
              <a:t>Analiza siły dostawców i odbiorców: 7 czynników w </a:t>
            </a:r>
            <a:r>
              <a:rPr lang="pl-PL" sz="3200" b="1" dirty="0">
                <a:solidFill>
                  <a:srgbClr val="002060"/>
                </a:solidFill>
              </a:rPr>
              <a:t>M</a:t>
            </a:r>
            <a:r>
              <a:rPr lang="pl-PL" sz="3200" b="1" dirty="0" smtClean="0">
                <a:solidFill>
                  <a:srgbClr val="002060"/>
                </a:solidFill>
              </a:rPr>
              <a:t>odelu konkurencji Portera</a:t>
            </a:r>
            <a:endParaRPr lang="pl-PL" sz="3200" b="1" dirty="0">
              <a:solidFill>
                <a:srgbClr val="00206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lum bright="-2000"/>
          </a:blip>
          <a:stretch>
            <a:fillRect/>
          </a:stretch>
        </p:blipFill>
        <p:spPr>
          <a:xfrm>
            <a:off x="1618938" y="963700"/>
            <a:ext cx="9382717" cy="5196555"/>
          </a:xfrm>
          <a:prstGeom prst="rect">
            <a:avLst/>
          </a:prstGeom>
        </p:spPr>
      </p:pic>
      <p:sp>
        <p:nvSpPr>
          <p:cNvPr id="2" name="Strzałka w prawo 1"/>
          <p:cNvSpPr/>
          <p:nvPr/>
        </p:nvSpPr>
        <p:spPr>
          <a:xfrm rot="1826984">
            <a:off x="288480" y="1126795"/>
            <a:ext cx="1184223" cy="8994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Strzałka w prawo 2"/>
          <p:cNvSpPr/>
          <p:nvPr/>
        </p:nvSpPr>
        <p:spPr>
          <a:xfrm rot="9400330">
            <a:off x="10583056" y="1274165"/>
            <a:ext cx="1229193" cy="9743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55746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73800" y="0"/>
            <a:ext cx="10364451" cy="940460"/>
          </a:xfrm>
          <a:solidFill>
            <a:schemeClr val="bg1"/>
          </a:solidFill>
        </p:spPr>
        <p:txBody>
          <a:bodyPr/>
          <a:lstStyle/>
          <a:p>
            <a:r>
              <a:rPr lang="pl-PL" b="1" dirty="0" smtClean="0">
                <a:solidFill>
                  <a:srgbClr val="002060"/>
                </a:solidFill>
              </a:rPr>
              <a:t>Model konkurencyjności - podsumowanie 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84812" y="940460"/>
            <a:ext cx="11542426" cy="5430360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Zaletą koncepcji M. E. Portera jest określenie jednoznacznej struktury otoczenia firmy w postaci pięciu czynników kształtujących atrakcyjność sektora i opisujących stan konkurencji. Można dzięki temu określić pozytywne lub negatywne cechy produktów w stosunku do obszarów konkurencyjnych w danym segmencie działalności strategicznej. Opierając się na tych pięciu siłach można również przeprowadzić analizę strukturalną i określić sytuacyjne zyski w branży. Stosując model konkurencyjności Portera można przeprowadzić statyczną i dynamiczną analizę poprzez uporządkowanie sytuacji panującej w sektorze oraz między sektorami.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Założenia Portera są głównie natury jakościowej i aby na ich podstawie można było przeprowadzić oceny i prognozy do analizy konkretnych sytuacji, potrzebne jest sprecyzowanie tych założeń.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Przemysłowe zorientowanie modelu powoduje też ograniczenie perspektywy analizy wyłącznie do danej branży.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Model przywiązuje wagę do rywalizacji i walki wewnątrz sektora, a pomija rolę współpracy i aliansów strategicznych w budowaniu pozycji rynkowej przedsiębiorstwa</a:t>
            </a:r>
          </a:p>
        </p:txBody>
      </p:sp>
    </p:spTree>
    <p:extLst>
      <p:ext uri="{BB962C8B-B14F-4D97-AF65-F5344CB8AC3E}">
        <p14:creationId xmlns:p14="http://schemas.microsoft.com/office/powerpoint/2010/main" val="3710379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838200" y="335537"/>
            <a:ext cx="10515600" cy="534284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Analiza pięciu sił Portera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719529" y="1214203"/>
            <a:ext cx="11242622" cy="472190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800" b="1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Intensywność konkurencji wewnątrz sektora </a:t>
            </a:r>
            <a:r>
              <a:rPr lang="pl-PL" sz="2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 w efekcie jego rentowność określają relacje między następującymi czynnikami</a:t>
            </a:r>
            <a:r>
              <a:rPr lang="pl-PL" sz="2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l-PL" sz="28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Siła przetargowa dostawców </a:t>
            </a: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 możliwości wywierania przez nich nacisku na przedsiębiorstwa z danego sektora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b="1" cap="none" dirty="0">
                <a:latin typeface="Arial" panose="020B0604020202020204" pitchFamily="34" charset="0"/>
                <a:cs typeface="Arial" panose="020B0604020202020204" pitchFamily="34" charset="0"/>
              </a:rPr>
              <a:t>Siła przetargowa </a:t>
            </a:r>
            <a:r>
              <a:rPr lang="pl-PL" sz="24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nabywców </a:t>
            </a: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l-PL" sz="2400" cap="none" dirty="0">
                <a:latin typeface="Arial" panose="020B0604020202020204" pitchFamily="34" charset="0"/>
                <a:cs typeface="Arial" panose="020B0604020202020204" pitchFamily="34" charset="0"/>
              </a:rPr>
              <a:t>możliwości wywierania przez nich nacisku na przedsiębiorstwa z danego </a:t>
            </a: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sektora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Rywalizacja między przedsiębiorstwami sektora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Groźba pojawienia się nowych producentów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b="1" cap="none" dirty="0">
                <a:latin typeface="Arial" panose="020B0604020202020204" pitchFamily="34" charset="0"/>
                <a:cs typeface="Arial" panose="020B0604020202020204" pitchFamily="34" charset="0"/>
              </a:rPr>
              <a:t>Groźba pojawienia się </a:t>
            </a:r>
            <a:r>
              <a:rPr lang="pl-PL" sz="24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substytutów</a:t>
            </a:r>
            <a:endParaRPr lang="pl-PL" sz="2400" b="1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z="28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z="28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489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880499"/>
          </a:xfrm>
        </p:spPr>
        <p:txBody>
          <a:bodyPr/>
          <a:lstStyle/>
          <a:p>
            <a:r>
              <a:rPr lang="pl-PL" b="1" dirty="0">
                <a:solidFill>
                  <a:srgbClr val="002060"/>
                </a:solidFill>
              </a:rPr>
              <a:t>Model konkurencji M. E. Portera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749509" y="1499016"/>
            <a:ext cx="10643016" cy="4856814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pl-PL" alt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Lata 70 XX wieku Michael E. Porter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pl-PL" alt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Istotą formułowania strategii konkurencji jest </a:t>
            </a:r>
            <a:r>
              <a:rPr lang="pl-PL" altLang="pl-PL" sz="24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odniesienie przedsiębiorstwa do otoczenia, przy czym kluczowym elementem otoczenia jest sektor</a:t>
            </a:r>
            <a:r>
              <a:rPr lang="pl-PL" alt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(dziedzina, grupa firm wytwarzających wyroby będące substytutami), w którym przedsiębiorstwo konkuruje każdy sektor działalności jest częścią łańcucha gospodarczego, jest zintegrowany = każdy kolejny sektor powinien być rozpatrywany w powiązaniu z sektorem poprzedzającym, tzn. z sektorem dostawcy i sektorem następującym po nim, czyli sektorem klienta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pl-PL" alt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Konkurencja w danym sektorze działa zawsze w kierunku obniżenia stopy zysku</a:t>
            </a:r>
          </a:p>
        </p:txBody>
      </p:sp>
    </p:spTree>
    <p:extLst>
      <p:ext uri="{BB962C8B-B14F-4D97-AF65-F5344CB8AC3E}">
        <p14:creationId xmlns:p14="http://schemas.microsoft.com/office/powerpoint/2010/main" val="3235877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8298" y="185244"/>
            <a:ext cx="10515600" cy="534284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Analiza pięciu sił Portera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688298" y="851263"/>
            <a:ext cx="11049000" cy="526472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Analiza sektora działalności danej firmy przez zbadanie 5 czynników kształtujących jego atrakcyjność dla bieżących i przyszłych inwestorów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l-PL" sz="24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400" b="1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Zalety: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Pozwala określić obecną i przewidywaną w przyszłości rentowność sektora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Pozwala zrozumieć zachowania konkurentów i ich wpływ na pozycję przedsiębiorstwa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Tworzy podstawę do oceny mocnych i słabych stron oraz skuteczności stosowanej przez przedsiębiorstwo strategii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Jest podstawą do pozycjonowania i budowy strategii konkurencji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Pozwala określić najlepszy moment i sposób wejścia/wyjścia do/z sektora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Pozwala inwestorom na wyszukiwanie branż i sektorów o dobrych perspektywach, zanim znajdą one odzwierciedlenie w cenach akcji</a:t>
            </a:r>
          </a:p>
        </p:txBody>
      </p:sp>
    </p:spTree>
    <p:extLst>
      <p:ext uri="{BB962C8B-B14F-4D97-AF65-F5344CB8AC3E}">
        <p14:creationId xmlns:p14="http://schemas.microsoft.com/office/powerpoint/2010/main" val="2148717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2" y="0"/>
            <a:ext cx="10364451" cy="715608"/>
          </a:xfrm>
        </p:spPr>
        <p:txBody>
          <a:bodyPr/>
          <a:lstStyle/>
          <a:p>
            <a:r>
              <a:rPr lang="pl-PL" b="1" dirty="0" smtClean="0">
                <a:solidFill>
                  <a:srgbClr val="002060"/>
                </a:solidFill>
              </a:rPr>
              <a:t>Sektor – bariery wejścia i wyjścia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89745" y="715608"/>
            <a:ext cx="11647358" cy="5655212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400" b="1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Ź</a:t>
            </a:r>
            <a:r>
              <a:rPr lang="pl-PL" sz="2400" b="1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ródła </a:t>
            </a:r>
            <a:r>
              <a:rPr lang="pl-PL" sz="2400" b="1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barier wejścia wg Portera: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efekt ekonomii skali – duża skala działalności wymaga od przedsiębiorstwa dużych zasobów i umiejętności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krzywa uczenia się lub krzywa doświadczenia – określa relacje między kosztem jednostkowym a skalą produkcji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dostęp do technologii i specjalistycznej wiedzy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preferencje marki, zróżnicowanie wyrobów i lojalność klientów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kanały dystrybucji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potrzeby kapitałowe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cena zapobiegająca wejściu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lokalizacja i dostęp do czynników produkcji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bariery formalne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międzynarodowe restrykcje o charakterze barier politycznych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bariery wyjścia są pochodną barier wejścia i jeśli są wysokie, to zniechęcają </a:t>
            </a: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nowych inwestorów</a:t>
            </a:r>
            <a:r>
              <a:rPr lang="pl-PL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24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68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9523" y="209862"/>
            <a:ext cx="11692327" cy="82445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l-PL" sz="3000" b="1" i="1" dirty="0" smtClean="0">
                <a:solidFill>
                  <a:srgbClr val="002060"/>
                </a:solidFill>
              </a:rPr>
              <a:t>Przykładowe Bariery </a:t>
            </a:r>
            <a:r>
              <a:rPr lang="pl-PL" sz="3000" b="1" i="1" dirty="0" smtClean="0">
                <a:solidFill>
                  <a:schemeClr val="accent3">
                    <a:lumMod val="50000"/>
                  </a:schemeClr>
                </a:solidFill>
              </a:rPr>
              <a:t>wejścia </a:t>
            </a:r>
            <a:r>
              <a:rPr lang="pl-PL" sz="3000" b="1" i="1" dirty="0" smtClean="0">
                <a:solidFill>
                  <a:srgbClr val="002060"/>
                </a:solidFill>
              </a:rPr>
              <a:t>i </a:t>
            </a:r>
            <a:r>
              <a:rPr lang="pl-PL" sz="3000" b="1" i="1" dirty="0" smtClean="0">
                <a:solidFill>
                  <a:srgbClr val="FF0000"/>
                </a:solidFill>
              </a:rPr>
              <a:t>wyjścia</a:t>
            </a:r>
            <a:r>
              <a:rPr lang="pl-PL" sz="3000" b="1" i="1" dirty="0">
                <a:solidFill>
                  <a:srgbClr val="002060"/>
                </a:solidFill>
              </a:rPr>
              <a:t/>
            </a:r>
            <a:br>
              <a:rPr lang="pl-PL" sz="3000" b="1" i="1" dirty="0">
                <a:solidFill>
                  <a:srgbClr val="002060"/>
                </a:solidFill>
              </a:rPr>
            </a:br>
            <a:r>
              <a:rPr lang="pl-PL" sz="3000" b="1" i="1" dirty="0" smtClean="0">
                <a:solidFill>
                  <a:srgbClr val="002060"/>
                </a:solidFill>
              </a:rPr>
              <a:t>w sektorze farmaceutycznym</a:t>
            </a:r>
            <a:endParaRPr lang="pl-PL" sz="3000" b="1" i="1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24448" y="1439056"/>
            <a:ext cx="11942476" cy="4512039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Efekt ekonomii skali – osiągnięcie produkcji na skalę masową wymaga bardzo wysokich nakładów kapitałowych i rzeczowych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Wysoki poziom technologiczny – gwarantujący wysoką jakość produktów i ich nowoczes-ność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Zakup licencji, praw produkcyjnych na nowo wprowadzane preparaty, koncesje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Cła na komponenty i materiały do produkcji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Dostosowanie warunków produkcji do danych norm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Wysokie nakłady finansowe na przeprowadzenie badań biochemicznych nowych leków i tes-tów klinicznych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Uzyskanie wpisu do rejestru leków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Wysokie nakłady na sprostanie wymogom ochrony środowiska przez zakłady produkujące farmaceutyki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Atesty sanitarne</a:t>
            </a:r>
          </a:p>
        </p:txBody>
      </p:sp>
    </p:spTree>
    <p:extLst>
      <p:ext uri="{BB962C8B-B14F-4D97-AF65-F5344CB8AC3E}">
        <p14:creationId xmlns:p14="http://schemas.microsoft.com/office/powerpoint/2010/main" val="69929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4494" y="329784"/>
            <a:ext cx="11692327" cy="82445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pl-PL" b="1" i="1" dirty="0" smtClean="0">
                <a:solidFill>
                  <a:srgbClr val="002060"/>
                </a:solidFill>
              </a:rPr>
              <a:t>Przykładowe Bariery </a:t>
            </a:r>
            <a:r>
              <a:rPr lang="pl-PL" b="1" i="1" dirty="0" smtClean="0">
                <a:solidFill>
                  <a:schemeClr val="accent3">
                    <a:lumMod val="50000"/>
                  </a:schemeClr>
                </a:solidFill>
              </a:rPr>
              <a:t>wejścia </a:t>
            </a:r>
            <a:r>
              <a:rPr lang="pl-PL" b="1" i="1" dirty="0" smtClean="0">
                <a:solidFill>
                  <a:srgbClr val="002060"/>
                </a:solidFill>
              </a:rPr>
              <a:t>i </a:t>
            </a:r>
            <a:r>
              <a:rPr lang="pl-PL" b="1" i="1" dirty="0" smtClean="0">
                <a:solidFill>
                  <a:srgbClr val="FF0000"/>
                </a:solidFill>
              </a:rPr>
              <a:t>wyjścia</a:t>
            </a:r>
            <a:r>
              <a:rPr lang="pl-PL" b="1" i="1" dirty="0">
                <a:solidFill>
                  <a:srgbClr val="002060"/>
                </a:solidFill>
              </a:rPr>
              <a:t/>
            </a:r>
            <a:br>
              <a:rPr lang="pl-PL" b="1" i="1" dirty="0">
                <a:solidFill>
                  <a:srgbClr val="002060"/>
                </a:solidFill>
              </a:rPr>
            </a:br>
            <a:r>
              <a:rPr lang="pl-PL" b="1" i="1" dirty="0" smtClean="0">
                <a:solidFill>
                  <a:srgbClr val="002060"/>
                </a:solidFill>
              </a:rPr>
              <a:t>w sektorze farmaceutycznym</a:t>
            </a:r>
            <a:endParaRPr lang="pl-PL" b="1" i="1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349115" y="1527644"/>
            <a:ext cx="9968460" cy="3868815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pl-PL" sz="2400" cap="non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Bariery ekonomiczne – wysokie koszty likwidacji działalności</a:t>
            </a:r>
          </a:p>
          <a:p>
            <a:pPr>
              <a:spcBef>
                <a:spcPts val="0"/>
              </a:spcBef>
            </a:pPr>
            <a:r>
              <a:rPr lang="pl-PL" sz="2400" cap="non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Koszty związane z utratą korzyści z dobrej pozycji w sektorze</a:t>
            </a:r>
          </a:p>
          <a:p>
            <a:pPr>
              <a:spcBef>
                <a:spcPts val="0"/>
              </a:spcBef>
            </a:pPr>
            <a:r>
              <a:rPr lang="pl-PL" sz="2400" cap="non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Niepodzielność i wyspecjalizowane środki wytwórcze, praktycznie uniemożliwiające zróżnicowanie produkcji i wejście do innych sektorów</a:t>
            </a:r>
          </a:p>
          <a:p>
            <a:pPr>
              <a:spcBef>
                <a:spcPts val="0"/>
              </a:spcBef>
            </a:pPr>
            <a:r>
              <a:rPr lang="pl-PL" sz="2400" cap="non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Bariery społeczne – nacisk związków zawodowych na niepodejmowanie decyzji o likwidacji firmy</a:t>
            </a:r>
          </a:p>
          <a:p>
            <a:pPr>
              <a:spcBef>
                <a:spcPts val="0"/>
              </a:spcBef>
            </a:pPr>
            <a:r>
              <a:rPr lang="pl-PL" sz="2400" cap="non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Bariery polityczne – presja lokalnych władz na utrzymanie produkcji</a:t>
            </a:r>
            <a:endParaRPr lang="pl-PL" sz="2400" cap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4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4" y="348694"/>
            <a:ext cx="10364451" cy="625667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rgbClr val="002060"/>
                </a:solidFill>
              </a:rPr>
              <a:t>Relacje sektor a jego klienci (nabywcy)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69823" y="1094282"/>
            <a:ext cx="11617377" cy="5381469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Większość sektorów sprzedaje swoje wyroby lub usługi nie jednemu nabywcy, lecz pewnej grupie róż-nych nabywców. Siła przetargowa takiej grupy, traktowanej jako całość, jest jedną z kluczowych sił konkurencyjnych, wyznaczających potencjalną rentowność sektora.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200" b="1" cap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Zmienne wpływające na siłę przetargową wobec nabywców (klientów, odbiorców):</a:t>
            </a:r>
          </a:p>
          <a:p>
            <a:pPr marL="144000"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Liczba dostawców</a:t>
            </a:r>
          </a:p>
          <a:p>
            <a:pPr marL="144000"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Istnienie substytutów i zróżnicowanie wyrobów</a:t>
            </a:r>
          </a:p>
          <a:p>
            <a:pPr marL="144000"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Wolumen nabywczy towaru</a:t>
            </a:r>
          </a:p>
          <a:p>
            <a:pPr marL="144000"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Koszty zmiany dostawcy</a:t>
            </a:r>
          </a:p>
          <a:p>
            <a:pPr marL="144000"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Udział dostaw w kosztach odbiorcy</a:t>
            </a:r>
          </a:p>
          <a:p>
            <a:pPr marL="144000">
              <a:lnSpc>
                <a:spcPct val="100000"/>
              </a:lnSpc>
              <a:spcBef>
                <a:spcPts val="0"/>
              </a:spcBef>
            </a:pP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Znaczenie dostaw dla zysków dostawcy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Siła przetargowa nabywców jest w dużej mierze zależna od ich sytuacji rynkowej i znaczenia zaku-pów przez nich dokonanych w ogólnej puli sprzedaży producenta. Im zakupy nabywcy producenta stanowią większą część zysków wytwórcy, tym jest on cenniejszy i może mieć większą siłę oddzia-ływania (nabywca może wywierać nacisk na producenta poprzez żądania obniżenia ceny, podnie-sienia jakości produktu, obsługi klienta, serwisu bez jednoczesnego wzrostu cen…).</a:t>
            </a:r>
            <a:endParaRPr lang="pl-PL" sz="22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76605"/>
      </p:ext>
    </p:extLst>
  </p:cSld>
  <p:clrMapOvr>
    <a:masterClrMapping/>
  </p:clrMapOvr>
</p:sld>
</file>

<file path=ppt/theme/theme1.xml><?xml version="1.0" encoding="utf-8"?>
<a:theme xmlns:a="http://schemas.openxmlformats.org/drawingml/2006/main" name="Kropla">
  <a:themeElements>
    <a:clrScheme name="Kropl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ropl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op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Kropla</Template>
  <TotalTime>246</TotalTime>
  <Words>2263</Words>
  <Application>Microsoft Office PowerPoint</Application>
  <PresentationFormat>Panoramiczny</PresentationFormat>
  <Paragraphs>181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8" baseType="lpstr">
      <vt:lpstr>Arial</vt:lpstr>
      <vt:lpstr>Tw Cen MT</vt:lpstr>
      <vt:lpstr>Kropla</vt:lpstr>
      <vt:lpstr>Analiza otoczenia konkurencyjnego</vt:lpstr>
      <vt:lpstr>Model konkurencji M. E. Portera</vt:lpstr>
      <vt:lpstr>Analiza pięciu sił Portera</vt:lpstr>
      <vt:lpstr>Model konkurencji M. E. Portera</vt:lpstr>
      <vt:lpstr>Analiza pięciu sił Portera</vt:lpstr>
      <vt:lpstr>Sektor – bariery wejścia i wyjścia</vt:lpstr>
      <vt:lpstr>Przykładowe Bariery wejścia i wyjścia w sektorze farmaceutycznym</vt:lpstr>
      <vt:lpstr>Przykładowe Bariery wejścia i wyjścia w sektorze farmaceutycznym</vt:lpstr>
      <vt:lpstr>Relacje sektor a jego klienci (nabywcy)</vt:lpstr>
      <vt:lpstr>Przykład: klienci sektora sprzętu agd</vt:lpstr>
      <vt:lpstr>Relacje sektor a jego dostawcy</vt:lpstr>
      <vt:lpstr>Analiza pięciu sił Portera</vt:lpstr>
      <vt:lpstr>Rywalizacja między konkurentami i mapa grup strategicznych</vt:lpstr>
      <vt:lpstr>Analiza grup strategicznych</vt:lpstr>
      <vt:lpstr>Procedura tworzenia mapy grup strategicznych</vt:lpstr>
      <vt:lpstr>Kryteria różnicowania strategii przedsiębiorstw w sektorze</vt:lpstr>
      <vt:lpstr>Mapa grup strategicznych</vt:lpstr>
      <vt:lpstr>Mapa grup strategicznych</vt:lpstr>
      <vt:lpstr>Mapa grup strategicznych</vt:lpstr>
      <vt:lpstr>Analiza pięciu sił Portera</vt:lpstr>
      <vt:lpstr>Analiza pięciu sił Portera</vt:lpstr>
      <vt:lpstr>Analiza atrakcyjności sektora według modelu pięciu sił Portera</vt:lpstr>
      <vt:lpstr>Analiza atrakcyjności sektora według modelu pięciu sił Portera</vt:lpstr>
      <vt:lpstr>Analiza siły dostawców i odbiorców: 7 czynników w Modelu konkurencji Portera</vt:lpstr>
      <vt:lpstr>Model konkurencyjności - podsumowanie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Analiza otoczenia konkurencyjnego</dc:title>
  <dc:creator>Useer</dc:creator>
  <cp:lastModifiedBy>Useer</cp:lastModifiedBy>
  <cp:revision>30</cp:revision>
  <dcterms:created xsi:type="dcterms:W3CDTF">2021-04-13T11:43:35Z</dcterms:created>
  <dcterms:modified xsi:type="dcterms:W3CDTF">2021-04-20T21:59:00Z</dcterms:modified>
</cp:coreProperties>
</file>