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61" r:id="rId4"/>
    <p:sldId id="303" r:id="rId5"/>
    <p:sldId id="304" r:id="rId6"/>
    <p:sldId id="305" r:id="rId7"/>
    <p:sldId id="306" r:id="rId8"/>
    <p:sldId id="258" r:id="rId9"/>
    <p:sldId id="262" r:id="rId10"/>
    <p:sldId id="263" r:id="rId11"/>
    <p:sldId id="264" r:id="rId12"/>
    <p:sldId id="265" r:id="rId13"/>
    <p:sldId id="266" r:id="rId14"/>
    <p:sldId id="270" r:id="rId15"/>
    <p:sldId id="272" r:id="rId16"/>
    <p:sldId id="273" r:id="rId17"/>
    <p:sldId id="274" r:id="rId18"/>
    <p:sldId id="275" r:id="rId19"/>
    <p:sldId id="278" r:id="rId20"/>
    <p:sldId id="282" r:id="rId21"/>
    <p:sldId id="283" r:id="rId22"/>
    <p:sldId id="285" r:id="rId23"/>
    <p:sldId id="286" r:id="rId24"/>
    <p:sldId id="287" r:id="rId25"/>
    <p:sldId id="288" r:id="rId26"/>
    <p:sldId id="289" r:id="rId27"/>
    <p:sldId id="290" r:id="rId28"/>
    <p:sldId id="291" r:id="rId29"/>
    <p:sldId id="301" r:id="rId30"/>
    <p:sldId id="302" r:id="rId31"/>
  </p:sldIdLst>
  <p:sldSz cx="9144000" cy="6858000" type="screen4x3"/>
  <p:notesSz cx="6858000" cy="9144000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5pPr>
    <a:lvl6pPr marL="2286000" algn="l" defTabSz="914400" rtl="0" eaLnBrk="1" latinLnBrk="0" hangingPunct="1">
      <a:defRPr sz="24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6pPr>
    <a:lvl7pPr marL="2743200" algn="l" defTabSz="914400" rtl="0" eaLnBrk="1" latinLnBrk="0" hangingPunct="1">
      <a:defRPr sz="24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7pPr>
    <a:lvl8pPr marL="3200400" algn="l" defTabSz="914400" rtl="0" eaLnBrk="1" latinLnBrk="0" hangingPunct="1">
      <a:defRPr sz="24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8pPr>
    <a:lvl9pPr marL="3657600" algn="l" defTabSz="914400" rtl="0" eaLnBrk="1" latinLnBrk="0" hangingPunct="1">
      <a:defRPr sz="24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504" y="5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AutoShape 1">
            <a:extLst>
              <a:ext uri="{FF2B5EF4-FFF2-40B4-BE49-F238E27FC236}">
                <a16:creationId xmlns:a16="http://schemas.microsoft.com/office/drawing/2014/main" id="{2C183E7F-D45F-4E9E-A60B-73BB5F84FC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051" name="AutoShape 2">
            <a:extLst>
              <a:ext uri="{FF2B5EF4-FFF2-40B4-BE49-F238E27FC236}">
                <a16:creationId xmlns:a16="http://schemas.microsoft.com/office/drawing/2014/main" id="{412E119A-88D6-4238-9BE0-FA4B3396C3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052" name="AutoShape 3">
            <a:extLst>
              <a:ext uri="{FF2B5EF4-FFF2-40B4-BE49-F238E27FC236}">
                <a16:creationId xmlns:a16="http://schemas.microsoft.com/office/drawing/2014/main" id="{F1EF10FE-2E1B-4154-9EC1-C5716F88E9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053" name="AutoShape 4">
            <a:extLst>
              <a:ext uri="{FF2B5EF4-FFF2-40B4-BE49-F238E27FC236}">
                <a16:creationId xmlns:a16="http://schemas.microsoft.com/office/drawing/2014/main" id="{0FCE0B93-5454-4EAB-9A89-5502CF00A9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054" name="AutoShape 5">
            <a:extLst>
              <a:ext uri="{FF2B5EF4-FFF2-40B4-BE49-F238E27FC236}">
                <a16:creationId xmlns:a16="http://schemas.microsoft.com/office/drawing/2014/main" id="{56552948-BFAA-418D-9402-0FA97E398D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055" name="AutoShape 6">
            <a:extLst>
              <a:ext uri="{FF2B5EF4-FFF2-40B4-BE49-F238E27FC236}">
                <a16:creationId xmlns:a16="http://schemas.microsoft.com/office/drawing/2014/main" id="{165C80A0-2F83-42BD-9222-A6EBDD148C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056" name="Rectangle 7">
            <a:extLst>
              <a:ext uri="{FF2B5EF4-FFF2-40B4-BE49-F238E27FC236}">
                <a16:creationId xmlns:a16="http://schemas.microsoft.com/office/drawing/2014/main" id="{DF726178-A3B9-49D1-8050-728C62EE5E79}"/>
              </a:ext>
            </a:extLst>
          </p:cNvPr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-11798300" y="-11796713"/>
            <a:ext cx="11788775" cy="12482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" name="Rectangle 8">
            <a:extLst>
              <a:ext uri="{FF2B5EF4-FFF2-40B4-BE49-F238E27FC236}">
                <a16:creationId xmlns:a16="http://schemas.microsoft.com/office/drawing/2014/main" id="{87282030-9DD5-44F6-B164-1BFF00DCBD75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75288" cy="4103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pl-PL" altLang="pl-PL" noProof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>
            <a:extLst>
              <a:ext uri="{FF2B5EF4-FFF2-40B4-BE49-F238E27FC236}">
                <a16:creationId xmlns:a16="http://schemas.microsoft.com/office/drawing/2014/main" id="{73E38EF6-A41A-4443-846C-9FCEF5FCB74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9" name="Rectangle 2">
            <a:extLst>
              <a:ext uri="{FF2B5EF4-FFF2-40B4-BE49-F238E27FC236}">
                <a16:creationId xmlns:a16="http://schemas.microsoft.com/office/drawing/2014/main" id="{EF5CB930-9AD6-417A-B52F-6CAD0E7C130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76875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>
            <a:extLst>
              <a:ext uri="{FF2B5EF4-FFF2-40B4-BE49-F238E27FC236}">
                <a16:creationId xmlns:a16="http://schemas.microsoft.com/office/drawing/2014/main" id="{E3AD74E7-39DE-4990-B5DA-997690A8667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ED045AC0-54FC-4DFD-A9B7-2A18072CBBC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76875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>
            <a:extLst>
              <a:ext uri="{FF2B5EF4-FFF2-40B4-BE49-F238E27FC236}">
                <a16:creationId xmlns:a16="http://schemas.microsoft.com/office/drawing/2014/main" id="{B4F78B41-34B9-487D-8FB3-2B72DA26AF5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195" name="Rectangle 2">
            <a:extLst>
              <a:ext uri="{FF2B5EF4-FFF2-40B4-BE49-F238E27FC236}">
                <a16:creationId xmlns:a16="http://schemas.microsoft.com/office/drawing/2014/main" id="{E48AE063-ED8C-44B9-BB9F-705E674FEE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76875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>
            <a:extLst>
              <a:ext uri="{FF2B5EF4-FFF2-40B4-BE49-F238E27FC236}">
                <a16:creationId xmlns:a16="http://schemas.microsoft.com/office/drawing/2014/main" id="{F4276E37-3ED0-4CEC-976B-105B2EB57CA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243" name="Rectangle 2">
            <a:extLst>
              <a:ext uri="{FF2B5EF4-FFF2-40B4-BE49-F238E27FC236}">
                <a16:creationId xmlns:a16="http://schemas.microsoft.com/office/drawing/2014/main" id="{514CFAAB-F38B-42C4-91A9-A24CE3350B2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>
            <a:extLst>
              <a:ext uri="{FF2B5EF4-FFF2-40B4-BE49-F238E27FC236}">
                <a16:creationId xmlns:a16="http://schemas.microsoft.com/office/drawing/2014/main" id="{ECE2C954-CBC1-4DC9-A121-5230C14E392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291" name="Rectangle 2">
            <a:extLst>
              <a:ext uri="{FF2B5EF4-FFF2-40B4-BE49-F238E27FC236}">
                <a16:creationId xmlns:a16="http://schemas.microsoft.com/office/drawing/2014/main" id="{B144CA9A-D423-4D45-BC31-3C1458F4259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>
            <a:extLst>
              <a:ext uri="{FF2B5EF4-FFF2-40B4-BE49-F238E27FC236}">
                <a16:creationId xmlns:a16="http://schemas.microsoft.com/office/drawing/2014/main" id="{13F5C517-912F-4D97-B268-62B7D4C828D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4339" name="Rectangle 2">
            <a:extLst>
              <a:ext uri="{FF2B5EF4-FFF2-40B4-BE49-F238E27FC236}">
                <a16:creationId xmlns:a16="http://schemas.microsoft.com/office/drawing/2014/main" id="{AF5B2840-A3FA-4451-91C4-06B104B39B2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>
            <a:extLst>
              <a:ext uri="{FF2B5EF4-FFF2-40B4-BE49-F238E27FC236}">
                <a16:creationId xmlns:a16="http://schemas.microsoft.com/office/drawing/2014/main" id="{3DC0A4A4-B908-4075-AC2A-AF88228855C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387" name="Rectangle 2">
            <a:extLst>
              <a:ext uri="{FF2B5EF4-FFF2-40B4-BE49-F238E27FC236}">
                <a16:creationId xmlns:a16="http://schemas.microsoft.com/office/drawing/2014/main" id="{19A1DF4B-1931-4290-85EE-19FE693E107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>
            <a:extLst>
              <a:ext uri="{FF2B5EF4-FFF2-40B4-BE49-F238E27FC236}">
                <a16:creationId xmlns:a16="http://schemas.microsoft.com/office/drawing/2014/main" id="{D422DE4B-CC22-4277-AB89-CFC67C73573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4225588" y="-11796713"/>
            <a:ext cx="16646526" cy="1248568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8435" name="Rectangle 2">
            <a:extLst>
              <a:ext uri="{FF2B5EF4-FFF2-40B4-BE49-F238E27FC236}">
                <a16:creationId xmlns:a16="http://schemas.microsoft.com/office/drawing/2014/main" id="{21DB9315-64BC-4DFB-8AAA-80CA196A4F5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76875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">
            <a:extLst>
              <a:ext uri="{FF2B5EF4-FFF2-40B4-BE49-F238E27FC236}">
                <a16:creationId xmlns:a16="http://schemas.microsoft.com/office/drawing/2014/main" id="{7B5F1BB2-6985-47E9-9AAB-98F7B75D225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4579" name="Rectangle 2">
            <a:extLst>
              <a:ext uri="{FF2B5EF4-FFF2-40B4-BE49-F238E27FC236}">
                <a16:creationId xmlns:a16="http://schemas.microsoft.com/office/drawing/2014/main" id="{D7302BDD-A6D8-48B8-B4BC-C606E62F4C6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76875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">
            <a:extLst>
              <a:ext uri="{FF2B5EF4-FFF2-40B4-BE49-F238E27FC236}">
                <a16:creationId xmlns:a16="http://schemas.microsoft.com/office/drawing/2014/main" id="{A6CB2EC7-DACD-48AF-AC8B-7318F566882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6627" name="Rectangle 2">
            <a:extLst>
              <a:ext uri="{FF2B5EF4-FFF2-40B4-BE49-F238E27FC236}">
                <a16:creationId xmlns:a16="http://schemas.microsoft.com/office/drawing/2014/main" id="{10F49E30-437E-490D-BF78-211EDCE5D21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76875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">
            <a:extLst>
              <a:ext uri="{FF2B5EF4-FFF2-40B4-BE49-F238E27FC236}">
                <a16:creationId xmlns:a16="http://schemas.microsoft.com/office/drawing/2014/main" id="{C48A0D22-34A7-4A9C-A666-1FBB955DDB4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8675" name="Rectangle 2">
            <a:extLst>
              <a:ext uri="{FF2B5EF4-FFF2-40B4-BE49-F238E27FC236}">
                <a16:creationId xmlns:a16="http://schemas.microsoft.com/office/drawing/2014/main" id="{D8FFCE90-7FB0-479D-B032-03978965CB4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76875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">
            <a:extLst>
              <a:ext uri="{FF2B5EF4-FFF2-40B4-BE49-F238E27FC236}">
                <a16:creationId xmlns:a16="http://schemas.microsoft.com/office/drawing/2014/main" id="{4B873B82-A636-4380-8FAA-327F6792576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3" name="Rectangle 2">
            <a:extLst>
              <a:ext uri="{FF2B5EF4-FFF2-40B4-BE49-F238E27FC236}">
                <a16:creationId xmlns:a16="http://schemas.microsoft.com/office/drawing/2014/main" id="{37169445-EE92-4FE4-A0ED-D9B744073F8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76875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1">
            <a:extLst>
              <a:ext uri="{FF2B5EF4-FFF2-40B4-BE49-F238E27FC236}">
                <a16:creationId xmlns:a16="http://schemas.microsoft.com/office/drawing/2014/main" id="{B6CFDE77-5151-4F93-A756-AFE1C0D8ADD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2771" name="Rectangle 2">
            <a:extLst>
              <a:ext uri="{FF2B5EF4-FFF2-40B4-BE49-F238E27FC236}">
                <a16:creationId xmlns:a16="http://schemas.microsoft.com/office/drawing/2014/main" id="{A7FC1983-17AA-4F61-99C3-5568C37A411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76875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1">
            <a:extLst>
              <a:ext uri="{FF2B5EF4-FFF2-40B4-BE49-F238E27FC236}">
                <a16:creationId xmlns:a16="http://schemas.microsoft.com/office/drawing/2014/main" id="{A4D4DF7C-6BCE-4123-8EDB-77E6B4E5140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63" name="Rectangle 2">
            <a:extLst>
              <a:ext uri="{FF2B5EF4-FFF2-40B4-BE49-F238E27FC236}">
                <a16:creationId xmlns:a16="http://schemas.microsoft.com/office/drawing/2014/main" id="{1780ECD8-E4A3-4BA9-81F8-946CDCF04CF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76875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1">
            <a:extLst>
              <a:ext uri="{FF2B5EF4-FFF2-40B4-BE49-F238E27FC236}">
                <a16:creationId xmlns:a16="http://schemas.microsoft.com/office/drawing/2014/main" id="{DD8F200B-72A5-424B-9E2B-57BC06E72B5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5059" name="Rectangle 2">
            <a:extLst>
              <a:ext uri="{FF2B5EF4-FFF2-40B4-BE49-F238E27FC236}">
                <a16:creationId xmlns:a16="http://schemas.microsoft.com/office/drawing/2014/main" id="{5E0F1378-60E3-44AB-9C7A-4E28D57C308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76875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1">
            <a:extLst>
              <a:ext uri="{FF2B5EF4-FFF2-40B4-BE49-F238E27FC236}">
                <a16:creationId xmlns:a16="http://schemas.microsoft.com/office/drawing/2014/main" id="{01A83A55-76C0-4FD5-AFCC-FE3221DF70C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4225588" y="-11796713"/>
            <a:ext cx="16644938" cy="12484101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7107" name="Rectangle 2">
            <a:extLst>
              <a:ext uri="{FF2B5EF4-FFF2-40B4-BE49-F238E27FC236}">
                <a16:creationId xmlns:a16="http://schemas.microsoft.com/office/drawing/2014/main" id="{23DA52EB-E93C-4A12-8EFE-37BA5B4A712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76875" cy="401637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1">
            <a:extLst>
              <a:ext uri="{FF2B5EF4-FFF2-40B4-BE49-F238E27FC236}">
                <a16:creationId xmlns:a16="http://schemas.microsoft.com/office/drawing/2014/main" id="{BC49D77F-3171-4674-8546-C2AB959F5EC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4225588" y="-11796713"/>
            <a:ext cx="16644938" cy="12484101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9155" name="Rectangle 2">
            <a:extLst>
              <a:ext uri="{FF2B5EF4-FFF2-40B4-BE49-F238E27FC236}">
                <a16:creationId xmlns:a16="http://schemas.microsoft.com/office/drawing/2014/main" id="{51D95325-E0C3-444C-A86D-15A145654E1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76875" cy="401637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1">
            <a:extLst>
              <a:ext uri="{FF2B5EF4-FFF2-40B4-BE49-F238E27FC236}">
                <a16:creationId xmlns:a16="http://schemas.microsoft.com/office/drawing/2014/main" id="{05C6A70F-9E74-40E8-960F-7DA64146FDB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1203" name="Rectangle 2">
            <a:extLst>
              <a:ext uri="{FF2B5EF4-FFF2-40B4-BE49-F238E27FC236}">
                <a16:creationId xmlns:a16="http://schemas.microsoft.com/office/drawing/2014/main" id="{45BCFAB7-DC70-415F-94CF-5F22919F196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76875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1">
            <a:extLst>
              <a:ext uri="{FF2B5EF4-FFF2-40B4-BE49-F238E27FC236}">
                <a16:creationId xmlns:a16="http://schemas.microsoft.com/office/drawing/2014/main" id="{610BFD71-4D2D-4442-A6D3-15D6EFA14E6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id="{0D01D48F-E3CB-4384-B9ED-C03B3EEAAA6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76875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1">
            <a:extLst>
              <a:ext uri="{FF2B5EF4-FFF2-40B4-BE49-F238E27FC236}">
                <a16:creationId xmlns:a16="http://schemas.microsoft.com/office/drawing/2014/main" id="{C3109D03-8160-40D1-A0E3-CE606A5943F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5539" name="Rectangle 2">
            <a:extLst>
              <a:ext uri="{FF2B5EF4-FFF2-40B4-BE49-F238E27FC236}">
                <a16:creationId xmlns:a16="http://schemas.microsoft.com/office/drawing/2014/main" id="{B5BCB6D7-FE4C-42C1-9AB6-089545ECA6A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76875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1">
            <a:extLst>
              <a:ext uri="{FF2B5EF4-FFF2-40B4-BE49-F238E27FC236}">
                <a16:creationId xmlns:a16="http://schemas.microsoft.com/office/drawing/2014/main" id="{17EFC67C-C22E-4714-A5B3-D7EE06E2043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7587" name="Rectangle 2">
            <a:extLst>
              <a:ext uri="{FF2B5EF4-FFF2-40B4-BE49-F238E27FC236}">
                <a16:creationId xmlns:a16="http://schemas.microsoft.com/office/drawing/2014/main" id="{A01317AD-C4C6-474E-80C0-008F032088C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76875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1">
            <a:extLst>
              <a:ext uri="{FF2B5EF4-FFF2-40B4-BE49-F238E27FC236}">
                <a16:creationId xmlns:a16="http://schemas.microsoft.com/office/drawing/2014/main" id="{503BC484-2E36-463D-8306-CAEA507AC21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1683" name="Rectangle 2">
            <a:extLst>
              <a:ext uri="{FF2B5EF4-FFF2-40B4-BE49-F238E27FC236}">
                <a16:creationId xmlns:a16="http://schemas.microsoft.com/office/drawing/2014/main" id="{124670E2-04C3-4746-B0ED-F1DEC481A65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76875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1">
            <a:extLst>
              <a:ext uri="{FF2B5EF4-FFF2-40B4-BE49-F238E27FC236}">
                <a16:creationId xmlns:a16="http://schemas.microsoft.com/office/drawing/2014/main" id="{93CD1DF5-A2B2-4294-8624-7C54BC94AB5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4225588" y="-11796713"/>
            <a:ext cx="16644938" cy="12484101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3731" name="Rectangle 2">
            <a:extLst>
              <a:ext uri="{FF2B5EF4-FFF2-40B4-BE49-F238E27FC236}">
                <a16:creationId xmlns:a16="http://schemas.microsoft.com/office/drawing/2014/main" id="{6D50CD0B-B185-435E-9862-97E901A7AF7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76875" cy="401637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1">
            <a:extLst>
              <a:ext uri="{FF2B5EF4-FFF2-40B4-BE49-F238E27FC236}">
                <a16:creationId xmlns:a16="http://schemas.microsoft.com/office/drawing/2014/main" id="{D7D3C68F-76DC-4028-96B4-87F62C4C049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5779" name="Rectangle 2">
            <a:extLst>
              <a:ext uri="{FF2B5EF4-FFF2-40B4-BE49-F238E27FC236}">
                <a16:creationId xmlns:a16="http://schemas.microsoft.com/office/drawing/2014/main" id="{4E02F210-576B-4E36-A3AF-EAFD0CEA643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76875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1">
            <a:extLst>
              <a:ext uri="{FF2B5EF4-FFF2-40B4-BE49-F238E27FC236}">
                <a16:creationId xmlns:a16="http://schemas.microsoft.com/office/drawing/2014/main" id="{C5C2ABBA-D11A-4CE6-8C63-BA886437F8E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7827" name="Rectangle 2">
            <a:extLst>
              <a:ext uri="{FF2B5EF4-FFF2-40B4-BE49-F238E27FC236}">
                <a16:creationId xmlns:a16="http://schemas.microsoft.com/office/drawing/2014/main" id="{7E261218-92E5-4493-B67B-A73263A3F55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76875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1">
            <a:extLst>
              <a:ext uri="{FF2B5EF4-FFF2-40B4-BE49-F238E27FC236}">
                <a16:creationId xmlns:a16="http://schemas.microsoft.com/office/drawing/2014/main" id="{B737F8DA-55A2-47C2-AE9B-51EC43F70F4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4225588" y="-11796713"/>
            <a:ext cx="16644938" cy="12484101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9875" name="Rectangle 2">
            <a:extLst>
              <a:ext uri="{FF2B5EF4-FFF2-40B4-BE49-F238E27FC236}">
                <a16:creationId xmlns:a16="http://schemas.microsoft.com/office/drawing/2014/main" id="{271F2A4E-BB2E-42A6-851A-A82996AF232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76875" cy="401637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1">
            <a:extLst>
              <a:ext uri="{FF2B5EF4-FFF2-40B4-BE49-F238E27FC236}">
                <a16:creationId xmlns:a16="http://schemas.microsoft.com/office/drawing/2014/main" id="{04AF5F90-4ED9-45B5-B491-1983A3EF262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4225588" y="-11796713"/>
            <a:ext cx="16644938" cy="12484101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1923" name="Rectangle 2">
            <a:extLst>
              <a:ext uri="{FF2B5EF4-FFF2-40B4-BE49-F238E27FC236}">
                <a16:creationId xmlns:a16="http://schemas.microsoft.com/office/drawing/2014/main" id="{1BBB77E5-D67E-4C43-8044-5C02820BA30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76875" cy="4016375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1">
            <a:extLst>
              <a:ext uri="{FF2B5EF4-FFF2-40B4-BE49-F238E27FC236}">
                <a16:creationId xmlns:a16="http://schemas.microsoft.com/office/drawing/2014/main" id="{9E15E337-8C07-48F3-A012-40AD4EDB30D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3971" name="Rectangle 2">
            <a:extLst>
              <a:ext uri="{FF2B5EF4-FFF2-40B4-BE49-F238E27FC236}">
                <a16:creationId xmlns:a16="http://schemas.microsoft.com/office/drawing/2014/main" id="{BBF0A35B-7D86-4C8B-B1A4-9A6C511441B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76875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1">
            <a:extLst>
              <a:ext uri="{FF2B5EF4-FFF2-40B4-BE49-F238E27FC236}">
                <a16:creationId xmlns:a16="http://schemas.microsoft.com/office/drawing/2014/main" id="{35877A3B-B51A-4D3C-B479-B7A95937845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4451" name="Rectangle 2">
            <a:extLst>
              <a:ext uri="{FF2B5EF4-FFF2-40B4-BE49-F238E27FC236}">
                <a16:creationId xmlns:a16="http://schemas.microsoft.com/office/drawing/2014/main" id="{FE3A6FAF-BA14-4DF1-834C-CDBF9BC6A9F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76875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1">
            <a:extLst>
              <a:ext uri="{FF2B5EF4-FFF2-40B4-BE49-F238E27FC236}">
                <a16:creationId xmlns:a16="http://schemas.microsoft.com/office/drawing/2014/main" id="{A5A6136C-05B5-4FD7-BAE0-B24E39DC9F4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6499" name="Rectangle 2">
            <a:extLst>
              <a:ext uri="{FF2B5EF4-FFF2-40B4-BE49-F238E27FC236}">
                <a16:creationId xmlns:a16="http://schemas.microsoft.com/office/drawing/2014/main" id="{1FB7FB5C-7023-4238-8915-50AF38D40C6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76875" cy="4106863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DBDF3F0E-830F-4AB4-AD85-78A9FE265E78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70B1ED-45F7-4F48-8224-15CA95EFB6D2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4609620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8D100A37-5ACD-4E8F-8822-1BA4153C3F8C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3017B8-4C2C-47A6-8F53-3F78E0353CA6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2794414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1AA74DC-F39E-41CE-92CD-62ABD737A582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5ED0A9-3A61-4F76-963C-80DE2611FC7B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653703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3650" cy="42338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1850" y="1981200"/>
            <a:ext cx="3805238" cy="42338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9D83D23-7A20-4187-A89C-37110D9140ED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A3B94F-E995-415F-8494-58FEAC6E8546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807971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6CACE073-8626-4EA1-AF65-C005FAFDE522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120FA6-78EC-4A06-8DB3-B67A154D8209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6411377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1D6DB2B6-7F5B-4F6E-B750-0207972D8149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104724-F3F0-4671-ACF1-65BD114ED4A8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2052797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id="{BF1BA62E-B77A-411C-A9AA-1BFEC736BA06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3DA07A-CB10-4AE2-8FE2-18AF0F92CC08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0622853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249D3A4-2F12-4CA4-AA3C-64232A8A06F6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F8AFA4-B24A-46BA-B512-44D50541E78F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0495502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3CABD55-C64F-4A1D-8E39-9A0360B39F89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509928-A91B-4AFB-A7E8-1733376F80FA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4023012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EBAD811B-5DD1-4BDD-9F05-7E00B562FA22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AB8587-74F3-4D9F-A384-4158E1466503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42747712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507163" y="463550"/>
            <a:ext cx="1939925" cy="5751513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685800" y="463550"/>
            <a:ext cx="5668963" cy="5751513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47093E43-AFAD-4A9D-AF2D-9968CD93C265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237310-280C-49C3-A9DA-C68D8AC888BD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7232573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>
            <a:extLst>
              <a:ext uri="{FF2B5EF4-FFF2-40B4-BE49-F238E27FC236}">
                <a16:creationId xmlns:a16="http://schemas.microsoft.com/office/drawing/2014/main" id="{AA009DB0-53BD-4D4A-B369-515B0A87F00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63550"/>
            <a:ext cx="7761288" cy="1433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pl-PL"/>
              <a:t>Kliknij, aby edytować format tekstu tytułu</a:t>
            </a:r>
          </a:p>
        </p:txBody>
      </p:sp>
      <p:sp>
        <p:nvSpPr>
          <p:cNvPr id="1027" name="Rectangle 2">
            <a:extLst>
              <a:ext uri="{FF2B5EF4-FFF2-40B4-BE49-F238E27FC236}">
                <a16:creationId xmlns:a16="http://schemas.microsoft.com/office/drawing/2014/main" id="{8D0533BF-7DD8-488B-A2EC-2E0E7FFC273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61288" cy="4233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pl-PL"/>
              <a:t>Kliknij, aby edytować format tekstu konspektu</a:t>
            </a:r>
          </a:p>
          <a:p>
            <a:pPr lvl="1"/>
            <a:r>
              <a:rPr lang="en-GB" altLang="pl-PL"/>
              <a:t>Drugi poziom konspektu</a:t>
            </a:r>
          </a:p>
          <a:p>
            <a:pPr lvl="2"/>
            <a:r>
              <a:rPr lang="en-GB" altLang="pl-PL"/>
              <a:t>Trzeci poziom konspektu</a:t>
            </a:r>
          </a:p>
          <a:p>
            <a:pPr lvl="3"/>
            <a:r>
              <a:rPr lang="en-GB" altLang="pl-PL"/>
              <a:t>Czwarty poziom konspektu</a:t>
            </a:r>
          </a:p>
          <a:p>
            <a:pPr lvl="4"/>
            <a:r>
              <a:rPr lang="en-GB" altLang="pl-PL"/>
              <a:t>Piąty poziom konspektu</a:t>
            </a:r>
          </a:p>
          <a:p>
            <a:pPr lvl="4"/>
            <a:r>
              <a:rPr lang="en-GB" altLang="pl-PL"/>
              <a:t>Szósty poziom konspektu</a:t>
            </a:r>
          </a:p>
          <a:p>
            <a:pPr lvl="4"/>
            <a:r>
              <a:rPr lang="en-GB" altLang="pl-PL"/>
              <a:t>Siódmy poziom konspektu</a:t>
            </a:r>
          </a:p>
          <a:p>
            <a:pPr lvl="4"/>
            <a:r>
              <a:rPr lang="en-GB" altLang="pl-PL"/>
              <a:t>Ósmy poziom konspektu</a:t>
            </a:r>
          </a:p>
          <a:p>
            <a:pPr lvl="4"/>
            <a:r>
              <a:rPr lang="en-GB" altLang="pl-PL"/>
              <a:t>Dziewiąty poziom konspektu</a:t>
            </a:r>
          </a:p>
        </p:txBody>
      </p:sp>
      <p:sp>
        <p:nvSpPr>
          <p:cNvPr id="1028" name="Text Box 3">
            <a:extLst>
              <a:ext uri="{FF2B5EF4-FFF2-40B4-BE49-F238E27FC236}">
                <a16:creationId xmlns:a16="http://schemas.microsoft.com/office/drawing/2014/main" id="{C80ACAC5-E2AC-4DCF-ADDF-4A028F9D49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6248400"/>
            <a:ext cx="19050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1029" name="Text Box 4">
            <a:extLst>
              <a:ext uri="{FF2B5EF4-FFF2-40B4-BE49-F238E27FC236}">
                <a16:creationId xmlns:a16="http://schemas.microsoft.com/office/drawing/2014/main" id="{38BB706B-89EF-4142-A8D9-28373B27EA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6248400"/>
            <a:ext cx="28956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" name="Rectangle 5">
            <a:extLst>
              <a:ext uri="{FF2B5EF4-FFF2-40B4-BE49-F238E27FC236}">
                <a16:creationId xmlns:a16="http://schemas.microsoft.com/office/drawing/2014/main" id="{3D89C975-05DE-420C-A28B-283548B6D587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1893888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eaLnBrk="1" hangingPunct="1"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1FA2B33E-9502-4588-AAE9-067CF3785F87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Times New Roman" pitchFamily="16" charset="0"/>
          <a:ea typeface="SimSun" charset="-122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Times New Roman" pitchFamily="16" charset="0"/>
          <a:ea typeface="SimSun" charset="-122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Times New Roman" pitchFamily="16" charset="0"/>
          <a:ea typeface="SimSun" charset="-122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Times New Roman" pitchFamily="16" charset="0"/>
          <a:ea typeface="SimSun" charset="-122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ea typeface="SimSun" charset="-122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ea typeface="SimSun" charset="-122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ea typeface="SimSun" charset="-122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ea typeface="SimSun" charset="-122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.png"/><Relationship Id="rId5" Type="http://schemas.openxmlformats.org/officeDocument/2006/relationships/image" Target="../media/image5.jpe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.png"/><Relationship Id="rId5" Type="http://schemas.openxmlformats.org/officeDocument/2006/relationships/image" Target="../media/image6.jpe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2.png"/><Relationship Id="rId5" Type="http://schemas.openxmlformats.org/officeDocument/2006/relationships/image" Target="../media/image7.jpe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2.png"/><Relationship Id="rId5" Type="http://schemas.openxmlformats.org/officeDocument/2006/relationships/image" Target="../media/image8.jpe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1.jpe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13.xml"/><Relationship Id="rId9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2.png"/><Relationship Id="rId5" Type="http://schemas.openxmlformats.org/officeDocument/2006/relationships/image" Target="../media/image15.jpeg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8.jpeg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1.jpeg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6" Type="http://schemas.openxmlformats.org/officeDocument/2006/relationships/image" Target="../media/image2.png"/><Relationship Id="rId5" Type="http://schemas.openxmlformats.org/officeDocument/2006/relationships/image" Target="../media/image22.jpeg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6" Type="http://schemas.openxmlformats.org/officeDocument/2006/relationships/image" Target="../media/image2.png"/><Relationship Id="rId5" Type="http://schemas.openxmlformats.org/officeDocument/2006/relationships/image" Target="../media/image23.jpeg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6" Type="http://schemas.openxmlformats.org/officeDocument/2006/relationships/image" Target="../media/image2.png"/><Relationship Id="rId5" Type="http://schemas.openxmlformats.org/officeDocument/2006/relationships/image" Target="../media/image24.jpeg"/><Relationship Id="rId4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6" Type="http://schemas.openxmlformats.org/officeDocument/2006/relationships/image" Target="../media/image2.png"/><Relationship Id="rId5" Type="http://schemas.openxmlformats.org/officeDocument/2006/relationships/image" Target="../media/image25.jpeg"/><Relationship Id="rId4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6" Type="http://schemas.openxmlformats.org/officeDocument/2006/relationships/image" Target="../media/image2.png"/><Relationship Id="rId5" Type="http://schemas.openxmlformats.org/officeDocument/2006/relationships/image" Target="../media/image26.jpeg"/><Relationship Id="rId4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6.m4a"/><Relationship Id="rId1" Type="http://schemas.microsoft.com/office/2007/relationships/media" Target="../media/media26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7.m4a"/><Relationship Id="rId1" Type="http://schemas.microsoft.com/office/2007/relationships/media" Target="../media/media27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8.m4a"/><Relationship Id="rId1" Type="http://schemas.microsoft.com/office/2007/relationships/media" Target="../media/media28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9.m4a"/><Relationship Id="rId1" Type="http://schemas.microsoft.com/office/2007/relationships/media" Target="../media/media29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2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0.m4a"/><Relationship Id="rId1" Type="http://schemas.microsoft.com/office/2007/relationships/media" Target="../media/media30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>
            <a:extLst>
              <a:ext uri="{FF2B5EF4-FFF2-40B4-BE49-F238E27FC236}">
                <a16:creationId xmlns:a16="http://schemas.microsoft.com/office/drawing/2014/main" id="{741895D7-17FA-4008-B3DB-242BE67416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813" y="1340768"/>
            <a:ext cx="7132373" cy="5349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pole tekstowe 1">
            <a:extLst>
              <a:ext uri="{FF2B5EF4-FFF2-40B4-BE49-F238E27FC236}">
                <a16:creationId xmlns:a16="http://schemas.microsoft.com/office/drawing/2014/main" id="{C007F135-B7E8-4856-AAB6-CB66C2236568}"/>
              </a:ext>
            </a:extLst>
          </p:cNvPr>
          <p:cNvSpPr txBox="1"/>
          <p:nvPr/>
        </p:nvSpPr>
        <p:spPr>
          <a:xfrm>
            <a:off x="683568" y="332656"/>
            <a:ext cx="76328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>
                <a:solidFill>
                  <a:schemeClr val="tx1"/>
                </a:solidFill>
              </a:rPr>
              <a:t>BIOLOGICZNE OCZYSZCZANIE ŚCIEKÓW METODĄ OSADU CZYNNEGO</a:t>
            </a:r>
          </a:p>
        </p:txBody>
      </p:sp>
      <p:pic>
        <p:nvPicPr>
          <p:cNvPr id="3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E6174306-8427-49CE-92A2-45E0EC14F91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41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>
            <a:extLst>
              <a:ext uri="{FF2B5EF4-FFF2-40B4-BE49-F238E27FC236}">
                <a16:creationId xmlns:a16="http://schemas.microsoft.com/office/drawing/2014/main" id="{D1F67867-5B7F-4EC6-8712-1CD9BA0B5CA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4933" y="836712"/>
            <a:ext cx="8697547" cy="5283476"/>
          </a:xfrm>
          <a:prstGeom prst="rect">
            <a:avLst/>
          </a:prstGeom>
        </p:spPr>
      </p:pic>
      <p:pic>
        <p:nvPicPr>
          <p:cNvPr id="3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D3B9FD6B-3C33-4F1D-A203-D29B201B319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641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>
            <a:extLst>
              <a:ext uri="{FF2B5EF4-FFF2-40B4-BE49-F238E27FC236}">
                <a16:creationId xmlns:a16="http://schemas.microsoft.com/office/drawing/2014/main" id="{C9A6BA2A-CEE9-4CD2-8C14-413AA3858B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7638" y="1250950"/>
            <a:ext cx="6308725" cy="4354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6EE2E66C-E030-4B9B-B419-25902DA737A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46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>
            <a:extLst>
              <a:ext uri="{FF2B5EF4-FFF2-40B4-BE49-F238E27FC236}">
                <a16:creationId xmlns:a16="http://schemas.microsoft.com/office/drawing/2014/main" id="{3F38BD4D-CE98-4B03-AC27-D823BE1654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750" y="714375"/>
            <a:ext cx="8429625" cy="47727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 b="1" dirty="0"/>
              <a:t>Biologiczne mechanizmy usuwania zanieczyszczeń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000" b="1" dirty="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 b="1" dirty="0"/>
              <a:t>1. Mineralizacja –</a:t>
            </a:r>
            <a:r>
              <a:rPr lang="pl-PL" altLang="pl-PL" sz="2000" dirty="0"/>
              <a:t> enzymatyczny, tlenowy rozkład związków organicznych może być procesem dwuetapowym.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br>
              <a:rPr lang="pl-PL" altLang="pl-PL" sz="2000" dirty="0"/>
            </a:br>
            <a:r>
              <a:rPr lang="pl-PL" altLang="pl-PL" sz="2000" dirty="0"/>
              <a:t>Mineralizacja jest procesem tlenowym. Gdy zachodzi ona intensywnie, może nastąpić poważny deficyt tlenu w odbiorniku lub nawet całkowite jego wyczerpanie.</a:t>
            </a:r>
            <a:br>
              <a:rPr lang="pl-PL" altLang="pl-PL" sz="2000" dirty="0"/>
            </a:br>
            <a:br>
              <a:rPr lang="pl-PL" altLang="pl-PL" sz="2000" dirty="0"/>
            </a:br>
            <a:r>
              <a:rPr lang="pl-PL" altLang="pl-PL" sz="2000" dirty="0"/>
              <a:t>W warunkach anaerobowych rozkład materii organicznej prowadzić mogą tylko bakterie należące do względnych beztlenowców lub bezwzględnych beztlenowców. Na rozkład ten składa się </a:t>
            </a:r>
            <a:r>
              <a:rPr lang="pl-PL" altLang="pl-PL" sz="2000" b="1" dirty="0"/>
              <a:t>gnicie lub fermentacja</a:t>
            </a:r>
            <a:r>
              <a:rPr lang="pl-PL" altLang="pl-PL" sz="2000" dirty="0"/>
              <a:t>.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000" dirty="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 dirty="0"/>
              <a:t>Produktami końcowymi są kwasy organiczne, aminy, amoniak, metan, siarkowodór, indol i skatol itp. 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F2B6DABC-349F-4165-9014-FA3E6E24211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784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>
            <a:extLst>
              <a:ext uri="{FF2B5EF4-FFF2-40B4-BE49-F238E27FC236}">
                <a16:creationId xmlns:a16="http://schemas.microsoft.com/office/drawing/2014/main" id="{416C3670-6D89-4175-824C-D58F243BBD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625" y="357188"/>
            <a:ext cx="7858125" cy="5214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 b="1"/>
              <a:t>Bioakumulacja </a:t>
            </a:r>
            <a:br>
              <a:rPr lang="pl-PL" altLang="pl-PL" sz="2400" b="1"/>
            </a:br>
            <a:br>
              <a:rPr lang="pl-PL" altLang="pl-PL" sz="2400" b="1"/>
            </a:br>
            <a:r>
              <a:rPr lang="pl-PL" altLang="pl-PL" sz="2400"/>
              <a:t>Proces pobierania z wody pewnych związków lub jonów i gromadzenia ich w komórce w coraz większych ilościach. Kumulacji podlegają związki niepodatne na rozkład biologiczny bądź jony, których komórka metabolizować nie potrafi. Do takich należą: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/>
              <a:t>-  pestycydy, zwłaszcza węglowodory chlorowane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/>
              <a:t>- sole metali ciężkich.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40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/>
              <a:t>Gromadzą się one w różnych częściach komórki doprowadzając do niekorzystnych zmian np. wakuolizacji cytoplazmy, obniżenia aktywności enzymatycznej, wydłużania czasu generacji, zaniku chlorofilu u glonów itp.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CF766680-B8C0-4855-B0C2-1CBB028044B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05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">
            <a:extLst>
              <a:ext uri="{FF2B5EF4-FFF2-40B4-BE49-F238E27FC236}">
                <a16:creationId xmlns:a16="http://schemas.microsoft.com/office/drawing/2014/main" id="{9B130CE2-D906-4059-A96F-A8A49D0748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750" y="357188"/>
            <a:ext cx="7643813" cy="3751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 b="1"/>
              <a:t>Biosorpcja </a:t>
            </a:r>
            <a:r>
              <a:rPr lang="pl-PL" altLang="pl-PL" sz="2400"/>
              <a:t>– zatrzymywanie zw. chemicznych na powierzchni żywych komórek, proces krótkotrwały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400" b="1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br>
              <a:rPr lang="pl-PL" altLang="pl-PL" sz="2400"/>
            </a:br>
            <a:r>
              <a:rPr lang="pl-PL" altLang="pl-PL" sz="2400"/>
              <a:t>Ma charakter fazy wstępnej prowadzącej do właściwego rozkładu substratu. Powierzchnia komórki jest miejscem wymiany składników dyfundujących do wnętrza komórki oraz przenikania produktów przemiany materii i pewnych enzymów (ektoenzymów) w kierunku przeciwnym. </a:t>
            </a:r>
            <a:br>
              <a:rPr lang="pl-PL" altLang="pl-PL" sz="2400"/>
            </a:br>
            <a:endParaRPr lang="pl-PL" altLang="pl-PL" sz="2400"/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59D3CE69-0B4B-4A27-942A-474C4D87045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25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">
            <a:extLst>
              <a:ext uri="{FF2B5EF4-FFF2-40B4-BE49-F238E27FC236}">
                <a16:creationId xmlns:a16="http://schemas.microsoft.com/office/drawing/2014/main" id="{EB7DF8FA-3951-441E-B6EE-4DFA9B6593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375" y="1000125"/>
            <a:ext cx="7572375" cy="1922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 b="1"/>
              <a:t>Immobilizacja </a:t>
            </a:r>
            <a:br>
              <a:rPr lang="pl-PL" altLang="pl-PL" sz="2400" b="1"/>
            </a:br>
            <a:br>
              <a:rPr lang="pl-PL" altLang="pl-PL" sz="2400" b="1"/>
            </a:br>
            <a:r>
              <a:rPr lang="pl-PL" altLang="pl-PL" sz="2400"/>
              <a:t>Unieruchomienie, które polega na przekształceniu nieorganicznych form pierwiastków w struktury organiczne i wbudowania ich w składniki komórkowe. 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0ABDE2E0-9B31-467A-A45C-D5F8FE382A5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03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1">
            <a:extLst>
              <a:ext uri="{FF2B5EF4-FFF2-40B4-BE49-F238E27FC236}">
                <a16:creationId xmlns:a16="http://schemas.microsoft.com/office/drawing/2014/main" id="{348425D4-03ED-4C15-B438-E046A8D25A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363" y="1079500"/>
            <a:ext cx="7740650" cy="4500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 b="1" dirty="0">
                <a:latin typeface="Arial" panose="020B0604020202020204" pitchFamily="34" charset="0"/>
                <a:cs typeface="Arial" panose="020B0604020202020204" pitchFamily="34" charset="0"/>
              </a:rPr>
              <a:t>Organizmy osadu czynnego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 dirty="0">
                <a:latin typeface="Arial" panose="020B0604020202020204" pitchFamily="34" charset="0"/>
                <a:cs typeface="Arial" panose="020B0604020202020204" pitchFamily="34" charset="0"/>
              </a:rPr>
              <a:t>Bakterie heterotroficzne stanowią</a:t>
            </a:r>
            <a:r>
              <a:rPr lang="pl-PL" altLang="pl-PL" sz="2000" dirty="0">
                <a:latin typeface="Arial" panose="020B0604020202020204" pitchFamily="34" charset="0"/>
              </a:rPr>
              <a:t> </a:t>
            </a:r>
            <a:r>
              <a:rPr lang="pl-PL" altLang="pl-PL" sz="2000" dirty="0">
                <a:latin typeface="Arial" panose="020B0604020202020204" pitchFamily="34" charset="0"/>
                <a:cs typeface="Arial" panose="020B0604020202020204" pitchFamily="34" charset="0"/>
              </a:rPr>
              <a:t>główną cz</a:t>
            </a:r>
            <a:r>
              <a:rPr lang="pl-PL" altLang="pl-PL" sz="2000" dirty="0">
                <a:latin typeface="Arial" panose="020B0604020202020204" pitchFamily="34" charset="0"/>
              </a:rPr>
              <a:t>eść </a:t>
            </a:r>
            <a:r>
              <a:rPr lang="pl-PL" altLang="pl-PL" sz="2000" dirty="0">
                <a:latin typeface="Arial" panose="020B0604020202020204" pitchFamily="34" charset="0"/>
                <a:cs typeface="Arial" panose="020B0604020202020204" pitchFamily="34" charset="0"/>
              </a:rPr>
              <a:t>organizmów wyst</a:t>
            </a:r>
            <a:r>
              <a:rPr lang="pl-PL" altLang="pl-PL" sz="2000" dirty="0">
                <a:latin typeface="Arial" panose="020B0604020202020204" pitchFamily="34" charset="0"/>
              </a:rPr>
              <a:t>ę</a:t>
            </a:r>
            <a:r>
              <a:rPr lang="pl-PL" altLang="pl-PL" sz="2000" dirty="0">
                <a:latin typeface="Arial" panose="020B0604020202020204" pitchFamily="34" charset="0"/>
                <a:cs typeface="Arial" panose="020B0604020202020204" pitchFamily="34" charset="0"/>
              </a:rPr>
              <a:t>puj</a:t>
            </a:r>
            <a:r>
              <a:rPr lang="pl-PL" altLang="pl-PL" sz="2000" dirty="0">
                <a:latin typeface="Arial" panose="020B0604020202020204" pitchFamily="34" charset="0"/>
              </a:rPr>
              <a:t>ą</a:t>
            </a:r>
            <a:r>
              <a:rPr lang="pl-PL" altLang="pl-PL" sz="2000" dirty="0">
                <a:latin typeface="Arial" panose="020B0604020202020204" pitchFamily="34" charset="0"/>
                <a:cs typeface="Arial" panose="020B0604020202020204" pitchFamily="34" charset="0"/>
              </a:rPr>
              <a:t>cych w  osadzie czynnym. Ich funkcja polega na enzymatycznym rozkładzie zwi</a:t>
            </a:r>
            <a:r>
              <a:rPr lang="pl-PL" altLang="pl-PL" sz="2000" dirty="0">
                <a:latin typeface="Arial" panose="020B0604020202020204" pitchFamily="34" charset="0"/>
              </a:rPr>
              <a:t>ą</a:t>
            </a:r>
            <a:r>
              <a:rPr lang="pl-PL" altLang="pl-PL" sz="2000" dirty="0">
                <a:latin typeface="Arial" panose="020B0604020202020204" pitchFamily="34" charset="0"/>
                <a:cs typeface="Arial" panose="020B0604020202020204" pitchFamily="34" charset="0"/>
              </a:rPr>
              <a:t>zków  organicznych.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 dirty="0">
                <a:latin typeface="Arial" panose="020B0604020202020204" pitchFamily="34" charset="0"/>
                <a:cs typeface="Arial" panose="020B0604020202020204" pitchFamily="34" charset="0"/>
              </a:rPr>
              <a:t>Im wi</a:t>
            </a:r>
            <a:r>
              <a:rPr lang="pl-PL" altLang="pl-PL" sz="2000" dirty="0">
                <a:latin typeface="Arial" panose="020B0604020202020204" pitchFamily="34" charset="0"/>
              </a:rPr>
              <a:t>ę</a:t>
            </a:r>
            <a:r>
              <a:rPr lang="pl-PL" altLang="pl-PL" sz="2000" dirty="0">
                <a:latin typeface="Arial" panose="020B0604020202020204" pitchFamily="34" charset="0"/>
                <a:cs typeface="Arial" panose="020B0604020202020204" pitchFamily="34" charset="0"/>
              </a:rPr>
              <a:t>ksze zróżnicowanie tych drobnoustrojów, tym szersze możliwości enzymatyczne pozwalaj</a:t>
            </a:r>
            <a:r>
              <a:rPr lang="pl-PL" altLang="pl-PL" sz="2000" dirty="0">
                <a:latin typeface="Arial" panose="020B0604020202020204" pitchFamily="34" charset="0"/>
              </a:rPr>
              <a:t>ą</a:t>
            </a:r>
            <a:r>
              <a:rPr lang="pl-PL" altLang="pl-PL" sz="2000" dirty="0">
                <a:latin typeface="Arial" panose="020B0604020202020204" pitchFamily="34" charset="0"/>
                <a:cs typeface="Arial" panose="020B0604020202020204" pitchFamily="34" charset="0"/>
              </a:rPr>
              <a:t>ce na rozkład bardzo różnych substratów.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 dirty="0">
                <a:latin typeface="Arial" panose="020B0604020202020204" pitchFamily="34" charset="0"/>
                <a:cs typeface="Arial" panose="020B0604020202020204" pitchFamily="34" charset="0"/>
              </a:rPr>
              <a:t>Najczę</a:t>
            </a:r>
            <a:r>
              <a:rPr lang="pl-PL" altLang="pl-PL" sz="2000" dirty="0">
                <a:latin typeface="Arial" panose="020B0604020202020204" pitchFamily="34" charset="0"/>
              </a:rPr>
              <a:t>ś</a:t>
            </a:r>
            <a:r>
              <a:rPr lang="pl-PL" altLang="pl-PL" sz="2000" dirty="0">
                <a:latin typeface="Arial" panose="020B0604020202020204" pitchFamily="34" charset="0"/>
                <a:cs typeface="Arial" panose="020B0604020202020204" pitchFamily="34" charset="0"/>
              </a:rPr>
              <a:t>ciej  spotykanymi gatunkami są</a:t>
            </a:r>
            <a:r>
              <a:rPr lang="pl-PL" altLang="pl-PL" sz="2000" dirty="0">
                <a:latin typeface="Arial" panose="020B0604020202020204" pitchFamily="34" charset="0"/>
              </a:rPr>
              <a:t>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 b="1" i="1" dirty="0" err="1">
                <a:latin typeface="Arial" panose="020B0604020202020204" pitchFamily="34" charset="0"/>
              </a:rPr>
              <a:t>Zooglea</a:t>
            </a:r>
            <a:r>
              <a:rPr lang="pl-PL" altLang="pl-PL" sz="2000" b="1" i="1" dirty="0">
                <a:latin typeface="Arial" panose="020B0604020202020204" pitchFamily="34" charset="0"/>
              </a:rPr>
              <a:t> </a:t>
            </a:r>
            <a:r>
              <a:rPr lang="pl-PL" altLang="pl-PL" sz="2000" b="1" i="1" dirty="0" err="1">
                <a:latin typeface="Arial" panose="020B0604020202020204" pitchFamily="34" charset="0"/>
              </a:rPr>
              <a:t>ramigera</a:t>
            </a:r>
            <a:r>
              <a:rPr lang="pl-PL" altLang="pl-PL" sz="20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pl-PL" altLang="pl-PL" sz="20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Sphaerotillus</a:t>
            </a:r>
            <a:r>
              <a:rPr lang="pl-PL" altLang="pl-PL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altLang="pl-PL" sz="20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natans</a:t>
            </a:r>
            <a:r>
              <a:rPr lang="pl-PL" altLang="pl-PL" sz="2000" i="1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pl-PL" altLang="pl-PL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 i="1" dirty="0" err="1">
                <a:latin typeface="Arial" panose="020B0604020202020204" pitchFamily="34" charset="0"/>
              </a:rPr>
              <a:t>Pseudomonas</a:t>
            </a:r>
            <a:r>
              <a:rPr lang="pl-PL" altLang="pl-PL" sz="2000" i="1" dirty="0">
                <a:latin typeface="Arial" panose="020B0604020202020204" pitchFamily="34" charset="0"/>
              </a:rPr>
              <a:t> </a:t>
            </a:r>
            <a:r>
              <a:rPr lang="pl-PL" altLang="pl-PL" sz="2000" i="1" dirty="0" err="1">
                <a:latin typeface="Arial" panose="020B0604020202020204" pitchFamily="34" charset="0"/>
              </a:rPr>
              <a:t>fluorescens</a:t>
            </a:r>
            <a:r>
              <a:rPr lang="pl-PL" altLang="pl-PL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pl-PL" altLang="pl-PL" sz="2000" i="1" dirty="0" err="1">
                <a:latin typeface="Arial" panose="020B0604020202020204" pitchFamily="34" charset="0"/>
              </a:rPr>
              <a:t>Pseudomonas</a:t>
            </a:r>
            <a:r>
              <a:rPr lang="pl-PL" altLang="pl-PL" sz="2000" i="1" dirty="0">
                <a:latin typeface="Arial" panose="020B0604020202020204" pitchFamily="34" charset="0"/>
              </a:rPr>
              <a:t> </a:t>
            </a:r>
            <a:r>
              <a:rPr lang="pl-PL" altLang="pl-PL" sz="2000" i="1" dirty="0" err="1">
                <a:latin typeface="Arial" panose="020B0604020202020204" pitchFamily="34" charset="0"/>
              </a:rPr>
              <a:t>putida</a:t>
            </a:r>
            <a:r>
              <a:rPr lang="pl-PL" altLang="pl-PL" sz="2000" i="1" dirty="0">
                <a:latin typeface="Arial" panose="020B0604020202020204" pitchFamily="34" charset="0"/>
              </a:rPr>
              <a:t> </a:t>
            </a:r>
            <a:r>
              <a:rPr lang="pl-PL" altLang="pl-PL" sz="2000" dirty="0">
                <a:latin typeface="Arial" panose="020B0604020202020204" pitchFamily="34" charset="0"/>
                <a:cs typeface="Arial" panose="020B0604020202020204" pitchFamily="34" charset="0"/>
              </a:rPr>
              <a:t>oraz bakterie z rodzaju </a:t>
            </a:r>
            <a:r>
              <a:rPr lang="pl-PL" altLang="pl-PL" sz="2000" i="1" dirty="0" err="1">
                <a:latin typeface="Arial" panose="020B0604020202020204" pitchFamily="34" charset="0"/>
              </a:rPr>
              <a:t>Achromobacter</a:t>
            </a:r>
            <a:r>
              <a:rPr lang="pl-PL" altLang="pl-PL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pl-PL" altLang="pl-PL" sz="2000" i="1" dirty="0" err="1">
                <a:latin typeface="Arial" panose="020B0604020202020204" pitchFamily="34" charset="0"/>
              </a:rPr>
              <a:t>Bacillus</a:t>
            </a:r>
            <a:r>
              <a:rPr lang="pl-PL" altLang="pl-PL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pl-PL" altLang="pl-PL" sz="2000" i="1" dirty="0" err="1">
                <a:latin typeface="Arial" panose="020B0604020202020204" pitchFamily="34" charset="0"/>
              </a:rPr>
              <a:t>Flavobacterium</a:t>
            </a:r>
            <a:r>
              <a:rPr lang="pl-PL" altLang="pl-PL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B113495E-1962-4FCD-8DC5-894E3025CCF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055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>
            <a:extLst>
              <a:ext uri="{FF2B5EF4-FFF2-40B4-BE49-F238E27FC236}">
                <a16:creationId xmlns:a16="http://schemas.microsoft.com/office/drawing/2014/main" id="{DCA2A246-57E5-4530-A700-ACD147C18B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685800"/>
            <a:ext cx="731520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4925EB30-CD94-4517-A5D6-B297533760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52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>
            <a:extLst>
              <a:ext uri="{FF2B5EF4-FFF2-40B4-BE49-F238E27FC236}">
                <a16:creationId xmlns:a16="http://schemas.microsoft.com/office/drawing/2014/main" id="{85CFD9EB-A2AD-4C35-8387-65BFE02024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685800"/>
            <a:ext cx="731520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4A18C1A2-9738-4F36-8B0B-E9A8082B54B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55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>
            <a:extLst>
              <a:ext uri="{FF2B5EF4-FFF2-40B4-BE49-F238E27FC236}">
                <a16:creationId xmlns:a16="http://schemas.microsoft.com/office/drawing/2014/main" id="{F8660CE6-E9CE-4E7A-BD0C-F25C93BF62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7651" name="Text Box 2">
            <a:extLst>
              <a:ext uri="{FF2B5EF4-FFF2-40B4-BE49-F238E27FC236}">
                <a16:creationId xmlns:a16="http://schemas.microsoft.com/office/drawing/2014/main" id="{EA3BD1AD-9982-44E1-AA36-C8E5129221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4400" i="1" dirty="0" err="1"/>
              <a:t>Zooglea</a:t>
            </a:r>
            <a:r>
              <a:rPr lang="pl-PL" altLang="pl-PL" sz="4400" i="1" dirty="0"/>
              <a:t> </a:t>
            </a:r>
            <a:r>
              <a:rPr lang="pl-PL" altLang="pl-PL" sz="4400" i="1" dirty="0" err="1"/>
              <a:t>ramigera</a:t>
            </a:r>
            <a:endParaRPr lang="pl-PL" altLang="pl-PL" sz="4400" i="1" dirty="0"/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9FA4612F-7EA6-4EF2-A2CB-790A89960AA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54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>
            <a:extLst>
              <a:ext uri="{FF2B5EF4-FFF2-40B4-BE49-F238E27FC236}">
                <a16:creationId xmlns:a16="http://schemas.microsoft.com/office/drawing/2014/main" id="{D8DF2A7D-5579-471F-B4E7-A0B49D490E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685800"/>
            <a:ext cx="731520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9699" name="Text Box 2">
            <a:extLst>
              <a:ext uri="{FF2B5EF4-FFF2-40B4-BE49-F238E27FC236}">
                <a16:creationId xmlns:a16="http://schemas.microsoft.com/office/drawing/2014/main" id="{4577AE61-989B-4F12-9233-660FD3214B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4400" i="1" dirty="0" err="1"/>
              <a:t>Sphaerotillus</a:t>
            </a:r>
            <a:r>
              <a:rPr lang="pl-PL" altLang="pl-PL" sz="4400" i="1" dirty="0"/>
              <a:t> </a:t>
            </a:r>
            <a:r>
              <a:rPr lang="pl-PL" altLang="pl-PL" sz="4400" i="1" dirty="0" err="1"/>
              <a:t>natans</a:t>
            </a:r>
            <a:endParaRPr lang="pl-PL" altLang="pl-PL" sz="4400" i="1" dirty="0"/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5B17008C-8D47-4EB7-A232-4F68B58024B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697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>
            <a:extLst>
              <a:ext uri="{FF2B5EF4-FFF2-40B4-BE49-F238E27FC236}">
                <a16:creationId xmlns:a16="http://schemas.microsoft.com/office/drawing/2014/main" id="{67F64CDB-942E-4A90-807C-79C8057AC8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287" y="1628800"/>
            <a:ext cx="3168650" cy="19120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1747" name="Text Box 2">
            <a:extLst>
              <a:ext uri="{FF2B5EF4-FFF2-40B4-BE49-F238E27FC236}">
                <a16:creationId xmlns:a16="http://schemas.microsoft.com/office/drawing/2014/main" id="{857F8FD4-F34B-4CCA-862A-470FD2E1D3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52536" y="485800"/>
            <a:ext cx="8712968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 i="1" dirty="0" err="1"/>
              <a:t>Microthix</a:t>
            </a:r>
            <a:r>
              <a:rPr lang="pl-PL" altLang="pl-PL" sz="2400" i="1" dirty="0"/>
              <a:t> </a:t>
            </a:r>
            <a:r>
              <a:rPr lang="pl-PL" altLang="pl-PL" sz="2400" i="1" dirty="0" err="1"/>
              <a:t>parvicella</a:t>
            </a:r>
            <a:r>
              <a:rPr lang="pl-PL" altLang="pl-PL" sz="2400" i="1" dirty="0"/>
              <a:t>                         </a:t>
            </a:r>
            <a:r>
              <a:rPr lang="pl-PL" altLang="pl-PL" sz="2400" i="1" dirty="0" err="1"/>
              <a:t>Nocardia</a:t>
            </a:r>
            <a:r>
              <a:rPr lang="pl-PL" altLang="pl-PL" sz="2400" i="1" dirty="0"/>
              <a:t> sp.          </a:t>
            </a:r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164DAA49-AD01-479D-AEC0-EC6B0A50E6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624692"/>
            <a:ext cx="2952810" cy="1968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" name="Picture 1">
            <a:extLst>
              <a:ext uri="{FF2B5EF4-FFF2-40B4-BE49-F238E27FC236}">
                <a16:creationId xmlns:a16="http://schemas.microsoft.com/office/drawing/2014/main" id="{BDAE1DC6-6135-4FC8-B474-1CA7E40B71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287" y="4365104"/>
            <a:ext cx="3168650" cy="2159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" name="Picture 1">
            <a:extLst>
              <a:ext uri="{FF2B5EF4-FFF2-40B4-BE49-F238E27FC236}">
                <a16:creationId xmlns:a16="http://schemas.microsoft.com/office/drawing/2014/main" id="{CA056832-ED05-4FB1-97D3-C0957F6EB6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9234" y="4403320"/>
            <a:ext cx="3168651" cy="2083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Prostokąt 1">
            <a:extLst>
              <a:ext uri="{FF2B5EF4-FFF2-40B4-BE49-F238E27FC236}">
                <a16:creationId xmlns:a16="http://schemas.microsoft.com/office/drawing/2014/main" id="{AFDCD8D2-5173-4291-B307-07E4895AFABF}"/>
              </a:ext>
            </a:extLst>
          </p:cNvPr>
          <p:cNvSpPr/>
          <p:nvPr/>
        </p:nvSpPr>
        <p:spPr>
          <a:xfrm>
            <a:off x="788753" y="3865286"/>
            <a:ext cx="26677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/>
            <a:r>
              <a:rPr lang="pl-PL" altLang="pl-PL" i="1" dirty="0" err="1">
                <a:solidFill>
                  <a:schemeClr val="tx1"/>
                </a:solidFill>
              </a:rPr>
              <a:t>Nostocoida</a:t>
            </a:r>
            <a:r>
              <a:rPr lang="pl-PL" altLang="pl-PL" i="1" dirty="0">
                <a:solidFill>
                  <a:schemeClr val="tx1"/>
                </a:solidFill>
              </a:rPr>
              <a:t> </a:t>
            </a:r>
            <a:r>
              <a:rPr lang="pl-PL" altLang="pl-PL" i="1" dirty="0" err="1">
                <a:solidFill>
                  <a:schemeClr val="tx1"/>
                </a:solidFill>
              </a:rPr>
              <a:t>limicola</a:t>
            </a:r>
            <a:endParaRPr lang="pl-PL" altLang="pl-PL" i="1" dirty="0">
              <a:solidFill>
                <a:schemeClr val="tx1"/>
              </a:solidFill>
            </a:endParaRPr>
          </a:p>
        </p:txBody>
      </p:sp>
      <p:sp>
        <p:nvSpPr>
          <p:cNvPr id="3" name="Prostokąt 2">
            <a:extLst>
              <a:ext uri="{FF2B5EF4-FFF2-40B4-BE49-F238E27FC236}">
                <a16:creationId xmlns:a16="http://schemas.microsoft.com/office/drawing/2014/main" id="{DACACC39-908B-4FDB-B0A4-D5BA5E990627}"/>
              </a:ext>
            </a:extLst>
          </p:cNvPr>
          <p:cNvSpPr/>
          <p:nvPr/>
        </p:nvSpPr>
        <p:spPr>
          <a:xfrm>
            <a:off x="5508105" y="3865285"/>
            <a:ext cx="194421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/>
            <a:r>
              <a:rPr lang="pl-PL" altLang="pl-PL" dirty="0">
                <a:solidFill>
                  <a:schemeClr val="tx1"/>
                </a:solidFill>
              </a:rPr>
              <a:t> Typ1914</a:t>
            </a:r>
          </a:p>
        </p:txBody>
      </p:sp>
      <p:pic>
        <p:nvPicPr>
          <p:cNvPr id="7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BDED7CCD-9808-4BD2-92AD-E6E2D3423F0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245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>
            <a:extLst>
              <a:ext uri="{FF2B5EF4-FFF2-40B4-BE49-F238E27FC236}">
                <a16:creationId xmlns:a16="http://schemas.microsoft.com/office/drawing/2014/main" id="{18B78753-5089-4715-946F-02EF2911D1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319" y="206896"/>
            <a:ext cx="4464496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" name="Picture 1">
            <a:extLst>
              <a:ext uri="{FF2B5EF4-FFF2-40B4-BE49-F238E27FC236}">
                <a16:creationId xmlns:a16="http://schemas.microsoft.com/office/drawing/2014/main" id="{500FA4F5-B730-4EFD-AF95-7B9AA83AB8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717032"/>
            <a:ext cx="4176464" cy="2934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9E18DD38-F013-4162-A54F-DD24843D746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90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>
            <a:extLst>
              <a:ext uri="{FF2B5EF4-FFF2-40B4-BE49-F238E27FC236}">
                <a16:creationId xmlns:a16="http://schemas.microsoft.com/office/drawing/2014/main" id="{234F2137-ACD1-42D4-8271-4BBCF33CFD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765175"/>
            <a:ext cx="7920038" cy="532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579A625A-DD98-414B-BDEC-A4D952C529C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99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1">
            <a:extLst>
              <a:ext uri="{FF2B5EF4-FFF2-40B4-BE49-F238E27FC236}">
                <a16:creationId xmlns:a16="http://schemas.microsoft.com/office/drawing/2014/main" id="{5FD2865F-4D77-46AB-B63C-B9DF937CFE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85725"/>
            <a:ext cx="8640762" cy="6573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pl-PL" altLang="pl-PL" sz="2200" dirty="0"/>
              <a:t>	</a:t>
            </a:r>
            <a:r>
              <a:rPr lang="pl-PL" altLang="pl-PL" b="1" dirty="0"/>
              <a:t>Do pierwotniaków </a:t>
            </a:r>
            <a:r>
              <a:rPr lang="pl-PL" altLang="pl-PL" sz="2200" dirty="0"/>
              <a:t>najczęściej występujących w osadzie czynnym należą:</a:t>
            </a:r>
          </a:p>
          <a:p>
            <a:pPr eaLnBrk="1" hangingPunct="1">
              <a:spcBef>
                <a:spcPct val="0"/>
              </a:spcBef>
            </a:pPr>
            <a:endParaRPr lang="pl-PL" altLang="pl-PL" sz="2200" b="1" dirty="0"/>
          </a:p>
          <a:p>
            <a:pPr eaLnBrk="1" hangingPunct="1">
              <a:spcBef>
                <a:spcPct val="0"/>
              </a:spcBef>
            </a:pPr>
            <a:endParaRPr lang="pl-PL" altLang="pl-PL" sz="2200" b="1" dirty="0"/>
          </a:p>
          <a:p>
            <a:pPr eaLnBrk="1" hangingPunct="1">
              <a:spcBef>
                <a:spcPct val="0"/>
              </a:spcBef>
            </a:pPr>
            <a:r>
              <a:rPr lang="pl-PL" altLang="pl-PL" sz="2200" b="1" dirty="0"/>
              <a:t>Orzęski</a:t>
            </a:r>
          </a:p>
          <a:p>
            <a:pPr eaLnBrk="1" hangingPunct="1">
              <a:spcBef>
                <a:spcPct val="0"/>
              </a:spcBef>
            </a:pPr>
            <a:r>
              <a:rPr lang="pl-PL" altLang="pl-PL" sz="2200" b="1" dirty="0"/>
              <a:t>Wiciowce</a:t>
            </a:r>
          </a:p>
          <a:p>
            <a:pPr eaLnBrk="1" hangingPunct="1">
              <a:spcBef>
                <a:spcPct val="0"/>
              </a:spcBef>
            </a:pPr>
            <a:r>
              <a:rPr lang="pl-PL" altLang="pl-PL" sz="2200" b="1" dirty="0"/>
              <a:t>Korzenionóżki</a:t>
            </a:r>
            <a:r>
              <a:rPr lang="pl-PL" altLang="pl-PL" sz="2200" dirty="0"/>
              <a:t> </a:t>
            </a:r>
          </a:p>
          <a:p>
            <a:pPr eaLnBrk="1" hangingPunct="1">
              <a:spcBef>
                <a:spcPct val="0"/>
              </a:spcBef>
            </a:pPr>
            <a:r>
              <a:rPr lang="pl-PL" altLang="pl-PL" sz="2200" dirty="0"/>
              <a:t>(11 000 komórek/ml).</a:t>
            </a:r>
          </a:p>
          <a:p>
            <a:pPr eaLnBrk="1" hangingPunct="1">
              <a:spcBef>
                <a:spcPct val="0"/>
              </a:spcBef>
            </a:pPr>
            <a:r>
              <a:rPr lang="pl-PL" altLang="pl-PL" sz="2200" dirty="0"/>
              <a:t> 	</a:t>
            </a:r>
          </a:p>
          <a:p>
            <a:pPr eaLnBrk="1" hangingPunct="1">
              <a:spcBef>
                <a:spcPct val="0"/>
              </a:spcBef>
            </a:pPr>
            <a:r>
              <a:rPr lang="pl-PL" altLang="pl-PL" sz="2200" dirty="0"/>
              <a:t>	 Między liczebnością wiciowców i orzęsków w osadzie czynnym istnieje odwrotna proporcjonalność. Podczas, gdy duża liczba wiciowców z rodzaju </a:t>
            </a:r>
            <a:r>
              <a:rPr lang="pl-PL" altLang="pl-PL" sz="2200" b="1" i="1" dirty="0" err="1"/>
              <a:t>Bodo</a:t>
            </a:r>
            <a:r>
              <a:rPr lang="pl-PL" altLang="pl-PL" sz="2200" b="1" i="1" dirty="0"/>
              <a:t>, </a:t>
            </a:r>
            <a:r>
              <a:rPr lang="pl-PL" altLang="pl-PL" sz="2200" b="1" i="1" dirty="0" err="1"/>
              <a:t>Hexamitus</a:t>
            </a:r>
            <a:r>
              <a:rPr lang="pl-PL" altLang="pl-PL" sz="2200" b="1" i="1" dirty="0"/>
              <a:t>, </a:t>
            </a:r>
            <a:r>
              <a:rPr lang="pl-PL" altLang="pl-PL" sz="2200" b="1" i="1" dirty="0" err="1"/>
              <a:t>Trepomonas</a:t>
            </a:r>
            <a:r>
              <a:rPr lang="pl-PL" altLang="pl-PL" sz="2200" dirty="0"/>
              <a:t>, wskazuje na przeciążenie osadu czynnego związkami organicznymi i złą pracą osadu, orzęski – zwłaszcza </a:t>
            </a:r>
            <a:r>
              <a:rPr lang="pl-PL" altLang="pl-PL" sz="2200" b="1" i="1" dirty="0" err="1"/>
              <a:t>Vorticella</a:t>
            </a:r>
            <a:r>
              <a:rPr lang="pl-PL" altLang="pl-PL" sz="2200" i="1" dirty="0"/>
              <a:t> i </a:t>
            </a:r>
            <a:r>
              <a:rPr lang="pl-PL" altLang="pl-PL" sz="2200" b="1" i="1" dirty="0" err="1"/>
              <a:t>Aspidisia</a:t>
            </a:r>
            <a:r>
              <a:rPr lang="pl-PL" altLang="pl-PL" sz="2200" b="1" i="1" dirty="0"/>
              <a:t> </a:t>
            </a:r>
            <a:r>
              <a:rPr lang="pl-PL" altLang="pl-PL" sz="2200" b="1" i="1" dirty="0" err="1"/>
              <a:t>costata</a:t>
            </a:r>
            <a:r>
              <a:rPr lang="pl-PL" altLang="pl-PL" sz="2200" i="1" dirty="0"/>
              <a:t> </a:t>
            </a:r>
            <a:r>
              <a:rPr lang="pl-PL" altLang="pl-PL" sz="2200" dirty="0"/>
              <a:t>wskazują, że osad pracuje prawidłowo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55035B9A-3F84-47F1-AC29-AA95D300D60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675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1">
            <a:extLst>
              <a:ext uri="{FF2B5EF4-FFF2-40B4-BE49-F238E27FC236}">
                <a16:creationId xmlns:a16="http://schemas.microsoft.com/office/drawing/2014/main" id="{D68500CA-6E38-4023-B0F3-EED63E5229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1625" y="193675"/>
            <a:ext cx="8640763" cy="6308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pl-PL" altLang="pl-PL" sz="2400" b="1"/>
              <a:t>Rola pierwotniaków w osadzie czynnym:</a:t>
            </a:r>
          </a:p>
          <a:p>
            <a:pPr eaLnBrk="1" hangingPunct="1">
              <a:spcBef>
                <a:spcPct val="0"/>
              </a:spcBef>
            </a:pPr>
            <a:endParaRPr lang="pl-PL" altLang="pl-PL" sz="2400"/>
          </a:p>
          <a:p>
            <a:pPr eaLnBrk="1" hangingPunct="1">
              <a:spcBef>
                <a:spcPct val="0"/>
              </a:spcBef>
              <a:buSzPct val="45000"/>
              <a:buFont typeface="Wingdings" panose="05000000000000000000" pitchFamily="2" charset="2"/>
              <a:buChar char=""/>
            </a:pPr>
            <a:r>
              <a:rPr lang="pl-PL" altLang="pl-PL" sz="2400"/>
              <a:t>   uczestniczą one w procesie bioflokulacji,</a:t>
            </a:r>
          </a:p>
          <a:p>
            <a:pPr eaLnBrk="1" hangingPunct="1">
              <a:spcBef>
                <a:spcPct val="0"/>
              </a:spcBef>
              <a:buSzPct val="45000"/>
              <a:buFont typeface="Wingdings" panose="05000000000000000000" pitchFamily="2" charset="2"/>
              <a:buChar char=""/>
            </a:pPr>
            <a:r>
              <a:rPr lang="pl-PL" altLang="pl-PL" sz="2400"/>
              <a:t>  są wskaźnikami jakości pracy osadu czynnego, jego natlenienia i obciążenia   związkami organicznymi,</a:t>
            </a:r>
          </a:p>
          <a:p>
            <a:pPr eaLnBrk="1" hangingPunct="1">
              <a:spcBef>
                <a:spcPct val="0"/>
              </a:spcBef>
              <a:buSzPct val="45000"/>
              <a:buFont typeface="Wingdings" panose="05000000000000000000" pitchFamily="2" charset="2"/>
              <a:buChar char=""/>
            </a:pPr>
            <a:r>
              <a:rPr lang="pl-PL" altLang="pl-PL" sz="2400"/>
              <a:t> niektóre gatunki, zwłaszcza holozoiczne, aktywnie uczestniczą w usuwaniu  zanieczyszczeń ze ścieków,</a:t>
            </a:r>
          </a:p>
          <a:p>
            <a:pPr eaLnBrk="1" hangingPunct="1">
              <a:spcBef>
                <a:spcPct val="0"/>
              </a:spcBef>
              <a:buSzPct val="45000"/>
              <a:buFont typeface="Wingdings" panose="05000000000000000000" pitchFamily="2" charset="2"/>
              <a:buChar char=""/>
            </a:pPr>
            <a:r>
              <a:rPr lang="pl-PL" altLang="pl-PL" sz="2400"/>
              <a:t>  odżywiają się komórkami bakteryjnymi odmładzając i uaktywniając populację tych  drobnoustrojów,</a:t>
            </a:r>
          </a:p>
          <a:p>
            <a:pPr eaLnBrk="1" hangingPunct="1">
              <a:spcBef>
                <a:spcPct val="0"/>
              </a:spcBef>
              <a:buSzPct val="45000"/>
              <a:buFont typeface="Wingdings" panose="05000000000000000000" pitchFamily="2" charset="2"/>
              <a:buChar char=""/>
            </a:pPr>
            <a:r>
              <a:rPr lang="pl-PL" altLang="pl-PL" sz="2400"/>
              <a:t>  klarują odpływ ścieków przez pożeranie wolno pływających bakterii.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FEE0FAFE-9255-4958-9C40-59901FE9228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111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1">
            <a:extLst>
              <a:ext uri="{FF2B5EF4-FFF2-40B4-BE49-F238E27FC236}">
                <a16:creationId xmlns:a16="http://schemas.microsoft.com/office/drawing/2014/main" id="{835DE46B-8565-48B3-94BC-0A6075ADEA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1124744"/>
            <a:ext cx="3124241" cy="1941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0179" name="Text Box 2">
            <a:extLst>
              <a:ext uri="{FF2B5EF4-FFF2-40B4-BE49-F238E27FC236}">
                <a16:creationId xmlns:a16="http://schemas.microsoft.com/office/drawing/2014/main" id="{D1E4DE1B-ACCC-49A5-BBB3-C5524625B7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3325" y="117475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50180" name="Text Box 3">
            <a:extLst>
              <a:ext uri="{FF2B5EF4-FFF2-40B4-BE49-F238E27FC236}">
                <a16:creationId xmlns:a16="http://schemas.microsoft.com/office/drawing/2014/main" id="{06186307-6543-465F-997F-CC31516F39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189446" y="663079"/>
            <a:ext cx="7772400" cy="802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800" i="1" dirty="0" err="1"/>
              <a:t>Arcella</a:t>
            </a:r>
            <a:r>
              <a:rPr lang="pl-PL" altLang="pl-PL" sz="2800" i="1" dirty="0"/>
              <a:t> sp. </a:t>
            </a:r>
            <a:br>
              <a:rPr lang="pl-PL" altLang="pl-PL" sz="2800" dirty="0"/>
            </a:br>
            <a:endParaRPr lang="pl-PL" altLang="pl-PL" sz="2800" dirty="0"/>
          </a:p>
        </p:txBody>
      </p:sp>
      <p:pic>
        <p:nvPicPr>
          <p:cNvPr id="5" name="Picture 1">
            <a:extLst>
              <a:ext uri="{FF2B5EF4-FFF2-40B4-BE49-F238E27FC236}">
                <a16:creationId xmlns:a16="http://schemas.microsoft.com/office/drawing/2014/main" id="{35C08F60-AA25-4CC4-9808-B574619C99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124744"/>
            <a:ext cx="3309990" cy="1941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Prostokąt 1">
            <a:extLst>
              <a:ext uri="{FF2B5EF4-FFF2-40B4-BE49-F238E27FC236}">
                <a16:creationId xmlns:a16="http://schemas.microsoft.com/office/drawing/2014/main" id="{AC7CE4ED-E688-427B-B456-4C9193FE20C6}"/>
              </a:ext>
            </a:extLst>
          </p:cNvPr>
          <p:cNvSpPr/>
          <p:nvPr/>
        </p:nvSpPr>
        <p:spPr>
          <a:xfrm>
            <a:off x="5384876" y="574675"/>
            <a:ext cx="24368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altLang="pl-PL" sz="2800" i="1" dirty="0" err="1">
                <a:solidFill>
                  <a:schemeClr val="tx1"/>
                </a:solidFill>
              </a:rPr>
              <a:t>Centropyxis</a:t>
            </a:r>
            <a:r>
              <a:rPr lang="pl-PL" altLang="pl-PL" sz="2800" i="1" dirty="0">
                <a:solidFill>
                  <a:schemeClr val="tx1"/>
                </a:solidFill>
              </a:rPr>
              <a:t> sp.</a:t>
            </a:r>
            <a:endParaRPr lang="pl-PL" sz="2800" i="1" dirty="0">
              <a:solidFill>
                <a:schemeClr val="tx1"/>
              </a:solidFill>
            </a:endParaRPr>
          </a:p>
        </p:txBody>
      </p:sp>
      <p:pic>
        <p:nvPicPr>
          <p:cNvPr id="7" name="Picture 1">
            <a:extLst>
              <a:ext uri="{FF2B5EF4-FFF2-40B4-BE49-F238E27FC236}">
                <a16:creationId xmlns:a16="http://schemas.microsoft.com/office/drawing/2014/main" id="{6C2D056E-E318-4FE5-93F2-6160721917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9208" y="3506168"/>
            <a:ext cx="3965583" cy="2974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3D365533-A23B-4F36-9378-EF7E4A0DC4A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29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Text Box 2">
            <a:extLst>
              <a:ext uri="{FF2B5EF4-FFF2-40B4-BE49-F238E27FC236}">
                <a16:creationId xmlns:a16="http://schemas.microsoft.com/office/drawing/2014/main" id="{CFE5DFAF-57EA-44EA-92F3-4EED51448C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609600"/>
            <a:ext cx="3214125" cy="515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800" dirty="0"/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6D7DBB59-B63C-42C3-8DCF-171D9DA98A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1832" y="782452"/>
            <a:ext cx="3480390" cy="21632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Prostokąt 1">
            <a:extLst>
              <a:ext uri="{FF2B5EF4-FFF2-40B4-BE49-F238E27FC236}">
                <a16:creationId xmlns:a16="http://schemas.microsoft.com/office/drawing/2014/main" id="{44DB667F-E35E-4ACC-960F-5721D966E6F3}"/>
              </a:ext>
            </a:extLst>
          </p:cNvPr>
          <p:cNvSpPr/>
          <p:nvPr/>
        </p:nvSpPr>
        <p:spPr>
          <a:xfrm>
            <a:off x="3563888" y="221778"/>
            <a:ext cx="29434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/>
            <a:r>
              <a:rPr lang="pl-PL" altLang="pl-PL" sz="2800" i="1" dirty="0" err="1">
                <a:solidFill>
                  <a:schemeClr val="tx1"/>
                </a:solidFill>
              </a:rPr>
              <a:t>Colpidium</a:t>
            </a:r>
            <a:r>
              <a:rPr lang="pl-PL" altLang="pl-PL" sz="2800" i="1" dirty="0">
                <a:solidFill>
                  <a:schemeClr val="tx1"/>
                </a:solidFill>
              </a:rPr>
              <a:t> </a:t>
            </a:r>
            <a:r>
              <a:rPr lang="pl-PL" altLang="pl-PL" sz="2800" i="1" dirty="0" err="1">
                <a:solidFill>
                  <a:schemeClr val="tx1"/>
                </a:solidFill>
              </a:rPr>
              <a:t>colpoda</a:t>
            </a:r>
            <a:endParaRPr lang="pl-PL" altLang="pl-PL" sz="2800" i="1" dirty="0">
              <a:solidFill>
                <a:schemeClr val="tx1"/>
              </a:solidFill>
            </a:endParaRPr>
          </a:p>
        </p:txBody>
      </p:sp>
      <p:pic>
        <p:nvPicPr>
          <p:cNvPr id="7" name="Picture 1">
            <a:extLst>
              <a:ext uri="{FF2B5EF4-FFF2-40B4-BE49-F238E27FC236}">
                <a16:creationId xmlns:a16="http://schemas.microsoft.com/office/drawing/2014/main" id="{D2D5F594-E76B-4432-A314-3DAA165DF7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2027" y="3721388"/>
            <a:ext cx="4101075" cy="26842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Prostokąt 2">
            <a:extLst>
              <a:ext uri="{FF2B5EF4-FFF2-40B4-BE49-F238E27FC236}">
                <a16:creationId xmlns:a16="http://schemas.microsoft.com/office/drawing/2014/main" id="{C75027FB-363F-4B9D-8A8B-1FE71879FCA7}"/>
              </a:ext>
            </a:extLst>
          </p:cNvPr>
          <p:cNvSpPr/>
          <p:nvPr/>
        </p:nvSpPr>
        <p:spPr>
          <a:xfrm>
            <a:off x="6012160" y="3198168"/>
            <a:ext cx="24641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/>
            <a:r>
              <a:rPr lang="pl-PL" altLang="pl-PL" sz="2800" i="1" dirty="0" err="1">
                <a:solidFill>
                  <a:schemeClr val="tx1"/>
                </a:solidFill>
              </a:rPr>
              <a:t>Chilodonella</a:t>
            </a:r>
            <a:r>
              <a:rPr lang="pl-PL" altLang="pl-PL" i="1" dirty="0"/>
              <a:t> s</a:t>
            </a:r>
            <a:r>
              <a:rPr lang="pl-PL" altLang="pl-PL" dirty="0"/>
              <a:t>p.</a:t>
            </a:r>
          </a:p>
        </p:txBody>
      </p:sp>
      <p:pic>
        <p:nvPicPr>
          <p:cNvPr id="11" name="Picture 1">
            <a:extLst>
              <a:ext uri="{FF2B5EF4-FFF2-40B4-BE49-F238E27FC236}">
                <a16:creationId xmlns:a16="http://schemas.microsoft.com/office/drawing/2014/main" id="{6F131D82-FE01-4A7B-9374-40A9E074F1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994" y="3792884"/>
            <a:ext cx="3602931" cy="224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" name="Prostokąt 5">
            <a:extLst>
              <a:ext uri="{FF2B5EF4-FFF2-40B4-BE49-F238E27FC236}">
                <a16:creationId xmlns:a16="http://schemas.microsoft.com/office/drawing/2014/main" id="{0C217947-5AD7-44D4-8A30-41EFC4726032}"/>
              </a:ext>
            </a:extLst>
          </p:cNvPr>
          <p:cNvSpPr/>
          <p:nvPr/>
        </p:nvSpPr>
        <p:spPr>
          <a:xfrm>
            <a:off x="1049934" y="3097304"/>
            <a:ext cx="20970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/>
            <a:r>
              <a:rPr lang="pl-PL" altLang="pl-PL" sz="2800" i="1" dirty="0" err="1">
                <a:solidFill>
                  <a:schemeClr val="tx1"/>
                </a:solidFill>
              </a:rPr>
              <a:t>Aspidisca</a:t>
            </a:r>
            <a:r>
              <a:rPr lang="pl-PL" altLang="pl-PL" sz="2800" i="1" dirty="0">
                <a:solidFill>
                  <a:schemeClr val="tx1"/>
                </a:solidFill>
              </a:rPr>
              <a:t> sp.</a:t>
            </a:r>
          </a:p>
        </p:txBody>
      </p:sp>
      <p:pic>
        <p:nvPicPr>
          <p:cNvPr id="10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252F56E3-D24A-494C-B659-C647412DC9F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01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1">
            <a:extLst>
              <a:ext uri="{FF2B5EF4-FFF2-40B4-BE49-F238E27FC236}">
                <a16:creationId xmlns:a16="http://schemas.microsoft.com/office/drawing/2014/main" id="{2F2E1833-1568-4E35-A10D-80A15BFCF0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089025"/>
            <a:ext cx="7162800" cy="4678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4515" name="Text Box 2">
            <a:extLst>
              <a:ext uri="{FF2B5EF4-FFF2-40B4-BE49-F238E27FC236}">
                <a16:creationId xmlns:a16="http://schemas.microsoft.com/office/drawing/2014/main" id="{5F80DD60-34B5-4C8A-BBB6-8978A0B34A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4400" i="1" dirty="0" err="1"/>
              <a:t>Vorticella</a:t>
            </a:r>
            <a:r>
              <a:rPr lang="pl-PL" altLang="pl-PL" sz="4400" i="1" dirty="0"/>
              <a:t> sp.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6BBD280C-AE47-4C0D-B07E-5188E1A610D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43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1">
            <a:extLst>
              <a:ext uri="{FF2B5EF4-FFF2-40B4-BE49-F238E27FC236}">
                <a16:creationId xmlns:a16="http://schemas.microsoft.com/office/drawing/2014/main" id="{59D87B6F-8940-4045-8E7F-6F5C053A1C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685800"/>
            <a:ext cx="731520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6563" name="Text Box 2">
            <a:extLst>
              <a:ext uri="{FF2B5EF4-FFF2-40B4-BE49-F238E27FC236}">
                <a16:creationId xmlns:a16="http://schemas.microsoft.com/office/drawing/2014/main" id="{B70EC18F-7CF6-42A0-B9F7-E6273B0174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4400" i="1" dirty="0" err="1"/>
              <a:t>Opercularia</a:t>
            </a:r>
            <a:r>
              <a:rPr lang="pl-PL" altLang="pl-PL" sz="4400" i="1" dirty="0"/>
              <a:t> sp.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AA56D39E-984F-4D8D-AC2F-6D43DE9D63E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40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1">
            <a:extLst>
              <a:ext uri="{FF2B5EF4-FFF2-40B4-BE49-F238E27FC236}">
                <a16:creationId xmlns:a16="http://schemas.microsoft.com/office/drawing/2014/main" id="{95408669-D42D-4181-BF4B-5552F4BD8C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765175"/>
            <a:ext cx="5256213" cy="561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0659" name="Text Box 2">
            <a:extLst>
              <a:ext uri="{FF2B5EF4-FFF2-40B4-BE49-F238E27FC236}">
                <a16:creationId xmlns:a16="http://schemas.microsoft.com/office/drawing/2014/main" id="{FBD88225-EC06-4EA9-AF1F-D9F9C1187E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4400" i="1" dirty="0" err="1"/>
              <a:t>Bodo</a:t>
            </a:r>
            <a:r>
              <a:rPr lang="pl-PL" altLang="pl-PL" sz="4400" i="1" dirty="0"/>
              <a:t> sp.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DCE5AF0A-A7B4-462A-8231-9CD047FAED3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35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ext Box 1">
            <a:extLst>
              <a:ext uri="{FF2B5EF4-FFF2-40B4-BE49-F238E27FC236}">
                <a16:creationId xmlns:a16="http://schemas.microsoft.com/office/drawing/2014/main" id="{77D02D56-A862-49C4-86C9-7589593973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650" y="1655763"/>
            <a:ext cx="8750300" cy="3382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pl-PL" altLang="pl-PL" sz="2400" dirty="0"/>
              <a:t>W osadzie czynnym mogą pojawiać się też masowo </a:t>
            </a:r>
            <a:r>
              <a:rPr lang="pl-PL" altLang="pl-PL" sz="2400" b="1" dirty="0"/>
              <a:t>wrotki</a:t>
            </a:r>
            <a:r>
              <a:rPr lang="pl-PL" altLang="pl-PL" sz="2400" dirty="0"/>
              <a:t> i </a:t>
            </a:r>
            <a:r>
              <a:rPr lang="pl-PL" altLang="pl-PL" sz="2400" b="1" dirty="0"/>
              <a:t>nicienie</a:t>
            </a:r>
            <a:r>
              <a:rPr lang="pl-PL" altLang="pl-PL" sz="2400" dirty="0"/>
              <a:t>. </a:t>
            </a:r>
          </a:p>
          <a:p>
            <a:pPr eaLnBrk="1" hangingPunct="1">
              <a:spcBef>
                <a:spcPct val="0"/>
              </a:spcBef>
            </a:pPr>
            <a:endParaRPr lang="pl-PL" altLang="pl-PL" sz="2400" dirty="0"/>
          </a:p>
          <a:p>
            <a:pPr eaLnBrk="1" hangingPunct="1">
              <a:spcBef>
                <a:spcPct val="0"/>
              </a:spcBef>
            </a:pPr>
            <a:r>
              <a:rPr lang="pl-PL" altLang="pl-PL" sz="2400" dirty="0"/>
              <a:t>Wrotki są wskaźnikami dobrze pracującego osadu, lecz ich nadmierny rozwój, podobnie jak nicieni, może stać się przyczyną niekorzystnego ubytku biomasy osadu czynnego, który zwierzęta te pożerają w dużych ilościach.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A4ACB908-064F-4896-B8A8-CE6A08A1D7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26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1">
            <a:extLst>
              <a:ext uri="{FF2B5EF4-FFF2-40B4-BE49-F238E27FC236}">
                <a16:creationId xmlns:a16="http://schemas.microsoft.com/office/drawing/2014/main" id="{7C932F25-AC9E-40C3-8BF4-8379FB689E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685800"/>
            <a:ext cx="731520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4755" name="Text Box 2">
            <a:extLst>
              <a:ext uri="{FF2B5EF4-FFF2-40B4-BE49-F238E27FC236}">
                <a16:creationId xmlns:a16="http://schemas.microsoft.com/office/drawing/2014/main" id="{C8AD022B-18A5-4DC5-953B-DBBBF213DC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396552" y="54868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4400" i="1" dirty="0" err="1"/>
              <a:t>Rotifer</a:t>
            </a:r>
            <a:r>
              <a:rPr lang="pl-PL" altLang="pl-PL" sz="4400" i="1" dirty="0"/>
              <a:t> sp</a:t>
            </a:r>
            <a:r>
              <a:rPr lang="pl-PL" altLang="pl-PL" sz="4400" dirty="0"/>
              <a:t>.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7BDEC1C3-92AD-41E1-B54B-CD5ED6A3F7A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91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1">
            <a:extLst>
              <a:ext uri="{FF2B5EF4-FFF2-40B4-BE49-F238E27FC236}">
                <a16:creationId xmlns:a16="http://schemas.microsoft.com/office/drawing/2014/main" id="{6B2A5842-7D18-4477-99F7-421ED3E5A4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685800"/>
            <a:ext cx="7315200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6803" name="Text Box 2">
            <a:extLst>
              <a:ext uri="{FF2B5EF4-FFF2-40B4-BE49-F238E27FC236}">
                <a16:creationId xmlns:a16="http://schemas.microsoft.com/office/drawing/2014/main" id="{285C07C0-C161-44BD-A117-DF033AFD4C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59363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4400" i="1" dirty="0" err="1"/>
              <a:t>Cephalodella</a:t>
            </a:r>
            <a:r>
              <a:rPr lang="pl-PL" altLang="pl-PL" sz="4400" i="1" dirty="0"/>
              <a:t> sp.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D0984192-EF99-47F4-977F-02E4205D18A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98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Text Box 1">
            <a:extLst>
              <a:ext uri="{FF2B5EF4-FFF2-40B4-BE49-F238E27FC236}">
                <a16:creationId xmlns:a16="http://schemas.microsoft.com/office/drawing/2014/main" id="{796B50F4-5601-45E8-80DA-5FCD5AE019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425" y="1290638"/>
            <a:ext cx="9048750" cy="484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pl-PL" altLang="pl-PL" sz="2400" b="1" dirty="0"/>
              <a:t>Grzyby</a:t>
            </a:r>
            <a:r>
              <a:rPr lang="pl-PL" altLang="pl-PL" sz="2400" dirty="0"/>
              <a:t> są stosunkowo rzadko spotykane w osadzie czynnym. Rozwijają się w osadzie w warunkach niedostatecznego natlenienia, niskiego </a:t>
            </a:r>
            <a:r>
              <a:rPr lang="pl-PL" altLang="pl-PL" sz="2400" dirty="0" err="1"/>
              <a:t>pH</a:t>
            </a:r>
            <a:r>
              <a:rPr lang="pl-PL" altLang="pl-PL" sz="2400" dirty="0"/>
              <a:t> i nadmiaru węglowodorów </a:t>
            </a:r>
            <a:r>
              <a:rPr lang="pl-PL" altLang="pl-PL" sz="2400" b="1" i="1" dirty="0" err="1"/>
              <a:t>Geotrichum</a:t>
            </a:r>
            <a:endParaRPr lang="pl-PL" altLang="pl-PL" sz="2400" b="1" i="1" dirty="0"/>
          </a:p>
          <a:p>
            <a:pPr eaLnBrk="1" hangingPunct="1">
              <a:spcBef>
                <a:spcPct val="0"/>
              </a:spcBef>
            </a:pPr>
            <a:r>
              <a:rPr lang="pl-PL" altLang="pl-PL" sz="2400" b="1" i="1" dirty="0"/>
              <a:t>sp., </a:t>
            </a:r>
            <a:r>
              <a:rPr lang="pl-PL" altLang="pl-PL" sz="2400" b="1" i="1" dirty="0" err="1"/>
              <a:t>Pullularia</a:t>
            </a:r>
            <a:r>
              <a:rPr lang="pl-PL" altLang="pl-PL" sz="2400" b="1" i="1" dirty="0"/>
              <a:t> </a:t>
            </a:r>
            <a:r>
              <a:rPr lang="pl-PL" altLang="pl-PL" sz="2400" b="1" i="1" dirty="0" err="1"/>
              <a:t>pullulans</a:t>
            </a:r>
            <a:r>
              <a:rPr lang="pl-PL" altLang="pl-PL" sz="2400" b="1" i="1" dirty="0"/>
              <a:t>, </a:t>
            </a:r>
            <a:r>
              <a:rPr lang="pl-PL" altLang="pl-PL" sz="2400" b="1" i="1" dirty="0" err="1"/>
              <a:t>Phoma</a:t>
            </a:r>
            <a:r>
              <a:rPr lang="pl-PL" altLang="pl-PL" sz="2400" b="1" i="1" dirty="0"/>
              <a:t> sp., </a:t>
            </a:r>
            <a:r>
              <a:rPr lang="pl-PL" altLang="pl-PL" sz="2400" b="1" i="1" dirty="0" err="1"/>
              <a:t>Sporotrichum</a:t>
            </a:r>
            <a:r>
              <a:rPr lang="pl-PL" altLang="pl-PL" sz="2400" b="1" i="1" dirty="0"/>
              <a:t> sp.</a:t>
            </a:r>
          </a:p>
          <a:p>
            <a:pPr eaLnBrk="1" hangingPunct="1">
              <a:spcBef>
                <a:spcPct val="0"/>
              </a:spcBef>
            </a:pPr>
            <a:endParaRPr lang="pl-PL" altLang="pl-PL" sz="2400" dirty="0"/>
          </a:p>
          <a:p>
            <a:pPr eaLnBrk="1" hangingPunct="1">
              <a:spcBef>
                <a:spcPct val="0"/>
              </a:spcBef>
            </a:pPr>
            <a:r>
              <a:rPr lang="pl-PL" altLang="pl-PL" sz="2400" dirty="0"/>
              <a:t>Przypisuje się im podobnie jak bakteriom nitkowatym</a:t>
            </a:r>
          </a:p>
          <a:p>
            <a:pPr eaLnBrk="1" hangingPunct="1">
              <a:spcBef>
                <a:spcPct val="0"/>
              </a:spcBef>
            </a:pPr>
            <a:r>
              <a:rPr lang="pl-PL" altLang="pl-PL" sz="2400" dirty="0"/>
              <a:t>–wywoływanie zjawiska </a:t>
            </a:r>
            <a:r>
              <a:rPr lang="pl-PL" altLang="pl-PL" sz="2400" b="1" dirty="0"/>
              <a:t>pęcznienia osadu.</a:t>
            </a:r>
          </a:p>
          <a:p>
            <a:pPr eaLnBrk="1" hangingPunct="1">
              <a:spcBef>
                <a:spcPct val="0"/>
              </a:spcBef>
            </a:pPr>
            <a:endParaRPr lang="pl-PL" altLang="pl-PL" sz="2400" b="1" dirty="0"/>
          </a:p>
          <a:p>
            <a:pPr eaLnBrk="1" hangingPunct="1">
              <a:spcBef>
                <a:spcPct val="0"/>
              </a:spcBef>
            </a:pPr>
            <a:r>
              <a:rPr lang="pl-PL" altLang="pl-PL" sz="2400" b="1" dirty="0"/>
              <a:t>Promieniowce (</a:t>
            </a:r>
            <a:r>
              <a:rPr lang="pl-PL" altLang="pl-PL" sz="2400" b="1" i="1" dirty="0" err="1"/>
              <a:t>Actinomycetales</a:t>
            </a:r>
            <a:r>
              <a:rPr lang="pl-PL" altLang="pl-PL" sz="2400" b="1" dirty="0"/>
              <a:t>)</a:t>
            </a:r>
            <a:r>
              <a:rPr lang="pl-PL" altLang="pl-PL" sz="2400" dirty="0"/>
              <a:t>, tworzą rozgałęzione nitki, a ich obecność w osadzie (szczególnie gatunków z rodzaju</a:t>
            </a:r>
            <a:r>
              <a:rPr lang="pl-PL" altLang="pl-PL" sz="2400" b="1" dirty="0"/>
              <a:t> </a:t>
            </a:r>
            <a:r>
              <a:rPr lang="pl-PL" altLang="pl-PL" sz="2400" b="1" i="1" dirty="0" err="1"/>
              <a:t>Nocardia</a:t>
            </a:r>
            <a:r>
              <a:rPr lang="pl-PL" altLang="pl-PL" sz="2400" b="1" i="1" dirty="0"/>
              <a:t> i </a:t>
            </a:r>
            <a:r>
              <a:rPr lang="pl-PL" altLang="pl-PL" sz="2400" i="1" dirty="0"/>
              <a:t> </a:t>
            </a:r>
            <a:r>
              <a:rPr lang="pl-PL" altLang="pl-PL" sz="2400" b="1" i="1" dirty="0" err="1"/>
              <a:t>Rhodococcus</a:t>
            </a:r>
            <a:r>
              <a:rPr lang="pl-PL" altLang="pl-PL" sz="2400" dirty="0"/>
              <a:t>) jest wiązana ze zjawiskiem nadmiernego pienienia się lub powstawania kożuchów na powierzchni komór napowietrzania i osadników wtórnych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D6529A43-8F97-4596-8275-473BCF4A37C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90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Text Box 1">
            <a:extLst>
              <a:ext uri="{FF2B5EF4-FFF2-40B4-BE49-F238E27FC236}">
                <a16:creationId xmlns:a16="http://schemas.microsoft.com/office/drawing/2014/main" id="{FE004749-8A33-4D9F-B1BB-6EEB8B690D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131763"/>
            <a:ext cx="8640762" cy="10155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pl-PL" altLang="pl-PL" sz="2200"/>
              <a:t>Występowanie pewnych gatunków orzęsków może być wskaźnikiem przebiegu niektórych procesów . Przykładowo:</a:t>
            </a:r>
          </a:p>
          <a:p>
            <a:pPr eaLnBrk="1" hangingPunct="1">
              <a:spcBef>
                <a:spcPct val="0"/>
              </a:spcBef>
            </a:pPr>
            <a:r>
              <a:rPr lang="pl-PL" altLang="pl-PL" sz="2200"/>
              <a:t>–o dobrym przebiegu nitryfikacji świadczy obecność orzęska wolno pływającego </a:t>
            </a:r>
            <a:r>
              <a:rPr lang="pl-PL" altLang="pl-PL" sz="2200" b="1"/>
              <a:t>Colepshirtus</a:t>
            </a:r>
            <a:r>
              <a:rPr lang="pl-PL" altLang="pl-PL" sz="2200"/>
              <a:t> oraz korzenionóżek z rodzajów </a:t>
            </a:r>
            <a:r>
              <a:rPr lang="pl-PL" altLang="pl-PL" sz="2200" b="1"/>
              <a:t>Arcella</a:t>
            </a:r>
            <a:r>
              <a:rPr lang="pl-PL" altLang="pl-PL" sz="2200"/>
              <a:t> i </a:t>
            </a:r>
            <a:r>
              <a:rPr lang="pl-PL" altLang="pl-PL" sz="2200" b="1"/>
              <a:t>Euglypha</a:t>
            </a:r>
            <a:r>
              <a:rPr lang="pl-PL" altLang="pl-PL" sz="2200"/>
              <a:t>,</a:t>
            </a:r>
          </a:p>
          <a:p>
            <a:pPr eaLnBrk="1" hangingPunct="1">
              <a:spcBef>
                <a:spcPct val="0"/>
              </a:spcBef>
            </a:pPr>
            <a:endParaRPr lang="pl-PL" altLang="pl-PL" sz="2200"/>
          </a:p>
          <a:p>
            <a:pPr eaLnBrk="1" hangingPunct="1">
              <a:spcBef>
                <a:spcPct val="0"/>
              </a:spcBef>
            </a:pPr>
            <a:r>
              <a:rPr lang="pl-PL" altLang="pl-PL" sz="2200"/>
              <a:t>–o braku tlenu lub niskim jego stężeniu oraz o zbyt dużym obciążeniu osadu ładunkiem zanieczyszczeń może świadczyć obecność </a:t>
            </a:r>
            <a:r>
              <a:rPr lang="pl-PL" altLang="pl-PL" sz="2200" b="1"/>
              <a:t>Colpidium</a:t>
            </a:r>
            <a:r>
              <a:rPr lang="pl-PL" altLang="pl-PL" sz="2200"/>
              <a:t> </a:t>
            </a:r>
            <a:r>
              <a:rPr lang="pl-PL" altLang="pl-PL" sz="2200" b="1"/>
              <a:t>campylum</a:t>
            </a:r>
            <a:r>
              <a:rPr lang="pl-PL" altLang="pl-PL" sz="2200"/>
              <a:t> oraz </a:t>
            </a:r>
            <a:r>
              <a:rPr lang="pl-PL" altLang="pl-PL" sz="2200" b="1"/>
              <a:t>Vorticella microstoma</a:t>
            </a:r>
            <a:r>
              <a:rPr lang="pl-PL" altLang="pl-PL" sz="2200"/>
              <a:t>,</a:t>
            </a:r>
          </a:p>
          <a:p>
            <a:pPr eaLnBrk="1" hangingPunct="1">
              <a:spcBef>
                <a:spcPct val="0"/>
              </a:spcBef>
            </a:pPr>
            <a:endParaRPr lang="pl-PL" altLang="pl-PL" sz="2200"/>
          </a:p>
          <a:p>
            <a:pPr eaLnBrk="1" hangingPunct="1">
              <a:spcBef>
                <a:spcPct val="0"/>
              </a:spcBef>
            </a:pPr>
            <a:r>
              <a:rPr lang="pl-PL" altLang="pl-PL" sz="2200"/>
              <a:t>–na właściwe stężenie O2 rozpuszczonego wskazuje obecność </a:t>
            </a:r>
            <a:r>
              <a:rPr lang="pl-PL" altLang="pl-PL" sz="2200" b="1"/>
              <a:t>Aspidisca</a:t>
            </a:r>
            <a:r>
              <a:rPr lang="pl-PL" altLang="pl-PL" sz="2200"/>
              <a:t> </a:t>
            </a:r>
            <a:r>
              <a:rPr lang="pl-PL" altLang="pl-PL" sz="2200" b="1"/>
              <a:t>costata </a:t>
            </a:r>
            <a:r>
              <a:rPr lang="pl-PL" altLang="pl-PL" sz="2200"/>
              <a:t>jak </a:t>
            </a:r>
            <a:r>
              <a:rPr lang="pl-PL" altLang="pl-PL" sz="2200" b="1"/>
              <a:t>też Euplotes affinis </a:t>
            </a:r>
            <a:r>
              <a:rPr lang="pl-PL" altLang="pl-PL" sz="2200"/>
              <a:t>oraz </a:t>
            </a:r>
            <a:r>
              <a:rPr lang="pl-PL" altLang="pl-PL" sz="2200" b="1"/>
              <a:t>Vorticella convalaria </a:t>
            </a:r>
            <a:r>
              <a:rPr lang="pl-PL" altLang="pl-PL" sz="2200"/>
              <a:t>i</a:t>
            </a:r>
            <a:r>
              <a:rPr lang="pl-PL" altLang="pl-PL" sz="2200" b="1"/>
              <a:t>V.campanula</a:t>
            </a:r>
            <a:r>
              <a:rPr lang="pl-PL" altLang="pl-PL" sz="2200"/>
              <a:t>,</a:t>
            </a:r>
          </a:p>
          <a:p>
            <a:pPr eaLnBrk="1" hangingPunct="1">
              <a:spcBef>
                <a:spcPct val="0"/>
              </a:spcBef>
            </a:pPr>
            <a:endParaRPr lang="pl-PL" altLang="pl-PL" sz="2200"/>
          </a:p>
          <a:p>
            <a:pPr eaLnBrk="1" hangingPunct="1">
              <a:spcBef>
                <a:spcPct val="0"/>
              </a:spcBef>
            </a:pPr>
            <a:r>
              <a:rPr lang="pl-PL" altLang="pl-PL" sz="2200"/>
              <a:t>–niedotlenienie osadu sygnalizuje obecność </a:t>
            </a:r>
            <a:r>
              <a:rPr lang="pl-PL" altLang="pl-PL" sz="2200" b="1"/>
              <a:t>Vorticella extensa</a:t>
            </a:r>
            <a:r>
              <a:rPr lang="pl-PL" altLang="pl-PL" sz="2200"/>
              <a:t>,</a:t>
            </a:r>
          </a:p>
          <a:p>
            <a:pPr eaLnBrk="1" hangingPunct="1">
              <a:spcBef>
                <a:spcPct val="0"/>
              </a:spcBef>
            </a:pPr>
            <a:endParaRPr lang="pl-PL" altLang="pl-PL" sz="2200"/>
          </a:p>
          <a:p>
            <a:pPr eaLnBrk="1" hangingPunct="1">
              <a:spcBef>
                <a:spcPct val="0"/>
              </a:spcBef>
            </a:pPr>
            <a:r>
              <a:rPr lang="pl-PL" altLang="pl-PL" sz="2200"/>
              <a:t>–o przeciążeniu osadu czynnego świadczy zanik ameb skorupkowych (Testacea), które występują w osadach przy niskim obciążeniu,</a:t>
            </a:r>
          </a:p>
          <a:p>
            <a:pPr eaLnBrk="1" hangingPunct="1">
              <a:spcBef>
                <a:spcPct val="0"/>
              </a:spcBef>
            </a:pPr>
            <a:endParaRPr lang="pl-PL" altLang="pl-PL" sz="2400"/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D335A616-E4A7-4FC7-9BF3-7455BB0449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877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ext Box 1">
            <a:extLst>
              <a:ext uri="{FF2B5EF4-FFF2-40B4-BE49-F238E27FC236}">
                <a16:creationId xmlns:a16="http://schemas.microsoft.com/office/drawing/2014/main" id="{2B858715-A935-4E44-95E7-3641DAF613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7188" y="928688"/>
            <a:ext cx="8786812" cy="65578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 dirty="0"/>
              <a:t>Czynniki fizyczno-chemiczne wpływające na organizmy osadu czynnego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400" dirty="0"/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AutoNum type="arabicPeriod"/>
            </a:pPr>
            <a:r>
              <a:rPr lang="pl-PL" altLang="pl-PL" sz="2400" dirty="0"/>
              <a:t>Temperatura  - optymalna 28 </a:t>
            </a:r>
            <a:r>
              <a:rPr lang="pl-PL" altLang="pl-PL" sz="2400" baseline="30000" dirty="0"/>
              <a:t>0</a:t>
            </a:r>
            <a:r>
              <a:rPr lang="pl-PL" altLang="pl-PL" sz="2400" dirty="0"/>
              <a:t>C</a:t>
            </a: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AutoNum type="arabicPeriod"/>
            </a:pPr>
            <a:r>
              <a:rPr lang="pl-PL" altLang="pl-PL" sz="2400" dirty="0"/>
              <a:t>Odczyn </a:t>
            </a:r>
            <a:r>
              <a:rPr lang="pl-PL" altLang="pl-PL" sz="2400" dirty="0" err="1"/>
              <a:t>pH</a:t>
            </a:r>
            <a:r>
              <a:rPr lang="pl-PL" altLang="pl-PL" sz="2400" dirty="0"/>
              <a:t> – optymalne </a:t>
            </a:r>
            <a:r>
              <a:rPr lang="pl-PL" altLang="pl-PL" sz="2400" dirty="0" err="1"/>
              <a:t>pH</a:t>
            </a:r>
            <a:r>
              <a:rPr lang="pl-PL" altLang="pl-PL" sz="2400" dirty="0"/>
              <a:t> 7,2 – 7,4</a:t>
            </a: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AutoNum type="arabicPeriod"/>
            </a:pPr>
            <a:r>
              <a:rPr lang="pl-PL" altLang="pl-PL" sz="2400" dirty="0"/>
              <a:t>Dwutlenek węgla</a:t>
            </a: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AutoNum type="arabicPeriod"/>
            </a:pPr>
            <a:r>
              <a:rPr lang="pl-PL" altLang="pl-PL" sz="2400" dirty="0"/>
              <a:t>Potencjał oksydacyjno-redukcyjny - &gt; +200 </a:t>
            </a:r>
            <a:r>
              <a:rPr lang="pl-PL" altLang="pl-PL" sz="2400" dirty="0" err="1"/>
              <a:t>mV</a:t>
            </a:r>
            <a:r>
              <a:rPr lang="pl-PL" altLang="pl-PL" sz="2400" dirty="0"/>
              <a:t> </a:t>
            </a: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AutoNum type="arabicPeriod"/>
            </a:pPr>
            <a:r>
              <a:rPr lang="pl-PL" altLang="pl-PL" sz="2400" dirty="0"/>
              <a:t>Aeracja – optymalne stężenie tlenu 2,5 mg/dm</a:t>
            </a:r>
            <a:r>
              <a:rPr lang="pl-PL" baseline="30000" dirty="0"/>
              <a:t>3</a:t>
            </a:r>
            <a:endParaRPr lang="pl-PL" altLang="pl-PL" sz="2400" dirty="0"/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AutoNum type="arabicPeriod"/>
            </a:pPr>
            <a:r>
              <a:rPr lang="pl-PL" altLang="pl-PL" sz="2400" dirty="0"/>
              <a:t>Mieszanie</a:t>
            </a: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AutoNum type="arabicPeriod"/>
            </a:pPr>
            <a:r>
              <a:rPr lang="pl-PL" altLang="pl-PL" sz="2400" dirty="0"/>
              <a:t>Substancja pokarmowe – C: N: P – 100:6:1,5</a:t>
            </a: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AutoNum type="arabicPeriod"/>
            </a:pPr>
            <a:r>
              <a:rPr lang="pl-PL" altLang="pl-PL" sz="2400" dirty="0"/>
              <a:t>Substancje szkodliwe i toksyczne </a:t>
            </a: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Char char="-"/>
            </a:pPr>
            <a:r>
              <a:rPr lang="pl-PL" altLang="pl-PL" sz="2000" dirty="0"/>
              <a:t>Kationy</a:t>
            </a: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Char char="-"/>
            </a:pPr>
            <a:r>
              <a:rPr lang="pl-PL" altLang="pl-PL" sz="2000" dirty="0"/>
              <a:t>Aniony</a:t>
            </a: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Char char="-"/>
            </a:pPr>
            <a:r>
              <a:rPr lang="pl-PL" altLang="pl-PL" sz="2000" dirty="0"/>
              <a:t>Utleniacze</a:t>
            </a: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Char char="-"/>
            </a:pPr>
            <a:r>
              <a:rPr lang="pl-PL" altLang="pl-PL" sz="2000" dirty="0"/>
              <a:t>Metale ciężkie</a:t>
            </a: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Char char="-"/>
            </a:pPr>
            <a:r>
              <a:rPr lang="pl-PL" altLang="pl-PL" sz="2000" dirty="0"/>
              <a:t>Substancje organiczne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400" dirty="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400" dirty="0"/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48ECFF33-063E-4815-8CE7-F0A53B3FCFF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9273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Text Box 1">
            <a:extLst>
              <a:ext uri="{FF2B5EF4-FFF2-40B4-BE49-F238E27FC236}">
                <a16:creationId xmlns:a16="http://schemas.microsoft.com/office/drawing/2014/main" id="{3A71E219-3950-45C9-81D4-B548E61C03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7188" y="360363"/>
            <a:ext cx="8786812" cy="5946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 b="1" dirty="0"/>
              <a:t>Biotyczne i abiotyczne uwarunkowania pęcznienia osadu czynnego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400" b="1" dirty="0"/>
          </a:p>
          <a:p>
            <a:pPr algn="just" eaLnBrk="1" hangingPunct="1">
              <a:spcBef>
                <a:spcPct val="0"/>
              </a:spcBef>
              <a:buFont typeface="Times New Roman" panose="02020603050405020304" pitchFamily="18" charset="0"/>
              <a:buAutoNum type="arabicPeriod"/>
            </a:pPr>
            <a:r>
              <a:rPr lang="pl-PL" altLang="pl-PL" sz="2400" b="1" dirty="0"/>
              <a:t>Wzrost dyspersyjny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 dirty="0"/>
              <a:t> - bardzo duża liczebność bakterii wolnych i znaczna mętność odpływających ścieków 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 dirty="0"/>
              <a:t>2. </a:t>
            </a:r>
            <a:r>
              <a:rPr lang="pl-PL" altLang="pl-PL" sz="2400" b="1" dirty="0"/>
              <a:t>Pęcznienie </a:t>
            </a:r>
            <a:r>
              <a:rPr lang="pl-PL" altLang="pl-PL" sz="2400" b="1" dirty="0" err="1"/>
              <a:t>beznitkowe</a:t>
            </a:r>
            <a:endParaRPr lang="pl-PL" altLang="pl-PL" sz="2400" b="1" dirty="0"/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 dirty="0"/>
              <a:t>- nadmierna produkcja </a:t>
            </a:r>
            <a:r>
              <a:rPr lang="pl-PL" altLang="pl-PL" sz="2400" dirty="0" err="1"/>
              <a:t>egzopolisacharydów</a:t>
            </a:r>
            <a:r>
              <a:rPr lang="pl-PL" altLang="pl-PL" sz="2400" dirty="0"/>
              <a:t>; skutek mało kłaczków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 dirty="0"/>
              <a:t>3. </a:t>
            </a:r>
            <a:r>
              <a:rPr lang="pl-PL" altLang="pl-PL" sz="2400" b="1" dirty="0"/>
              <a:t>Kłaczki </a:t>
            </a:r>
            <a:r>
              <a:rPr lang="pl-PL" altLang="pl-PL" sz="2400" b="1" dirty="0" err="1"/>
              <a:t>pinpoint</a:t>
            </a:r>
            <a:endParaRPr lang="pl-PL" altLang="pl-PL" sz="2400" b="1" dirty="0"/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 dirty="0"/>
              <a:t>-rozrywanie struktur kłaczków osadu na małe fragmenty – mało bakterii nitkowatych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 dirty="0"/>
              <a:t>4. </a:t>
            </a:r>
            <a:r>
              <a:rPr lang="pl-PL" altLang="pl-PL" sz="2400" b="1" dirty="0"/>
              <a:t>Wypływający osad </a:t>
            </a:r>
            <a:r>
              <a:rPr lang="pl-PL" altLang="pl-PL" sz="2400" dirty="0"/>
              <a:t>– rezultat nadmiernej denitryfikacji spowodowanej </a:t>
            </a:r>
            <a:r>
              <a:rPr lang="pl-PL" altLang="pl-PL" sz="2400" dirty="0" err="1"/>
              <a:t>anoksycznymi</a:t>
            </a:r>
            <a:r>
              <a:rPr lang="pl-PL" altLang="pl-PL" sz="2400" dirty="0"/>
              <a:t> warunkami w osadniku; cząstki osadu są wynoszone przez azot; skutek- zmętnienie odpływających ścieków i wzrost BZT; wzrost stopnia recyrkulacji osadu nadmiernego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400" dirty="0"/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13B06ACF-C903-4C5C-A454-2F4E04FB80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663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Text Box 1">
            <a:extLst>
              <a:ext uri="{FF2B5EF4-FFF2-40B4-BE49-F238E27FC236}">
                <a16:creationId xmlns:a16="http://schemas.microsoft.com/office/drawing/2014/main" id="{158C9F36-DEFF-4F7F-AF50-AD6B9E24D3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213" y="539750"/>
            <a:ext cx="9094787" cy="667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 dirty="0"/>
              <a:t>5. </a:t>
            </a:r>
            <a:r>
              <a:rPr lang="pl-PL" altLang="pl-PL" sz="2400" b="1" dirty="0"/>
              <a:t>Spienienie</a:t>
            </a:r>
            <a:r>
              <a:rPr lang="pl-PL" altLang="pl-PL" sz="2400" dirty="0"/>
              <a:t> – problem tworzenia się piany jest przyczyna proliferacji </a:t>
            </a:r>
            <a:r>
              <a:rPr lang="pl-PL" altLang="pl-PL" sz="2400" i="1" dirty="0" err="1"/>
              <a:t>Nocardia</a:t>
            </a:r>
            <a:r>
              <a:rPr lang="pl-PL" altLang="pl-PL" sz="2400" dirty="0"/>
              <a:t> i </a:t>
            </a:r>
            <a:r>
              <a:rPr lang="pl-PL" altLang="pl-PL" sz="2400" i="1" dirty="0" err="1"/>
              <a:t>Microthrix</a:t>
            </a:r>
            <a:endParaRPr lang="pl-PL" altLang="pl-PL" sz="2400" i="1" dirty="0"/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 dirty="0"/>
              <a:t>-  nierozkładalne źródło węgla,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 dirty="0"/>
              <a:t>-  słabo rozkładalny detergent,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 dirty="0"/>
              <a:t>-  gwałtowna denitryfikacja.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400" dirty="0"/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 b="1" dirty="0"/>
              <a:t>6. Pęcznienie nitkowate</a:t>
            </a:r>
            <a:r>
              <a:rPr lang="pl-PL" altLang="pl-PL" sz="2400" dirty="0"/>
              <a:t>: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 dirty="0"/>
              <a:t> - dominacja bakterii nitkowatych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 dirty="0"/>
              <a:t>- węglowodany – glukoza, laktoza, maltoza nie galaktoza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 dirty="0"/>
              <a:t>- niski poziom tlenu rozpuszczonego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 dirty="0"/>
              <a:t>- niedobór azotu, fosforu, żelaza i pierwiastków śladowych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400" dirty="0"/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 b="1" dirty="0"/>
              <a:t>Zapobieganie pęcznieniu osadu: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 dirty="0"/>
              <a:t>1. Stosowanie utleniaczy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 dirty="0"/>
              <a:t>2. Stosowanie flokulantów : syntetyczne polimery organiczne, wapno, sole żelaza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 dirty="0"/>
              <a:t>3. Biopreparaty:  bakterie, promieniowce, </a:t>
            </a:r>
            <a:r>
              <a:rPr lang="pl-PL" altLang="pl-PL" sz="2400"/>
              <a:t>orzęski pełzające.</a:t>
            </a:r>
            <a:endParaRPr lang="pl-PL" altLang="pl-PL" sz="2400" dirty="0"/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400" dirty="0"/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CC164141-DF89-42BB-9B2C-7B657BA294B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552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yw pakietu Office">
      <a:majorFont>
        <a:latin typeface="Times New Roman"/>
        <a:ea typeface="SimSun"/>
        <a:cs typeface=""/>
      </a:majorFont>
      <a:minorFont>
        <a:latin typeface="Times New Roman"/>
        <a:ea typeface="SimSun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pl-PL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6" charset="0"/>
            <a:ea typeface="SimSun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pl-PL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6" charset="0"/>
            <a:ea typeface="SimSun" charset="-122"/>
          </a:defRPr>
        </a:defPPr>
      </a:lstStyle>
    </a:lnDef>
  </a:objectDefaults>
  <a:extraClrSchemeLst>
    <a:extraClrScheme>
      <a:clrScheme name="Motyw pakiet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yw pakiet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566</TotalTime>
  <Words>976</Words>
  <Application>Microsoft Office PowerPoint</Application>
  <PresentationFormat>Pokaz na ekranie (4:3)</PresentationFormat>
  <Paragraphs>117</Paragraphs>
  <Slides>30</Slides>
  <Notes>30</Notes>
  <HiddenSlides>0</HiddenSlides>
  <MMClips>30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30</vt:i4>
      </vt:variant>
    </vt:vector>
  </HeadingPairs>
  <TitlesOfParts>
    <vt:vector size="35" baseType="lpstr">
      <vt:lpstr>SimSun</vt:lpstr>
      <vt:lpstr>Arial</vt:lpstr>
      <vt:lpstr>Times New Roman</vt:lpstr>
      <vt:lpstr>Wingdings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Politechnika</dc:creator>
  <cp:lastModifiedBy>Justyna Zamorska</cp:lastModifiedBy>
  <cp:revision>38</cp:revision>
  <cp:lastPrinted>1601-01-01T00:00:00Z</cp:lastPrinted>
  <dcterms:created xsi:type="dcterms:W3CDTF">2006-05-30T07:29:02Z</dcterms:created>
  <dcterms:modified xsi:type="dcterms:W3CDTF">2021-01-04T15:56:29Z</dcterms:modified>
</cp:coreProperties>
</file>