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1pPr>
    <a:lvl2pPr marL="742950" indent="-28575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2pPr>
    <a:lvl3pPr marL="11430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3pPr>
    <a:lvl4pPr marL="16002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4pPr>
    <a:lvl5pPr marL="20574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504" y="7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AutoShape 1">
            <a:extLst>
              <a:ext uri="{FF2B5EF4-FFF2-40B4-BE49-F238E27FC236}">
                <a16:creationId xmlns:a16="http://schemas.microsoft.com/office/drawing/2014/main" id="{C0F79299-72ED-478E-80DC-55D05CA56C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2051" name="AutoShape 2">
            <a:extLst>
              <a:ext uri="{FF2B5EF4-FFF2-40B4-BE49-F238E27FC236}">
                <a16:creationId xmlns:a16="http://schemas.microsoft.com/office/drawing/2014/main" id="{EF8F01D1-B473-4F1E-BEA1-8BC98125E6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2052" name="AutoShape 3">
            <a:extLst>
              <a:ext uri="{FF2B5EF4-FFF2-40B4-BE49-F238E27FC236}">
                <a16:creationId xmlns:a16="http://schemas.microsoft.com/office/drawing/2014/main" id="{0640B2CA-A931-42EE-A623-01A6CEB97F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2053" name="AutoShape 4">
            <a:extLst>
              <a:ext uri="{FF2B5EF4-FFF2-40B4-BE49-F238E27FC236}">
                <a16:creationId xmlns:a16="http://schemas.microsoft.com/office/drawing/2014/main" id="{2098657B-A23A-4FE6-BDCD-C785643453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2054" name="AutoShape 5">
            <a:extLst>
              <a:ext uri="{FF2B5EF4-FFF2-40B4-BE49-F238E27FC236}">
                <a16:creationId xmlns:a16="http://schemas.microsoft.com/office/drawing/2014/main" id="{B7B30B95-35DC-4BE2-A699-519B307049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2055" name="AutoShape 6">
            <a:extLst>
              <a:ext uri="{FF2B5EF4-FFF2-40B4-BE49-F238E27FC236}">
                <a16:creationId xmlns:a16="http://schemas.microsoft.com/office/drawing/2014/main" id="{5AD56E17-E6AE-4286-99E3-11E8CBE833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2056" name="Rectangle 7">
            <a:extLst>
              <a:ext uri="{FF2B5EF4-FFF2-40B4-BE49-F238E27FC236}">
                <a16:creationId xmlns:a16="http://schemas.microsoft.com/office/drawing/2014/main" id="{34E7E152-90DF-4A2D-A289-5BE2B211C6AE}"/>
              </a:ext>
            </a:extLst>
          </p:cNvPr>
          <p:cNvSpPr>
            <a:spLocks noGrp="1" noChangeArrowheads="1"/>
          </p:cNvSpPr>
          <p:nvPr>
            <p:ph type="sldImg"/>
          </p:nvPr>
        </p:nvSpPr>
        <p:spPr bwMode="auto">
          <a:xfrm>
            <a:off x="-11798300" y="-11796713"/>
            <a:ext cx="11788775" cy="12482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" name="Rectangle 8">
            <a:extLst>
              <a:ext uri="{FF2B5EF4-FFF2-40B4-BE49-F238E27FC236}">
                <a16:creationId xmlns:a16="http://schemas.microsoft.com/office/drawing/2014/main" id="{C5DCF8F0-793B-46B6-89D2-A93D969CC042}"/>
              </a:ext>
            </a:extLst>
          </p:cNvPr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75288" cy="4103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pl-PL" altLang="pl-PL" noProof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>
            <a:extLst>
              <a:ext uri="{FF2B5EF4-FFF2-40B4-BE49-F238E27FC236}">
                <a16:creationId xmlns:a16="http://schemas.microsoft.com/office/drawing/2014/main" id="{E549BE91-BC5E-4B12-A852-65B5E0800CAF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099" name="Rectangle 2">
            <a:extLst>
              <a:ext uri="{FF2B5EF4-FFF2-40B4-BE49-F238E27FC236}">
                <a16:creationId xmlns:a16="http://schemas.microsoft.com/office/drawing/2014/main" id="{B1F208B3-4777-4029-AA5F-A08AAA67434F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6875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">
            <a:extLst>
              <a:ext uri="{FF2B5EF4-FFF2-40B4-BE49-F238E27FC236}">
                <a16:creationId xmlns:a16="http://schemas.microsoft.com/office/drawing/2014/main" id="{1B3CC67B-2C18-498B-B88D-CFB858B7A861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-14227175" y="-11796713"/>
            <a:ext cx="16656050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6387" name="Rectangle 2">
            <a:extLst>
              <a:ext uri="{FF2B5EF4-FFF2-40B4-BE49-F238E27FC236}">
                <a16:creationId xmlns:a16="http://schemas.microsoft.com/office/drawing/2014/main" id="{987DB12A-6FF9-4739-90B3-E625F2A802E2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6875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">
            <a:extLst>
              <a:ext uri="{FF2B5EF4-FFF2-40B4-BE49-F238E27FC236}">
                <a16:creationId xmlns:a16="http://schemas.microsoft.com/office/drawing/2014/main" id="{1D55273A-16B7-4EED-BB00-7CA315BE50EA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8435" name="Rectangle 2">
            <a:extLst>
              <a:ext uri="{FF2B5EF4-FFF2-40B4-BE49-F238E27FC236}">
                <a16:creationId xmlns:a16="http://schemas.microsoft.com/office/drawing/2014/main" id="{AD7A9C08-3C95-4D00-B2F3-7F57AA6A56FF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6875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">
            <a:extLst>
              <a:ext uri="{FF2B5EF4-FFF2-40B4-BE49-F238E27FC236}">
                <a16:creationId xmlns:a16="http://schemas.microsoft.com/office/drawing/2014/main" id="{1F4F0E3D-C8D5-464B-96A2-48E7DE706DAA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0483" name="Rectangle 2">
            <a:extLst>
              <a:ext uri="{FF2B5EF4-FFF2-40B4-BE49-F238E27FC236}">
                <a16:creationId xmlns:a16="http://schemas.microsoft.com/office/drawing/2014/main" id="{AFADC906-0059-4C5D-ADC7-716EF56A48C8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6875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">
            <a:extLst>
              <a:ext uri="{FF2B5EF4-FFF2-40B4-BE49-F238E27FC236}">
                <a16:creationId xmlns:a16="http://schemas.microsoft.com/office/drawing/2014/main" id="{D1D782DF-286E-4450-A2E5-D14AD95849CE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-14227175" y="-11796713"/>
            <a:ext cx="16656050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2531" name="Rectangle 2">
            <a:extLst>
              <a:ext uri="{FF2B5EF4-FFF2-40B4-BE49-F238E27FC236}">
                <a16:creationId xmlns:a16="http://schemas.microsoft.com/office/drawing/2014/main" id="{A2B81983-DD75-4A36-AB90-FCABE51EA2D8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6875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">
            <a:extLst>
              <a:ext uri="{FF2B5EF4-FFF2-40B4-BE49-F238E27FC236}">
                <a16:creationId xmlns:a16="http://schemas.microsoft.com/office/drawing/2014/main" id="{17DD3B6C-C60A-4D58-8616-A3940BD7EE7C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4579" name="Rectangle 2">
            <a:extLst>
              <a:ext uri="{FF2B5EF4-FFF2-40B4-BE49-F238E27FC236}">
                <a16:creationId xmlns:a16="http://schemas.microsoft.com/office/drawing/2014/main" id="{227D8C49-28AF-463B-9AE7-72B935AF75E1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6875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">
            <a:extLst>
              <a:ext uri="{FF2B5EF4-FFF2-40B4-BE49-F238E27FC236}">
                <a16:creationId xmlns:a16="http://schemas.microsoft.com/office/drawing/2014/main" id="{41848739-C499-42E4-A24E-937140BE26A4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6627" name="Rectangle 2">
            <a:extLst>
              <a:ext uri="{FF2B5EF4-FFF2-40B4-BE49-F238E27FC236}">
                <a16:creationId xmlns:a16="http://schemas.microsoft.com/office/drawing/2014/main" id="{285C1ED0-34F6-4FFD-A5DB-80B1115AA897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6875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1">
            <a:extLst>
              <a:ext uri="{FF2B5EF4-FFF2-40B4-BE49-F238E27FC236}">
                <a16:creationId xmlns:a16="http://schemas.microsoft.com/office/drawing/2014/main" id="{E008DD0D-4B1E-4CE6-84AA-3E9B7D1EBA4F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8675" name="Rectangle 2">
            <a:extLst>
              <a:ext uri="{FF2B5EF4-FFF2-40B4-BE49-F238E27FC236}">
                <a16:creationId xmlns:a16="http://schemas.microsoft.com/office/drawing/2014/main" id="{EB9DF952-3C5D-4B4E-8130-43ED20B23A34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6875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">
            <a:extLst>
              <a:ext uri="{FF2B5EF4-FFF2-40B4-BE49-F238E27FC236}">
                <a16:creationId xmlns:a16="http://schemas.microsoft.com/office/drawing/2014/main" id="{08EEB8F5-FF5B-4CFB-9302-6E440D6F324A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3" name="Rectangle 2">
            <a:extLst>
              <a:ext uri="{FF2B5EF4-FFF2-40B4-BE49-F238E27FC236}">
                <a16:creationId xmlns:a16="http://schemas.microsoft.com/office/drawing/2014/main" id="{D390E13D-29F9-4751-8630-4B6784BF84FF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6875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1">
            <a:extLst>
              <a:ext uri="{FF2B5EF4-FFF2-40B4-BE49-F238E27FC236}">
                <a16:creationId xmlns:a16="http://schemas.microsoft.com/office/drawing/2014/main" id="{52504324-FDED-4920-A0D6-078F329821AA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2771" name="Rectangle 2">
            <a:extLst>
              <a:ext uri="{FF2B5EF4-FFF2-40B4-BE49-F238E27FC236}">
                <a16:creationId xmlns:a16="http://schemas.microsoft.com/office/drawing/2014/main" id="{1B8C0579-E356-42D1-AA3F-A999FCBE9B42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6875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">
            <a:extLst>
              <a:ext uri="{FF2B5EF4-FFF2-40B4-BE49-F238E27FC236}">
                <a16:creationId xmlns:a16="http://schemas.microsoft.com/office/drawing/2014/main" id="{1AED994D-90EB-4DCB-9456-A071A93774F4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4819" name="Rectangle 2">
            <a:extLst>
              <a:ext uri="{FF2B5EF4-FFF2-40B4-BE49-F238E27FC236}">
                <a16:creationId xmlns:a16="http://schemas.microsoft.com/office/drawing/2014/main" id="{47339F8D-2F17-4715-874F-5B5E3E859A29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6875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1">
            <a:extLst>
              <a:ext uri="{FF2B5EF4-FFF2-40B4-BE49-F238E27FC236}">
                <a16:creationId xmlns:a16="http://schemas.microsoft.com/office/drawing/2014/main" id="{21E90974-9A95-4851-99D3-BB891B3A9BBC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6867" name="Rectangle 2">
            <a:extLst>
              <a:ext uri="{FF2B5EF4-FFF2-40B4-BE49-F238E27FC236}">
                <a16:creationId xmlns:a16="http://schemas.microsoft.com/office/drawing/2014/main" id="{B5712B92-B3DC-424B-AEA4-505C7FC03990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6875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1">
            <a:extLst>
              <a:ext uri="{FF2B5EF4-FFF2-40B4-BE49-F238E27FC236}">
                <a16:creationId xmlns:a16="http://schemas.microsoft.com/office/drawing/2014/main" id="{CECD8FD7-302F-48F1-8EBA-2F26D022EF21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-14225588" y="-11796713"/>
            <a:ext cx="16648113" cy="12487276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8915" name="Rectangle 2">
            <a:extLst>
              <a:ext uri="{FF2B5EF4-FFF2-40B4-BE49-F238E27FC236}">
                <a16:creationId xmlns:a16="http://schemas.microsoft.com/office/drawing/2014/main" id="{C780E01A-C5AD-43FA-A746-8A42CD64FA31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6875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1">
            <a:extLst>
              <a:ext uri="{FF2B5EF4-FFF2-40B4-BE49-F238E27FC236}">
                <a16:creationId xmlns:a16="http://schemas.microsoft.com/office/drawing/2014/main" id="{FA578080-6F4B-422A-ABF4-CFA264A8D594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0963" name="Rectangle 2">
            <a:extLst>
              <a:ext uri="{FF2B5EF4-FFF2-40B4-BE49-F238E27FC236}">
                <a16:creationId xmlns:a16="http://schemas.microsoft.com/office/drawing/2014/main" id="{07F85C91-2411-49B6-A2E5-C1A9822355AE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6875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1">
            <a:extLst>
              <a:ext uri="{FF2B5EF4-FFF2-40B4-BE49-F238E27FC236}">
                <a16:creationId xmlns:a16="http://schemas.microsoft.com/office/drawing/2014/main" id="{5BA9A8E3-2910-424A-A237-FED0F0401763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-14225588" y="-11796713"/>
            <a:ext cx="16646526" cy="1248568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3011" name="Rectangle 2">
            <a:extLst>
              <a:ext uri="{FF2B5EF4-FFF2-40B4-BE49-F238E27FC236}">
                <a16:creationId xmlns:a16="http://schemas.microsoft.com/office/drawing/2014/main" id="{A3480C4F-01C4-416E-8718-CF1B537D045E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6875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1">
            <a:extLst>
              <a:ext uri="{FF2B5EF4-FFF2-40B4-BE49-F238E27FC236}">
                <a16:creationId xmlns:a16="http://schemas.microsoft.com/office/drawing/2014/main" id="{CBF4A823-9A82-4D17-9CCE-22C8659CD0B9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5059" name="Rectangle 2">
            <a:extLst>
              <a:ext uri="{FF2B5EF4-FFF2-40B4-BE49-F238E27FC236}">
                <a16:creationId xmlns:a16="http://schemas.microsoft.com/office/drawing/2014/main" id="{A6A52EDB-DBAE-42A9-97EA-CBAA73B7E847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6875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1">
            <a:extLst>
              <a:ext uri="{FF2B5EF4-FFF2-40B4-BE49-F238E27FC236}">
                <a16:creationId xmlns:a16="http://schemas.microsoft.com/office/drawing/2014/main" id="{DF793BC3-3B83-4BC1-9FE8-D6B5414F0402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588" y="0"/>
            <a:ext cx="1587" cy="158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7107" name="Rectangle 2">
            <a:extLst>
              <a:ext uri="{FF2B5EF4-FFF2-40B4-BE49-F238E27FC236}">
                <a16:creationId xmlns:a16="http://schemas.microsoft.com/office/drawing/2014/main" id="{2FF8BE5E-79B2-48D6-89BF-81160A5CEFA8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6875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1">
            <a:extLst>
              <a:ext uri="{FF2B5EF4-FFF2-40B4-BE49-F238E27FC236}">
                <a16:creationId xmlns:a16="http://schemas.microsoft.com/office/drawing/2014/main" id="{71DE3AE1-CB18-4326-B6B1-DE1BC9D31522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9155" name="Rectangle 2">
            <a:extLst>
              <a:ext uri="{FF2B5EF4-FFF2-40B4-BE49-F238E27FC236}">
                <a16:creationId xmlns:a16="http://schemas.microsoft.com/office/drawing/2014/main" id="{DF5E3EF9-A1C8-4EA4-BA4D-00593077BE1D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6875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1">
            <a:extLst>
              <a:ext uri="{FF2B5EF4-FFF2-40B4-BE49-F238E27FC236}">
                <a16:creationId xmlns:a16="http://schemas.microsoft.com/office/drawing/2014/main" id="{DCA9F14B-4A9B-4B77-8E9C-284494D8DE1B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1203" name="Rectangle 2">
            <a:extLst>
              <a:ext uri="{FF2B5EF4-FFF2-40B4-BE49-F238E27FC236}">
                <a16:creationId xmlns:a16="http://schemas.microsoft.com/office/drawing/2014/main" id="{664E7F9F-B4F5-4E12-8D88-64612C48193F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6875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">
            <a:extLst>
              <a:ext uri="{FF2B5EF4-FFF2-40B4-BE49-F238E27FC236}">
                <a16:creationId xmlns:a16="http://schemas.microsoft.com/office/drawing/2014/main" id="{C3816C17-13D0-483E-8470-98A4128BCA5C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3251" name="Rectangle 2">
            <a:extLst>
              <a:ext uri="{FF2B5EF4-FFF2-40B4-BE49-F238E27FC236}">
                <a16:creationId xmlns:a16="http://schemas.microsoft.com/office/drawing/2014/main" id="{998797DF-A7CD-468C-9A35-CC67BA638160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6875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1">
            <a:extLst>
              <a:ext uri="{FF2B5EF4-FFF2-40B4-BE49-F238E27FC236}">
                <a16:creationId xmlns:a16="http://schemas.microsoft.com/office/drawing/2014/main" id="{42C37A23-C6A2-4DB4-B0A9-205FC247463F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5299" name="Rectangle 2">
            <a:extLst>
              <a:ext uri="{FF2B5EF4-FFF2-40B4-BE49-F238E27FC236}">
                <a16:creationId xmlns:a16="http://schemas.microsoft.com/office/drawing/2014/main" id="{B358C979-7D6C-437C-878E-A76E64005BE2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6875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703BE5D2-3C79-4794-9999-896D637B7490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DD6E92-2ADB-4E69-8A0C-75D3C0E3DBB1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819945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13BB8CC3-07F8-4EA5-BC46-7432A606945D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CA267D-F175-44B7-A643-B3EF1AE7157F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1189291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C988B6A8-A753-4DF5-AE24-82BD0C7DEEF8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3BF32C-E2B2-4C22-88C4-6E1759913D6E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5526783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250" cy="4514850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1850" y="1600200"/>
            <a:ext cx="4033838" cy="4514850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46D9BF3-5DD0-49DD-8104-C7232D378EE9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5ADAB8-F9CE-4BC2-8D68-16C9B80BD3C6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3388899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AD84163B-2618-4A07-8974-603555B65FED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BD517E-F4CC-428B-879A-DCA7B304D054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8786662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B3BD463D-402B-46AA-B4BA-994F2EAF832C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88AB60-FDFB-4575-A027-EBC1703D118B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4385692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>
            <a:extLst>
              <a:ext uri="{FF2B5EF4-FFF2-40B4-BE49-F238E27FC236}">
                <a16:creationId xmlns:a16="http://schemas.microsoft.com/office/drawing/2014/main" id="{B4873277-3805-4181-B125-F6E3FF22EC93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EC762A-A756-4DDF-8C84-40013FA66B9A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83282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41ABC5A-58BC-4AC6-8E49-BD3479D7C51E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6B3F49-8C67-4FC8-9AC1-802312B794F7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0117227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44A82DC-E1A0-4370-A9D6-16E6D53F01DD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DF354F-4645-455F-9B1F-555A9CFF705E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0974941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B65A5E05-EEC5-4117-BC25-9FE26F910BC5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C8C5AE-B82D-4C73-B1D5-79105C1CDD7D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246545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1463" y="128588"/>
            <a:ext cx="2054225" cy="5986462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1863" cy="5986462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84D7677E-B0E6-4E6C-BF85-8A05FADE23EF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4C09BE-7E24-42F9-B4F2-EF6A0C42AA58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4810481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>
            <a:extLst>
              <a:ext uri="{FF2B5EF4-FFF2-40B4-BE49-F238E27FC236}">
                <a16:creationId xmlns:a16="http://schemas.microsoft.com/office/drawing/2014/main" id="{2E0334CA-6DC2-4351-A335-C869E0BD3A8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18488" cy="1433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pl-PL"/>
              <a:t>Kliknij, aby edytować format tekstu tytułu</a:t>
            </a:r>
          </a:p>
        </p:txBody>
      </p:sp>
      <p:sp>
        <p:nvSpPr>
          <p:cNvPr id="1027" name="Rectangle 2">
            <a:extLst>
              <a:ext uri="{FF2B5EF4-FFF2-40B4-BE49-F238E27FC236}">
                <a16:creationId xmlns:a16="http://schemas.microsoft.com/office/drawing/2014/main" id="{2E42023F-FF9B-4408-9A9D-06049779245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18488" cy="451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pl-PL"/>
              <a:t>Kliknij, aby edytować format tekstu konspektu</a:t>
            </a:r>
          </a:p>
          <a:p>
            <a:pPr lvl="1"/>
            <a:r>
              <a:rPr lang="en-GB" altLang="pl-PL"/>
              <a:t>Drugi poziom konspektu</a:t>
            </a:r>
          </a:p>
          <a:p>
            <a:pPr lvl="2"/>
            <a:r>
              <a:rPr lang="en-GB" altLang="pl-PL"/>
              <a:t>Trzeci poziom konspektu</a:t>
            </a:r>
          </a:p>
          <a:p>
            <a:pPr lvl="3"/>
            <a:r>
              <a:rPr lang="en-GB" altLang="pl-PL"/>
              <a:t>Czwarty poziom konspektu</a:t>
            </a:r>
          </a:p>
          <a:p>
            <a:pPr lvl="4"/>
            <a:r>
              <a:rPr lang="en-GB" altLang="pl-PL"/>
              <a:t>Piąty poziom konspektu</a:t>
            </a:r>
          </a:p>
          <a:p>
            <a:pPr lvl="4"/>
            <a:r>
              <a:rPr lang="en-GB" altLang="pl-PL"/>
              <a:t>Szósty poziom konspektu</a:t>
            </a:r>
          </a:p>
          <a:p>
            <a:pPr lvl="4"/>
            <a:r>
              <a:rPr lang="en-GB" altLang="pl-PL"/>
              <a:t>Siódmy poziom konspektu</a:t>
            </a:r>
          </a:p>
          <a:p>
            <a:pPr lvl="4"/>
            <a:r>
              <a:rPr lang="en-GB" altLang="pl-PL"/>
              <a:t>Ósmy poziom konspektu</a:t>
            </a:r>
          </a:p>
          <a:p>
            <a:pPr lvl="4"/>
            <a:r>
              <a:rPr lang="en-GB" altLang="pl-PL"/>
              <a:t>Dziewiąty poziom konspektu</a:t>
            </a:r>
          </a:p>
        </p:txBody>
      </p:sp>
      <p:sp>
        <p:nvSpPr>
          <p:cNvPr id="1028" name="Text Box 3">
            <a:extLst>
              <a:ext uri="{FF2B5EF4-FFF2-40B4-BE49-F238E27FC236}">
                <a16:creationId xmlns:a16="http://schemas.microsoft.com/office/drawing/2014/main" id="{D0DE8D55-BAB5-4EF2-99DE-B21E46AD7D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1029" name="Text Box 4">
            <a:extLst>
              <a:ext uri="{FF2B5EF4-FFF2-40B4-BE49-F238E27FC236}">
                <a16:creationId xmlns:a16="http://schemas.microsoft.com/office/drawing/2014/main" id="{F403D6D7-D4D7-40C7-AB38-C5671A75B7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2" name="Rectangle 5">
            <a:extLst>
              <a:ext uri="{FF2B5EF4-FFF2-40B4-BE49-F238E27FC236}">
                <a16:creationId xmlns:a16="http://schemas.microsoft.com/office/drawing/2014/main" id="{C4A8CEE8-3F5D-4ADB-B63B-39E60D19B7A6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22488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eaLnBrk="1" hangingPunct="1"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ADBC10DC-1CED-490D-BA25-FDC5A3AACD24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SimSun" panose="02010600030101010101" pitchFamily="2" charset="-122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SimSun" panose="02010600030101010101" pitchFamily="2" charset="-122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SimSun" panose="02010600030101010101" pitchFamily="2" charset="-122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SimSun" panose="02010600030101010101" pitchFamily="2" charset="-122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SimSun" panose="02010600030101010101" pitchFamily="2" charset="-122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SimSun" panose="02010600030101010101" pitchFamily="2" charset="-122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SimSun" panose="02010600030101010101" pitchFamily="2" charset="-122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SimSun" panose="02010600030101010101" pitchFamily="2" charset="-122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2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.png"/><Relationship Id="rId5" Type="http://schemas.openxmlformats.org/officeDocument/2006/relationships/image" Target="../media/image9.jpe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.png"/><Relationship Id="rId5" Type="http://schemas.openxmlformats.org/officeDocument/2006/relationships/image" Target="../media/image10.jpe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1.png"/><Relationship Id="rId5" Type="http://schemas.openxmlformats.org/officeDocument/2006/relationships/image" Target="../media/image11.jpe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1.png"/><Relationship Id="rId5" Type="http://schemas.openxmlformats.org/officeDocument/2006/relationships/image" Target="../media/image12.jpe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1.png"/><Relationship Id="rId5" Type="http://schemas.openxmlformats.org/officeDocument/2006/relationships/image" Target="../media/image13.jpe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1.png"/><Relationship Id="rId5" Type="http://schemas.openxmlformats.org/officeDocument/2006/relationships/image" Target="../media/image14.jpe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pn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image" Target="../media/image1.png"/><Relationship Id="rId5" Type="http://schemas.openxmlformats.org/officeDocument/2006/relationships/image" Target="../media/image17.png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audio" Target="../media/media20.m4a"/><Relationship Id="rId7" Type="http://schemas.openxmlformats.org/officeDocument/2006/relationships/image" Target="../media/image20.png"/><Relationship Id="rId2" Type="http://schemas.microsoft.com/office/2007/relationships/media" Target="../media/media20.m4a"/><Relationship Id="rId1" Type="http://schemas.openxmlformats.org/officeDocument/2006/relationships/vmlDrawing" Target="../drawings/vmlDrawing1.vml"/><Relationship Id="rId6" Type="http://schemas.openxmlformats.org/officeDocument/2006/relationships/image" Target="../media/image19.png"/><Relationship Id="rId11" Type="http://schemas.openxmlformats.org/officeDocument/2006/relationships/image" Target="../media/image1.png"/><Relationship Id="rId5" Type="http://schemas.openxmlformats.org/officeDocument/2006/relationships/notesSlide" Target="../notesSlides/notesSlide21.xml"/><Relationship Id="rId10" Type="http://schemas.openxmlformats.org/officeDocument/2006/relationships/image" Target="../media/image18.png"/><Relationship Id="rId4" Type="http://schemas.openxmlformats.org/officeDocument/2006/relationships/slideLayout" Target="../slideLayouts/slideLayout7.xml"/><Relationship Id="rId9" Type="http://schemas.openxmlformats.org/officeDocument/2006/relationships/oleObject" Target="../embeddings/oleObject1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1">
            <a:extLst>
              <a:ext uri="{FF2B5EF4-FFF2-40B4-BE49-F238E27FC236}">
                <a16:creationId xmlns:a16="http://schemas.microsoft.com/office/drawing/2014/main" id="{2F72635D-653D-4393-BED5-B31C72E510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4400"/>
              <a:t>Oczyszczalnie hydrobotaniczne </a:t>
            </a:r>
          </a:p>
        </p:txBody>
      </p:sp>
      <p:sp>
        <p:nvSpPr>
          <p:cNvPr id="3075" name="Text Box 2">
            <a:extLst>
              <a:ext uri="{FF2B5EF4-FFF2-40B4-BE49-F238E27FC236}">
                <a16:creationId xmlns:a16="http://schemas.microsoft.com/office/drawing/2014/main" id="{1AAFB4A7-7343-4A20-A3AE-0C13FB0829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71DD1D01-8DA3-4D1E-A39A-8EFDB499B60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576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1">
            <a:extLst>
              <a:ext uri="{FF2B5EF4-FFF2-40B4-BE49-F238E27FC236}">
                <a16:creationId xmlns:a16="http://schemas.microsoft.com/office/drawing/2014/main" id="{CBF8C2E2-64CE-4243-BF4F-CB526ADF07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900113"/>
            <a:ext cx="7559675" cy="485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 dirty="0">
                <a:cs typeface="Times New Roman" panose="02020603050405020304" pitchFamily="18" charset="0"/>
              </a:rPr>
              <a:t>Rośliny wykorzystywane w oczyszczalniach ścieków powinny być dobrane ze względu na ich optymalne zastosowania w procesie oczyszczania ścieków, jak i ich dalszej utylizacji, uwzględniając następujące cechy: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 dirty="0">
                <a:cs typeface="Times New Roman" panose="02020603050405020304" pitchFamily="18" charset="0"/>
              </a:rPr>
              <a:t>-  intensywność rozwoju i wzrost roślin w długich przedziałach czasowych,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 dirty="0">
                <a:cs typeface="Times New Roman" panose="02020603050405020304" pitchFamily="18" charset="0"/>
              </a:rPr>
              <a:t>-   wysoka produkcja dająca w efekcie wysoką biomasę na jednostkę powierzchni,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 dirty="0">
                <a:cs typeface="Times New Roman" panose="02020603050405020304" pitchFamily="18" charset="0"/>
              </a:rPr>
              <a:t>-   szybkie tempo pobierania i akumulowania dużej ilości pierwiastków nawożących,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 dirty="0">
                <a:cs typeface="Times New Roman" panose="02020603050405020304" pitchFamily="18" charset="0"/>
              </a:rPr>
              <a:t>-     tworzenie korzystnego środowiska dla innych auto i heterotrofów,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 dirty="0">
                <a:cs typeface="Times New Roman" panose="02020603050405020304" pitchFamily="18" charset="0"/>
              </a:rPr>
              <a:t>-     łatwość  usuwania roślin ze środowiska,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 dirty="0">
                <a:cs typeface="Times New Roman" panose="02020603050405020304" pitchFamily="18" charset="0"/>
              </a:rPr>
              <a:t>- stwarzanie warunków pozwalających na wkomponowywanie oczyszczalni w środowisko przyrodnicze.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3900706D-AE09-4932-B817-BC0527CE924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15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1">
            <a:extLst>
              <a:ext uri="{FF2B5EF4-FFF2-40B4-BE49-F238E27FC236}">
                <a16:creationId xmlns:a16="http://schemas.microsoft.com/office/drawing/2014/main" id="{DCE0AFFF-5407-494A-8F5C-B9639DF5FC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1144588"/>
            <a:ext cx="15598775" cy="530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  <a:tab pos="15201900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 marL="457200"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  <a:tab pos="15201900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  <a:tab pos="15201900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  <a:tab pos="152019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  <a:tab pos="152019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  <a:tab pos="152019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  <a:tab pos="152019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  <a:tab pos="152019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  <a:tab pos="152019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Najczęściej na oczyszczalniach hydrobotanicznych stosuje się następujące rośliny,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takie jak: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 b="1"/>
              <a:t>w oczyszczalniach z makrofitami wynurzonymi (heliofitami):</a:t>
            </a:r>
          </a:p>
          <a:p>
            <a:pPr lvl="1" indent="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pl-PL" sz="1800"/>
              <a:t> trzcina pospolita (</a:t>
            </a:r>
            <a:r>
              <a:rPr lang="pl-PL" altLang="pl-PL" sz="1800" i="1"/>
              <a:t>Pharagmites australis</a:t>
            </a:r>
            <a:r>
              <a:rPr lang="pl-PL" altLang="pl-PL" sz="1800"/>
              <a:t>);</a:t>
            </a:r>
          </a:p>
          <a:p>
            <a:pPr lvl="1" indent="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pl-PL" sz="1800"/>
              <a:t> pałka szerokolistna (</a:t>
            </a:r>
            <a:r>
              <a:rPr lang="pl-PL" altLang="pl-PL" sz="1800" i="1"/>
              <a:t>Typha latifolia</a:t>
            </a:r>
            <a:r>
              <a:rPr lang="pl-PL" altLang="pl-PL" sz="1800"/>
              <a:t>);</a:t>
            </a:r>
          </a:p>
          <a:p>
            <a:pPr lvl="1" indent="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pl-PL" sz="1800"/>
              <a:t> manna (</a:t>
            </a:r>
            <a:r>
              <a:rPr lang="pl-PL" altLang="pl-PL" sz="1800" i="1"/>
              <a:t>Glyceria maxima</a:t>
            </a:r>
            <a:r>
              <a:rPr lang="pl-PL" altLang="pl-PL" sz="1800"/>
              <a:t>);</a:t>
            </a:r>
          </a:p>
          <a:p>
            <a:pPr lvl="1" indent="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pl-PL" sz="1800"/>
              <a:t> manna mielec (</a:t>
            </a:r>
            <a:r>
              <a:rPr lang="pl-PL" altLang="pl-PL" sz="1800" i="1"/>
              <a:t>Glyceria aquatica</a:t>
            </a:r>
            <a:r>
              <a:rPr lang="pl-PL" altLang="pl-PL" sz="1800"/>
              <a:t>);</a:t>
            </a:r>
          </a:p>
          <a:p>
            <a:pPr lvl="1" indent="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pl-PL" sz="1800"/>
              <a:t> kosaciec żółty (</a:t>
            </a:r>
            <a:r>
              <a:rPr lang="pl-PL" altLang="pl-PL" sz="1800" i="1"/>
              <a:t>Iris pseudoacorus</a:t>
            </a:r>
            <a:r>
              <a:rPr lang="pl-PL" altLang="pl-PL" sz="1800"/>
              <a:t>);</a:t>
            </a:r>
          </a:p>
          <a:p>
            <a:pPr lvl="1" indent="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pl-PL" sz="1800"/>
              <a:t> turzyca (</a:t>
            </a:r>
            <a:r>
              <a:rPr lang="pl-PL" altLang="pl-PL" sz="1800" i="1"/>
              <a:t>Carex</a:t>
            </a:r>
            <a:r>
              <a:rPr lang="pl-PL" altLang="pl-PL" sz="1800"/>
              <a:t>)</a:t>
            </a:r>
            <a:r>
              <a:rPr lang="pl-PL" altLang="pl-PL" sz="1800" i="1"/>
              <a:t>;</a:t>
            </a:r>
          </a:p>
          <a:p>
            <a:pPr lvl="1" indent="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pl-PL" sz="1800"/>
              <a:t> </a:t>
            </a:r>
            <a:r>
              <a:rPr lang="en-US" altLang="pl-PL" sz="1800"/>
              <a:t>mozga </a:t>
            </a:r>
            <a:r>
              <a:rPr lang="en-US" altLang="pl-PL" sz="1800" i="1"/>
              <a:t>(Phalaris arundinacea</a:t>
            </a:r>
            <a:r>
              <a:rPr lang="en-US" altLang="pl-PL" sz="1800"/>
              <a:t>);</a:t>
            </a:r>
          </a:p>
          <a:p>
            <a:pPr lvl="1" indent="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pl-PL" sz="1800"/>
              <a:t> </a:t>
            </a:r>
            <a:r>
              <a:rPr lang="en-US" altLang="pl-PL" sz="1800"/>
              <a:t>oczert (</a:t>
            </a:r>
            <a:r>
              <a:rPr lang="en-US" altLang="pl-PL" sz="1800" i="1"/>
              <a:t>Scirpus validus</a:t>
            </a:r>
            <a:r>
              <a:rPr lang="en-US" altLang="pl-PL" sz="1800"/>
              <a:t>)4;</a:t>
            </a:r>
          </a:p>
          <a:p>
            <a:pPr lvl="1" indent="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pl-PL" sz="1800"/>
              <a:t> </a:t>
            </a:r>
            <a:r>
              <a:rPr lang="en-US" altLang="pl-PL" sz="1800"/>
              <a:t>oczeret jeziorny (</a:t>
            </a:r>
            <a:r>
              <a:rPr lang="en-US" altLang="pl-PL" sz="1800" i="1"/>
              <a:t>Schoenoplectus lacustris</a:t>
            </a:r>
            <a:r>
              <a:rPr lang="en-US" altLang="pl-PL" sz="1800"/>
              <a:t>);</a:t>
            </a:r>
          </a:p>
          <a:p>
            <a:pPr lvl="1" indent="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pl-PL" sz="1800"/>
              <a:t> wierzba wiciowa, wiklina (</a:t>
            </a:r>
            <a:r>
              <a:rPr lang="pl-PL" altLang="pl-PL" sz="1800" i="1"/>
              <a:t>Salix viminalis</a:t>
            </a:r>
            <a:r>
              <a:rPr lang="pl-PL" altLang="pl-PL" sz="1800"/>
              <a:t>);</a:t>
            </a:r>
          </a:p>
          <a:p>
            <a:pPr lvl="1" indent="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pl-PL" sz="1800"/>
              <a:t> wierzby krzewiaste (</a:t>
            </a:r>
            <a:r>
              <a:rPr lang="pl-PL" altLang="pl-PL" sz="1800" i="1"/>
              <a:t>Salix cinerea, Salix peuntandra</a:t>
            </a:r>
            <a:r>
              <a:rPr lang="pl-PL" altLang="pl-PL" sz="1800"/>
              <a:t>);</a:t>
            </a:r>
          </a:p>
          <a:p>
            <a:pPr lvl="1" indent="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pl-PL" sz="1800"/>
              <a:t> tatarak zwyczajny (</a:t>
            </a:r>
            <a:r>
              <a:rPr lang="pl-PL" altLang="pl-PL" sz="1800" i="1"/>
              <a:t>Acorus calmus</a:t>
            </a:r>
            <a:r>
              <a:rPr lang="pl-PL" altLang="pl-PL" sz="1800"/>
              <a:t>);</a:t>
            </a:r>
          </a:p>
          <a:p>
            <a:pPr lvl="1" indent="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pl-PL" sz="1800"/>
              <a:t> </a:t>
            </a:r>
            <a:r>
              <a:rPr lang="en-US" altLang="pl-PL" sz="1800"/>
              <a:t>sit (</a:t>
            </a:r>
            <a:r>
              <a:rPr lang="en-US" altLang="pl-PL" sz="1800" i="1"/>
              <a:t>Juncus sp</a:t>
            </a:r>
            <a:r>
              <a:rPr lang="en-US" altLang="pl-PL" sz="1800"/>
              <a:t>.);</a:t>
            </a:r>
          </a:p>
          <a:p>
            <a:pPr lvl="1" indent="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pl-PL" sz="1800"/>
              <a:t> jeżogłówka (</a:t>
            </a:r>
            <a:r>
              <a:rPr lang="pl-PL" altLang="pl-PL" sz="1800" i="1"/>
              <a:t>Sparganium ramosum</a:t>
            </a:r>
            <a:r>
              <a:rPr lang="pl-PL" altLang="pl-PL" sz="1800"/>
              <a:t>);</a:t>
            </a:r>
          </a:p>
          <a:p>
            <a:pPr lvl="1" indent="0"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pl-PL" sz="1800"/>
              <a:t> </a:t>
            </a:r>
            <a:br>
              <a:rPr lang="pl-PL" altLang="pl-PL" sz="1800"/>
            </a:br>
            <a:endParaRPr lang="pl-PL" altLang="pl-PL" sz="1800"/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6FFAB73F-1469-400F-B19D-37AD5C16023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43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1">
            <a:extLst>
              <a:ext uri="{FF2B5EF4-FFF2-40B4-BE49-F238E27FC236}">
                <a16:creationId xmlns:a16="http://schemas.microsoft.com/office/drawing/2014/main" id="{36954F62-A860-4550-9BCC-50B169D495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1000125"/>
            <a:ext cx="8569325" cy="4208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 marL="457200"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 b="1"/>
              <a:t>w oczyszczalniach z makrofitami pływającymi (pleustonowymi):</a:t>
            </a:r>
          </a:p>
          <a:p>
            <a:pPr lvl="1" indent="0"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/>
          </a:p>
          <a:p>
            <a:pPr lvl="1" indent="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pl-PL" sz="1800"/>
              <a:t>hiacynt wodny (</a:t>
            </a:r>
            <a:r>
              <a:rPr lang="pl-PL" altLang="pl-PL" sz="1800" i="1"/>
              <a:t>Eichhornia crassipes</a:t>
            </a:r>
            <a:r>
              <a:rPr lang="pl-PL" altLang="pl-PL" sz="1800"/>
              <a:t>);</a:t>
            </a:r>
          </a:p>
          <a:p>
            <a:pPr lvl="1" indent="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pl-PL" sz="1800"/>
              <a:t>rzęsa (</a:t>
            </a:r>
            <a:r>
              <a:rPr lang="pl-PL" altLang="pl-PL" sz="1800" i="1"/>
              <a:t>Lemnaceae</a:t>
            </a:r>
            <a:r>
              <a:rPr lang="pl-PL" altLang="pl-PL" sz="1800"/>
              <a:t>) w tym rzęsa drobna (</a:t>
            </a:r>
            <a:r>
              <a:rPr lang="pl-PL" altLang="pl-PL" sz="1800" i="1"/>
              <a:t>Lemna minor</a:t>
            </a:r>
            <a:r>
              <a:rPr lang="pl-PL" altLang="pl-PL" sz="1800"/>
              <a:t>);</a:t>
            </a:r>
          </a:p>
          <a:p>
            <a:pPr lvl="1" indent="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pl-PL" sz="1800"/>
              <a:t>paproć wodna (</a:t>
            </a:r>
            <a:r>
              <a:rPr lang="pl-PL" altLang="pl-PL" sz="1800" i="1"/>
              <a:t>Salvinia molesta</a:t>
            </a:r>
            <a:r>
              <a:rPr lang="pl-PL" altLang="pl-PL" sz="1800"/>
              <a:t>);</a:t>
            </a:r>
          </a:p>
          <a:p>
            <a:pPr lvl="1" indent="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pl-PL" sz="1800"/>
              <a:t>oraz </a:t>
            </a:r>
            <a:r>
              <a:rPr lang="pl-PL" altLang="pl-PL" sz="1800" i="1"/>
              <a:t>Spirodela polyrhiza</a:t>
            </a:r>
            <a:r>
              <a:rPr lang="pl-PL" altLang="pl-PL" sz="1800"/>
              <a:t>,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 b="1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 b="1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 b="1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 b="1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 b="1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 b="1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 b="1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 b="1"/>
          </a:p>
        </p:txBody>
      </p:sp>
      <p:pic>
        <p:nvPicPr>
          <p:cNvPr id="19459" name="Picture 2">
            <a:extLst>
              <a:ext uri="{FF2B5EF4-FFF2-40B4-BE49-F238E27FC236}">
                <a16:creationId xmlns:a16="http://schemas.microsoft.com/office/drawing/2014/main" id="{CDA5E5B5-32E8-43BD-85B1-1FAE2DE94D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475" y="3032125"/>
            <a:ext cx="2181225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60" name="Picture 3">
            <a:extLst>
              <a:ext uri="{FF2B5EF4-FFF2-40B4-BE49-F238E27FC236}">
                <a16:creationId xmlns:a16="http://schemas.microsoft.com/office/drawing/2014/main" id="{EBB43D21-88A3-4E1E-907C-71DCC085DD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2652713"/>
            <a:ext cx="2466975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61" name="Picture 4">
            <a:extLst>
              <a:ext uri="{FF2B5EF4-FFF2-40B4-BE49-F238E27FC236}">
                <a16:creationId xmlns:a16="http://schemas.microsoft.com/office/drawing/2014/main" id="{7A573DCD-D572-41F7-8472-3BAD4409B0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4859338"/>
            <a:ext cx="2286000" cy="171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72950412-38A2-4A06-8F20-2BEE8633924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72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1">
            <a:extLst>
              <a:ext uri="{FF2B5EF4-FFF2-40B4-BE49-F238E27FC236}">
                <a16:creationId xmlns:a16="http://schemas.microsoft.com/office/drawing/2014/main" id="{C6177D74-5E7A-46DA-8A79-D6DDA89D1A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8888" y="900113"/>
            <a:ext cx="6688137" cy="326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 b="1"/>
              <a:t>w oczyszczalniach z makrofitami zanurzonymi (elodeidami):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rogatek (</a:t>
            </a:r>
            <a:r>
              <a:rPr lang="pl-PL" altLang="pl-PL" sz="1800" i="1"/>
              <a:t>Ceratophyllum demersum</a:t>
            </a:r>
            <a:r>
              <a:rPr lang="pl-PL" altLang="pl-PL" sz="1800"/>
              <a:t>);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moczarki (</a:t>
            </a:r>
            <a:r>
              <a:rPr lang="pl-PL" altLang="pl-PL" sz="1800" i="1"/>
              <a:t>Elodea canadensis</a:t>
            </a:r>
            <a:r>
              <a:rPr lang="pl-PL" altLang="pl-PL" sz="1800"/>
              <a:t> i </a:t>
            </a:r>
            <a:r>
              <a:rPr lang="pl-PL" altLang="pl-PL" sz="1800" i="1"/>
              <a:t>Elodea densa</a:t>
            </a:r>
            <a:r>
              <a:rPr lang="pl-PL" altLang="pl-PL" sz="1800"/>
              <a:t>);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pl-PL" sz="1800"/>
              <a:t>rdestnica (</a:t>
            </a:r>
            <a:r>
              <a:rPr lang="en-US" altLang="pl-PL" sz="1800" i="1"/>
              <a:t>Potamogeton pectinatus</a:t>
            </a:r>
            <a:r>
              <a:rPr lang="en-US" altLang="pl-PL" sz="1800"/>
              <a:t>);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wywłócznik (</a:t>
            </a:r>
            <a:r>
              <a:rPr lang="pl-PL" altLang="pl-PL" sz="1800" i="1"/>
              <a:t>Myriophyllum spicatum</a:t>
            </a:r>
            <a:r>
              <a:rPr lang="pl-PL" altLang="pl-PL" sz="1800"/>
              <a:t>);</a:t>
            </a:r>
          </a:p>
        </p:txBody>
      </p:sp>
      <p:pic>
        <p:nvPicPr>
          <p:cNvPr id="21507" name="Picture 2">
            <a:extLst>
              <a:ext uri="{FF2B5EF4-FFF2-40B4-BE49-F238E27FC236}">
                <a16:creationId xmlns:a16="http://schemas.microsoft.com/office/drawing/2014/main" id="{26C172F7-B3E2-442D-BC70-16AC4C390A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2700338"/>
            <a:ext cx="2466975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08" name="Picture 3">
            <a:extLst>
              <a:ext uri="{FF2B5EF4-FFF2-40B4-BE49-F238E27FC236}">
                <a16:creationId xmlns:a16="http://schemas.microsoft.com/office/drawing/2014/main" id="{0AC586E5-B196-49BF-BEFD-CB1DD5D30D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7413" y="2536825"/>
            <a:ext cx="2143125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09" name="Picture 4">
            <a:extLst>
              <a:ext uri="{FF2B5EF4-FFF2-40B4-BE49-F238E27FC236}">
                <a16:creationId xmlns:a16="http://schemas.microsoft.com/office/drawing/2014/main" id="{9B43AE42-5AFD-4EEE-99B8-4F2F12ABF2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2863" y="4859338"/>
            <a:ext cx="2466975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10" name="Picture 5">
            <a:extLst>
              <a:ext uri="{FF2B5EF4-FFF2-40B4-BE49-F238E27FC236}">
                <a16:creationId xmlns:a16="http://schemas.microsoft.com/office/drawing/2014/main" id="{AC3E4BA8-4EB3-4048-90A3-F33E6AED6E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1338" y="5040313"/>
            <a:ext cx="1758950" cy="1619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1">
            <a:extLst>
              <a:ext uri="{FF2B5EF4-FFF2-40B4-BE49-F238E27FC236}">
                <a16:creationId xmlns:a16="http://schemas.microsoft.com/office/drawing/2014/main" id="{1BE71935-166C-4E94-9C65-9741166937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2138" y="549275"/>
            <a:ext cx="8083550" cy="393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marL="342900" indent="-331788"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Ogólnie oczyszczalnie roślinne dzieli się na :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 b="1" i="1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 b="1" i="1"/>
              <a:t>Systemy z powierzchniowym przepływem ścieków (PP).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Przepływ w oczyszczalniach tego typu odbywa się nad powierzchnią gruntu. Głębokość obiektów waha się od kilku centymetrów do ok. 3 metrów. Systemy te składają się przeważnie ze zbiorników lub kanałów.  Często stosuje się w nich przegrody hydrauliczne lub są one tworzone w postaci kanałów serpentynowych. Zabiegi te mają zapobiec pojawianiu się przebić charakteryzujących się tym iż ścieki nie płyną równomiernie </a:t>
            </a:r>
            <a:br>
              <a:rPr lang="pl-PL" altLang="pl-PL" sz="1800"/>
            </a:br>
            <a:r>
              <a:rPr lang="pl-PL" altLang="pl-PL" sz="1800"/>
              <a:t>w całym poprzecznym przekroju zbiornika lecz wąską strugą szybko przedostają się do odpływu, co za tym idzie czas retencji ścieków jest bardzo krótki i niewystarczający do odpowiedniego oczyszczenia.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65D4976A-6CC6-470E-B17A-E7F1FA6A512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73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1">
            <a:extLst>
              <a:ext uri="{FF2B5EF4-FFF2-40B4-BE49-F238E27FC236}">
                <a16:creationId xmlns:a16="http://schemas.microsoft.com/office/drawing/2014/main" id="{88AD5DCD-C37E-4F66-972E-FD24BA7EC0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0913" y="1073150"/>
            <a:ext cx="7437437" cy="2014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 b="1" i="1"/>
              <a:t>PP z wynurzonymi makrofitami ,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Stosuje się tu rośliny (makrofity), których pędy wyrastają ponad powierzchnie wody, a są one zakorzenione w podłożu. W skład takiej oczyszczalni wchodzą płytkie zbiorniki zawierające glebę lub inny materiał w celu umożliwienia zakorzenienia się makrofitom. Najczęściej głębokość wynosi od kilku centymetrów do metra.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/>
          </a:p>
        </p:txBody>
      </p:sp>
      <p:sp>
        <p:nvSpPr>
          <p:cNvPr id="25603" name="Rectangle 2">
            <a:extLst>
              <a:ext uri="{FF2B5EF4-FFF2-40B4-BE49-F238E27FC236}">
                <a16:creationId xmlns:a16="http://schemas.microsoft.com/office/drawing/2014/main" id="{AA72E9C3-14B0-44AB-A6CA-53E8C4C405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5848350" cy="1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pic>
        <p:nvPicPr>
          <p:cNvPr id="25604" name="Picture 3">
            <a:extLst>
              <a:ext uri="{FF2B5EF4-FFF2-40B4-BE49-F238E27FC236}">
                <a16:creationId xmlns:a16="http://schemas.microsoft.com/office/drawing/2014/main" id="{B4DDDA9D-7AF0-4A26-9C04-CD5E8ECDD4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3213100"/>
            <a:ext cx="6624638" cy="1695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aphicFrame>
        <p:nvGraphicFramePr>
          <p:cNvPr id="9220" name="Group 4">
            <a:extLst>
              <a:ext uri="{FF2B5EF4-FFF2-40B4-BE49-F238E27FC236}">
                <a16:creationId xmlns:a16="http://schemas.microsoft.com/office/drawing/2014/main" id="{D964A09F-61C0-4230-A5A5-EC144CDCBABA}"/>
              </a:ext>
            </a:extLst>
          </p:cNvPr>
          <p:cNvGraphicFramePr>
            <a:graphicFrameLocks noGrp="1"/>
          </p:cNvGraphicFramePr>
          <p:nvPr/>
        </p:nvGraphicFramePr>
        <p:xfrm>
          <a:off x="0" y="0"/>
          <a:ext cx="5849938" cy="941388"/>
        </p:xfrm>
        <a:graphic>
          <a:graphicData uri="http://schemas.openxmlformats.org/drawingml/2006/table">
            <a:tbl>
              <a:tblPr/>
              <a:tblGrid>
                <a:gridCol w="58499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941388">
                <a:tc>
                  <a:txBody>
                    <a:bodyPr/>
                    <a:lstStyle>
                      <a:lvl1pPr eaLnBrk="0" hangingPunct="0"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62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endParaRPr kumimoji="0" lang="pl-PL" altLang="pl-PL" sz="28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</a:endParaRPr>
                    </a:p>
                  </a:txBody>
                  <a:tcPr marL="90000" marR="90000" marT="615754" marB="461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5607" name="Text Box 6">
            <a:extLst>
              <a:ext uri="{FF2B5EF4-FFF2-40B4-BE49-F238E27FC236}">
                <a16:creationId xmlns:a16="http://schemas.microsoft.com/office/drawing/2014/main" id="{5D215E58-333E-4237-AA18-214E5CDE4D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28600" y="5589588"/>
            <a:ext cx="8748713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             System z powierzchniowym przepływem ścieków z wynurzonymi makrofitami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6E4D4649-A0C0-463E-BEA4-E34EF7DAD05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854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1">
            <a:extLst>
              <a:ext uri="{FF2B5EF4-FFF2-40B4-BE49-F238E27FC236}">
                <a16:creationId xmlns:a16="http://schemas.microsoft.com/office/drawing/2014/main" id="{D5E058FB-FDAB-4FA7-B17E-30DF7EF3AD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3575" y="1000125"/>
            <a:ext cx="7869238" cy="146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 b="1" i="1"/>
              <a:t>PP z pływającymi makrofitami ,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System ten składa się głównie z jednego lub większej ilości płytkich stawów, o głębokości około 3 m, w których stosuje się hydrofity pływające. Czas przebywania ścieków  w zbiorniku jest długi i wynosi kilkadziesiąt dni.</a:t>
            </a:r>
          </a:p>
        </p:txBody>
      </p:sp>
      <p:pic>
        <p:nvPicPr>
          <p:cNvPr id="27651" name="Picture 2">
            <a:extLst>
              <a:ext uri="{FF2B5EF4-FFF2-40B4-BE49-F238E27FC236}">
                <a16:creationId xmlns:a16="http://schemas.microsoft.com/office/drawing/2014/main" id="{84F535B3-6703-412B-9F6E-466740ED2C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3141663"/>
            <a:ext cx="6985000" cy="215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55EC73D3-E4E1-409B-AF6C-D8E76EE7E69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57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>
            <a:extLst>
              <a:ext uri="{FF2B5EF4-FFF2-40B4-BE49-F238E27FC236}">
                <a16:creationId xmlns:a16="http://schemas.microsoft.com/office/drawing/2014/main" id="{FA7B5515-1AF1-4079-AE53-D1F58C09DF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2708275"/>
            <a:ext cx="7273925" cy="230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9699" name="Text Box 2">
            <a:extLst>
              <a:ext uri="{FF2B5EF4-FFF2-40B4-BE49-F238E27FC236}">
                <a16:creationId xmlns:a16="http://schemas.microsoft.com/office/drawing/2014/main" id="{4FBA28FC-C017-4D5B-96C5-C41DF543D0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66813" y="1720850"/>
            <a:ext cx="6380162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 b="1" i="1"/>
              <a:t>PP z makrofitami zakorzenionymi o pływających liściach 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A071062D-EE63-4046-8CFE-6B11EC7D2C8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980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>
            <a:extLst>
              <a:ext uri="{FF2B5EF4-FFF2-40B4-BE49-F238E27FC236}">
                <a16:creationId xmlns:a16="http://schemas.microsoft.com/office/drawing/2014/main" id="{4E7514E8-0FDA-4374-8056-3E1008BE4F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076575"/>
            <a:ext cx="7993063" cy="2008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1747" name="Text Box 2">
            <a:extLst>
              <a:ext uri="{FF2B5EF4-FFF2-40B4-BE49-F238E27FC236}">
                <a16:creationId xmlns:a16="http://schemas.microsoft.com/office/drawing/2014/main" id="{E4F2CA09-C71F-44BE-BF5F-A92F394FE2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0125" y="1989138"/>
            <a:ext cx="4424363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 b="1" i="1"/>
              <a:t>PP z zanurzonymi makrofitami ( rys. 5),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A1DA310F-2081-4598-9E34-A505809567A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52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1">
            <a:extLst>
              <a:ext uri="{FF2B5EF4-FFF2-40B4-BE49-F238E27FC236}">
                <a16:creationId xmlns:a16="http://schemas.microsoft.com/office/drawing/2014/main" id="{F505AD96-D66D-44C3-8F11-5F48264ACF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0913" y="836613"/>
            <a:ext cx="7016750" cy="642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marL="342900" indent="-331788"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 b="1" i="1"/>
              <a:t>   Systemy z podpowierzchniowym przepływem ścieków (PD)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 b="1" i="1"/>
          </a:p>
        </p:txBody>
      </p:sp>
      <p:pic>
        <p:nvPicPr>
          <p:cNvPr id="33795" name="Picture 2">
            <a:extLst>
              <a:ext uri="{FF2B5EF4-FFF2-40B4-BE49-F238E27FC236}">
                <a16:creationId xmlns:a16="http://schemas.microsoft.com/office/drawing/2014/main" id="{44D88143-A85F-42F7-8A9C-D673A1297B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2420938"/>
            <a:ext cx="7056438" cy="273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3796" name="Rectangle 3">
            <a:extLst>
              <a:ext uri="{FF2B5EF4-FFF2-40B4-BE49-F238E27FC236}">
                <a16:creationId xmlns:a16="http://schemas.microsoft.com/office/drawing/2014/main" id="{712B6C38-406B-4077-9FB4-8E3DEEBD5B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01950" y="1500188"/>
            <a:ext cx="334010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 b="1" i="1"/>
              <a:t>PD z poziomym przepływem 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E8B8906D-9BC9-4598-9788-38949833D2C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341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>
            <a:extLst>
              <a:ext uri="{FF2B5EF4-FFF2-40B4-BE49-F238E27FC236}">
                <a16:creationId xmlns:a16="http://schemas.microsoft.com/office/drawing/2014/main" id="{8CF83412-DFD9-4BCB-BA55-32AE1D035B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348880"/>
            <a:ext cx="7554913" cy="257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5843" name="Rectangle 2">
            <a:extLst>
              <a:ext uri="{FF2B5EF4-FFF2-40B4-BE49-F238E27FC236}">
                <a16:creationId xmlns:a16="http://schemas.microsoft.com/office/drawing/2014/main" id="{AA07F3E5-89DB-4CB5-815E-B76A72C2F9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01950" y="857250"/>
            <a:ext cx="334010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 b="1" i="1"/>
              <a:t>PD z pionowym przepływem 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9133E880-4D57-40D0-8417-793AD8BD372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820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>
            <a:extLst>
              <a:ext uri="{FF2B5EF4-FFF2-40B4-BE49-F238E27FC236}">
                <a16:creationId xmlns:a16="http://schemas.microsoft.com/office/drawing/2014/main" id="{1E6FDAF2-4A61-4A1A-853D-0DADCBF40C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71463"/>
            <a:ext cx="2790825" cy="404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7891" name="Picture 2">
            <a:extLst>
              <a:ext uri="{FF2B5EF4-FFF2-40B4-BE49-F238E27FC236}">
                <a16:creationId xmlns:a16="http://schemas.microsoft.com/office/drawing/2014/main" id="{912220E6-000C-4515-8BC4-99CC109DFE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9588" y="720725"/>
            <a:ext cx="4048125" cy="280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0F8F1330-CA43-445B-B8D7-6B8606EFB97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759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1">
            <a:extLst>
              <a:ext uri="{FF2B5EF4-FFF2-40B4-BE49-F238E27FC236}">
                <a16:creationId xmlns:a16="http://schemas.microsoft.com/office/drawing/2014/main" id="{757FC951-EDF8-4DF3-BD26-0EF00E52EA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25" y="1096963"/>
            <a:ext cx="7580313" cy="3660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marL="342900" indent="-331788"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Wykorzystanie  roślin ma na celu: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/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pl-PL" sz="1800"/>
              <a:t>transportowanie tlenu poprzez źdźbła do kłączy i korzeni, a następnie do strefy gruntu wokół korzenia. Powstaje wówczas strefa tlenowa. W strefie tej zostają utlenione związki węgla oraz zachodzi proces nitryfikacji azotu amonowego. Odbywa się to w wyniku oddziaływania bakterii tlenowych. 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pl-PL" sz="1800"/>
              <a:t>W strefie beztlenowej natomiast zachodzą procesy defosfatacji i denitryfikacji. Mozaikowe ułożenie stref tlenowej </a:t>
            </a:r>
            <a:br>
              <a:rPr lang="pl-PL" altLang="pl-PL" sz="1800"/>
            </a:br>
            <a:r>
              <a:rPr lang="pl-PL" altLang="pl-PL" sz="1800"/>
              <a:t>i beztlenowej zwane efektem rezosferycznym przyczynia się do wzrostu ilości mikroorganizmów w glebie (od 10-100 miliardów mikroorganizmów na 1 gram gleby).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/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F86A7FF0-6A97-47D9-A41F-35B76D84C5B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850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1">
            <a:extLst>
              <a:ext uri="{FF2B5EF4-FFF2-40B4-BE49-F238E27FC236}">
                <a16:creationId xmlns:a16="http://schemas.microsoft.com/office/drawing/2014/main" id="{FEC8367D-F946-4457-A50F-94FBE182A5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25" y="1260475"/>
            <a:ext cx="7559675" cy="2922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-  rozluźnienie struktury gruntu poprzez przerastanie korzeniami, a tym samym zwiększenie współczynnika filtracji,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-  biokatalityczne działanie korzeni pozwalające na optymalny przyrost mikroorganizmów w strefie gruntowo-wodnej,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-  pobieranie przez roślinę substancji pokarmowych i wbudowywanie ich w swoje komórki.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6EC01D2D-5BFD-4CE6-A850-9E7334C0047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19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 Box 1">
            <a:extLst>
              <a:ext uri="{FF2B5EF4-FFF2-40B4-BE49-F238E27FC236}">
                <a16:creationId xmlns:a16="http://schemas.microsoft.com/office/drawing/2014/main" id="{8596B2C5-71E9-463B-B06B-B4A9485894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476250"/>
            <a:ext cx="9144000" cy="5122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marL="342900" indent="-331788"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/>
              <a:t>Wymierne efekty stosowania oczyszczalni są następujące: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/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AutoNum type="arabicPeriod"/>
            </a:pPr>
            <a:r>
              <a:rPr lang="pl-PL" altLang="pl-PL" sz="1800"/>
              <a:t>Osiągane są wysokie efekty oczyszczania w zakresie zawiesiny, BZT oraz związków biogennych. Obserwuje się jednak zmniejszenie efektywność oczyszczalni w okresie zimowym o około 10-20%;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2. W oczyszczalniach trzcinowych zachodzi również wysokoefektywne usuwanie ze ścieków metali ciężkich, kumulujących się w złożu gruntowym.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3. Makrofity wynurzone (np. trzcina) poprawiają hydraulikę podłoża, utrzymując jego przepuszczalność;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 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4. Zmniejszenie się ilości ścieków na skutek zużywania części wody w procesie transpiracji. Przeprowadzone  badania wykazały, że l m2 liści trzciny może odparować 2,23 kg wody dziennie. Wartość ta zmienia się w zależności od wieku liścia, wilgotności powietrza, lądowego, lub wodnego stanowiska rośliny;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/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110A9D10-136F-4EA2-BE32-48E2EFCC901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74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1">
            <a:extLst>
              <a:ext uri="{FF2B5EF4-FFF2-40B4-BE49-F238E27FC236}">
                <a16:creationId xmlns:a16="http://schemas.microsoft.com/office/drawing/2014/main" id="{C26531D3-F3E4-4C39-BF58-12F1326711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013" y="1117600"/>
            <a:ext cx="8720137" cy="3382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6. Duże możliwości buforowe podłoża, zatem nie ma wrażliwości na nadmiar i niedobór ścieków – nierównomierny dopływ ścieków;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7. Brak wytwarzania wtórnych osadów ściekowych przez systemy hydrofitowe;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8. W otoczeniu oczyszczalni brak jest nieprzyjemnych odorów;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9. Prostota i konkurencyjna cena projektu, inwestycji i eksploatacji. Nie wymagają stałej wykwalifikowanej obsługi;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10.Naturalny wygląd i ekologiczność. Łatwo wkomponować je w krajobraz. Na jednej</a:t>
            </a:r>
            <a:br>
              <a:rPr lang="pl-PL" altLang="pl-PL" sz="1800"/>
            </a:br>
            <a:r>
              <a:rPr lang="pl-PL" altLang="pl-PL" sz="1800"/>
              <a:t>z takich oczyszczalni w Niemczech utworzono rezerwat ptaków;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11. Dla prawidłowej pracy oczyszczalnie trzcinowe wymagają skutecznych urządzeń do mechanicznego oczyszczania ścieków.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12.Niezbędny okres dla wpracowania się oczyszczalni trzcinowych ścieków i ustabilizowania się odpływu wynosi 2-3 lat. 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A3053230-E562-4CCB-9E2F-0618DB9FEAA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105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1">
            <a:extLst>
              <a:ext uri="{FF2B5EF4-FFF2-40B4-BE49-F238E27FC236}">
                <a16:creationId xmlns:a16="http://schemas.microsoft.com/office/drawing/2014/main" id="{A197B4E8-E432-4572-AB11-D02ACB0F24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846263"/>
            <a:ext cx="6913562" cy="3814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8131" name="Text Box 2">
            <a:extLst>
              <a:ext uri="{FF2B5EF4-FFF2-40B4-BE49-F238E27FC236}">
                <a16:creationId xmlns:a16="http://schemas.microsoft.com/office/drawing/2014/main" id="{35C914EF-F8C7-4870-B844-71B1FFF24B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33525" y="857250"/>
            <a:ext cx="29527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Oczyszczalnie typu Lemna 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5309F548-6142-4B27-8429-A897F35EDB3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942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1">
            <a:extLst>
              <a:ext uri="{FF2B5EF4-FFF2-40B4-BE49-F238E27FC236}">
                <a16:creationId xmlns:a16="http://schemas.microsoft.com/office/drawing/2014/main" id="{4AE42928-A5B8-40DD-AC66-4CF0139A59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5813" y="1500188"/>
            <a:ext cx="8358187" cy="311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Charakterystyka </a:t>
            </a:r>
            <a:r>
              <a:rPr lang="pl-PL" altLang="pl-PL" sz="1800" i="1"/>
              <a:t>Lemna minor</a:t>
            </a:r>
            <a:r>
              <a:rPr lang="pl-PL" altLang="pl-PL" sz="1800"/>
              <a:t>: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- Bylina składająca się z kilkumilimetrowych płaskich okrągłych członów z których wystają długie korzonki,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Char char="-"/>
            </a:pPr>
            <a:r>
              <a:rPr lang="pl-PL" altLang="pl-PL" sz="1800"/>
              <a:t>Rozmnaża się wegetatywnie w temp. 5-30 o C, optymalna temperatura 20-25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  (podwaja swoją masę w ciągu 2-4 dni),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Char char="-"/>
            </a:pPr>
            <a:r>
              <a:rPr lang="pl-PL" altLang="pl-PL" sz="1800"/>
              <a:t>Zimuje w postaci pączków opadłych na dno lub wmarznięta w lód,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Char char="-"/>
            </a:pPr>
            <a:r>
              <a:rPr lang="pl-PL" altLang="pl-PL" sz="1800"/>
              <a:t>Występuje w wodach żyznych przy odczynie pH 3,5-10,4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Char char="-"/>
            </a:pPr>
            <a:r>
              <a:rPr lang="pl-PL" altLang="pl-PL" sz="1800"/>
              <a:t>Duży zakres na pierwiastki: wapń, magnez, sód potas, chlor i siarkę, metale ciężkie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Char char="-"/>
            </a:pPr>
            <a:r>
              <a:rPr lang="pl-PL" altLang="pl-PL" sz="1800"/>
              <a:t> Roślina ekspansywna, przyrost biomasy – 7 kg/m2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C2E24AB2-3DF5-4AF3-8924-1A50E60C7BB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08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 Box 1">
            <a:extLst>
              <a:ext uri="{FF2B5EF4-FFF2-40B4-BE49-F238E27FC236}">
                <a16:creationId xmlns:a16="http://schemas.microsoft.com/office/drawing/2014/main" id="{BFFB66D7-D1DA-4AD1-8C34-0622698333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1289050"/>
            <a:ext cx="7777162" cy="448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marL="342900" indent="-331788"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Zalety oczyszczalni typu Lemna :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/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AutoNum type="arabicPeriod"/>
            </a:pPr>
            <a:r>
              <a:rPr lang="pl-PL" altLang="pl-PL" sz="1800"/>
              <a:t>Niski koszt budowy i eksploatacji. Jest energooszczędna;</a:t>
            </a:r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AutoNum type="arabicPeriod"/>
            </a:pPr>
            <a:r>
              <a:rPr lang="pl-PL" altLang="pl-PL" sz="1800"/>
              <a:t>Oczyszczalnia nie stwarza zagrożenia zapachowego, bakteriologicznego i hałasem. Może być z łatwością wkomponowana w teren tworząc element krajobrazu;</a:t>
            </a:r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AutoNum type="arabicPeriod"/>
            </a:pPr>
            <a:r>
              <a:rPr lang="pl-PL" altLang="pl-PL" sz="1800"/>
              <a:t>Z uwagi na wymagany duży obszar mogą być lokalizowane na nieużytkach rolnych;</a:t>
            </a:r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AutoNum type="arabicPeriod"/>
            </a:pPr>
            <a:r>
              <a:rPr lang="pl-PL" altLang="pl-PL" sz="1800"/>
              <a:t>Ilości osadów, które powstają w procesach oczyszczania są niewielkie. Przyrost osadu na dnie stawu wynosi poniżej 3 cm rocznie. Umożliwia to eksploatację stawu bez oczyszczania dna przez około 15-20 lat, a nawet 20 do 30 lat;</a:t>
            </a:r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AutoNum type="arabicPeriod"/>
            </a:pPr>
            <a:r>
              <a:rPr lang="pl-PL" altLang="pl-PL" sz="1800"/>
              <a:t>Dno stawu zabezpieczone folią uniemożliwia zanieczyszczenia wód podziemnych;</a:t>
            </a:r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AutoNum type="arabicPeriod"/>
            </a:pPr>
            <a:r>
              <a:rPr lang="pl-PL" altLang="pl-PL" sz="1800"/>
              <a:t>Z uwagi na długi czas oczyszczania na odpływie ścieków nie stwierdza się obecności bakterii </a:t>
            </a:r>
            <a:r>
              <a:rPr lang="pl-PL" altLang="pl-PL" sz="1800" i="1"/>
              <a:t>coli</a:t>
            </a:r>
            <a:r>
              <a:rPr lang="pl-PL" altLang="pl-PL" sz="1800"/>
              <a:t>, grupy </a:t>
            </a:r>
            <a:r>
              <a:rPr lang="pl-PL" altLang="pl-PL" sz="1800" i="1"/>
              <a:t>Salmonella</a:t>
            </a:r>
            <a:r>
              <a:rPr lang="pl-PL" altLang="pl-PL" sz="1800"/>
              <a:t> i </a:t>
            </a:r>
            <a:r>
              <a:rPr lang="pl-PL" altLang="pl-PL" sz="1800" i="1"/>
              <a:t>Shigella</a:t>
            </a:r>
            <a:r>
              <a:rPr lang="pl-PL" altLang="pl-PL" sz="1800"/>
              <a:t>.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D7C462A5-643B-4B09-A03D-041D1933F7D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44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>
            <a:extLst>
              <a:ext uri="{FF2B5EF4-FFF2-40B4-BE49-F238E27FC236}">
                <a16:creationId xmlns:a16="http://schemas.microsoft.com/office/drawing/2014/main" id="{8525CA90-0A01-48DE-BB23-14445BB3B3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3816424" cy="2611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9DCCEF9-B6F0-4B3E-9804-231C7C8ABB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4970" y="215873"/>
            <a:ext cx="4307922" cy="25573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" name="Picture 1">
            <a:extLst>
              <a:ext uri="{FF2B5EF4-FFF2-40B4-BE49-F238E27FC236}">
                <a16:creationId xmlns:a16="http://schemas.microsoft.com/office/drawing/2014/main" id="{19FB9025-B821-4AE8-BAA5-2D56595739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227" y="3429000"/>
            <a:ext cx="4104308" cy="2974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aphicFrame>
        <p:nvGraphicFramePr>
          <p:cNvPr id="5" name="Object 2">
            <a:extLst>
              <a:ext uri="{FF2B5EF4-FFF2-40B4-BE49-F238E27FC236}">
                <a16:creationId xmlns:a16="http://schemas.microsoft.com/office/drawing/2014/main" id="{40528E47-B02F-4F1C-93C8-6255A4854D7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08386612"/>
              </p:ext>
            </p:extLst>
          </p:nvPr>
        </p:nvGraphicFramePr>
        <p:xfrm>
          <a:off x="4751477" y="3429000"/>
          <a:ext cx="4104309" cy="29744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80" r:id="rId9" imgW="4535049" imgH="3078226" progId="">
                  <p:embed/>
                </p:oleObj>
              </mc:Choice>
              <mc:Fallback>
                <p:oleObj r:id="rId9" imgW="4535049" imgH="3078226" progId="">
                  <p:embed/>
                  <p:pic>
                    <p:nvPicPr>
                      <p:cNvPr id="60419" name="Object 2">
                        <a:extLst>
                          <a:ext uri="{FF2B5EF4-FFF2-40B4-BE49-F238E27FC236}">
                            <a16:creationId xmlns:a16="http://schemas.microsoft.com/office/drawing/2014/main" id="{2F9863F2-ADB8-432A-B3FC-B82474038F2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51477" y="3429000"/>
                        <a:ext cx="4104309" cy="297446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49FDBDA9-9E15-4077-8884-32DD7327A58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5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5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2/3*#ppt_w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2/3*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23011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yw pakietu Office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pl-PL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pl-PL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lnDef>
  </a:objectDefaults>
  <a:extraClrSchemeLst>
    <a:extraClrScheme>
      <a:clrScheme name="Motyw pakietu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yw pakietu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1118</Words>
  <Application>Microsoft Office PowerPoint</Application>
  <PresentationFormat>Pokaz na ekranie (4:3)</PresentationFormat>
  <Paragraphs>111</Paragraphs>
  <Slides>21</Slides>
  <Notes>21</Notes>
  <HiddenSlides>0</HiddenSlides>
  <MMClips>20</MMClips>
  <ScaleCrop>false</ScaleCrop>
  <HeadingPairs>
    <vt:vector size="8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Osadzone serwery OLE</vt:lpstr>
      </vt:variant>
      <vt:variant>
        <vt:i4>0</vt:i4>
      </vt:variant>
      <vt:variant>
        <vt:lpstr>Tytuły slajdów</vt:lpstr>
      </vt:variant>
      <vt:variant>
        <vt:i4>21</vt:i4>
      </vt:variant>
    </vt:vector>
  </HeadingPairs>
  <TitlesOfParts>
    <vt:vector size="25" baseType="lpstr">
      <vt:lpstr>Arial</vt:lpstr>
      <vt:lpstr>SimSun</vt:lpstr>
      <vt:lpstr>Times New Roman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Oczyszczalnie hydrobotaniczne</dc:title>
  <dc:creator>ZAMORSCY</dc:creator>
  <cp:lastModifiedBy>Justyna Zamorska</cp:lastModifiedBy>
  <cp:revision>20</cp:revision>
  <cp:lastPrinted>1601-01-01T00:00:00Z</cp:lastPrinted>
  <dcterms:created xsi:type="dcterms:W3CDTF">2007-05-30T03:30:42Z</dcterms:created>
  <dcterms:modified xsi:type="dcterms:W3CDTF">2021-01-05T11:18:38Z</dcterms:modified>
</cp:coreProperties>
</file>