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6" r:id="rId11"/>
    <p:sldId id="267" r:id="rId12"/>
  </p:sldIdLst>
  <p:sldSz cx="9144000" cy="6858000" type="screen4x3"/>
  <p:notesSz cx="6858000" cy="9144000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bg1"/>
        </a:solidFill>
        <a:latin typeface="Calibri" panose="020F0502020204030204" pitchFamily="34" charset="0"/>
        <a:ea typeface="SimSun" panose="02010600030101010101" pitchFamily="2" charset="-122"/>
        <a:cs typeface="+mn-cs"/>
      </a:defRPr>
    </a:lvl1pPr>
    <a:lvl2pPr marL="742950" indent="-28575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bg1"/>
        </a:solidFill>
        <a:latin typeface="Calibri" panose="020F0502020204030204" pitchFamily="34" charset="0"/>
        <a:ea typeface="SimSun" panose="02010600030101010101" pitchFamily="2" charset="-122"/>
        <a:cs typeface="+mn-cs"/>
      </a:defRPr>
    </a:lvl2pPr>
    <a:lvl3pPr marL="11430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bg1"/>
        </a:solidFill>
        <a:latin typeface="Calibri" panose="020F0502020204030204" pitchFamily="34" charset="0"/>
        <a:ea typeface="SimSun" panose="02010600030101010101" pitchFamily="2" charset="-122"/>
        <a:cs typeface="+mn-cs"/>
      </a:defRPr>
    </a:lvl3pPr>
    <a:lvl4pPr marL="16002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bg1"/>
        </a:solidFill>
        <a:latin typeface="Calibri" panose="020F0502020204030204" pitchFamily="34" charset="0"/>
        <a:ea typeface="SimSun" panose="02010600030101010101" pitchFamily="2" charset="-122"/>
        <a:cs typeface="+mn-cs"/>
      </a:defRPr>
    </a:lvl4pPr>
    <a:lvl5pPr marL="20574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bg1"/>
        </a:solidFill>
        <a:latin typeface="Calibri" panose="020F0502020204030204" pitchFamily="34" charset="0"/>
        <a:ea typeface="SimSun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Calibri" panose="020F0502020204030204" pitchFamily="34" charset="0"/>
        <a:ea typeface="SimSun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Calibri" panose="020F0502020204030204" pitchFamily="34" charset="0"/>
        <a:ea typeface="SimSun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Calibri" panose="020F0502020204030204" pitchFamily="34" charset="0"/>
        <a:ea typeface="SimSun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Calibri" panose="020F0502020204030204" pitchFamily="34" charset="0"/>
        <a:ea typeface="SimSun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8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AutoShape 1">
            <a:extLst>
              <a:ext uri="{FF2B5EF4-FFF2-40B4-BE49-F238E27FC236}">
                <a16:creationId xmlns:a16="http://schemas.microsoft.com/office/drawing/2014/main" id="{41610E9D-7988-4BAA-972B-C6F9043E53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2050" name="AutoShape 2">
            <a:extLst>
              <a:ext uri="{FF2B5EF4-FFF2-40B4-BE49-F238E27FC236}">
                <a16:creationId xmlns:a16="http://schemas.microsoft.com/office/drawing/2014/main" id="{D8B46B21-F1BB-4D47-859A-07CA54D2A9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2051" name="AutoShape 3">
            <a:extLst>
              <a:ext uri="{FF2B5EF4-FFF2-40B4-BE49-F238E27FC236}">
                <a16:creationId xmlns:a16="http://schemas.microsoft.com/office/drawing/2014/main" id="{F7566005-BD2A-4CFB-91BF-8808535BEB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2052" name="AutoShape 4">
            <a:extLst>
              <a:ext uri="{FF2B5EF4-FFF2-40B4-BE49-F238E27FC236}">
                <a16:creationId xmlns:a16="http://schemas.microsoft.com/office/drawing/2014/main" id="{E27C0456-9659-499C-BD7F-FCD6811456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2053" name="AutoShape 5">
            <a:extLst>
              <a:ext uri="{FF2B5EF4-FFF2-40B4-BE49-F238E27FC236}">
                <a16:creationId xmlns:a16="http://schemas.microsoft.com/office/drawing/2014/main" id="{9AD85CC4-3E20-4A49-AED9-79A1C20DA1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2054" name="AutoShape 6">
            <a:extLst>
              <a:ext uri="{FF2B5EF4-FFF2-40B4-BE49-F238E27FC236}">
                <a16:creationId xmlns:a16="http://schemas.microsoft.com/office/drawing/2014/main" id="{F30A4021-4641-4932-A86E-C102DCB1FE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2055" name="AutoShape 7">
            <a:extLst>
              <a:ext uri="{FF2B5EF4-FFF2-40B4-BE49-F238E27FC236}">
                <a16:creationId xmlns:a16="http://schemas.microsoft.com/office/drawing/2014/main" id="{0726052C-D59A-41B6-98C4-A4A1158F80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2056" name="AutoShape 8">
            <a:extLst>
              <a:ext uri="{FF2B5EF4-FFF2-40B4-BE49-F238E27FC236}">
                <a16:creationId xmlns:a16="http://schemas.microsoft.com/office/drawing/2014/main" id="{3B10E9AD-EC40-458A-BADE-654926D6A3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2057" name="AutoShape 9">
            <a:extLst>
              <a:ext uri="{FF2B5EF4-FFF2-40B4-BE49-F238E27FC236}">
                <a16:creationId xmlns:a16="http://schemas.microsoft.com/office/drawing/2014/main" id="{4CAB63BB-3519-4C74-AE0D-7A1BE5C220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2058" name="AutoShape 10">
            <a:extLst>
              <a:ext uri="{FF2B5EF4-FFF2-40B4-BE49-F238E27FC236}">
                <a16:creationId xmlns:a16="http://schemas.microsoft.com/office/drawing/2014/main" id="{C80A5524-DD4E-4EBE-AF13-82D4340AF4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2059" name="Rectangle 11">
            <a:extLst>
              <a:ext uri="{FF2B5EF4-FFF2-40B4-BE49-F238E27FC236}">
                <a16:creationId xmlns:a16="http://schemas.microsoft.com/office/drawing/2014/main" id="{F3A686DD-1905-4876-A603-4AC26F862069}"/>
              </a:ext>
            </a:extLst>
          </p:cNvPr>
          <p:cNvSpPr>
            <a:spLocks noGrp="1" noChangeArrowheads="1"/>
          </p:cNvSpPr>
          <p:nvPr>
            <p:ph type="sldImg"/>
          </p:nvPr>
        </p:nvSpPr>
        <p:spPr bwMode="auto">
          <a:xfrm>
            <a:off x="-11798300" y="-11796713"/>
            <a:ext cx="11782425" cy="12476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2060" name="Rectangle 12">
            <a:extLst>
              <a:ext uri="{FF2B5EF4-FFF2-40B4-BE49-F238E27FC236}">
                <a16:creationId xmlns:a16="http://schemas.microsoft.com/office/drawing/2014/main" id="{35022D55-0E6D-42DD-B7A6-097F1AA5E670}"/>
              </a:ext>
            </a:extLst>
          </p:cNvPr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68938" cy="4097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pl-PL" alt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1">
            <a:extLst>
              <a:ext uri="{FF2B5EF4-FFF2-40B4-BE49-F238E27FC236}">
                <a16:creationId xmlns:a16="http://schemas.microsoft.com/office/drawing/2014/main" id="{93D73263-F6A9-4A95-9A40-3DB0EA3716C2}"/>
              </a:ext>
            </a:extLst>
          </p:cNvPr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7106" name="Rectangle 2">
            <a:extLst>
              <a:ext uri="{FF2B5EF4-FFF2-40B4-BE49-F238E27FC236}">
                <a16:creationId xmlns:a16="http://schemas.microsoft.com/office/drawing/2014/main" id="{782F7560-49E4-475F-8801-EB1979A1996D}"/>
              </a:ext>
            </a:extLst>
          </p:cNvPr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70525" cy="409892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Rectangle 1">
            <a:extLst>
              <a:ext uri="{FF2B5EF4-FFF2-40B4-BE49-F238E27FC236}">
                <a16:creationId xmlns:a16="http://schemas.microsoft.com/office/drawing/2014/main" id="{395A9DC8-7FC7-4633-9DB4-D6E58D8B10FC}"/>
              </a:ext>
            </a:extLst>
          </p:cNvPr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8130" name="Rectangle 2">
            <a:extLst>
              <a:ext uri="{FF2B5EF4-FFF2-40B4-BE49-F238E27FC236}">
                <a16:creationId xmlns:a16="http://schemas.microsoft.com/office/drawing/2014/main" id="{13C19CB9-79B6-4E9E-AEDA-9A214385299C}"/>
              </a:ext>
            </a:extLst>
          </p:cNvPr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70525" cy="409892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Rectangle 1">
            <a:extLst>
              <a:ext uri="{FF2B5EF4-FFF2-40B4-BE49-F238E27FC236}">
                <a16:creationId xmlns:a16="http://schemas.microsoft.com/office/drawing/2014/main" id="{25370939-C1B2-42AE-BD78-8804C8F2B5E8}"/>
              </a:ext>
            </a:extLst>
          </p:cNvPr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9154" name="Rectangle 2">
            <a:extLst>
              <a:ext uri="{FF2B5EF4-FFF2-40B4-BE49-F238E27FC236}">
                <a16:creationId xmlns:a16="http://schemas.microsoft.com/office/drawing/2014/main" id="{4A0395E3-E7C2-43E5-B596-ADBF5002FE36}"/>
              </a:ext>
            </a:extLst>
          </p:cNvPr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70525" cy="409892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Rectangle 1">
            <a:extLst>
              <a:ext uri="{FF2B5EF4-FFF2-40B4-BE49-F238E27FC236}">
                <a16:creationId xmlns:a16="http://schemas.microsoft.com/office/drawing/2014/main" id="{7CCC973F-F308-473E-994B-831157781FA6}"/>
              </a:ext>
            </a:extLst>
          </p:cNvPr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0178" name="Rectangle 2">
            <a:extLst>
              <a:ext uri="{FF2B5EF4-FFF2-40B4-BE49-F238E27FC236}">
                <a16:creationId xmlns:a16="http://schemas.microsoft.com/office/drawing/2014/main" id="{1FE5FA6D-CF1A-495E-A852-5C4FCD3177F8}"/>
              </a:ext>
            </a:extLst>
          </p:cNvPr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70525" cy="409892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Rectangle 1">
            <a:extLst>
              <a:ext uri="{FF2B5EF4-FFF2-40B4-BE49-F238E27FC236}">
                <a16:creationId xmlns:a16="http://schemas.microsoft.com/office/drawing/2014/main" id="{8B4BDBDF-5B00-480D-9970-4C179BC2DAFB}"/>
              </a:ext>
            </a:extLst>
          </p:cNvPr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1202" name="Rectangle 2">
            <a:extLst>
              <a:ext uri="{FF2B5EF4-FFF2-40B4-BE49-F238E27FC236}">
                <a16:creationId xmlns:a16="http://schemas.microsoft.com/office/drawing/2014/main" id="{7664EF9B-F3DC-4C32-8E54-CB2A709AD700}"/>
              </a:ext>
            </a:extLst>
          </p:cNvPr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70525" cy="409892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Rectangle 1">
            <a:extLst>
              <a:ext uri="{FF2B5EF4-FFF2-40B4-BE49-F238E27FC236}">
                <a16:creationId xmlns:a16="http://schemas.microsoft.com/office/drawing/2014/main" id="{1518B235-4556-4DEC-BA20-C50F692FA6FA}"/>
              </a:ext>
            </a:extLst>
          </p:cNvPr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2226" name="Rectangle 2">
            <a:extLst>
              <a:ext uri="{FF2B5EF4-FFF2-40B4-BE49-F238E27FC236}">
                <a16:creationId xmlns:a16="http://schemas.microsoft.com/office/drawing/2014/main" id="{466540BB-FF40-430B-8E9F-3E125BA98936}"/>
              </a:ext>
            </a:extLst>
          </p:cNvPr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70525" cy="409892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Rectangle 1">
            <a:extLst>
              <a:ext uri="{FF2B5EF4-FFF2-40B4-BE49-F238E27FC236}">
                <a16:creationId xmlns:a16="http://schemas.microsoft.com/office/drawing/2014/main" id="{B777C056-46D3-4C2B-AD63-765E45E5E4CE}"/>
              </a:ext>
            </a:extLst>
          </p:cNvPr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3250" name="Rectangle 2">
            <a:extLst>
              <a:ext uri="{FF2B5EF4-FFF2-40B4-BE49-F238E27FC236}">
                <a16:creationId xmlns:a16="http://schemas.microsoft.com/office/drawing/2014/main" id="{E5E179D2-F071-4E0C-93EE-56AA5C9E2A54}"/>
              </a:ext>
            </a:extLst>
          </p:cNvPr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70525" cy="409892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Rectangle 1">
            <a:extLst>
              <a:ext uri="{FF2B5EF4-FFF2-40B4-BE49-F238E27FC236}">
                <a16:creationId xmlns:a16="http://schemas.microsoft.com/office/drawing/2014/main" id="{9CD59EE1-4269-4C50-8CD1-F123F3B20856}"/>
              </a:ext>
            </a:extLst>
          </p:cNvPr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5298" name="Rectangle 2">
            <a:extLst>
              <a:ext uri="{FF2B5EF4-FFF2-40B4-BE49-F238E27FC236}">
                <a16:creationId xmlns:a16="http://schemas.microsoft.com/office/drawing/2014/main" id="{735FC7A8-6154-4326-A9C3-717D6D970BFC}"/>
              </a:ext>
            </a:extLst>
          </p:cNvPr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70525" cy="409892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Rectangle 1">
            <a:extLst>
              <a:ext uri="{FF2B5EF4-FFF2-40B4-BE49-F238E27FC236}">
                <a16:creationId xmlns:a16="http://schemas.microsoft.com/office/drawing/2014/main" id="{33A516E2-F18A-4D18-866B-7EBCE1788AF6}"/>
              </a:ext>
            </a:extLst>
          </p:cNvPr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6322" name="Rectangle 2">
            <a:extLst>
              <a:ext uri="{FF2B5EF4-FFF2-40B4-BE49-F238E27FC236}">
                <a16:creationId xmlns:a16="http://schemas.microsoft.com/office/drawing/2014/main" id="{C2270BAD-183D-4979-9772-E4C34FF5780C}"/>
              </a:ext>
            </a:extLst>
          </p:cNvPr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70525" cy="409892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Rectangle 1">
            <a:extLst>
              <a:ext uri="{FF2B5EF4-FFF2-40B4-BE49-F238E27FC236}">
                <a16:creationId xmlns:a16="http://schemas.microsoft.com/office/drawing/2014/main" id="{013B234F-429B-4805-A7CD-BFBDF8EBC6E9}"/>
              </a:ext>
            </a:extLst>
          </p:cNvPr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7346" name="Rectangle 2">
            <a:extLst>
              <a:ext uri="{FF2B5EF4-FFF2-40B4-BE49-F238E27FC236}">
                <a16:creationId xmlns:a16="http://schemas.microsoft.com/office/drawing/2014/main" id="{A88ACDD8-FBB9-4C1F-B768-5FF36B2F69A8}"/>
              </a:ext>
            </a:extLst>
          </p:cNvPr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70525" cy="409892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Rectangle 1">
            <a:extLst>
              <a:ext uri="{FF2B5EF4-FFF2-40B4-BE49-F238E27FC236}">
                <a16:creationId xmlns:a16="http://schemas.microsoft.com/office/drawing/2014/main" id="{0E06E15D-ACCC-4750-805D-5AFD94FB5AC0}"/>
              </a:ext>
            </a:extLst>
          </p:cNvPr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8370" name="Rectangle 2">
            <a:extLst>
              <a:ext uri="{FF2B5EF4-FFF2-40B4-BE49-F238E27FC236}">
                <a16:creationId xmlns:a16="http://schemas.microsoft.com/office/drawing/2014/main" id="{6032280C-1165-44E7-A849-9927E3E84C81}"/>
              </a:ext>
            </a:extLst>
          </p:cNvPr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70525" cy="409892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373780F7-66E1-4CC9-8C1F-F760DD6E50D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id="{14C4C377-70D4-4C2A-8A83-96EAD466349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/>
              <a:t>Kliknij, aby edytować styl wzorca podtytułu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2452BCE8-6377-431F-ACAE-F3E4F430835B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pl-PL"/>
          </a:p>
        </p:txBody>
      </p:sp>
      <p:sp>
        <p:nvSpPr>
          <p:cNvPr id="5" name="Symbol zastępczy numeru slajdu 4">
            <a:extLst>
              <a:ext uri="{FF2B5EF4-FFF2-40B4-BE49-F238E27FC236}">
                <a16:creationId xmlns:a16="http://schemas.microsoft.com/office/drawing/2014/main" id="{730B514A-9DF8-4DC1-AF27-B79DECA6F2F8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E254690E-720F-46E6-BDC5-747D508186A3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0271995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37CEF5FE-3EF4-4B1A-A6BC-7D7C06CC73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A5444394-BB66-4961-B4AC-6F68B16A9F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7E126F8B-C286-4655-9FAA-8EC0A6BFD2C3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pl-PL"/>
          </a:p>
        </p:txBody>
      </p:sp>
      <p:sp>
        <p:nvSpPr>
          <p:cNvPr id="5" name="Symbol zastępczy numeru slajdu 4">
            <a:extLst>
              <a:ext uri="{FF2B5EF4-FFF2-40B4-BE49-F238E27FC236}">
                <a16:creationId xmlns:a16="http://schemas.microsoft.com/office/drawing/2014/main" id="{83F4192F-8DA5-408E-8CB7-49D0B954F0AF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C7950B2F-B0D7-4D22-89C4-54F1EB6D0C5A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1020676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6D2B4E1E-23B6-413C-82B6-74B8C90896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24A9EA04-A552-4D6D-866B-DE693E2332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318A6C7E-3957-4DE9-92AD-7203B43562A7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pl-PL"/>
          </a:p>
        </p:txBody>
      </p:sp>
      <p:sp>
        <p:nvSpPr>
          <p:cNvPr id="5" name="Symbol zastępczy numeru slajdu 4">
            <a:extLst>
              <a:ext uri="{FF2B5EF4-FFF2-40B4-BE49-F238E27FC236}">
                <a16:creationId xmlns:a16="http://schemas.microsoft.com/office/drawing/2014/main" id="{7A627499-4F1A-40A2-9DDC-5A5A47ACED4B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A200F072-BD44-4EB8-BCC7-0876321A9B4F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7396308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5EE76EDA-6B05-454B-8EDC-138F3C17E9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5424FB33-7B19-41D2-8614-925EA9F6C77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29075" cy="4508500"/>
          </a:xfrm>
        </p:spPr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20F7650E-8A6C-46F2-BC32-A23999EFC6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38675" y="1600200"/>
            <a:ext cx="4030663" cy="4508500"/>
          </a:xfrm>
        </p:spPr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id="{806CABC6-AE67-4F1D-8A70-4E6DE6CE9529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3E269B57-CECA-4052-A9AD-ABADA9F9641F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36F4EC1C-BA44-467D-A838-DF0F6A7749CF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816239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266973F1-7082-44DC-89D5-E699126535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C5540F37-824C-4F44-B3FD-490BE5EB60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93DA2116-5229-4D25-8E20-3C3C2313689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tekstu 4">
            <a:extLst>
              <a:ext uri="{FF2B5EF4-FFF2-40B4-BE49-F238E27FC236}">
                <a16:creationId xmlns:a16="http://schemas.microsoft.com/office/drawing/2014/main" id="{8AB71809-7A86-4842-8456-A7275CCB16A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6" name="Symbol zastępczy zawartości 5">
            <a:extLst>
              <a:ext uri="{FF2B5EF4-FFF2-40B4-BE49-F238E27FC236}">
                <a16:creationId xmlns:a16="http://schemas.microsoft.com/office/drawing/2014/main" id="{F23B3D2E-BDF8-4B43-BB8F-ECD296F7829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7" name="Symbol zastępczy daty 6">
            <a:extLst>
              <a:ext uri="{FF2B5EF4-FFF2-40B4-BE49-F238E27FC236}">
                <a16:creationId xmlns:a16="http://schemas.microsoft.com/office/drawing/2014/main" id="{98AA1410-607B-40F0-93AE-25A87B2F8D43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pl-PL"/>
          </a:p>
        </p:txBody>
      </p:sp>
      <p:sp>
        <p:nvSpPr>
          <p:cNvPr id="8" name="Symbol zastępczy numeru slajdu 7">
            <a:extLst>
              <a:ext uri="{FF2B5EF4-FFF2-40B4-BE49-F238E27FC236}">
                <a16:creationId xmlns:a16="http://schemas.microsoft.com/office/drawing/2014/main" id="{C371C182-38F6-4B6B-9AE7-B726E342260F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2A315AD8-DFA3-4526-965F-9A059D454EC1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5641563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A1E153B9-3F75-407B-B21D-F7852C7AC0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daty 2">
            <a:extLst>
              <a:ext uri="{FF2B5EF4-FFF2-40B4-BE49-F238E27FC236}">
                <a16:creationId xmlns:a16="http://schemas.microsoft.com/office/drawing/2014/main" id="{5C0D13BF-D245-4942-AFA5-41932753A99F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pl-PL"/>
          </a:p>
        </p:txBody>
      </p:sp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4CEFFC10-EDC8-46AC-BE15-FB2D604CF539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6EA05CF7-AAFC-43AF-A1B2-50DB31BD37AC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6047979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>
            <a:extLst>
              <a:ext uri="{FF2B5EF4-FFF2-40B4-BE49-F238E27FC236}">
                <a16:creationId xmlns:a16="http://schemas.microsoft.com/office/drawing/2014/main" id="{299F4B51-8DAE-4EF0-8B1E-0E7B2CB7EFF5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pl-PL"/>
          </a:p>
        </p:txBody>
      </p:sp>
      <p:sp>
        <p:nvSpPr>
          <p:cNvPr id="3" name="Symbol zastępczy numeru slajdu 2">
            <a:extLst>
              <a:ext uri="{FF2B5EF4-FFF2-40B4-BE49-F238E27FC236}">
                <a16:creationId xmlns:a16="http://schemas.microsoft.com/office/drawing/2014/main" id="{6ED101A6-5A40-4921-934A-2F9AAB01A692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D0826A4B-5A32-429C-B4B6-FADB28462E05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1955857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F6EBE455-4687-46B8-A4A3-C8814B5289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47D30D23-9988-47DA-9A48-5E9A74AE9D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AE038768-64B9-43BE-8D4B-75765DF82BA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id="{DB2D560F-47A3-4CAA-85BD-0F337C87B69A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16D30F90-5EC4-4E37-BE77-50155C005FEC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7A4E8462-A2E0-42B5-AC28-104119592AF3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40673687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187A242E-099A-43B2-9B72-3AB60AB84E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obrazu 2">
            <a:extLst>
              <a:ext uri="{FF2B5EF4-FFF2-40B4-BE49-F238E27FC236}">
                <a16:creationId xmlns:a16="http://schemas.microsoft.com/office/drawing/2014/main" id="{A03ECE27-B995-4DED-8300-102DD619310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1D21B83C-1896-4726-8A9D-B6B5069466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id="{7000AA91-1ECB-4095-94A9-CB056EDB1BBF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B9EC7F1C-6B65-4497-B622-5588E7A30F8A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83A34BB6-4BC5-4B66-A617-9579C7849226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0124557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AE16123C-523F-43A9-ABBC-8D106FF27C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>
            <a:extLst>
              <a:ext uri="{FF2B5EF4-FFF2-40B4-BE49-F238E27FC236}">
                <a16:creationId xmlns:a16="http://schemas.microsoft.com/office/drawing/2014/main" id="{6E9AA705-6202-4D4C-889A-79AB05C45C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535AC185-0C8F-4DBD-9E70-D36C9573FF33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pl-PL"/>
          </a:p>
        </p:txBody>
      </p:sp>
      <p:sp>
        <p:nvSpPr>
          <p:cNvPr id="5" name="Symbol zastępczy numeru slajdu 4">
            <a:extLst>
              <a:ext uri="{FF2B5EF4-FFF2-40B4-BE49-F238E27FC236}">
                <a16:creationId xmlns:a16="http://schemas.microsoft.com/office/drawing/2014/main" id="{3AE8F688-DE3E-4D5B-96D0-CAD05933F17C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A32055ED-B3E7-4841-BA5A-CF9DD3E8CA08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7161312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>
            <a:extLst>
              <a:ext uri="{FF2B5EF4-FFF2-40B4-BE49-F238E27FC236}">
                <a16:creationId xmlns:a16="http://schemas.microsoft.com/office/drawing/2014/main" id="{AC724F79-F0A0-4B8F-942D-D2BBBCAB634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616700" y="128588"/>
            <a:ext cx="2052638" cy="5980112"/>
          </a:xfrm>
        </p:spPr>
        <p:txBody>
          <a:bodyPr vert="eaVert"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>
            <a:extLst>
              <a:ext uri="{FF2B5EF4-FFF2-40B4-BE49-F238E27FC236}">
                <a16:creationId xmlns:a16="http://schemas.microsoft.com/office/drawing/2014/main" id="{3D43051E-3A24-4B8F-BE67-54777131483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57200" y="128588"/>
            <a:ext cx="6007100" cy="5980112"/>
          </a:xfrm>
        </p:spPr>
        <p:txBody>
          <a:bodyPr vert="eaVert"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A2F51419-8F43-441D-9CEE-57EE2548C010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pl-PL"/>
          </a:p>
        </p:txBody>
      </p:sp>
      <p:sp>
        <p:nvSpPr>
          <p:cNvPr id="5" name="Symbol zastępczy numeru slajdu 4">
            <a:extLst>
              <a:ext uri="{FF2B5EF4-FFF2-40B4-BE49-F238E27FC236}">
                <a16:creationId xmlns:a16="http://schemas.microsoft.com/office/drawing/2014/main" id="{71252D6E-D7BA-4CE0-96EC-FAD21351D863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3AC63FFB-E67D-4FC3-A51E-D7C63B1C3724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0342102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>
            <a:extLst>
              <a:ext uri="{FF2B5EF4-FFF2-40B4-BE49-F238E27FC236}">
                <a16:creationId xmlns:a16="http://schemas.microsoft.com/office/drawing/2014/main" id="{7D59E719-5321-42AF-8849-C35CC306B4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8588"/>
            <a:ext cx="8212138" cy="1433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pl-PL"/>
              <a:t>Kliknij, aby edytować format tekstu tytułu</a:t>
            </a:r>
          </a:p>
        </p:txBody>
      </p:sp>
      <p:sp>
        <p:nvSpPr>
          <p:cNvPr id="1026" name="Rectangle 2">
            <a:extLst>
              <a:ext uri="{FF2B5EF4-FFF2-40B4-BE49-F238E27FC236}">
                <a16:creationId xmlns:a16="http://schemas.microsoft.com/office/drawing/2014/main" id="{7671EFEC-367E-4F6A-88E8-6E2840EEB50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12138" cy="4508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pl-PL"/>
              <a:t>Kliknij, aby edytować format tekstu konspektu</a:t>
            </a:r>
          </a:p>
          <a:p>
            <a:pPr lvl="1"/>
            <a:r>
              <a:rPr lang="en-GB" altLang="pl-PL"/>
              <a:t>Drugi poziom konspektu</a:t>
            </a:r>
          </a:p>
          <a:p>
            <a:pPr lvl="2"/>
            <a:r>
              <a:rPr lang="en-GB" altLang="pl-PL"/>
              <a:t>Trzeci poziom konspektu</a:t>
            </a:r>
          </a:p>
          <a:p>
            <a:pPr lvl="3"/>
            <a:r>
              <a:rPr lang="en-GB" altLang="pl-PL"/>
              <a:t>Czwarty poziom konspektu</a:t>
            </a:r>
          </a:p>
          <a:p>
            <a:pPr lvl="4"/>
            <a:r>
              <a:rPr lang="en-GB" altLang="pl-PL"/>
              <a:t>Piąty poziom konspektu</a:t>
            </a:r>
          </a:p>
          <a:p>
            <a:pPr lvl="4"/>
            <a:r>
              <a:rPr lang="en-GB" altLang="pl-PL"/>
              <a:t>Szósty poziom konspektu</a:t>
            </a:r>
          </a:p>
          <a:p>
            <a:pPr lvl="4"/>
            <a:r>
              <a:rPr lang="en-GB" altLang="pl-PL"/>
              <a:t>Siódmy poziom konspektu</a:t>
            </a:r>
          </a:p>
          <a:p>
            <a:pPr lvl="4"/>
            <a:r>
              <a:rPr lang="en-GB" altLang="pl-PL"/>
              <a:t>Ósmy poziom konspektu</a:t>
            </a:r>
          </a:p>
          <a:p>
            <a:pPr lvl="4"/>
            <a:r>
              <a:rPr lang="en-GB" altLang="pl-PL"/>
              <a:t>Dziewiąty poziom konspektu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68C104BC-5B0B-45F3-9328-C2F6385291CA}"/>
              </a:ext>
            </a:extLst>
          </p:cNvPr>
          <p:cNvSpPr>
            <a:spLocks noGrp="1" noChangeArrowheads="1"/>
          </p:cNvSpPr>
          <p:nvPr>
            <p:ph type="dt"/>
          </p:nvPr>
        </p:nvSpPr>
        <p:spPr bwMode="auto">
          <a:xfrm>
            <a:off x="457200" y="6353175"/>
            <a:ext cx="2116138" cy="37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</a:defRPr>
            </a:lvl1pPr>
          </a:lstStyle>
          <a:p>
            <a:endParaRPr lang="pl-PL" altLang="pl-PL"/>
          </a:p>
        </p:txBody>
      </p:sp>
      <p:sp>
        <p:nvSpPr>
          <p:cNvPr id="1028" name="Text Box 4">
            <a:extLst>
              <a:ext uri="{FF2B5EF4-FFF2-40B4-BE49-F238E27FC236}">
                <a16:creationId xmlns:a16="http://schemas.microsoft.com/office/drawing/2014/main" id="{CA71E468-89C9-48EC-A746-BB6813EA3F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24200" y="6354763"/>
            <a:ext cx="289560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B719BA8C-51C3-49D9-83AB-94AD341401BD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3175"/>
            <a:ext cx="2116138" cy="37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</a:defRPr>
            </a:lvl1pPr>
          </a:lstStyle>
          <a:p>
            <a:fld id="{89A18F37-6AA3-4B7B-B4BE-57D05DA2687E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 kern="12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SimSun" panose="02010600030101010101" pitchFamily="2" charset="-122"/>
        </a:defRPr>
      </a:lvl2pPr>
      <a:lvl3pPr marL="11430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SimSun" panose="02010600030101010101" pitchFamily="2" charset="-122"/>
        </a:defRPr>
      </a:lvl3pPr>
      <a:lvl4pPr marL="16002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SimSun" panose="02010600030101010101" pitchFamily="2" charset="-122"/>
        </a:defRPr>
      </a:lvl4pPr>
      <a:lvl5pPr marL="20574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SimSun" panose="02010600030101010101" pitchFamily="2" charset="-122"/>
        </a:defRPr>
      </a:lvl5pPr>
      <a:lvl6pPr marL="25146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SimSun" panose="02010600030101010101" pitchFamily="2" charset="-122"/>
        </a:defRPr>
      </a:lvl6pPr>
      <a:lvl7pPr marL="29718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SimSun" panose="02010600030101010101" pitchFamily="2" charset="-122"/>
        </a:defRPr>
      </a:lvl7pPr>
      <a:lvl8pPr marL="34290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SimSun" panose="02010600030101010101" pitchFamily="2" charset="-122"/>
        </a:defRPr>
      </a:lvl8pPr>
      <a:lvl9pPr marL="38862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SimSun" panose="02010600030101010101" pitchFamily="2" charset="-122"/>
        </a:defRPr>
      </a:lvl9pPr>
    </p:titleStyle>
    <p:bodyStyle>
      <a:lvl1pPr marL="342900" indent="-342900" algn="l" defTabSz="449263" rtl="0" fontAlgn="base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2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fontAlgn="base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8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fontAlgn="base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1.png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1.pn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>
            <a:extLst>
              <a:ext uri="{FF2B5EF4-FFF2-40B4-BE49-F238E27FC236}">
                <a16:creationId xmlns:a16="http://schemas.microsoft.com/office/drawing/2014/main" id="{94FE3AD6-8732-4ED6-BC91-18995B908E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1500" y="857250"/>
            <a:ext cx="7572375" cy="3721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9pPr>
          </a:lstStyle>
          <a:p>
            <a:pPr>
              <a:buClrTx/>
              <a:buFontTx/>
              <a:buNone/>
            </a:pPr>
            <a:r>
              <a:rPr lang="pl-PL" altLang="pl-PL" sz="4000" b="1"/>
              <a:t>MIKROBIOLOGIA GLEBY</a:t>
            </a:r>
          </a:p>
          <a:p>
            <a:pPr>
              <a:buClrTx/>
              <a:buFontTx/>
              <a:buNone/>
            </a:pPr>
            <a:endParaRPr lang="pl-PL" altLang="pl-PL" b="1"/>
          </a:p>
          <a:p>
            <a:pPr>
              <a:buClrTx/>
              <a:buFontTx/>
              <a:buNone/>
            </a:pPr>
            <a:r>
              <a:rPr lang="pl-PL" altLang="pl-PL" b="1"/>
              <a:t>Czynniki glebotwórcze</a:t>
            </a:r>
          </a:p>
          <a:p>
            <a:pPr>
              <a:buClrTx/>
              <a:buFontTx/>
              <a:buNone/>
            </a:pPr>
            <a:r>
              <a:rPr lang="pl-PL" altLang="pl-PL"/>
              <a:t>Proces powstawania gleby począwszy od skały macierzystej, czyli jej podstawowego   tworzywa, może mieć różny przebieg w zależności od panującego układu czynników   glebotwórczych, takich jak:</a:t>
            </a:r>
          </a:p>
          <a:p>
            <a:pPr>
              <a:buClrTx/>
              <a:buFontTx/>
              <a:buNone/>
            </a:pPr>
            <a:r>
              <a:rPr lang="pl-PL" altLang="pl-PL"/>
              <a:t>● klimat,</a:t>
            </a:r>
          </a:p>
          <a:p>
            <a:pPr>
              <a:buClrTx/>
              <a:buFontTx/>
              <a:buNone/>
            </a:pPr>
            <a:r>
              <a:rPr lang="pl-PL" altLang="pl-PL"/>
              <a:t>● woda,</a:t>
            </a:r>
          </a:p>
          <a:p>
            <a:pPr>
              <a:buClrTx/>
              <a:buFontTx/>
              <a:buNone/>
            </a:pPr>
            <a:r>
              <a:rPr lang="pl-PL" altLang="pl-PL"/>
              <a:t>● organizmy żywe,</a:t>
            </a:r>
          </a:p>
          <a:p>
            <a:pPr>
              <a:buClrTx/>
              <a:buFontTx/>
              <a:buNone/>
            </a:pPr>
            <a:r>
              <a:rPr lang="pl-PL" altLang="pl-PL"/>
              <a:t>● ukształtowanie powierzchni,</a:t>
            </a:r>
          </a:p>
          <a:p>
            <a:pPr>
              <a:buClrTx/>
              <a:buFontTx/>
              <a:buNone/>
            </a:pPr>
            <a:r>
              <a:rPr lang="pl-PL" altLang="pl-PL"/>
              <a:t>● działalność człowieka i</a:t>
            </a:r>
          </a:p>
          <a:p>
            <a:pPr>
              <a:buClrTx/>
              <a:buFontTx/>
              <a:buNone/>
            </a:pPr>
            <a:r>
              <a:rPr lang="pl-PL" altLang="pl-PL"/>
              <a:t>● czas (wiek gleby).</a:t>
            </a: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EA34A59C-5E58-4212-A2FB-B5E71B34312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335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>
            <a:extLst>
              <a:ext uri="{FF2B5EF4-FFF2-40B4-BE49-F238E27FC236}">
                <a16:creationId xmlns:a16="http://schemas.microsoft.com/office/drawing/2014/main" id="{D5B24E44-5C4E-40DD-A7F7-9C239E0D6C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0113" y="900113"/>
            <a:ext cx="8001000" cy="4757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9pPr>
          </a:lstStyle>
          <a:p>
            <a:pPr>
              <a:buClrTx/>
              <a:buFontTx/>
              <a:buNone/>
            </a:pPr>
            <a:r>
              <a:rPr lang="pl-PL" altLang="pl-PL" b="1"/>
              <a:t>Skład gleby</a:t>
            </a:r>
          </a:p>
          <a:p>
            <a:pPr>
              <a:buClrTx/>
              <a:buFontTx/>
              <a:buNone/>
            </a:pPr>
            <a:r>
              <a:rPr lang="pl-PL" altLang="pl-PL"/>
              <a:t>W skład gleby wchodzą</a:t>
            </a:r>
          </a:p>
          <a:p>
            <a:pPr>
              <a:buClrTx/>
              <a:buFontTx/>
              <a:buNone/>
            </a:pPr>
            <a:r>
              <a:rPr lang="pl-PL" altLang="pl-PL"/>
              <a:t>|  cząstki stałe mineralne i organiczne, </a:t>
            </a:r>
          </a:p>
          <a:p>
            <a:pPr>
              <a:buClrTx/>
              <a:buFontTx/>
              <a:buNone/>
            </a:pPr>
            <a:r>
              <a:rPr lang="pl-PL" altLang="pl-PL"/>
              <a:t>    powietrze </a:t>
            </a:r>
          </a:p>
          <a:p>
            <a:pPr>
              <a:buClrTx/>
              <a:buFontTx/>
              <a:buNone/>
            </a:pPr>
            <a:r>
              <a:rPr lang="pl-PL" altLang="pl-PL"/>
              <a:t>    roztwór glebowy</a:t>
            </a:r>
          </a:p>
          <a:p>
            <a:pPr>
              <a:buClrTx/>
              <a:buFontTx/>
              <a:buNone/>
            </a:pPr>
            <a:r>
              <a:rPr lang="pl-PL" altLang="pl-PL"/>
              <a:t>    oraz bytujące w niej organizmy żywe - edafon. </a:t>
            </a:r>
          </a:p>
          <a:p>
            <a:pPr>
              <a:buClrTx/>
              <a:buFontTx/>
              <a:buNone/>
            </a:pPr>
            <a:endParaRPr lang="pl-PL" altLang="pl-PL"/>
          </a:p>
          <a:p>
            <a:pPr>
              <a:buClrTx/>
              <a:buFontTx/>
              <a:buNone/>
            </a:pPr>
            <a:r>
              <a:rPr lang="pl-PL" altLang="pl-PL"/>
              <a:t>Proporcje poszczególnych składników w glebie utrzymują się mniej więcej na tym samym poziomie właściwym dla danej gleby</a:t>
            </a:r>
          </a:p>
          <a:p>
            <a:pPr>
              <a:buClrTx/>
              <a:buFontTx/>
              <a:buNone/>
            </a:pPr>
            <a:endParaRPr lang="pl-PL" altLang="pl-PL"/>
          </a:p>
          <a:p>
            <a:pPr>
              <a:buClrTx/>
              <a:buFontTx/>
              <a:buNone/>
            </a:pPr>
            <a:r>
              <a:rPr lang="pl-PL" altLang="pl-PL"/>
              <a:t>Związki mineralne</a:t>
            </a:r>
          </a:p>
          <a:p>
            <a:pPr>
              <a:buClrTx/>
              <a:buFontTx/>
              <a:buNone/>
            </a:pPr>
            <a:r>
              <a:rPr lang="pl-PL" altLang="pl-PL"/>
              <a:t>● Występują w glebie w postaci cząstek różnej wielkości.</a:t>
            </a:r>
          </a:p>
          <a:p>
            <a:pPr>
              <a:buClrTx/>
              <a:buFontTx/>
              <a:buNone/>
            </a:pPr>
            <a:r>
              <a:rPr lang="pl-PL" altLang="pl-PL"/>
              <a:t>● Najdrobniejszą frakcję stanowią koloidy mineralne zbudowane z glinokrzemianów,  uwodnionej krzemionki, wodorotlenków glinu i żelaza.</a:t>
            </a:r>
          </a:p>
          <a:p>
            <a:pPr>
              <a:buClrTx/>
              <a:buFontTx/>
              <a:buNone/>
            </a:pPr>
            <a:r>
              <a:rPr lang="pl-PL" altLang="pl-PL"/>
              <a:t>● Koloidy glebowe sorbują silnie tlen, wodę oraz ważne składniki pokarmowe</a:t>
            </a:r>
          </a:p>
          <a:p>
            <a:pPr>
              <a:buClrTx/>
              <a:buFontTx/>
              <a:buNone/>
            </a:pPr>
            <a:r>
              <a:rPr lang="pl-PL" altLang="pl-PL"/>
              <a:t>i w związku z tym są także siedliskiem dla drobnoustrojów. Stanowią one składnik</a:t>
            </a:r>
          </a:p>
          <a:p>
            <a:pPr>
              <a:buClrTx/>
              <a:buFontTx/>
              <a:buNone/>
            </a:pPr>
            <a:r>
              <a:rPr lang="pl-PL" altLang="pl-PL"/>
              <a:t>gleby decydujący o stosunkach wodno-powietrznych.</a:t>
            </a: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16AB62C9-4ED8-43B2-B59E-136B43D682E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190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Rectangle 1">
            <a:extLst>
              <a:ext uri="{FF2B5EF4-FFF2-40B4-BE49-F238E27FC236}">
                <a16:creationId xmlns:a16="http://schemas.microsoft.com/office/drawing/2014/main" id="{449F71C7-457D-47CB-9C80-14875A67B0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4838" y="608013"/>
            <a:ext cx="8215312" cy="128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9pPr>
          </a:lstStyle>
          <a:p>
            <a:pPr>
              <a:buClrTx/>
              <a:buFontTx/>
              <a:buNone/>
            </a:pPr>
            <a:r>
              <a:rPr lang="pl-PL" altLang="pl-PL" b="1"/>
              <a:t> </a:t>
            </a:r>
            <a:r>
              <a:rPr lang="pl-PL" altLang="pl-PL" sz="2400" b="1"/>
              <a:t>Edafon</a:t>
            </a:r>
            <a:r>
              <a:rPr lang="pl-PL" altLang="pl-PL" b="1"/>
              <a:t> </a:t>
            </a:r>
          </a:p>
          <a:p>
            <a:pPr>
              <a:buClrTx/>
              <a:buFontTx/>
              <a:buNone/>
            </a:pPr>
            <a:r>
              <a:rPr lang="pl-PL" altLang="pl-PL"/>
              <a:t>● Organizmy zasiedlające glebę tworzą złożony zespół o bardzo dużej liczebności</a:t>
            </a:r>
          </a:p>
          <a:p>
            <a:pPr>
              <a:buClrTx/>
              <a:buFontTx/>
              <a:buNone/>
            </a:pPr>
            <a:r>
              <a:rPr lang="pl-PL" altLang="pl-PL"/>
              <a:t>zwany edafonem. Są to wirusy, bakterie, grzyby, glony, pierwotniaki, rośliny</a:t>
            </a:r>
          </a:p>
          <a:p>
            <a:pPr>
              <a:buClrTx/>
              <a:buFontTx/>
              <a:buNone/>
            </a:pPr>
            <a:r>
              <a:rPr lang="pl-PL" altLang="pl-PL"/>
              <a:t>naczyniowe oraz bezkręgowce bytujące w przypowierzchniowej warstwie gleby.</a:t>
            </a:r>
          </a:p>
        </p:txBody>
      </p:sp>
      <p:sp>
        <p:nvSpPr>
          <p:cNvPr id="5122" name="Rectangle 2">
            <a:extLst>
              <a:ext uri="{FF2B5EF4-FFF2-40B4-BE49-F238E27FC236}">
                <a16:creationId xmlns:a16="http://schemas.microsoft.com/office/drawing/2014/main" id="{D0FE8458-93AC-4467-A10F-97E6087BD0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0725" y="1997075"/>
            <a:ext cx="8210550" cy="1465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9pPr>
          </a:lstStyle>
          <a:p>
            <a:pPr>
              <a:buClrTx/>
              <a:buFontTx/>
              <a:buNone/>
            </a:pPr>
            <a:r>
              <a:rPr lang="pl-PL" altLang="pl-PL"/>
              <a:t>● Mikroorganizmy glebowe dzięki swym różnorodnym właściwościom biochemicznym są niezbędnym gwarantem ciągłości przemiany materii w przyrodzie. Wynikiem ich działalności jest nie tylko mineralizacja związków organicznych, ale i przemiany  związków mineralnych, mające duże znaczenie dla rozwoju roślin zielonych.</a:t>
            </a:r>
          </a:p>
          <a:p>
            <a:pPr>
              <a:buClrTx/>
              <a:buFontTx/>
              <a:buNone/>
            </a:pPr>
            <a:r>
              <a:rPr lang="pl-PL" altLang="pl-PL"/>
              <a:t>● Edafon może stanowić od 1 do 10% suchej masy substancji organicznej gleby.</a:t>
            </a:r>
          </a:p>
        </p:txBody>
      </p:sp>
      <p:sp>
        <p:nvSpPr>
          <p:cNvPr id="5123" name="Text Box 3">
            <a:extLst>
              <a:ext uri="{FF2B5EF4-FFF2-40B4-BE49-F238E27FC236}">
                <a16:creationId xmlns:a16="http://schemas.microsoft.com/office/drawing/2014/main" id="{0FBE4578-173F-46CF-9C1D-BB04B37321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1813" y="4140200"/>
            <a:ext cx="8185150" cy="1614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9pPr>
          </a:lstStyle>
          <a:p>
            <a:r>
              <a:rPr lang="pl-PL" altLang="pl-PL" sz="2000"/>
              <a:t>Główne grupy organizmów glebowych to :</a:t>
            </a:r>
          </a:p>
          <a:p>
            <a:r>
              <a:rPr lang="pl-PL" altLang="pl-PL" sz="2000"/>
              <a:t>- bakterie – 108 osobników na gram gleby, około 500 kg/ha biomasy w strefie korzeniowej,</a:t>
            </a:r>
          </a:p>
          <a:p>
            <a:r>
              <a:rPr lang="pl-PL" altLang="pl-PL" sz="2000"/>
              <a:t>- promieniowce – 107osobników na gram gleby,</a:t>
            </a:r>
          </a:p>
          <a:p>
            <a:r>
              <a:rPr lang="pl-PL" altLang="pl-PL" sz="2000"/>
              <a:t>- grzyby -  106 osobników na gram gleby.</a:t>
            </a: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7A7DF9BC-050A-4956-B26D-27D9927FC63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046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>
            <a:extLst>
              <a:ext uri="{FF2B5EF4-FFF2-40B4-BE49-F238E27FC236}">
                <a16:creationId xmlns:a16="http://schemas.microsoft.com/office/drawing/2014/main" id="{60692406-984B-4F1F-80DA-8FEC6ED041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25" y="1000125"/>
            <a:ext cx="7429500" cy="4643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94047D58-0A20-4E7A-B717-AE96F22046E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826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Text Box 1">
            <a:extLst>
              <a:ext uri="{FF2B5EF4-FFF2-40B4-BE49-F238E27FC236}">
                <a16:creationId xmlns:a16="http://schemas.microsoft.com/office/drawing/2014/main" id="{E4A1169B-F0EF-4B61-9BF9-B2F76C4A14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285750"/>
            <a:ext cx="8588375" cy="5032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9pPr>
          </a:lstStyle>
          <a:p>
            <a:pPr>
              <a:buClrTx/>
              <a:buFontTx/>
              <a:buNone/>
            </a:pPr>
            <a:endParaRPr lang="pl-PL" altLang="pl-PL"/>
          </a:p>
          <a:p>
            <a:pPr>
              <a:buClrTx/>
              <a:buFontTx/>
              <a:buNone/>
            </a:pPr>
            <a:r>
              <a:rPr lang="pl-PL" altLang="pl-PL"/>
              <a:t>1.</a:t>
            </a:r>
            <a:r>
              <a:rPr lang="pl-PL" altLang="pl-PL" b="1"/>
              <a:t>autochtoniczne</a:t>
            </a:r>
            <a:r>
              <a:rPr lang="pl-PL" altLang="pl-PL"/>
              <a:t> – mikroorganizmy normalnie występujące a glebie nie- uprawianych; </a:t>
            </a:r>
          </a:p>
          <a:p>
            <a:pPr>
              <a:buFont typeface="Arial" panose="020B0604020202020204" pitchFamily="34" charset="0"/>
              <a:buChar char="-"/>
            </a:pPr>
            <a:r>
              <a:rPr lang="pl-PL" altLang="pl-PL"/>
              <a:t> liczne gram(+) lub zmienne w  reakcji Grama, nieprzetrwalnikujące pałeczki,</a:t>
            </a:r>
          </a:p>
          <a:p>
            <a:pPr>
              <a:buFont typeface="Arial" panose="020B0604020202020204" pitchFamily="34" charset="0"/>
              <a:buChar char="-"/>
            </a:pPr>
            <a:r>
              <a:rPr lang="pl-PL" altLang="pl-PL"/>
              <a:t> rozpadające się w czasie rozwoju na formy ziarenkowate. </a:t>
            </a:r>
          </a:p>
          <a:p>
            <a:pPr>
              <a:buClrTx/>
              <a:buFontTx/>
              <a:buNone/>
            </a:pPr>
            <a:r>
              <a:rPr lang="pl-PL" altLang="pl-PL"/>
              <a:t>- bakterie dość powoli rosnące, </a:t>
            </a:r>
          </a:p>
          <a:p>
            <a:pPr>
              <a:buClrTx/>
              <a:buFontTx/>
              <a:buNone/>
            </a:pPr>
            <a:r>
              <a:rPr lang="pl-PL" altLang="pl-PL"/>
              <a:t>- tlenowe, </a:t>
            </a:r>
          </a:p>
          <a:p>
            <a:pPr>
              <a:buClrTx/>
              <a:buFontTx/>
              <a:buNone/>
            </a:pPr>
            <a:r>
              <a:rPr lang="pl-PL" altLang="pl-PL"/>
              <a:t>- wykorzystujące jako źródło energii i węgla bardzo wiele związków -   od węglowodanów prostych, aż do związków alifatycznych  i aromatycznych </a:t>
            </a:r>
          </a:p>
          <a:p>
            <a:pPr>
              <a:buClrTx/>
              <a:buFontTx/>
              <a:buNone/>
            </a:pPr>
            <a:endParaRPr lang="pl-PL" altLang="pl-PL"/>
          </a:p>
          <a:p>
            <a:pPr>
              <a:buClrTx/>
              <a:buFontTx/>
              <a:buNone/>
            </a:pPr>
            <a:r>
              <a:rPr lang="pl-PL" altLang="pl-PL"/>
              <a:t>Należą tutaj bakterie z rodzaju </a:t>
            </a:r>
            <a:r>
              <a:rPr lang="pl-PL" altLang="pl-PL" i="1"/>
              <a:t>Arthrobacter</a:t>
            </a:r>
            <a:r>
              <a:rPr lang="pl-PL" altLang="pl-PL"/>
              <a:t>, </a:t>
            </a:r>
            <a:r>
              <a:rPr lang="pl-PL" altLang="pl-PL" i="1"/>
              <a:t>Corynebacterium</a:t>
            </a:r>
            <a:r>
              <a:rPr lang="pl-PL" altLang="pl-PL"/>
              <a:t>, </a:t>
            </a:r>
            <a:r>
              <a:rPr lang="pl-PL" altLang="pl-PL" i="1"/>
              <a:t>Mycobacterium</a:t>
            </a:r>
            <a:r>
              <a:rPr lang="pl-PL" altLang="pl-PL"/>
              <a:t>, część promieniowców, bakterie autotroficzne.</a:t>
            </a:r>
          </a:p>
          <a:p>
            <a:pPr>
              <a:buClrTx/>
              <a:buFontTx/>
              <a:buNone/>
            </a:pPr>
            <a:endParaRPr lang="pl-PL" altLang="pl-PL"/>
          </a:p>
          <a:p>
            <a:pPr>
              <a:buClrTx/>
              <a:buFontTx/>
              <a:buNone/>
            </a:pPr>
            <a:r>
              <a:rPr lang="pl-PL" altLang="pl-PL"/>
              <a:t>2. </a:t>
            </a:r>
            <a:r>
              <a:rPr lang="pl-PL" altLang="pl-PL" b="1"/>
              <a:t>zymogenne </a:t>
            </a:r>
            <a:r>
              <a:rPr lang="pl-PL" altLang="pl-PL"/>
              <a:t>- bakterie rozwijające się po wprowadzeniu do niej substancji organicznej  liczne gatunki </a:t>
            </a:r>
            <a:r>
              <a:rPr lang="pl-PL" altLang="pl-PL" i="1"/>
              <a:t>Pseudomonas</a:t>
            </a:r>
            <a:r>
              <a:rPr lang="pl-PL" altLang="pl-PL"/>
              <a:t>, inne gram(-) pałeczki, przetrwalnikujące laseczki tlenowe i beztlenowe</a:t>
            </a:r>
          </a:p>
          <a:p>
            <a:pPr>
              <a:buClrTx/>
              <a:buFontTx/>
              <a:buNone/>
            </a:pPr>
            <a:endParaRPr lang="pl-PL" altLang="pl-PL"/>
          </a:p>
          <a:p>
            <a:pPr>
              <a:buClrTx/>
              <a:buFontTx/>
              <a:buNone/>
            </a:pPr>
            <a:r>
              <a:rPr lang="pl-PL" altLang="pl-PL"/>
              <a:t>3. </a:t>
            </a:r>
            <a:r>
              <a:rPr lang="pl-PL" altLang="pl-PL" b="1"/>
              <a:t>allochtoniczne</a:t>
            </a:r>
            <a:r>
              <a:rPr lang="pl-PL" altLang="pl-PL"/>
              <a:t> - bakterie przeniesione do gleby z innych środowisk (np. z wydalinami zwierząt).</a:t>
            </a: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557DBC92-6AB2-4A27-A480-E203257CCE9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093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1">
            <a:extLst>
              <a:ext uri="{FF2B5EF4-FFF2-40B4-BE49-F238E27FC236}">
                <a16:creationId xmlns:a16="http://schemas.microsoft.com/office/drawing/2014/main" id="{07F78086-D216-4341-96CC-9567CAFF12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9463" y="763588"/>
            <a:ext cx="7500937" cy="3660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9pPr>
          </a:lstStyle>
          <a:p>
            <a:pPr>
              <a:buClrTx/>
              <a:buFontTx/>
              <a:buNone/>
            </a:pPr>
            <a:r>
              <a:rPr lang="pl-PL" altLang="pl-PL"/>
              <a:t>Ze względu na rozmiar organizmy żyjące w glebie można zaliczyć do trzech grup:</a:t>
            </a:r>
          </a:p>
          <a:p>
            <a:pPr>
              <a:buClrTx/>
              <a:buFontTx/>
              <a:buNone/>
            </a:pPr>
            <a:endParaRPr lang="pl-PL" altLang="pl-PL" b="1"/>
          </a:p>
          <a:p>
            <a:pPr>
              <a:buClrTx/>
              <a:buFontTx/>
              <a:buNone/>
            </a:pPr>
            <a:r>
              <a:rPr lang="pl-PL" altLang="pl-PL" b="1"/>
              <a:t>Mikrobiota (niedostrzegalne gołym okiem)</a:t>
            </a:r>
          </a:p>
          <a:p>
            <a:pPr>
              <a:buClrTx/>
              <a:buFontTx/>
              <a:buNone/>
            </a:pPr>
            <a:r>
              <a:rPr lang="pl-PL" altLang="pl-PL"/>
              <a:t>Wirusy, bakterie, grzyby, pierwotniaki, glony.</a:t>
            </a:r>
          </a:p>
          <a:p>
            <a:pPr>
              <a:buClrTx/>
              <a:buFontTx/>
              <a:buNone/>
            </a:pPr>
            <a:endParaRPr lang="pl-PL" altLang="pl-PL" b="1"/>
          </a:p>
          <a:p>
            <a:pPr>
              <a:buClrTx/>
              <a:buFontTx/>
              <a:buNone/>
            </a:pPr>
            <a:r>
              <a:rPr lang="pl-PL" altLang="pl-PL" b="1"/>
              <a:t>Mezobiota (0,2-2 mm)</a:t>
            </a:r>
          </a:p>
          <a:p>
            <a:pPr>
              <a:buClrTx/>
              <a:buFontTx/>
              <a:buNone/>
            </a:pPr>
            <a:r>
              <a:rPr lang="pl-PL" altLang="pl-PL"/>
              <a:t>Wazonkowce, nicienie, ślimaki, owady bezskrzydłe, wije, roztocza i inne, małe rośliny.</a:t>
            </a:r>
          </a:p>
          <a:p>
            <a:pPr>
              <a:buClrTx/>
              <a:buFontTx/>
              <a:buNone/>
            </a:pPr>
            <a:endParaRPr lang="pl-PL" altLang="pl-PL" b="1"/>
          </a:p>
          <a:p>
            <a:pPr>
              <a:buClrTx/>
              <a:buFontTx/>
              <a:buNone/>
            </a:pPr>
            <a:r>
              <a:rPr lang="pl-PL" altLang="pl-PL" b="1"/>
              <a:t>Makrobiota (&gt;2 mm)</a:t>
            </a:r>
          </a:p>
          <a:p>
            <a:pPr>
              <a:buClrTx/>
              <a:buFontTx/>
              <a:buNone/>
            </a:pPr>
            <a:r>
              <a:rPr lang="pl-PL" altLang="pl-PL"/>
              <a:t>Dżdżownice, krety, gryzonie np. myszy polne, większe owady, korzenie dużych roślin  i drzew</a:t>
            </a: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D2B210DD-DA16-463F-A04A-8ACB4EB6E7B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887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>
            <a:extLst>
              <a:ext uri="{FF2B5EF4-FFF2-40B4-BE49-F238E27FC236}">
                <a16:creationId xmlns:a16="http://schemas.microsoft.com/office/drawing/2014/main" id="{B50EF3D6-34BC-45F5-9D41-9EF4CCB19A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785813"/>
            <a:ext cx="8286750" cy="6072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7569742A-99D2-4BF7-8495-75E3ED7C7A5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679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Rectangle 1">
            <a:extLst>
              <a:ext uri="{FF2B5EF4-FFF2-40B4-BE49-F238E27FC236}">
                <a16:creationId xmlns:a16="http://schemas.microsoft.com/office/drawing/2014/main" id="{7460515F-9904-4E06-9072-FD46C3DEFD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71563" y="1720850"/>
            <a:ext cx="6786562" cy="2562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9pPr>
          </a:lstStyle>
          <a:p>
            <a:pPr>
              <a:buClrTx/>
              <a:buFontTx/>
              <a:buNone/>
            </a:pPr>
            <a:r>
              <a:rPr lang="pl-PL" altLang="pl-PL" b="1"/>
              <a:t>Rola bakterii i grzybów</a:t>
            </a:r>
          </a:p>
          <a:p>
            <a:pPr>
              <a:buClrTx/>
              <a:buFontTx/>
              <a:buNone/>
            </a:pPr>
            <a:r>
              <a:rPr lang="pl-PL" altLang="pl-PL"/>
              <a:t>● Współtworzą strukturę gleby tworzą próchnicę – najważniejszy koloid glebowy.</a:t>
            </a:r>
          </a:p>
          <a:p>
            <a:pPr>
              <a:buClrTx/>
              <a:buFontTx/>
              <a:buNone/>
            </a:pPr>
            <a:r>
              <a:rPr lang="pl-PL" altLang="pl-PL"/>
              <a:t>Próchnica wpływa w zasadniczy sposób na strukturę gleby, jej właściwości sorpcyjne i  zasobność w składniki organiczne.</a:t>
            </a:r>
          </a:p>
          <a:p>
            <a:pPr>
              <a:buClrTx/>
              <a:buFontTx/>
              <a:buNone/>
            </a:pPr>
            <a:r>
              <a:rPr lang="pl-PL" altLang="pl-PL"/>
              <a:t>● Wpływają w decydujący sposób na powstawanie gruzełkowatej, gąbczastej struktury  gleby przez wytwarzanie śluzów otoczkowych oraz, w przypadku bakterii nitkowatych i  grzybów, przez formę swego wzrostu.</a:t>
            </a: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D3E02092-7BC4-45E5-8114-77DD7B6030E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455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Rectangle 1">
            <a:extLst>
              <a:ext uri="{FF2B5EF4-FFF2-40B4-BE49-F238E27FC236}">
                <a16:creationId xmlns:a16="http://schemas.microsoft.com/office/drawing/2014/main" id="{405A36A8-3A2F-4726-8F38-83E1E09316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2938" y="785813"/>
            <a:ext cx="7858125" cy="500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1pPr>
            <a:lvl2pPr marL="739775" indent="-282575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9pPr>
          </a:lstStyle>
          <a:p>
            <a:pPr>
              <a:buClrTx/>
              <a:buFontTx/>
              <a:buNone/>
            </a:pPr>
            <a:r>
              <a:rPr lang="pl-PL" altLang="pl-PL" sz="2600" b="1"/>
              <a:t>Czynniki edaficzne</a:t>
            </a:r>
          </a:p>
          <a:p>
            <a:pPr>
              <a:buClrTx/>
              <a:buFontTx/>
              <a:buNone/>
            </a:pPr>
            <a:endParaRPr lang="pl-PL" altLang="pl-PL" sz="2600" b="1"/>
          </a:p>
          <a:p>
            <a:pPr>
              <a:buClrTx/>
              <a:buFontTx/>
              <a:buNone/>
            </a:pPr>
            <a:endParaRPr lang="pl-PL" altLang="pl-PL" b="1"/>
          </a:p>
          <a:p>
            <a:pPr>
              <a:buClrTx/>
              <a:buFontTx/>
              <a:buNone/>
            </a:pPr>
            <a:r>
              <a:rPr lang="pl-PL" altLang="pl-PL"/>
              <a:t> Gleba jest naturalnym środowiskiem życia różnych mikroorganizmów, a także</a:t>
            </a:r>
          </a:p>
          <a:p>
            <a:pPr>
              <a:buClrTx/>
              <a:buFontTx/>
              <a:buNone/>
            </a:pPr>
            <a:r>
              <a:rPr lang="pl-PL" altLang="pl-PL"/>
              <a:t> makroorganizmów glebowych. Ich rozwój w glebie warunkują tzw. czynniki</a:t>
            </a:r>
          </a:p>
          <a:p>
            <a:pPr>
              <a:buClrTx/>
              <a:buFontTx/>
              <a:buNone/>
            </a:pPr>
            <a:r>
              <a:rPr lang="pl-PL" altLang="pl-PL"/>
              <a:t>edaficzne ;</a:t>
            </a:r>
          </a:p>
          <a:p>
            <a:pPr lvl="1">
              <a:buFont typeface="Times New Roman" panose="02020603050405020304" pitchFamily="18" charset="0"/>
              <a:buChar char="–"/>
            </a:pPr>
            <a:r>
              <a:rPr lang="pl-PL" altLang="pl-PL"/>
              <a:t>wilgotność,</a:t>
            </a:r>
          </a:p>
          <a:p>
            <a:pPr lvl="1">
              <a:buFont typeface="Times New Roman" panose="02020603050405020304" pitchFamily="18" charset="0"/>
              <a:buChar char="–"/>
            </a:pPr>
            <a:r>
              <a:rPr lang="pl-PL" altLang="pl-PL"/>
              <a:t>żyzność (dostępność pierwiastków odżywczych w przyswajalnych formach),</a:t>
            </a:r>
          </a:p>
          <a:p>
            <a:pPr lvl="1">
              <a:buFont typeface="Times New Roman" panose="02020603050405020304" pitchFamily="18" charset="0"/>
              <a:buChar char="–"/>
            </a:pPr>
            <a:r>
              <a:rPr lang="pl-PL" altLang="pl-PL"/>
              <a:t>odczyn (pH)</a:t>
            </a:r>
          </a:p>
          <a:p>
            <a:pPr lvl="1">
              <a:buFont typeface="Times New Roman" panose="02020603050405020304" pitchFamily="18" charset="0"/>
              <a:buChar char="–"/>
            </a:pPr>
            <a:r>
              <a:rPr lang="pl-PL" altLang="pl-PL"/>
              <a:t>Temperatura</a:t>
            </a:r>
          </a:p>
          <a:p>
            <a:pPr lvl="1">
              <a:buFont typeface="Times New Roman" panose="02020603050405020304" pitchFamily="18" charset="0"/>
              <a:buChar char="–"/>
            </a:pPr>
            <a:r>
              <a:rPr lang="pl-PL" altLang="pl-PL"/>
              <a:t>Związki toksyczne : </a:t>
            </a:r>
            <a:r>
              <a:rPr lang="pl-PL" altLang="pl-PL">
                <a:latin typeface="Arial" panose="020B0604020202020204" pitchFamily="34" charset="0"/>
                <a:cs typeface="Calibri" panose="020F0502020204030204" pitchFamily="34" charset="0"/>
              </a:rPr>
              <a:t>pestycydy, węglowodory </a:t>
            </a:r>
            <a:r>
              <a:rPr lang="pl-PL" altLang="pl-PL">
                <a:latin typeface="Arial" panose="020B0604020202020204" pitchFamily="34" charset="0"/>
              </a:rPr>
              <a:t> alifatyczne  i aromatyczne, formaldehyd, związki chloroorganiczne, metale  ciężkie oraz sole  występujące w dużych stężeniach.</a:t>
            </a:r>
          </a:p>
          <a:p>
            <a:pPr lvl="1">
              <a:buClrTx/>
              <a:buFontTx/>
              <a:buNone/>
            </a:pPr>
            <a:endParaRPr lang="pl-PL" altLang="pl-PL">
              <a:latin typeface="Arial" panose="020B0604020202020204" pitchFamily="34" charset="0"/>
            </a:endParaRPr>
          </a:p>
          <a:p>
            <a:pPr lvl="1">
              <a:buClrTx/>
              <a:buFontTx/>
              <a:buNone/>
            </a:pPr>
            <a:r>
              <a:rPr lang="pl-PL" altLang="pl-PL"/>
              <a:t>i inne właściwości fizyczne warunkujące rozwój organizmów żywych</a:t>
            </a:r>
          </a:p>
          <a:p>
            <a:pPr>
              <a:buClrTx/>
              <a:buFontTx/>
              <a:buNone/>
            </a:pPr>
            <a:r>
              <a:rPr lang="pl-PL" altLang="pl-PL"/>
              <a:t>w ekosystemach.</a:t>
            </a: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23F09C03-261B-403A-8A9A-287BD852167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027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313" name="Group 1">
            <a:extLst>
              <a:ext uri="{FF2B5EF4-FFF2-40B4-BE49-F238E27FC236}">
                <a16:creationId xmlns:a16="http://schemas.microsoft.com/office/drawing/2014/main" id="{4FE754E5-D1B3-4F4D-9CBB-58DAEEBE7BE1}"/>
              </a:ext>
            </a:extLst>
          </p:cNvPr>
          <p:cNvGraphicFramePr>
            <a:graphicFrameLocks noGrp="1"/>
          </p:cNvGraphicFramePr>
          <p:nvPr/>
        </p:nvGraphicFramePr>
        <p:xfrm>
          <a:off x="34925" y="-52388"/>
          <a:ext cx="9147175" cy="6762542"/>
        </p:xfrm>
        <a:graphic>
          <a:graphicData uri="http://schemas.openxmlformats.org/drawingml/2006/table">
            <a:tbl>
              <a:tblPr/>
              <a:tblGrid>
                <a:gridCol w="2520950">
                  <a:extLst>
                    <a:ext uri="{9D8B030D-6E8A-4147-A177-3AD203B41FA5}">
                      <a16:colId xmlns:a16="http://schemas.microsoft.com/office/drawing/2014/main" val="3946440336"/>
                    </a:ext>
                  </a:extLst>
                </a:gridCol>
                <a:gridCol w="2016125">
                  <a:extLst>
                    <a:ext uri="{9D8B030D-6E8A-4147-A177-3AD203B41FA5}">
                      <a16:colId xmlns:a16="http://schemas.microsoft.com/office/drawing/2014/main" val="3103571231"/>
                    </a:ext>
                  </a:extLst>
                </a:gridCol>
                <a:gridCol w="1514475">
                  <a:extLst>
                    <a:ext uri="{9D8B030D-6E8A-4147-A177-3AD203B41FA5}">
                      <a16:colId xmlns:a16="http://schemas.microsoft.com/office/drawing/2014/main" val="3615835672"/>
                    </a:ext>
                  </a:extLst>
                </a:gridCol>
                <a:gridCol w="3095625">
                  <a:extLst>
                    <a:ext uri="{9D8B030D-6E8A-4147-A177-3AD203B41FA5}">
                      <a16:colId xmlns:a16="http://schemas.microsoft.com/office/drawing/2014/main" val="1479797477"/>
                    </a:ext>
                  </a:extLst>
                </a:gridCol>
              </a:tblGrid>
              <a:tr h="730250">
                <a:tc>
                  <a:txBody>
                    <a:bodyPr/>
                    <a:lstStyle>
                      <a:lvl1pPr>
                        <a:spcBef>
                          <a:spcPts val="8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1pPr>
                      <a:lvl2pPr>
                        <a:spcBef>
                          <a:spcPts val="7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2pPr>
                      <a:lvl3pPr>
                        <a:spcBef>
                          <a:spcPts val="6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3pPr>
                      <a:lvl4pPr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4pPr>
                      <a:lvl5pPr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endParaRPr kumimoji="0" lang="pl-PL" altLang="pl-PL" sz="16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  <a:p>
                      <a:pPr marL="0" marR="0" lvl="0" indent="0" algn="ctr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l-PL" altLang="pl-PL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</a:rPr>
                        <a:t>Nazwa bakterii</a:t>
                      </a:r>
                    </a:p>
                  </a:txBody>
                  <a:tcPr marL="90000" marR="90000" marT="105264" marB="46800" horzOverflow="overflow">
                    <a:lnL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ts val="8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1pPr>
                      <a:lvl2pPr>
                        <a:spcBef>
                          <a:spcPts val="7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2pPr>
                      <a:lvl3pPr>
                        <a:spcBef>
                          <a:spcPts val="6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3pPr>
                      <a:lvl4pPr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4pPr>
                      <a:lvl5pPr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l-PL" altLang="pl-PL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Forma występująca w glebie</a:t>
                      </a:r>
                    </a:p>
                  </a:txBody>
                  <a:tcPr marL="90000" marR="90000" marT="105264" marB="46800" horzOverflow="overflow">
                    <a:lnL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ts val="8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1pPr>
                      <a:lvl2pPr>
                        <a:spcBef>
                          <a:spcPts val="7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2pPr>
                      <a:lvl3pPr>
                        <a:spcBef>
                          <a:spcPts val="6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3pPr>
                      <a:lvl4pPr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4pPr>
                      <a:lvl5pPr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l-PL" altLang="pl-PL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Stosunek do tlenu</a:t>
                      </a:r>
                    </a:p>
                  </a:txBody>
                  <a:tcPr marL="90000" marR="90000" marT="105264" marB="46800" horzOverflow="overflow">
                    <a:lnL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ts val="8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1pPr>
                      <a:lvl2pPr>
                        <a:spcBef>
                          <a:spcPts val="7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2pPr>
                      <a:lvl3pPr>
                        <a:spcBef>
                          <a:spcPts val="6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3pPr>
                      <a:lvl4pPr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4pPr>
                      <a:lvl5pPr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l-PL" altLang="pl-PL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Chorobotwórczość dla człowieka i zwierząt</a:t>
                      </a:r>
                    </a:p>
                  </a:txBody>
                  <a:tcPr marL="90000" marR="90000" marT="105264" marB="46800" horzOverflow="overflow">
                    <a:lnL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63228498"/>
                  </a:ext>
                </a:extLst>
              </a:tr>
              <a:tr h="1552575">
                <a:tc>
                  <a:txBody>
                    <a:bodyPr/>
                    <a:lstStyle>
                      <a:lvl1pPr indent="180975">
                        <a:spcBef>
                          <a:spcPts val="8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1pPr>
                      <a:lvl2pPr>
                        <a:spcBef>
                          <a:spcPts val="7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2pPr>
                      <a:lvl3pPr>
                        <a:spcBef>
                          <a:spcPts val="6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3pPr>
                      <a:lvl4pPr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4pPr>
                      <a:lvl5pPr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180975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l-PL" altLang="pl-PL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Bakterie z grupy zgorzeli gazowej:</a:t>
                      </a:r>
                    </a:p>
                    <a:p>
                      <a:pPr marL="0" marR="0" lvl="0" indent="180975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en-US" altLang="pl-PL" sz="1600" b="0" i="1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Clostridium perfringens</a:t>
                      </a:r>
                    </a:p>
                  </a:txBody>
                  <a:tcPr marL="90000" marR="90000" marT="105264" marB="46800" horzOverflow="overflow">
                    <a:lnL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indent="180975">
                        <a:spcBef>
                          <a:spcPts val="8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1pPr>
                      <a:lvl2pPr>
                        <a:spcBef>
                          <a:spcPts val="7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2pPr>
                      <a:lvl3pPr>
                        <a:spcBef>
                          <a:spcPts val="6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3pPr>
                      <a:lvl4pPr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4pPr>
                      <a:lvl5pPr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180975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l-PL" altLang="pl-PL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Przetrwalnik</a:t>
                      </a:r>
                    </a:p>
                    <a:p>
                      <a:pPr marL="0" marR="0" lvl="0" indent="180975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endParaRPr kumimoji="0" lang="pl-PL" altLang="pl-PL" sz="16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90000" marR="90000" marT="105264" marB="46800" horzOverflow="overflow">
                    <a:lnL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indent="180975">
                        <a:spcBef>
                          <a:spcPts val="8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1pPr>
                      <a:lvl2pPr>
                        <a:spcBef>
                          <a:spcPts val="7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2pPr>
                      <a:lvl3pPr>
                        <a:spcBef>
                          <a:spcPts val="6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3pPr>
                      <a:lvl4pPr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4pPr>
                      <a:lvl5pPr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180975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l-PL" altLang="pl-PL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Beztlenowiec</a:t>
                      </a:r>
                    </a:p>
                  </a:txBody>
                  <a:tcPr marL="90000" marR="90000" marT="105264" marB="46800" horzOverflow="overflow">
                    <a:lnL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ts val="8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1pPr>
                      <a:lvl2pPr>
                        <a:spcBef>
                          <a:spcPts val="7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2pPr>
                      <a:lvl3pPr>
                        <a:spcBef>
                          <a:spcPts val="6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3pPr>
                      <a:lvl4pPr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4pPr>
                      <a:lvl5pPr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l-PL" altLang="pl-PL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Przyczyna różnych form zgorzeli gazowej człowieka i zwierząt; w tym zapalenie tkanki łacznej oraz martwica mięśni; zakażenia przyranne: przy ogólnym zakażeniu – śmierć</a:t>
                      </a:r>
                    </a:p>
                  </a:txBody>
                  <a:tcPr marL="90000" marR="90000" marT="105264" marB="46800" horzOverflow="overflow">
                    <a:lnL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15128831"/>
                  </a:ext>
                </a:extLst>
              </a:tr>
              <a:tr h="1552575">
                <a:tc>
                  <a:txBody>
                    <a:bodyPr/>
                    <a:lstStyle>
                      <a:lvl1pPr indent="180975">
                        <a:spcBef>
                          <a:spcPts val="8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1pPr>
                      <a:lvl2pPr>
                        <a:spcBef>
                          <a:spcPts val="7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2pPr>
                      <a:lvl3pPr>
                        <a:spcBef>
                          <a:spcPts val="6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3pPr>
                      <a:lvl4pPr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4pPr>
                      <a:lvl5pPr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180975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l-PL" altLang="pl-PL" sz="1600" b="0" i="1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Clostridium tetani</a:t>
                      </a:r>
                    </a:p>
                    <a:p>
                      <a:pPr marL="0" marR="0" lvl="0" indent="180975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l-PL" altLang="pl-PL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(laseczka tężca)</a:t>
                      </a:r>
                    </a:p>
                    <a:p>
                      <a:pPr marL="0" marR="0" lvl="0" indent="180975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l-PL" altLang="pl-PL" sz="1600" b="0" i="1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Clostridium botulinum</a:t>
                      </a:r>
                      <a:r>
                        <a:rPr kumimoji="0" lang="pl-PL" altLang="pl-PL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 (laseczka jadu kiełbasianego)</a:t>
                      </a:r>
                    </a:p>
                    <a:p>
                      <a:pPr marL="0" marR="0" lvl="0" indent="180975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endParaRPr kumimoji="0" lang="pl-PL" altLang="pl-PL" sz="16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90000" marR="90000" marT="105264" marB="46800" horzOverflow="overflow">
                    <a:lnL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indent="180975">
                        <a:spcBef>
                          <a:spcPts val="8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1pPr>
                      <a:lvl2pPr>
                        <a:spcBef>
                          <a:spcPts val="7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2pPr>
                      <a:lvl3pPr>
                        <a:spcBef>
                          <a:spcPts val="6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3pPr>
                      <a:lvl4pPr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4pPr>
                      <a:lvl5pPr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180975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l-PL" altLang="pl-PL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Przetrwalnik</a:t>
                      </a:r>
                    </a:p>
                    <a:p>
                      <a:pPr marL="0" marR="0" lvl="0" indent="180975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endParaRPr kumimoji="0" lang="pl-PL" altLang="pl-PL" sz="16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180975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l-PL" altLang="pl-PL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Przetrwalnik</a:t>
                      </a:r>
                    </a:p>
                    <a:p>
                      <a:pPr marL="0" marR="0" lvl="0" indent="180975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endParaRPr kumimoji="0" lang="pl-PL" altLang="pl-PL" sz="16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180975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endParaRPr kumimoji="0" lang="pl-PL" altLang="pl-PL" sz="16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180975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endParaRPr kumimoji="0" lang="pl-PL" altLang="pl-PL" sz="16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90000" marR="90000" marT="105264" marB="46800" horzOverflow="overflow">
                    <a:lnL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indent="180975">
                        <a:spcBef>
                          <a:spcPts val="8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1pPr>
                      <a:lvl2pPr>
                        <a:spcBef>
                          <a:spcPts val="7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2pPr>
                      <a:lvl3pPr>
                        <a:spcBef>
                          <a:spcPts val="6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3pPr>
                      <a:lvl4pPr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4pPr>
                      <a:lvl5pPr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180975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l-PL" altLang="pl-PL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Beztlenowiec</a:t>
                      </a:r>
                    </a:p>
                    <a:p>
                      <a:pPr marL="0" marR="0" lvl="0" indent="180975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endParaRPr kumimoji="0" lang="pl-PL" altLang="pl-PL" sz="16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180975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l-PL" altLang="pl-PL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Beztlenowiec</a:t>
                      </a:r>
                    </a:p>
                    <a:p>
                      <a:pPr marL="0" marR="0" lvl="0" indent="180975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endParaRPr kumimoji="0" lang="pl-PL" altLang="pl-PL" sz="16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180975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endParaRPr kumimoji="0" lang="pl-PL" altLang="pl-PL" sz="16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180975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endParaRPr kumimoji="0" lang="pl-PL" altLang="pl-PL" sz="16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90000" marR="90000" marT="105264" marB="46800" horzOverflow="overflow">
                    <a:lnL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indent="180975">
                        <a:spcBef>
                          <a:spcPts val="8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1pPr>
                      <a:lvl2pPr>
                        <a:spcBef>
                          <a:spcPts val="7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2pPr>
                      <a:lvl3pPr>
                        <a:spcBef>
                          <a:spcPts val="6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3pPr>
                      <a:lvl4pPr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4pPr>
                      <a:lvl5pPr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180975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l-PL" altLang="pl-PL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Tężec zwierząt i człowieka; </a:t>
                      </a:r>
                    </a:p>
                    <a:p>
                      <a:pPr marL="0" marR="0" lvl="0" indent="180975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endParaRPr kumimoji="0" lang="pl-PL" altLang="pl-PL" sz="16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180975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l-PL" altLang="pl-PL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Zakażenia doustne toksyną botulinową (najsilniejsza toksyna bakteryjna na świecie)</a:t>
                      </a:r>
                    </a:p>
                  </a:txBody>
                  <a:tcPr marL="90000" marR="90000" marT="105264" marB="46800" horzOverflow="overflow">
                    <a:lnL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85788744"/>
                  </a:ext>
                </a:extLst>
              </a:tr>
              <a:tr h="581025">
                <a:tc>
                  <a:txBody>
                    <a:bodyPr/>
                    <a:lstStyle>
                      <a:lvl1pPr indent="180975">
                        <a:spcBef>
                          <a:spcPts val="8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1pPr>
                      <a:lvl2pPr>
                        <a:spcBef>
                          <a:spcPts val="7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2pPr>
                      <a:lvl3pPr>
                        <a:spcBef>
                          <a:spcPts val="6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3pPr>
                      <a:lvl4pPr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4pPr>
                      <a:lvl5pPr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180975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en-US" altLang="pl-PL" sz="1600" b="0" i="1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Bacillus anthracis</a:t>
                      </a:r>
                    </a:p>
                    <a:p>
                      <a:pPr marL="0" marR="0" lvl="0" indent="180975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en-US" altLang="pl-PL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(laseczka waglika)</a:t>
                      </a:r>
                    </a:p>
                  </a:txBody>
                  <a:tcPr marL="90000" marR="90000" marT="105264" marB="46800" horzOverflow="overflow">
                    <a:lnL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ts val="8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1pPr>
                      <a:lvl2pPr>
                        <a:spcBef>
                          <a:spcPts val="7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2pPr>
                      <a:lvl3pPr>
                        <a:spcBef>
                          <a:spcPts val="6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3pPr>
                      <a:lvl4pPr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4pPr>
                      <a:lvl5pPr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l-PL" altLang="pl-PL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Przetrwalnik</a:t>
                      </a:r>
                    </a:p>
                  </a:txBody>
                  <a:tcPr marL="90000" marR="90000" marT="105264" marB="46800" horzOverflow="overflow">
                    <a:lnL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ts val="8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1pPr>
                      <a:lvl2pPr>
                        <a:spcBef>
                          <a:spcPts val="7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2pPr>
                      <a:lvl3pPr>
                        <a:spcBef>
                          <a:spcPts val="6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3pPr>
                      <a:lvl4pPr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4pPr>
                      <a:lvl5pPr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l-PL" altLang="pl-PL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Tlenowiec</a:t>
                      </a:r>
                    </a:p>
                  </a:txBody>
                  <a:tcPr marL="90000" marR="90000" marT="105264" marB="46800" horzOverflow="overflow">
                    <a:lnL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ts val="8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1pPr>
                      <a:lvl2pPr>
                        <a:spcBef>
                          <a:spcPts val="7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2pPr>
                      <a:lvl3pPr>
                        <a:spcBef>
                          <a:spcPts val="6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3pPr>
                      <a:lvl4pPr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4pPr>
                      <a:lvl5pPr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l-PL" altLang="pl-PL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Wąglik zwierząt i człowieka</a:t>
                      </a:r>
                    </a:p>
                  </a:txBody>
                  <a:tcPr marL="90000" marR="90000" marT="105264" marB="46800" horzOverflow="overflow">
                    <a:lnL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73231330"/>
                  </a:ext>
                </a:extLst>
              </a:tr>
              <a:tr h="581025">
                <a:tc>
                  <a:txBody>
                    <a:bodyPr/>
                    <a:lstStyle>
                      <a:lvl1pPr>
                        <a:spcBef>
                          <a:spcPts val="8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1pPr>
                      <a:lvl2pPr>
                        <a:spcBef>
                          <a:spcPts val="7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2pPr>
                      <a:lvl3pPr>
                        <a:spcBef>
                          <a:spcPts val="6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3pPr>
                      <a:lvl4pPr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4pPr>
                      <a:lvl5pPr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l-PL" altLang="pl-PL" sz="1600" b="0" i="1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Bacillus cereus</a:t>
                      </a:r>
                      <a:r>
                        <a:rPr kumimoji="0" lang="pl-PL" altLang="pl-PL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 (laseczka „pseudowaglika”)</a:t>
                      </a:r>
                    </a:p>
                  </a:txBody>
                  <a:tcPr marL="90000" marR="90000" marT="105264" marB="46800" horzOverflow="overflow">
                    <a:lnL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ts val="8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1pPr>
                      <a:lvl2pPr>
                        <a:spcBef>
                          <a:spcPts val="7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2pPr>
                      <a:lvl3pPr>
                        <a:spcBef>
                          <a:spcPts val="6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3pPr>
                      <a:lvl4pPr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4pPr>
                      <a:lvl5pPr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l-PL" altLang="pl-PL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Przetrwalnik</a:t>
                      </a:r>
                    </a:p>
                  </a:txBody>
                  <a:tcPr marL="90000" marR="90000" marT="105264" marB="46800" horzOverflow="overflow">
                    <a:lnL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ts val="8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1pPr>
                      <a:lvl2pPr>
                        <a:spcBef>
                          <a:spcPts val="7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2pPr>
                      <a:lvl3pPr>
                        <a:spcBef>
                          <a:spcPts val="6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3pPr>
                      <a:lvl4pPr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4pPr>
                      <a:lvl5pPr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l-PL" altLang="pl-PL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Tlenowiec</a:t>
                      </a:r>
                    </a:p>
                  </a:txBody>
                  <a:tcPr marL="90000" marR="90000" marT="105264" marB="46800" horzOverflow="overflow">
                    <a:lnL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ts val="8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1pPr>
                      <a:lvl2pPr>
                        <a:spcBef>
                          <a:spcPts val="7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2pPr>
                      <a:lvl3pPr>
                        <a:spcBef>
                          <a:spcPts val="6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3pPr>
                      <a:lvl4pPr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4pPr>
                      <a:lvl5pPr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l-PL" altLang="pl-PL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Zakażenia pokarmowe ludzi zwierząt</a:t>
                      </a:r>
                    </a:p>
                  </a:txBody>
                  <a:tcPr marL="90000" marR="90000" marT="105264" marB="46800" horzOverflow="overflow">
                    <a:lnL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98914760"/>
                  </a:ext>
                </a:extLst>
              </a:tr>
              <a:tr h="342900">
                <a:tc>
                  <a:txBody>
                    <a:bodyPr/>
                    <a:lstStyle>
                      <a:lvl1pPr>
                        <a:spcBef>
                          <a:spcPts val="8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1pPr>
                      <a:lvl2pPr>
                        <a:spcBef>
                          <a:spcPts val="7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2pPr>
                      <a:lvl3pPr>
                        <a:spcBef>
                          <a:spcPts val="6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3pPr>
                      <a:lvl4pPr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4pPr>
                      <a:lvl5pPr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l-PL" altLang="pl-PL" sz="1600" b="0" i="1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Bacillus subtilis</a:t>
                      </a:r>
                    </a:p>
                  </a:txBody>
                  <a:tcPr marL="90000" marR="90000" marT="105264" marB="46800" horzOverflow="overflow">
                    <a:lnL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ts val="8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1pPr>
                      <a:lvl2pPr>
                        <a:spcBef>
                          <a:spcPts val="7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2pPr>
                      <a:lvl3pPr>
                        <a:spcBef>
                          <a:spcPts val="6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3pPr>
                      <a:lvl4pPr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4pPr>
                      <a:lvl5pPr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l-PL" altLang="pl-PL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Przetrwalnik</a:t>
                      </a:r>
                    </a:p>
                  </a:txBody>
                  <a:tcPr marL="90000" marR="90000" marT="105264" marB="46800" horzOverflow="overflow">
                    <a:lnL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ts val="8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1pPr>
                      <a:lvl2pPr>
                        <a:spcBef>
                          <a:spcPts val="7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2pPr>
                      <a:lvl3pPr>
                        <a:spcBef>
                          <a:spcPts val="6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3pPr>
                      <a:lvl4pPr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4pPr>
                      <a:lvl5pPr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l-PL" altLang="pl-PL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Tlenowiec</a:t>
                      </a:r>
                    </a:p>
                  </a:txBody>
                  <a:tcPr marL="90000" marR="90000" marT="105264" marB="46800" horzOverflow="overflow">
                    <a:lnL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ts val="8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1pPr>
                      <a:lvl2pPr>
                        <a:spcBef>
                          <a:spcPts val="7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2pPr>
                      <a:lvl3pPr>
                        <a:spcBef>
                          <a:spcPts val="6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3pPr>
                      <a:lvl4pPr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4pPr>
                      <a:lvl5pPr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l-PL" altLang="pl-PL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Zapalenie gałki ocznej u człowieka</a:t>
                      </a:r>
                    </a:p>
                  </a:txBody>
                  <a:tcPr marL="90000" marR="90000" marT="105264" marB="46800" horzOverflow="overflow">
                    <a:lnL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4011881"/>
                  </a:ext>
                </a:extLst>
              </a:tr>
              <a:tr h="823913">
                <a:tc>
                  <a:txBody>
                    <a:bodyPr/>
                    <a:lstStyle>
                      <a:lvl1pPr>
                        <a:spcBef>
                          <a:spcPts val="8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1pPr>
                      <a:lvl2pPr>
                        <a:spcBef>
                          <a:spcPts val="7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2pPr>
                      <a:lvl3pPr>
                        <a:spcBef>
                          <a:spcPts val="6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3pPr>
                      <a:lvl4pPr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4pPr>
                      <a:lvl5pPr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en-US" altLang="pl-PL" sz="1600" b="0" i="1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Yersinia pseudotuberculosis</a:t>
                      </a:r>
                    </a:p>
                  </a:txBody>
                  <a:tcPr marL="90000" marR="90000" marT="105264" marB="46800" horzOverflow="overflow">
                    <a:lnL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ts val="8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1pPr>
                      <a:lvl2pPr>
                        <a:spcBef>
                          <a:spcPts val="7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2pPr>
                      <a:lvl3pPr>
                        <a:spcBef>
                          <a:spcPts val="6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3pPr>
                      <a:lvl4pPr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4pPr>
                      <a:lvl5pPr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l-PL" altLang="pl-PL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wegetatywna</a:t>
                      </a:r>
                    </a:p>
                  </a:txBody>
                  <a:tcPr marL="90000" marR="90000" marT="105264" marB="46800" horzOverflow="overflow">
                    <a:lnL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ts val="8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1pPr>
                      <a:lvl2pPr>
                        <a:spcBef>
                          <a:spcPts val="7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2pPr>
                      <a:lvl3pPr>
                        <a:spcBef>
                          <a:spcPts val="6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3pPr>
                      <a:lvl4pPr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4pPr>
                      <a:lvl5pPr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l-PL" altLang="pl-PL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Tlenowiec lub względny beztlenowiec</a:t>
                      </a:r>
                    </a:p>
                  </a:txBody>
                  <a:tcPr marL="90000" marR="90000" marT="105264" marB="46800" horzOverflow="overflow">
                    <a:lnL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ts val="8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1pPr>
                      <a:lvl2pPr>
                        <a:spcBef>
                          <a:spcPts val="7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2pPr>
                      <a:lvl3pPr>
                        <a:spcBef>
                          <a:spcPts val="6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3pPr>
                      <a:lvl4pPr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4pPr>
                      <a:lvl5pPr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l-PL" altLang="pl-PL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Jersinioza zwierząt i ludzi</a:t>
                      </a:r>
                    </a:p>
                  </a:txBody>
                  <a:tcPr marL="90000" marR="90000" marT="105264" marB="46800" horzOverflow="overflow">
                    <a:lnL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05323008"/>
                  </a:ext>
                </a:extLst>
              </a:tr>
              <a:tr h="579438">
                <a:tc>
                  <a:txBody>
                    <a:bodyPr/>
                    <a:lstStyle>
                      <a:lvl1pPr>
                        <a:spcBef>
                          <a:spcPts val="8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1pPr>
                      <a:lvl2pPr>
                        <a:spcBef>
                          <a:spcPts val="7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2pPr>
                      <a:lvl3pPr>
                        <a:spcBef>
                          <a:spcPts val="6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3pPr>
                      <a:lvl4pPr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4pPr>
                      <a:lvl5pPr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l-PL" altLang="pl-PL" sz="1600" b="0" i="1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Salmonella spp. </a:t>
                      </a:r>
                    </a:p>
                  </a:txBody>
                  <a:tcPr marL="90000" marR="90000" marT="105264" marB="46800" horzOverflow="overflow">
                    <a:lnL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ts val="8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1pPr>
                      <a:lvl2pPr>
                        <a:spcBef>
                          <a:spcPts val="7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2pPr>
                      <a:lvl3pPr>
                        <a:spcBef>
                          <a:spcPts val="6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3pPr>
                      <a:lvl4pPr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4pPr>
                      <a:lvl5pPr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l-PL" altLang="pl-PL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Komórka wegetatywna</a:t>
                      </a:r>
                    </a:p>
                  </a:txBody>
                  <a:tcPr marL="90000" marR="90000" marT="105264" marB="46800" horzOverflow="overflow">
                    <a:lnL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ts val="8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1pPr>
                      <a:lvl2pPr>
                        <a:spcBef>
                          <a:spcPts val="7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2pPr>
                      <a:lvl3pPr>
                        <a:spcBef>
                          <a:spcPts val="6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3pPr>
                      <a:lvl4pPr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4pPr>
                      <a:lvl5pPr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l-PL" altLang="pl-PL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Względny beztlenowiec</a:t>
                      </a:r>
                    </a:p>
                  </a:txBody>
                  <a:tcPr marL="90000" marR="90000" marT="105264" marB="46800" horzOverflow="overflow">
                    <a:lnL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ts val="8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1pPr>
                      <a:lvl2pPr>
                        <a:spcBef>
                          <a:spcPts val="7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2pPr>
                      <a:lvl3pPr>
                        <a:spcBef>
                          <a:spcPts val="6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3pPr>
                      <a:lvl4pPr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4pPr>
                      <a:lvl5pPr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5pPr>
                      <a:lvl6pPr marL="25146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6pPr>
                      <a:lvl7pPr marL="29718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7pPr>
                      <a:lvl8pPr marL="34290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8pPr>
                      <a:lvl9pPr marL="3886200" indent="-228600" defTabSz="449263" fontAlgn="base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l-PL" altLang="pl-PL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Salmonelloza</a:t>
                      </a:r>
                    </a:p>
                  </a:txBody>
                  <a:tcPr marL="90000" marR="90000" marT="105264" marB="46800" horzOverflow="overflow">
                    <a:lnL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36773491"/>
                  </a:ext>
                </a:extLst>
              </a:tr>
            </a:tbl>
          </a:graphicData>
        </a:graphic>
      </p:graphicFrame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5FA16AC8-5A08-4826-BD8C-0F3827AF9BB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647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1">
            <a:extLst>
              <a:ext uri="{FF2B5EF4-FFF2-40B4-BE49-F238E27FC236}">
                <a16:creationId xmlns:a16="http://schemas.microsoft.com/office/drawing/2014/main" id="{ADD9C7EC-25D8-4F74-97DB-EA8B178443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3225" y="430213"/>
            <a:ext cx="8418513" cy="642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>
            <a:spAutoFit/>
          </a:bodyPr>
          <a:lstStyle>
            <a:lvl1pPr indent="180975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9pPr>
          </a:lstStyle>
          <a:p>
            <a:pPr>
              <a:buClrTx/>
              <a:buFontTx/>
              <a:buNone/>
            </a:pPr>
            <a:r>
              <a:rPr lang="pl-PL" altLang="pl-PL" sz="1400" b="1">
                <a:latin typeface="Antique Olive" charset="0"/>
                <a:cs typeface="Times New Roman" panose="02020603050405020304" pitchFamily="18" charset="0"/>
              </a:rPr>
              <a:t>   </a:t>
            </a:r>
            <a:r>
              <a:rPr lang="pl-PL" altLang="pl-PL" sz="1400" b="1"/>
              <a:t>               </a:t>
            </a:r>
            <a:r>
              <a:rPr lang="pl-PL" altLang="pl-PL" b="1">
                <a:latin typeface="Antique Olive" charset="0"/>
                <a:cs typeface="Times New Roman" panose="02020603050405020304" pitchFamily="18" charset="0"/>
              </a:rPr>
              <a:t>Zakres analizy sanitarnej gleby dla celów sanitarnych</a:t>
            </a:r>
          </a:p>
          <a:p>
            <a:pPr>
              <a:buClrTx/>
              <a:buFontTx/>
              <a:buNone/>
            </a:pPr>
            <a:endParaRPr lang="pl-PL" altLang="pl-PL" b="1">
              <a:latin typeface="Antique Olive" charset="0"/>
              <a:cs typeface="Times New Roman" panose="02020603050405020304" pitchFamily="18" charset="0"/>
            </a:endParaRPr>
          </a:p>
        </p:txBody>
      </p:sp>
      <p:sp>
        <p:nvSpPr>
          <p:cNvPr id="14338" name="Rectangle 2">
            <a:extLst>
              <a:ext uri="{FF2B5EF4-FFF2-40B4-BE49-F238E27FC236}">
                <a16:creationId xmlns:a16="http://schemas.microsoft.com/office/drawing/2014/main" id="{EE9B046E-CF43-4610-A514-81F6D20707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095375"/>
            <a:ext cx="9144000" cy="3992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>
            <a:spAutoFit/>
          </a:bodyPr>
          <a:lstStyle>
            <a:lvl1pPr indent="180975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9pPr>
          </a:lstStyle>
          <a:p>
            <a:pPr algn="just">
              <a:buClrTx/>
              <a:buFontTx/>
              <a:buNone/>
            </a:pPr>
            <a:br>
              <a:rPr lang="pl-PL" altLang="pl-PL"/>
            </a:br>
            <a:endParaRPr lang="pl-PL" altLang="pl-PL"/>
          </a:p>
          <a:p>
            <a:pPr algn="just">
              <a:buClrTx/>
              <a:buFontTx/>
              <a:buNone/>
            </a:pPr>
            <a:r>
              <a:rPr lang="pl-PL" altLang="pl-PL" sz="1200">
                <a:latin typeface="Antique Olive" charset="0"/>
                <a:cs typeface="Times New Roman" panose="02020603050405020304" pitchFamily="18" charset="0"/>
              </a:rPr>
              <a:t>  </a:t>
            </a:r>
          </a:p>
          <a:p>
            <a:pPr algn="just">
              <a:buClrTx/>
              <a:buFontTx/>
              <a:buNone/>
            </a:pPr>
            <a:r>
              <a:rPr lang="pl-PL" altLang="pl-PL" sz="1600" b="1">
                <a:latin typeface="Antique Olive" charset="0"/>
                <a:cs typeface="Times New Roman" panose="02020603050405020304" pitchFamily="18" charset="0"/>
              </a:rPr>
              <a:t>Badanie liczebności bakterii                   Badanie wskaźników zanieczyszczenia</a:t>
            </a:r>
          </a:p>
          <a:p>
            <a:pPr algn="just">
              <a:buClrTx/>
              <a:buFontTx/>
              <a:buNone/>
            </a:pPr>
            <a:r>
              <a:rPr lang="pl-PL" altLang="pl-PL" sz="1600" b="1">
                <a:latin typeface="Antique Olive" charset="0"/>
                <a:cs typeface="Times New Roman" panose="02020603050405020304" pitchFamily="18" charset="0"/>
              </a:rPr>
              <a:t>                                                                         fekalnego</a:t>
            </a:r>
          </a:p>
          <a:p>
            <a:pPr algn="just">
              <a:buClrTx/>
              <a:buFontTx/>
              <a:buNone/>
            </a:pPr>
            <a:r>
              <a:rPr lang="pl-PL" altLang="pl-PL" sz="1600">
                <a:latin typeface="Antique Olive" charset="0"/>
                <a:cs typeface="Times New Roman" panose="02020603050405020304" pitchFamily="18" charset="0"/>
              </a:rPr>
              <a:t> </a:t>
            </a:r>
          </a:p>
          <a:p>
            <a:pPr algn="just">
              <a:buClrTx/>
              <a:buFontTx/>
              <a:buNone/>
            </a:pPr>
            <a:r>
              <a:rPr lang="pl-PL" altLang="pl-PL">
                <a:cs typeface="Times New Roman" panose="02020603050405020304" pitchFamily="18" charset="0"/>
              </a:rPr>
              <a:t>Ogólna liczba              </a:t>
            </a:r>
            <a:r>
              <a:rPr lang="pl-PL" altLang="pl-PL"/>
              <a:t>                                    </a:t>
            </a:r>
            <a:r>
              <a:rPr lang="pl-PL" altLang="pl-PL">
                <a:cs typeface="Times New Roman" panose="02020603050405020304" pitchFamily="18" charset="0"/>
              </a:rPr>
              <a:t>Bakterie grupy </a:t>
            </a:r>
            <a:r>
              <a:rPr lang="pl-PL" altLang="pl-PL" i="1">
                <a:cs typeface="Times New Roman" panose="02020603050405020304" pitchFamily="18" charset="0"/>
              </a:rPr>
              <a:t>coli</a:t>
            </a:r>
            <a:r>
              <a:rPr lang="pl-PL" altLang="pl-PL">
                <a:cs typeface="Times New Roman" panose="02020603050405020304" pitchFamily="18" charset="0"/>
              </a:rPr>
              <a:t>                      </a:t>
            </a:r>
            <a:r>
              <a:rPr lang="pl-PL" altLang="pl-PL"/>
              <a:t>         </a:t>
            </a:r>
          </a:p>
          <a:p>
            <a:pPr algn="just">
              <a:buClrTx/>
              <a:buFontTx/>
              <a:buNone/>
            </a:pPr>
            <a:r>
              <a:rPr lang="pl-PL" altLang="pl-PL">
                <a:cs typeface="Times New Roman" panose="02020603050405020304" pitchFamily="18" charset="0"/>
              </a:rPr>
              <a:t>bakterii mezofilnych</a:t>
            </a:r>
            <a:r>
              <a:rPr lang="pl-PL" altLang="pl-PL"/>
              <a:t>                                                                                             </a:t>
            </a:r>
          </a:p>
          <a:p>
            <a:pPr algn="just">
              <a:buClrTx/>
              <a:buFontTx/>
              <a:buNone/>
            </a:pPr>
            <a:r>
              <a:rPr lang="pl-PL" altLang="pl-PL">
                <a:cs typeface="Times New Roman" panose="02020603050405020304" pitchFamily="18" charset="0"/>
              </a:rPr>
              <a:t>                                                       </a:t>
            </a:r>
            <a:r>
              <a:rPr lang="pl-PL" altLang="pl-PL"/>
              <a:t>  </a:t>
            </a:r>
            <a:r>
              <a:rPr lang="pl-PL" altLang="pl-PL">
                <a:cs typeface="Times New Roman" panose="02020603050405020304" pitchFamily="18" charset="0"/>
              </a:rPr>
              <a:t>               Bakterie grupy </a:t>
            </a:r>
            <a:r>
              <a:rPr lang="pl-PL" altLang="pl-PL" i="1">
                <a:cs typeface="Times New Roman" panose="02020603050405020304" pitchFamily="18" charset="0"/>
              </a:rPr>
              <a:t>coli</a:t>
            </a:r>
            <a:r>
              <a:rPr lang="pl-PL" altLang="pl-PL">
                <a:cs typeface="Times New Roman" panose="02020603050405020304" pitchFamily="18" charset="0"/>
              </a:rPr>
              <a:t> typu  </a:t>
            </a:r>
            <a:r>
              <a:rPr lang="pl-PL" altLang="pl-PL"/>
              <a:t>kałowego</a:t>
            </a:r>
          </a:p>
          <a:p>
            <a:pPr algn="just">
              <a:buClrTx/>
              <a:buFontTx/>
              <a:buNone/>
            </a:pPr>
            <a:r>
              <a:rPr lang="pl-PL" altLang="pl-PL"/>
              <a:t>O</a:t>
            </a:r>
            <a:r>
              <a:rPr lang="pl-PL" altLang="pl-PL">
                <a:cs typeface="Times New Roman" panose="02020603050405020304" pitchFamily="18" charset="0"/>
              </a:rPr>
              <a:t>gólnej liczby</a:t>
            </a:r>
            <a:r>
              <a:rPr lang="pl-PL" altLang="pl-PL"/>
              <a:t> b. sporowych</a:t>
            </a:r>
            <a:r>
              <a:rPr lang="pl-PL" altLang="pl-PL">
                <a:cs typeface="Times New Roman" panose="02020603050405020304" pitchFamily="18" charset="0"/>
              </a:rPr>
              <a:t>                     </a:t>
            </a:r>
            <a:r>
              <a:rPr lang="pl-PL" altLang="pl-PL"/>
              <a:t>                                                                                          </a:t>
            </a:r>
          </a:p>
          <a:p>
            <a:pPr>
              <a:buClrTx/>
              <a:buFontTx/>
              <a:buNone/>
            </a:pPr>
            <a:r>
              <a:rPr lang="pl-PL" altLang="pl-PL"/>
              <a:t>                                                                        </a:t>
            </a:r>
            <a:r>
              <a:rPr lang="pl-PL" altLang="pl-PL" i="1">
                <a:cs typeface="Times New Roman" panose="02020603050405020304" pitchFamily="18" charset="0"/>
              </a:rPr>
              <a:t>Clostridium perfringens</a:t>
            </a:r>
            <a:r>
              <a:rPr lang="pl-PL" altLang="pl-PL"/>
              <a:t>                                                                                                                                         </a:t>
            </a:r>
          </a:p>
          <a:p>
            <a:pPr>
              <a:buClrTx/>
              <a:buFontTx/>
              <a:buNone/>
            </a:pPr>
            <a:r>
              <a:rPr lang="pl-PL" altLang="pl-PL">
                <a:cs typeface="Times New Roman" panose="02020603050405020304" pitchFamily="18" charset="0"/>
              </a:rPr>
              <a:t>Ogólna  </a:t>
            </a:r>
            <a:r>
              <a:rPr lang="pl-PL" altLang="pl-PL"/>
              <a:t>l. b                                                      </a:t>
            </a:r>
            <a:r>
              <a:rPr lang="pl-PL" altLang="pl-PL" i="1">
                <a:cs typeface="Times New Roman" panose="02020603050405020304" pitchFamily="18" charset="0"/>
              </a:rPr>
              <a:t>Proteus vulgaris</a:t>
            </a:r>
            <a:r>
              <a:rPr lang="pl-PL" altLang="pl-PL">
                <a:cs typeface="Times New Roman" panose="02020603050405020304" pitchFamily="18" charset="0"/>
              </a:rPr>
              <a:t> </a:t>
            </a:r>
            <a:r>
              <a:rPr lang="pl-PL" altLang="pl-PL"/>
              <a:t>                                               </a:t>
            </a:r>
          </a:p>
          <a:p>
            <a:pPr>
              <a:buClrTx/>
              <a:buFontTx/>
              <a:buNone/>
            </a:pPr>
            <a:r>
              <a:rPr lang="pl-PL" altLang="pl-PL">
                <a:cs typeface="Times New Roman" panose="02020603050405020304" pitchFamily="18" charset="0"/>
              </a:rPr>
              <a:t>termofilnych</a:t>
            </a:r>
            <a:r>
              <a:rPr lang="pl-PL" altLang="pl-PL"/>
              <a:t> </a:t>
            </a:r>
            <a:r>
              <a:rPr lang="pl-PL" altLang="pl-PL" sz="1600">
                <a:latin typeface="Antique Olive" charset="0"/>
                <a:cs typeface="Times New Roman" panose="02020603050405020304" pitchFamily="18" charset="0"/>
              </a:rPr>
              <a:t>	 </a:t>
            </a:r>
            <a:r>
              <a:rPr lang="pl-PL" altLang="pl-PL" sz="160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</a:t>
            </a:r>
          </a:p>
          <a:p>
            <a:pPr>
              <a:buClrTx/>
              <a:buFontTx/>
              <a:buNone/>
            </a:pPr>
            <a:r>
              <a:rPr lang="pl-PL" altLang="pl-PL" sz="1600">
                <a:latin typeface="Antique Olive" charset="0"/>
                <a:cs typeface="Times New Roman" panose="02020603050405020304" pitchFamily="18" charset="0"/>
              </a:rPr>
              <a:t>                                                                                     </a:t>
            </a:r>
          </a:p>
        </p:txBody>
      </p:sp>
      <p:sp>
        <p:nvSpPr>
          <p:cNvPr id="14339" name="Text Box 3">
            <a:extLst>
              <a:ext uri="{FF2B5EF4-FFF2-40B4-BE49-F238E27FC236}">
                <a16:creationId xmlns:a16="http://schemas.microsoft.com/office/drawing/2014/main" id="{866BFB5E-6B56-4975-9DA7-E516DE82DC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750" y="5715000"/>
            <a:ext cx="8597900" cy="642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9pPr>
          </a:lstStyle>
          <a:p>
            <a:pPr>
              <a:buClrTx/>
              <a:buFontTx/>
              <a:buNone/>
            </a:pPr>
            <a:r>
              <a:rPr lang="pl-PL" altLang="pl-PL" b="1"/>
              <a:t>Badanie helmintologiczne  - Badanie liczby żywych jaj pasożytów jelitowych </a:t>
            </a:r>
            <a:r>
              <a:rPr lang="pl-PL" altLang="pl-PL" i="1">
                <a:latin typeface="Times New Roman" panose="02020603050405020304" pitchFamily="18" charset="0"/>
              </a:rPr>
              <a:t>Ascaris sp.</a:t>
            </a:r>
            <a:r>
              <a:rPr lang="pl-PL" altLang="pl-PL" i="1">
                <a:latin typeface="Antique Olive" charset="0"/>
                <a:cs typeface="Times New Roman" panose="02020603050405020304" pitchFamily="18" charset="0"/>
              </a:rPr>
              <a:t> Trichuris sp.</a:t>
            </a:r>
            <a:r>
              <a:rPr lang="pl-PL" altLang="pl-PL">
                <a:latin typeface="Times New Roman" panose="02020603050405020304" pitchFamily="18" charset="0"/>
              </a:rPr>
              <a:t> </a:t>
            </a:r>
            <a:r>
              <a:rPr lang="pl-PL" altLang="pl-PL" i="1">
                <a:latin typeface="Antique Olive" charset="0"/>
                <a:cs typeface="Times New Roman" panose="02020603050405020304" pitchFamily="18" charset="0"/>
              </a:rPr>
              <a:t>Toxocara</a:t>
            </a:r>
            <a:r>
              <a:rPr lang="pl-PL" altLang="pl-PL" i="1">
                <a:latin typeface="Times New Roman" panose="02020603050405020304" pitchFamily="18" charset="0"/>
              </a:rPr>
              <a:t> sp.</a:t>
            </a: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26DB06E9-262B-4ABB-826E-9858B2985F8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8384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Motyw pakietu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tyw pakietu Office">
      <a:majorFont>
        <a:latin typeface="Calibri"/>
        <a:ea typeface="SimSun"/>
        <a:cs typeface=""/>
      </a:majorFont>
      <a:minorFont>
        <a:latin typeface="Calibri"/>
        <a:ea typeface="SimSun"/>
        <a:cs typeface="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pl-PL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anose="020F0502020204030204" pitchFamily="34" charset="0"/>
            <a:ea typeface="SimSun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pl-PL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anose="020F0502020204030204" pitchFamily="34" charset="0"/>
            <a:ea typeface="SimSun" panose="02010600030101010101" pitchFamily="2" charset="-122"/>
          </a:defRPr>
        </a:defPPr>
      </a:lstStyle>
    </a:lnDef>
  </a:objectDefaults>
  <a:extraClrSchemeLst>
    <a:extraClrScheme>
      <a:clrScheme name="Motyw pakietu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yw pakietu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Pakiet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465</TotalTime>
  <Words>847</Words>
  <Application>Microsoft Office PowerPoint</Application>
  <PresentationFormat>Pokaz na ekranie (4:3)</PresentationFormat>
  <Paragraphs>136</Paragraphs>
  <Slides>11</Slides>
  <Notes>11</Notes>
  <HiddenSlides>0</HiddenSlides>
  <MMClips>11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11</vt:i4>
      </vt:variant>
    </vt:vector>
  </HeadingPairs>
  <TitlesOfParts>
    <vt:vector size="17" baseType="lpstr">
      <vt:lpstr>Times New Roman</vt:lpstr>
      <vt:lpstr>Calibri</vt:lpstr>
      <vt:lpstr>SimSun</vt:lpstr>
      <vt:lpstr>Arial</vt:lpstr>
      <vt:lpstr>Antique Olive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Prz</dc:creator>
  <cp:lastModifiedBy>Justyna Zamorska</cp:lastModifiedBy>
  <cp:revision>11</cp:revision>
  <cp:lastPrinted>1601-01-01T00:00:00Z</cp:lastPrinted>
  <dcterms:created xsi:type="dcterms:W3CDTF">2010-12-16T10:24:01Z</dcterms:created>
  <dcterms:modified xsi:type="dcterms:W3CDTF">2020-11-26T15:49:38Z</dcterms:modified>
</cp:coreProperties>
</file>