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22"/>
  </p:notesMasterIdLst>
  <p:sldIdLst>
    <p:sldId id="256" r:id="rId2"/>
    <p:sldId id="265" r:id="rId3"/>
    <p:sldId id="266" r:id="rId4"/>
    <p:sldId id="267" r:id="rId5"/>
    <p:sldId id="268" r:id="rId6"/>
    <p:sldId id="269" r:id="rId7"/>
    <p:sldId id="270" r:id="rId8"/>
    <p:sldId id="271" r:id="rId9"/>
    <p:sldId id="272" r:id="rId10"/>
    <p:sldId id="298" r:id="rId11"/>
    <p:sldId id="299" r:id="rId12"/>
    <p:sldId id="300" r:id="rId13"/>
    <p:sldId id="301" r:id="rId14"/>
    <p:sldId id="276" r:id="rId15"/>
    <p:sldId id="285" r:id="rId16"/>
    <p:sldId id="286" r:id="rId17"/>
    <p:sldId id="294" r:id="rId18"/>
    <p:sldId id="295" r:id="rId19"/>
    <p:sldId id="296" r:id="rId20"/>
    <p:sldId id="297"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0" d="100"/>
          <a:sy n="120" d="100"/>
        </p:scale>
        <p:origin x="1344" y="102"/>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a:extLst>
              <a:ext uri="{FF2B5EF4-FFF2-40B4-BE49-F238E27FC236}">
                <a16:creationId xmlns:a16="http://schemas.microsoft.com/office/drawing/2014/main" id="{2264C083-FBB4-4ECA-84DB-4FCAA41AC9A3}"/>
              </a:ext>
            </a:extLst>
          </p:cNvPr>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hangingPunct="1">
              <a:buClr>
                <a:srgbClr val="000000"/>
              </a:buClr>
              <a:buSzPct val="100000"/>
              <a:buFont typeface="Times New Roman" panose="02020603050405020304" pitchFamily="18" charset="0"/>
              <a:buNone/>
            </a:pPr>
            <a:endParaRPr lang="pl-PL" altLang="pl-PL"/>
          </a:p>
        </p:txBody>
      </p:sp>
      <p:sp>
        <p:nvSpPr>
          <p:cNvPr id="2051" name="AutoShape 2">
            <a:extLst>
              <a:ext uri="{FF2B5EF4-FFF2-40B4-BE49-F238E27FC236}">
                <a16:creationId xmlns:a16="http://schemas.microsoft.com/office/drawing/2014/main" id="{88D084EA-992C-402B-9766-A8151DB80E11}"/>
              </a:ext>
            </a:extLst>
          </p:cNvPr>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hangingPunct="1">
              <a:buClr>
                <a:srgbClr val="000000"/>
              </a:buClr>
              <a:buSzPct val="100000"/>
              <a:buFont typeface="Times New Roman" panose="02020603050405020304" pitchFamily="18" charset="0"/>
              <a:buNone/>
            </a:pPr>
            <a:endParaRPr lang="pl-PL" altLang="pl-PL"/>
          </a:p>
        </p:txBody>
      </p:sp>
      <p:sp>
        <p:nvSpPr>
          <p:cNvPr id="2052" name="AutoShape 3">
            <a:extLst>
              <a:ext uri="{FF2B5EF4-FFF2-40B4-BE49-F238E27FC236}">
                <a16:creationId xmlns:a16="http://schemas.microsoft.com/office/drawing/2014/main" id="{9813DA50-4E38-4F82-9257-F83E4B40B8BA}"/>
              </a:ext>
            </a:extLst>
          </p:cNvPr>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hangingPunct="1">
              <a:buClr>
                <a:srgbClr val="000000"/>
              </a:buClr>
              <a:buSzPct val="100000"/>
              <a:buFont typeface="Times New Roman" panose="02020603050405020304" pitchFamily="18" charset="0"/>
              <a:buNone/>
            </a:pPr>
            <a:endParaRPr lang="pl-PL" altLang="pl-PL"/>
          </a:p>
        </p:txBody>
      </p:sp>
      <p:sp>
        <p:nvSpPr>
          <p:cNvPr id="2053" name="Rectangle 4">
            <a:extLst>
              <a:ext uri="{FF2B5EF4-FFF2-40B4-BE49-F238E27FC236}">
                <a16:creationId xmlns:a16="http://schemas.microsoft.com/office/drawing/2014/main" id="{503F04EB-C25A-4A8E-A67E-3B04A512F04F}"/>
              </a:ext>
            </a:extLst>
          </p:cNvPr>
          <p:cNvSpPr>
            <a:spLocks noGrp="1" noChangeArrowheads="1"/>
          </p:cNvSpPr>
          <p:nvPr>
            <p:ph type="sldImg"/>
          </p:nvPr>
        </p:nvSpPr>
        <p:spPr bwMode="auto">
          <a:xfrm>
            <a:off x="-11798300" y="-11796713"/>
            <a:ext cx="11793537" cy="124872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5">
            <a:extLst>
              <a:ext uri="{FF2B5EF4-FFF2-40B4-BE49-F238E27FC236}">
                <a16:creationId xmlns:a16="http://schemas.microsoft.com/office/drawing/2014/main" id="{7F5B20AF-28E1-4CF9-91EA-2A0B09CFB700}"/>
              </a:ext>
            </a:extLst>
          </p:cNvPr>
          <p:cNvSpPr>
            <a:spLocks noGrp="1" noChangeArrowheads="1"/>
          </p:cNvSpPr>
          <p:nvPr>
            <p:ph type="body"/>
          </p:nvPr>
        </p:nvSpPr>
        <p:spPr bwMode="auto">
          <a:xfrm>
            <a:off x="685800" y="4343400"/>
            <a:ext cx="5480050" cy="4108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pl-PL" altLang="pl-PL" noProof="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1">
            <a:extLst>
              <a:ext uri="{FF2B5EF4-FFF2-40B4-BE49-F238E27FC236}">
                <a16:creationId xmlns:a16="http://schemas.microsoft.com/office/drawing/2014/main" id="{2852F194-6E2F-44EE-81EC-0D510E4CEAA5}"/>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9" name="Rectangle 2">
            <a:extLst>
              <a:ext uri="{FF2B5EF4-FFF2-40B4-BE49-F238E27FC236}">
                <a16:creationId xmlns:a16="http://schemas.microsoft.com/office/drawing/2014/main" id="{FA55358B-8547-430E-ADED-88EB773BE4D1}"/>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1">
            <a:extLst>
              <a:ext uri="{FF2B5EF4-FFF2-40B4-BE49-F238E27FC236}">
                <a16:creationId xmlns:a16="http://schemas.microsoft.com/office/drawing/2014/main" id="{B236EC32-237A-4494-9896-FEE9FBA94899}"/>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7" name="Rectangle 2">
            <a:extLst>
              <a:ext uri="{FF2B5EF4-FFF2-40B4-BE49-F238E27FC236}">
                <a16:creationId xmlns:a16="http://schemas.microsoft.com/office/drawing/2014/main" id="{3DC60343-2710-49A5-8F6F-927EEE690C76}"/>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1">
            <a:extLst>
              <a:ext uri="{FF2B5EF4-FFF2-40B4-BE49-F238E27FC236}">
                <a16:creationId xmlns:a16="http://schemas.microsoft.com/office/drawing/2014/main" id="{F2E33DAB-1338-419C-A9B4-D40589BB0836}"/>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195" name="Rectangle 2">
            <a:extLst>
              <a:ext uri="{FF2B5EF4-FFF2-40B4-BE49-F238E27FC236}">
                <a16:creationId xmlns:a16="http://schemas.microsoft.com/office/drawing/2014/main" id="{EBF1004C-95BF-4A13-A955-B45D662C098C}"/>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1">
            <a:extLst>
              <a:ext uri="{FF2B5EF4-FFF2-40B4-BE49-F238E27FC236}">
                <a16:creationId xmlns:a16="http://schemas.microsoft.com/office/drawing/2014/main" id="{4ABF4310-06AF-44C1-BDD3-643C510A46D4}"/>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0243" name="Rectangle 2">
            <a:extLst>
              <a:ext uri="{FF2B5EF4-FFF2-40B4-BE49-F238E27FC236}">
                <a16:creationId xmlns:a16="http://schemas.microsoft.com/office/drawing/2014/main" id="{2F8521E5-BA8E-48B4-BD1E-EAA13E5903EE}"/>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3DE105E9-2482-4F8F-8757-1F9545880D1E}"/>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291" name="Rectangle 2">
            <a:extLst>
              <a:ext uri="{FF2B5EF4-FFF2-40B4-BE49-F238E27FC236}">
                <a16:creationId xmlns:a16="http://schemas.microsoft.com/office/drawing/2014/main" id="{8C866C29-4757-485E-B17B-7A4ECE28CE8B}"/>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1">
            <a:extLst>
              <a:ext uri="{FF2B5EF4-FFF2-40B4-BE49-F238E27FC236}">
                <a16:creationId xmlns:a16="http://schemas.microsoft.com/office/drawing/2014/main" id="{30BD3B32-2D13-4E19-9F26-C6BDB2C4DDFC}"/>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339" name="Rectangle 2">
            <a:extLst>
              <a:ext uri="{FF2B5EF4-FFF2-40B4-BE49-F238E27FC236}">
                <a16:creationId xmlns:a16="http://schemas.microsoft.com/office/drawing/2014/main" id="{1C728F33-6D6F-426D-A996-ECBBA3002ED3}"/>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79634CBE-09DE-4476-AEF3-08B16C0C198F}"/>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387" name="Rectangle 2">
            <a:extLst>
              <a:ext uri="{FF2B5EF4-FFF2-40B4-BE49-F238E27FC236}">
                <a16:creationId xmlns:a16="http://schemas.microsoft.com/office/drawing/2014/main" id="{07AE3228-E759-42BF-B71F-AF746076E1A1}"/>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88D86199-BF23-4190-91D9-65DFAF8C70FE}"/>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8435" name="Rectangle 2">
            <a:extLst>
              <a:ext uri="{FF2B5EF4-FFF2-40B4-BE49-F238E27FC236}">
                <a16:creationId xmlns:a16="http://schemas.microsoft.com/office/drawing/2014/main" id="{6F7A7EE5-B62D-49ED-8424-398AF83CD107}"/>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EC4848BF-A042-4B54-A6C1-FFAD3BF3A1BE}"/>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483" name="Rectangle 2">
            <a:extLst>
              <a:ext uri="{FF2B5EF4-FFF2-40B4-BE49-F238E27FC236}">
                <a16:creationId xmlns:a16="http://schemas.microsoft.com/office/drawing/2014/main" id="{C57612B4-E267-4387-BC38-62F4AADE792F}"/>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Rectangle 1">
            <a:extLst>
              <a:ext uri="{FF2B5EF4-FFF2-40B4-BE49-F238E27FC236}">
                <a16:creationId xmlns:a16="http://schemas.microsoft.com/office/drawing/2014/main" id="{803DC0B8-39C6-43A4-8204-707529F7F601}"/>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1" name="Rectangle 2">
            <a:extLst>
              <a:ext uri="{FF2B5EF4-FFF2-40B4-BE49-F238E27FC236}">
                <a16:creationId xmlns:a16="http://schemas.microsoft.com/office/drawing/2014/main" id="{026BC47B-BEFD-4993-9C8D-544587757F15}"/>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63562F6B-6E34-4D1E-841C-39327E499266}"/>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579" name="Rectangle 2">
            <a:extLst>
              <a:ext uri="{FF2B5EF4-FFF2-40B4-BE49-F238E27FC236}">
                <a16:creationId xmlns:a16="http://schemas.microsoft.com/office/drawing/2014/main" id="{E1F7A6C1-D463-4C57-A1A2-42F2394512A0}"/>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281FC8EF-9C13-4CD5-9805-530262ED3845}"/>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6627" name="Rectangle 2">
            <a:extLst>
              <a:ext uri="{FF2B5EF4-FFF2-40B4-BE49-F238E27FC236}">
                <a16:creationId xmlns:a16="http://schemas.microsoft.com/office/drawing/2014/main" id="{56007744-0751-463E-B1D0-46724D71BCA4}"/>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id="{C761869F-B8BE-4D26-8365-7BE01BBD9B84}"/>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8675" name="Rectangle 2">
            <a:extLst>
              <a:ext uri="{FF2B5EF4-FFF2-40B4-BE49-F238E27FC236}">
                <a16:creationId xmlns:a16="http://schemas.microsoft.com/office/drawing/2014/main" id="{2FD4FF8C-F5DA-47EF-8E49-F49E4BE70AB3}"/>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1">
            <a:extLst>
              <a:ext uri="{FF2B5EF4-FFF2-40B4-BE49-F238E27FC236}">
                <a16:creationId xmlns:a16="http://schemas.microsoft.com/office/drawing/2014/main" id="{D7FDDFDB-CE1E-47C5-9D85-9BCB8F6B7B33}"/>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771" name="Rectangle 2">
            <a:extLst>
              <a:ext uri="{FF2B5EF4-FFF2-40B4-BE49-F238E27FC236}">
                <a16:creationId xmlns:a16="http://schemas.microsoft.com/office/drawing/2014/main" id="{78E42C1D-A5CA-4D8E-A561-59F24E0CC47F}"/>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1">
            <a:extLst>
              <a:ext uri="{FF2B5EF4-FFF2-40B4-BE49-F238E27FC236}">
                <a16:creationId xmlns:a16="http://schemas.microsoft.com/office/drawing/2014/main" id="{111FC22D-773B-4990-B454-F2F490C7B298}"/>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7587" name="Rectangle 2">
            <a:extLst>
              <a:ext uri="{FF2B5EF4-FFF2-40B4-BE49-F238E27FC236}">
                <a16:creationId xmlns:a16="http://schemas.microsoft.com/office/drawing/2014/main" id="{8E75D2EE-ACE0-49C5-A4FD-26D71218AACE}"/>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1">
            <a:extLst>
              <a:ext uri="{FF2B5EF4-FFF2-40B4-BE49-F238E27FC236}">
                <a16:creationId xmlns:a16="http://schemas.microsoft.com/office/drawing/2014/main" id="{DF475D97-F9B1-43F4-98C6-DF19C59EFA29}"/>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9635" name="Rectangle 2">
            <a:extLst>
              <a:ext uri="{FF2B5EF4-FFF2-40B4-BE49-F238E27FC236}">
                <a16:creationId xmlns:a16="http://schemas.microsoft.com/office/drawing/2014/main" id="{AEB4AF22-2F0F-4A88-9A2D-EA4651BBE840}"/>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1">
            <a:extLst>
              <a:ext uri="{FF2B5EF4-FFF2-40B4-BE49-F238E27FC236}">
                <a16:creationId xmlns:a16="http://schemas.microsoft.com/office/drawing/2014/main" id="{D62DE4F9-8FFC-487E-8A8F-6C638D2C77BC}"/>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3731" name="Rectangle 2">
            <a:extLst>
              <a:ext uri="{FF2B5EF4-FFF2-40B4-BE49-F238E27FC236}">
                <a16:creationId xmlns:a16="http://schemas.microsoft.com/office/drawing/2014/main" id="{7CEE6AA2-FCFD-471D-9A3A-E10EA70A43A1}"/>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1">
            <a:extLst>
              <a:ext uri="{FF2B5EF4-FFF2-40B4-BE49-F238E27FC236}">
                <a16:creationId xmlns:a16="http://schemas.microsoft.com/office/drawing/2014/main" id="{012A0B07-C909-4A44-B3DB-425BF78693B0}"/>
              </a:ext>
            </a:extLst>
          </p:cNvPr>
          <p:cNvSpPr>
            <a:spLocks noChangeArrowheads="1" noTextEdit="1"/>
          </p:cNvSpPr>
          <p:nvPr>
            <p:ph type="sldImg"/>
          </p:nvPr>
        </p:nvSpPr>
        <p:spPr>
          <a:xfrm>
            <a:off x="1588" y="0"/>
            <a:ext cx="1587" cy="158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5779" name="Rectangle 2">
            <a:extLst>
              <a:ext uri="{FF2B5EF4-FFF2-40B4-BE49-F238E27FC236}">
                <a16:creationId xmlns:a16="http://schemas.microsoft.com/office/drawing/2014/main" id="{A43AD84D-FE3F-4277-843A-FE75523A3BF1}"/>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1">
            <a:extLst>
              <a:ext uri="{FF2B5EF4-FFF2-40B4-BE49-F238E27FC236}">
                <a16:creationId xmlns:a16="http://schemas.microsoft.com/office/drawing/2014/main" id="{827E7306-F8FD-4FB7-972A-A30E233AE12F}"/>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7827" name="Rectangle 2">
            <a:extLst>
              <a:ext uri="{FF2B5EF4-FFF2-40B4-BE49-F238E27FC236}">
                <a16:creationId xmlns:a16="http://schemas.microsoft.com/office/drawing/2014/main" id="{558E8029-B53A-49C4-A019-82AFFEFB06BD}"/>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1">
            <a:extLst>
              <a:ext uri="{FF2B5EF4-FFF2-40B4-BE49-F238E27FC236}">
                <a16:creationId xmlns:a16="http://schemas.microsoft.com/office/drawing/2014/main" id="{CDFDB86E-867F-4592-9F1B-5FD57E1388B5}"/>
              </a:ext>
            </a:extLst>
          </p:cNvPr>
          <p:cNvSpPr>
            <a:spLocks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9875" name="Rectangle 2">
            <a:extLst>
              <a:ext uri="{FF2B5EF4-FFF2-40B4-BE49-F238E27FC236}">
                <a16:creationId xmlns:a16="http://schemas.microsoft.com/office/drawing/2014/main" id="{3807F3F4-4018-47A5-94EB-47B65529B39E}"/>
              </a:ext>
            </a:extLst>
          </p:cNvPr>
          <p:cNvSpPr>
            <a:spLocks noChangeArrowheads="1"/>
          </p:cNvSpPr>
          <p:nvPr>
            <p:ph type="body" idx="1"/>
          </p:nvPr>
        </p:nvSpPr>
        <p:spPr>
          <a:xfrm>
            <a:off x="685800" y="4343400"/>
            <a:ext cx="5481638" cy="4111625"/>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l-PL" altLang="pl-P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pl-PL"/>
              <a:t>Kliknij, aby edytować styl</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78B1250F-F322-447B-BBD3-9F77D5C5A448}" type="slidenum">
              <a:rPr lang="pl-PL" altLang="pl-PL" smtClean="0"/>
              <a:pPr>
                <a:defRPr/>
              </a:pPr>
              <a:t>‹#›</a:t>
            </a:fld>
            <a:endParaRPr lang="pl-PL" altLang="pl-PL"/>
          </a:p>
        </p:txBody>
      </p:sp>
    </p:spTree>
    <p:extLst>
      <p:ext uri="{BB962C8B-B14F-4D97-AF65-F5344CB8AC3E}">
        <p14:creationId xmlns:p14="http://schemas.microsoft.com/office/powerpoint/2010/main" val="3804931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dirty="0"/>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09C2860F-EF54-4113-8501-0D5503002E54}" type="slidenum">
              <a:rPr lang="pl-PL" altLang="pl-PL" smtClean="0"/>
              <a:pPr>
                <a:defRPr/>
              </a:pPr>
              <a:t>‹#›</a:t>
            </a:fld>
            <a:endParaRPr lang="pl-PL" altLang="pl-PL"/>
          </a:p>
        </p:txBody>
      </p:sp>
    </p:spTree>
    <p:extLst>
      <p:ext uri="{BB962C8B-B14F-4D97-AF65-F5344CB8AC3E}">
        <p14:creationId xmlns:p14="http://schemas.microsoft.com/office/powerpoint/2010/main" val="2004712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pl-PL"/>
              <a:t>Kliknij, aby edytować styl</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BE571397-2DB5-4B2A-B3B8-23944FEEC0C5}" type="slidenum">
              <a:rPr lang="pl-PL" altLang="pl-PL" smtClean="0"/>
              <a:pPr>
                <a:defRPr/>
              </a:pPr>
              <a:t>‹#›</a:t>
            </a:fld>
            <a:endParaRPr lang="pl-PL" altLang="pl-PL"/>
          </a:p>
        </p:txBody>
      </p:sp>
    </p:spTree>
    <p:extLst>
      <p:ext uri="{BB962C8B-B14F-4D97-AF65-F5344CB8AC3E}">
        <p14:creationId xmlns:p14="http://schemas.microsoft.com/office/powerpoint/2010/main" val="3803357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pl-PL"/>
              <a:t>Kliknij, aby edytować styl</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53B24A88-6243-4ACC-8496-53D60DA470CE}" type="slidenum">
              <a:rPr lang="pl-PL" altLang="pl-PL" smtClean="0"/>
              <a:pPr>
                <a:defRPr/>
              </a:pPr>
              <a:t>‹#›</a:t>
            </a:fld>
            <a:endParaRPr lang="pl-PL" altLang="pl-PL"/>
          </a:p>
        </p:txBody>
      </p:sp>
    </p:spTree>
    <p:extLst>
      <p:ext uri="{BB962C8B-B14F-4D97-AF65-F5344CB8AC3E}">
        <p14:creationId xmlns:p14="http://schemas.microsoft.com/office/powerpoint/2010/main" val="3990762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pl-PL"/>
              <a:t>Kliknij, aby edytować styl</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defRPr/>
            </a:pPr>
            <a:fld id="{739DB659-4727-4A8E-AB04-28C2714AE904}" type="slidenum">
              <a:rPr lang="pl-PL" altLang="pl-PL" smtClean="0"/>
              <a:pPr>
                <a:defRPr/>
              </a:pPr>
              <a:t>‹#›</a:t>
            </a:fld>
            <a:endParaRPr lang="pl-PL" altLang="pl-PL"/>
          </a:p>
        </p:txBody>
      </p:sp>
    </p:spTree>
    <p:extLst>
      <p:ext uri="{BB962C8B-B14F-4D97-AF65-F5344CB8AC3E}">
        <p14:creationId xmlns:p14="http://schemas.microsoft.com/office/powerpoint/2010/main" val="3203519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FF9CE88B-197D-435A-BCBF-45DE77E5349A}" type="slidenum">
              <a:rPr lang="pl-PL" altLang="pl-PL" smtClean="0"/>
              <a:pPr>
                <a:defRPr/>
              </a:pPr>
              <a:t>‹#›</a:t>
            </a:fld>
            <a:endParaRPr lang="pl-PL" altLang="pl-PL"/>
          </a:p>
        </p:txBody>
      </p:sp>
    </p:spTree>
    <p:extLst>
      <p:ext uri="{BB962C8B-B14F-4D97-AF65-F5344CB8AC3E}">
        <p14:creationId xmlns:p14="http://schemas.microsoft.com/office/powerpoint/2010/main" val="3044480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a:defRPr/>
            </a:pPr>
            <a:fld id="{F9E89457-D80B-4197-85DC-C16D973C479E}" type="slidenum">
              <a:rPr lang="pl-PL" altLang="pl-PL" smtClean="0"/>
              <a:pPr>
                <a:defRPr/>
              </a:pPr>
              <a:t>‹#›</a:t>
            </a:fld>
            <a:endParaRPr lang="pl-PL" altLang="pl-PL"/>
          </a:p>
        </p:txBody>
      </p:sp>
    </p:spTree>
    <p:extLst>
      <p:ext uri="{BB962C8B-B14F-4D97-AF65-F5344CB8AC3E}">
        <p14:creationId xmlns:p14="http://schemas.microsoft.com/office/powerpoint/2010/main" val="1217369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pl-PL"/>
              <a:t>Kliknij, aby edytować styl</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l-PL"/>
              <a:t>Edytuj style wzorca tekstu</a:t>
            </a:r>
          </a:p>
        </p:txBody>
      </p:sp>
      <p:sp>
        <p:nvSpPr>
          <p:cNvPr id="5" name="Date Placeholder 4"/>
          <p:cNvSpPr>
            <a:spLocks noGrp="1"/>
          </p:cNvSpPr>
          <p:nvPr>
            <p:ph type="dt" sz="half" idx="10"/>
          </p:nvPr>
        </p:nvSpPr>
        <p:spPr/>
        <p:txBody>
          <a:bodyPr/>
          <a:lstStyle/>
          <a:p>
            <a:fld id="{70DDF080-5E8C-48AD-84E5-6C08B304C14E}" type="datetimeFigureOut">
              <a:rPr lang="en-US" dirty="0"/>
              <a:t>11/16/2020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5940558D-F66C-4335-B94A-E47A13B6F975}" type="slidenum">
              <a:rPr lang="pl-PL" altLang="pl-PL" smtClean="0"/>
              <a:pPr>
                <a:defRPr/>
              </a:pPr>
              <a:t>‹#›</a:t>
            </a:fld>
            <a:endParaRPr lang="pl-PL" altLang="pl-PL"/>
          </a:p>
        </p:txBody>
      </p:sp>
    </p:spTree>
    <p:extLst>
      <p:ext uri="{BB962C8B-B14F-4D97-AF65-F5344CB8AC3E}">
        <p14:creationId xmlns:p14="http://schemas.microsoft.com/office/powerpoint/2010/main" val="2445980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pl-PL"/>
              <a:t>Kliknij, aby edytować styl</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a:t>Kliknij ikonę, aby dodać obraz</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Edytuj style wzorca tekstu</a:t>
            </a:r>
          </a:p>
        </p:txBody>
      </p:sp>
      <p:sp>
        <p:nvSpPr>
          <p:cNvPr id="5" name="Date Placeholder 4"/>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8E398A82-B1F9-400D-A924-CCBC5CB8E14C}" type="slidenum">
              <a:rPr lang="pl-PL" altLang="pl-PL" smtClean="0"/>
              <a:pPr>
                <a:defRPr/>
              </a:pPr>
              <a:t>‹#›</a:t>
            </a:fld>
            <a:endParaRPr lang="pl-PL" altLang="pl-PL"/>
          </a:p>
        </p:txBody>
      </p:sp>
    </p:spTree>
    <p:extLst>
      <p:ext uri="{BB962C8B-B14F-4D97-AF65-F5344CB8AC3E}">
        <p14:creationId xmlns:p14="http://schemas.microsoft.com/office/powerpoint/2010/main" val="3337368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pl-PL"/>
              <a:t>Kliknij, aby edytować styl</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4EE9C2EC-58D1-4151-AC8D-4F994B14B4C6}" type="slidenum">
              <a:rPr lang="pl-PL" altLang="pl-PL" smtClean="0"/>
              <a:pPr>
                <a:defRPr/>
              </a:pPr>
              <a:t>‹#›</a:t>
            </a:fld>
            <a:endParaRPr lang="pl-PL" altLang="pl-PL"/>
          </a:p>
        </p:txBody>
      </p:sp>
    </p:spTree>
    <p:extLst>
      <p:ext uri="{BB962C8B-B14F-4D97-AF65-F5344CB8AC3E}">
        <p14:creationId xmlns:p14="http://schemas.microsoft.com/office/powerpoint/2010/main" val="1376646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pl-PL"/>
              <a:t>Kliknij, aby edytować styl</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a:t>Edytuj style wzorca tekstu</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4EE9C2EC-58D1-4151-AC8D-4F994B14B4C6}" type="slidenum">
              <a:rPr lang="pl-PL" altLang="pl-PL" smtClean="0"/>
              <a:pPr>
                <a:defRPr/>
              </a:pPr>
              <a:t>‹#›</a:t>
            </a:fld>
            <a:endParaRPr lang="pl-PL" altLang="pl-PL"/>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72061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pl-PL"/>
              <a:t>Kliknij, aby edytować styl</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4EE9C2EC-58D1-4151-AC8D-4F994B14B4C6}" type="slidenum">
              <a:rPr lang="pl-PL" altLang="pl-PL" smtClean="0"/>
              <a:pPr>
                <a:defRPr/>
              </a:pPr>
              <a:t>‹#›</a:t>
            </a:fld>
            <a:endParaRPr lang="pl-PL" altLang="pl-PL"/>
          </a:p>
        </p:txBody>
      </p:sp>
    </p:spTree>
    <p:extLst>
      <p:ext uri="{BB962C8B-B14F-4D97-AF65-F5344CB8AC3E}">
        <p14:creationId xmlns:p14="http://schemas.microsoft.com/office/powerpoint/2010/main" val="6268957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Karta nazwy cytatu">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pl-PL"/>
              <a:t>Kliknij, aby edytować styl</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a:t>Edytuj style wzorca tekstu</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4EE9C2EC-58D1-4151-AC8D-4F994B14B4C6}" type="slidenum">
              <a:rPr lang="pl-PL" altLang="pl-PL" smtClean="0"/>
              <a:pPr>
                <a:defRPr/>
              </a:pPr>
              <a:t>‹#›</a:t>
            </a:fld>
            <a:endParaRPr lang="pl-PL" altLang="pl-PL"/>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901740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wda lub fałsz">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pl-PL"/>
              <a:t>Kliknij, aby edytować styl</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a:t>Edytuj style wzorca tekstu</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4EE9C2EC-58D1-4151-AC8D-4F994B14B4C6}" type="slidenum">
              <a:rPr lang="pl-PL" altLang="pl-PL" smtClean="0"/>
              <a:pPr>
                <a:defRPr/>
              </a:pPr>
              <a:t>‹#›</a:t>
            </a:fld>
            <a:endParaRPr lang="pl-PL" altLang="pl-PL"/>
          </a:p>
        </p:txBody>
      </p:sp>
    </p:spTree>
    <p:extLst>
      <p:ext uri="{BB962C8B-B14F-4D97-AF65-F5344CB8AC3E}">
        <p14:creationId xmlns:p14="http://schemas.microsoft.com/office/powerpoint/2010/main" val="20361034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dirty="0"/>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C30A75C8-1F77-4C6C-8321-6F9758D889A0}" type="slidenum">
              <a:rPr lang="pl-PL" altLang="pl-PL" smtClean="0"/>
              <a:pPr>
                <a:defRPr/>
              </a:pPr>
              <a:t>‹#›</a:t>
            </a:fld>
            <a:endParaRPr lang="pl-PL" altLang="pl-PL"/>
          </a:p>
        </p:txBody>
      </p:sp>
    </p:spTree>
    <p:extLst>
      <p:ext uri="{BB962C8B-B14F-4D97-AF65-F5344CB8AC3E}">
        <p14:creationId xmlns:p14="http://schemas.microsoft.com/office/powerpoint/2010/main" val="25802282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pl-PL"/>
              <a:t>Kliknij, aby edytować styl</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99C4EC7B-CEB8-4A2A-9B07-6137C2CCA664}" type="slidenum">
              <a:rPr lang="pl-PL" altLang="pl-PL" smtClean="0"/>
              <a:pPr>
                <a:defRPr/>
              </a:pPr>
              <a:t>‹#›</a:t>
            </a:fld>
            <a:endParaRPr lang="pl-PL" altLang="pl-PL"/>
          </a:p>
        </p:txBody>
      </p:sp>
    </p:spTree>
    <p:extLst>
      <p:ext uri="{BB962C8B-B14F-4D97-AF65-F5344CB8AC3E}">
        <p14:creationId xmlns:p14="http://schemas.microsoft.com/office/powerpoint/2010/main" val="297586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pl-PL"/>
              <a:t>Kliknij, aby edytować styl</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11/16/2020</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4EE9C2EC-58D1-4151-AC8D-4F994B14B4C6}" type="slidenum">
              <a:rPr lang="pl-PL" altLang="pl-PL" smtClean="0"/>
              <a:pPr>
                <a:defRPr/>
              </a:pPr>
              <a:t>‹#›</a:t>
            </a:fld>
            <a:endParaRPr lang="pl-PL" altLang="pl-PL"/>
          </a:p>
        </p:txBody>
      </p:sp>
    </p:spTree>
    <p:extLst>
      <p:ext uri="{BB962C8B-B14F-4D97-AF65-F5344CB8AC3E}">
        <p14:creationId xmlns:p14="http://schemas.microsoft.com/office/powerpoint/2010/main" val="24764165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png"/><Relationship Id="rId5" Type="http://schemas.openxmlformats.org/officeDocument/2006/relationships/image" Target="../media/image4.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png"/><Relationship Id="rId5" Type="http://schemas.openxmlformats.org/officeDocument/2006/relationships/image" Target="../media/image5.jpe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1.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1.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1.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1.png"/><Relationship Id="rId5" Type="http://schemas.openxmlformats.org/officeDocument/2006/relationships/image" Target="../media/image8.jpeg"/><Relationship Id="rId4"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a:extLst>
              <a:ext uri="{FF2B5EF4-FFF2-40B4-BE49-F238E27FC236}">
                <a16:creationId xmlns:a16="http://schemas.microsoft.com/office/drawing/2014/main" id="{8AB6C15D-2104-45CF-9F5F-F7D0F1B9F18C}"/>
              </a:ext>
            </a:extLst>
          </p:cNvPr>
          <p:cNvSpPr txBox="1">
            <a:spLocks noChangeArrowheads="1"/>
          </p:cNvSpPr>
          <p:nvPr/>
        </p:nvSpPr>
        <p:spPr bwMode="auto">
          <a:xfrm>
            <a:off x="593725" y="381000"/>
            <a:ext cx="8169275" cy="50189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ctr" eaLnBrk="1" hangingPunct="1">
              <a:spcBef>
                <a:spcPct val="0"/>
              </a:spcBef>
              <a:buClrTx/>
              <a:buFontTx/>
              <a:buNone/>
            </a:pPr>
            <a:r>
              <a:rPr lang="pl-PL" altLang="pl-PL" sz="2000" b="1" dirty="0">
                <a:latin typeface="Arial" panose="020B0604020202020204" pitchFamily="34" charset="0"/>
                <a:cs typeface="Times New Roman" panose="02020603050405020304" pitchFamily="18" charset="0"/>
              </a:rPr>
              <a:t>FIZJOLOGIA MIKROORGANIZMÓW</a:t>
            </a:r>
          </a:p>
          <a:p>
            <a:pPr eaLnBrk="1" hangingPunct="1">
              <a:spcBef>
                <a:spcPct val="0"/>
              </a:spcBef>
              <a:buClrTx/>
              <a:buFontTx/>
              <a:buNone/>
            </a:pPr>
            <a:endParaRPr lang="pl-PL" altLang="pl-PL" sz="2000" dirty="0">
              <a:latin typeface="Arial" panose="020B0604020202020204" pitchFamily="34" charset="0"/>
              <a:cs typeface="Times New Roman" panose="02020603050405020304" pitchFamily="18" charset="0"/>
            </a:endParaRPr>
          </a:p>
          <a:p>
            <a:pPr eaLnBrk="1" hangingPunct="1">
              <a:spcBef>
                <a:spcPct val="0"/>
              </a:spcBef>
              <a:buClrTx/>
              <a:buFontTx/>
              <a:buNone/>
            </a:pPr>
            <a:endParaRPr lang="pl-PL" altLang="pl-PL" sz="2000" dirty="0">
              <a:latin typeface="Arial" panose="020B0604020202020204" pitchFamily="34" charset="0"/>
              <a:cs typeface="Times New Roman" panose="02020603050405020304" pitchFamily="18" charset="0"/>
            </a:endParaRPr>
          </a:p>
          <a:p>
            <a:pPr eaLnBrk="1" hangingPunct="1">
              <a:spcBef>
                <a:spcPct val="0"/>
              </a:spcBef>
              <a:buClrTx/>
              <a:buFontTx/>
              <a:buNone/>
            </a:pPr>
            <a:r>
              <a:rPr lang="pl-PL" altLang="pl-PL" sz="2000" dirty="0">
                <a:latin typeface="Arial" panose="020B0604020202020204" pitchFamily="34" charset="0"/>
                <a:cs typeface="Times New Roman" panose="02020603050405020304" pitchFamily="18" charset="0"/>
              </a:rPr>
              <a:t>Mikroorganizmy żywe można podzielić na trzy zasadnicze grupy:</a:t>
            </a:r>
          </a:p>
          <a:p>
            <a:pPr algn="just" eaLnBrk="1" hangingPunct="1">
              <a:spcBef>
                <a:spcPct val="0"/>
              </a:spcBef>
              <a:buClrTx/>
              <a:buFontTx/>
              <a:buNone/>
            </a:pPr>
            <a:r>
              <a:rPr lang="pl-PL" altLang="pl-PL" sz="2000" dirty="0">
                <a:latin typeface="Arial" panose="020B0604020202020204" pitchFamily="34" charset="0"/>
                <a:cs typeface="Times New Roman" panose="02020603050405020304" pitchFamily="18" charset="0"/>
              </a:rPr>
              <a:t>a)</a:t>
            </a:r>
            <a:r>
              <a:rPr lang="pl-PL" altLang="pl-PL" sz="2000" dirty="0">
                <a:cs typeface="Times New Roman" panose="02020603050405020304" pitchFamily="18" charset="0"/>
              </a:rPr>
              <a:t>      </a:t>
            </a:r>
            <a:r>
              <a:rPr lang="pl-PL" altLang="pl-PL" sz="2000" dirty="0" err="1">
                <a:latin typeface="Arial" panose="020B0604020202020204" pitchFamily="34" charset="0"/>
                <a:cs typeface="Times New Roman" panose="02020603050405020304" pitchFamily="18" charset="0"/>
              </a:rPr>
              <a:t>Fotoautotrofy</a:t>
            </a:r>
            <a:r>
              <a:rPr lang="pl-PL" altLang="pl-PL" sz="2000" dirty="0">
                <a:latin typeface="Arial" panose="020B0604020202020204" pitchFamily="34" charset="0"/>
                <a:cs typeface="Times New Roman" panose="02020603050405020304" pitchFamily="18" charset="0"/>
              </a:rPr>
              <a:t> (</a:t>
            </a:r>
            <a:r>
              <a:rPr lang="pl-PL" altLang="pl-PL" sz="2000" dirty="0" err="1">
                <a:latin typeface="Arial" panose="020B0604020202020204" pitchFamily="34" charset="0"/>
                <a:cs typeface="Times New Roman" panose="02020603050405020304" pitchFamily="18" charset="0"/>
              </a:rPr>
              <a:t>fotolitoautotrofy</a:t>
            </a:r>
            <a:r>
              <a:rPr lang="pl-PL" altLang="pl-PL" sz="2000" dirty="0">
                <a:latin typeface="Arial" panose="020B0604020202020204" pitchFamily="34" charset="0"/>
                <a:cs typeface="Times New Roman" panose="02020603050405020304" pitchFamily="18" charset="0"/>
              </a:rPr>
              <a:t>) - samożywne organizmy korzystające z  energii słonecznej. Najważniejszą rolę biologiczną w  tej grupie spełniają rośliny zielone.</a:t>
            </a:r>
          </a:p>
          <a:p>
            <a:pPr algn="just" eaLnBrk="1" hangingPunct="1">
              <a:spcBef>
                <a:spcPct val="0"/>
              </a:spcBef>
              <a:buClrTx/>
              <a:buFontTx/>
              <a:buNone/>
            </a:pPr>
            <a:r>
              <a:rPr lang="pl-PL" altLang="pl-PL" sz="2000" dirty="0">
                <a:latin typeface="Arial" panose="020B0604020202020204" pitchFamily="34" charset="0"/>
                <a:cs typeface="Times New Roman" panose="02020603050405020304" pitchFamily="18" charset="0"/>
              </a:rPr>
              <a:t>b)</a:t>
            </a:r>
            <a:r>
              <a:rPr lang="pl-PL" altLang="pl-PL" sz="2000" dirty="0">
                <a:cs typeface="Times New Roman" panose="02020603050405020304" pitchFamily="18" charset="0"/>
              </a:rPr>
              <a:t>      </a:t>
            </a:r>
            <a:r>
              <a:rPr lang="pl-PL" altLang="pl-PL" sz="2000" dirty="0" err="1">
                <a:latin typeface="Arial" panose="020B0604020202020204" pitchFamily="34" charset="0"/>
                <a:cs typeface="Times New Roman" panose="02020603050405020304" pitchFamily="18" charset="0"/>
              </a:rPr>
              <a:t>Chemolitotrofy</a:t>
            </a:r>
            <a:r>
              <a:rPr lang="pl-PL" altLang="pl-PL" sz="2000" dirty="0">
                <a:latin typeface="Arial" panose="020B0604020202020204" pitchFamily="34" charset="0"/>
                <a:cs typeface="Times New Roman" panose="02020603050405020304" pitchFamily="18" charset="0"/>
              </a:rPr>
              <a:t> – organizmy korzystające z  energii zawartej w  zredukowanych związkach nieorganicznych, np. związkach azotu, siarki, żelaza lub z  energii zawartej w  H</a:t>
            </a:r>
            <a:r>
              <a:rPr lang="pl-PL" altLang="pl-PL" sz="2000" baseline="-30000" dirty="0">
                <a:latin typeface="Arial" panose="020B0604020202020204" pitchFamily="34" charset="0"/>
                <a:cs typeface="Times New Roman" panose="02020603050405020304" pitchFamily="18" charset="0"/>
              </a:rPr>
              <a:t>2</a:t>
            </a:r>
            <a:r>
              <a:rPr lang="pl-PL" altLang="pl-PL" sz="2000" dirty="0">
                <a:latin typeface="Arial" panose="020B0604020202020204" pitchFamily="34" charset="0"/>
                <a:cs typeface="Times New Roman" panose="02020603050405020304" pitchFamily="18" charset="0"/>
              </a:rPr>
              <a:t>. Występują tu bakterie autotroficzne, jak również bakterie heterotroficzne. Znane są również </a:t>
            </a:r>
            <a:r>
              <a:rPr lang="pl-PL" altLang="pl-PL" sz="2000" dirty="0" err="1">
                <a:latin typeface="Arial" panose="020B0604020202020204" pitchFamily="34" charset="0"/>
                <a:cs typeface="Times New Roman" panose="02020603050405020304" pitchFamily="18" charset="0"/>
              </a:rPr>
              <a:t>miksotrofy</a:t>
            </a:r>
            <a:r>
              <a:rPr lang="pl-PL" altLang="pl-PL" sz="2000" dirty="0">
                <a:latin typeface="Arial" panose="020B0604020202020204" pitchFamily="34" charset="0"/>
                <a:cs typeface="Times New Roman" panose="02020603050405020304" pitchFamily="18" charset="0"/>
              </a:rPr>
              <a:t>, wykorzystujące związki organiczne jako źródło węgla i  związki nieorganiczne jako źródło elektronów.</a:t>
            </a:r>
          </a:p>
          <a:p>
            <a:pPr algn="just" eaLnBrk="1" hangingPunct="1">
              <a:spcBef>
                <a:spcPct val="0"/>
              </a:spcBef>
              <a:buClrTx/>
              <a:buFontTx/>
              <a:buNone/>
            </a:pPr>
            <a:r>
              <a:rPr lang="pl-PL" altLang="pl-PL" sz="2000" dirty="0">
                <a:latin typeface="Arial" panose="020B0604020202020204" pitchFamily="34" charset="0"/>
                <a:cs typeface="Times New Roman" panose="02020603050405020304" pitchFamily="18" charset="0"/>
              </a:rPr>
              <a:t>c)</a:t>
            </a:r>
            <a:r>
              <a:rPr lang="pl-PL" altLang="pl-PL" sz="2000" dirty="0">
                <a:cs typeface="Times New Roman" panose="02020603050405020304" pitchFamily="18" charset="0"/>
              </a:rPr>
              <a:t>      </a:t>
            </a:r>
            <a:r>
              <a:rPr lang="pl-PL" altLang="pl-PL" sz="2000" dirty="0">
                <a:latin typeface="Arial" panose="020B0604020202020204" pitchFamily="34" charset="0"/>
                <a:cs typeface="Times New Roman" panose="02020603050405020304" pitchFamily="18" charset="0"/>
              </a:rPr>
              <a:t>Heterotrofy (</a:t>
            </a:r>
            <a:r>
              <a:rPr lang="pl-PL" altLang="pl-PL" sz="2000" dirty="0" err="1">
                <a:latin typeface="Arial" panose="020B0604020202020204" pitchFamily="34" charset="0"/>
                <a:cs typeface="Times New Roman" panose="02020603050405020304" pitchFamily="18" charset="0"/>
              </a:rPr>
              <a:t>chemoorganoheterotrofy</a:t>
            </a:r>
            <a:r>
              <a:rPr lang="pl-PL" altLang="pl-PL" sz="2000" dirty="0">
                <a:latin typeface="Arial" panose="020B0604020202020204" pitchFamily="34" charset="0"/>
                <a:cs typeface="Times New Roman" panose="02020603050405020304" pitchFamily="18" charset="0"/>
              </a:rPr>
              <a:t>) – organizmy cudzożywne, dla których źródłem węgla, energii i  elektronów są organiczne związki chemiczne. Należą tu: zwierzęta, grzyby i  liczne bakterie</a:t>
            </a:r>
          </a:p>
        </p:txBody>
      </p:sp>
      <p:pic>
        <p:nvPicPr>
          <p:cNvPr id="2" name="Nagrany dźwięk">
            <a:hlinkClick r:id="" action="ppaction://media"/>
            <a:extLst>
              <a:ext uri="{FF2B5EF4-FFF2-40B4-BE49-F238E27FC236}">
                <a16:creationId xmlns:a16="http://schemas.microsoft.com/office/drawing/2014/main" id="{4EA7FB73-32B4-44C2-AEFF-4BA9019D0E7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534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1">
            <a:extLst>
              <a:ext uri="{FF2B5EF4-FFF2-40B4-BE49-F238E27FC236}">
                <a16:creationId xmlns:a16="http://schemas.microsoft.com/office/drawing/2014/main" id="{D80112D2-9A86-436B-B19D-BBC551BA31B6}"/>
              </a:ext>
            </a:extLst>
          </p:cNvPr>
          <p:cNvSpPr txBox="1">
            <a:spLocks noChangeArrowheads="1"/>
          </p:cNvSpPr>
          <p:nvPr/>
        </p:nvSpPr>
        <p:spPr bwMode="auto">
          <a:xfrm>
            <a:off x="468313" y="260350"/>
            <a:ext cx="8321675" cy="4895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ctr" eaLnBrk="1" hangingPunct="1">
              <a:spcBef>
                <a:spcPct val="0"/>
              </a:spcBef>
              <a:buClrTx/>
              <a:buFontTx/>
              <a:buNone/>
            </a:pPr>
            <a:r>
              <a:rPr lang="pl-PL" altLang="pl-PL" sz="2400" b="1" u="sng">
                <a:latin typeface="Bookman Old Style" panose="02050604050505020204" pitchFamily="18" charset="0"/>
                <a:cs typeface="Times New Roman" panose="02020603050405020304" pitchFamily="18" charset="0"/>
              </a:rPr>
              <a:t> Bakterie nitryfikacyjne</a:t>
            </a:r>
          </a:p>
          <a:p>
            <a:pPr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Bakterie utleniające NH</a:t>
            </a:r>
            <a:r>
              <a:rPr lang="pl-PL" altLang="pl-PL" sz="2400" baseline="-30000">
                <a:latin typeface="Bookman Old Style" panose="02050604050505020204" pitchFamily="18" charset="0"/>
                <a:cs typeface="Times New Roman" panose="02020603050405020304" pitchFamily="18" charset="0"/>
              </a:rPr>
              <a:t>3</a:t>
            </a:r>
            <a:r>
              <a:rPr lang="pl-PL" altLang="pl-PL" sz="2400">
                <a:latin typeface="Bookman Old Style" panose="02050604050505020204" pitchFamily="18" charset="0"/>
                <a:cs typeface="Times New Roman" panose="02020603050405020304" pitchFamily="18" charset="0"/>
              </a:rPr>
              <a:t> na NO</a:t>
            </a:r>
            <a:r>
              <a:rPr lang="pl-PL" altLang="pl-PL" sz="2400" baseline="-30000">
                <a:latin typeface="Bookman Old Style" panose="02050604050505020204" pitchFamily="18" charset="0"/>
                <a:cs typeface="Times New Roman" panose="02020603050405020304" pitchFamily="18" charset="0"/>
              </a:rPr>
              <a:t>2</a:t>
            </a:r>
            <a:r>
              <a:rPr lang="pl-PL" altLang="pl-PL" sz="2400" baseline="30000">
                <a:latin typeface="Bookman Old Style" panose="02050604050505020204" pitchFamily="18" charset="0"/>
                <a:cs typeface="Times New Roman" panose="02020603050405020304" pitchFamily="18" charset="0"/>
              </a:rPr>
              <a:t>-</a:t>
            </a:r>
            <a:r>
              <a:rPr lang="pl-PL" altLang="pl-PL" sz="2400">
                <a:latin typeface="Bookman Old Style" panose="02050604050505020204" pitchFamily="18" charset="0"/>
                <a:cs typeface="Times New Roman" panose="02020603050405020304" pitchFamily="18" charset="0"/>
              </a:rPr>
              <a:t> -  autotroficzne bakterie nitryfikujące I fazy utleniające sole amonowe przez stadia pośrednie hydroksyloaminy i nitroksylu do azotynów. Należą tutaj następujące rodzaje:</a:t>
            </a:r>
          </a:p>
          <a:p>
            <a:pPr eaLnBrk="1" hangingPunct="1">
              <a:spcBef>
                <a:spcPct val="0"/>
              </a:spcBef>
              <a:buClrTx/>
              <a:buFontTx/>
              <a:buNone/>
            </a:pPr>
            <a:r>
              <a:rPr lang="pl-PL" altLang="pl-PL" sz="2400" i="1">
                <a:latin typeface="Bookman Old Style" panose="02050604050505020204" pitchFamily="18" charset="0"/>
                <a:cs typeface="Times New Roman" panose="02020603050405020304" pitchFamily="18" charset="0"/>
              </a:rPr>
              <a:t> </a:t>
            </a:r>
          </a:p>
          <a:p>
            <a:pPr eaLnBrk="1" hangingPunct="1">
              <a:spcBef>
                <a:spcPct val="0"/>
              </a:spcBef>
              <a:buClrTx/>
              <a:buFontTx/>
              <a:buNone/>
            </a:pPr>
            <a:r>
              <a:rPr lang="pl-PL" altLang="pl-PL" sz="2400" i="1">
                <a:latin typeface="Bookman Old Style" panose="02050604050505020204" pitchFamily="18" charset="0"/>
                <a:cs typeface="Times New Roman" panose="02020603050405020304" pitchFamily="18" charset="0"/>
              </a:rPr>
              <a:t>Nitrosomonas – </a:t>
            </a:r>
            <a:r>
              <a:rPr lang="pl-PL" altLang="pl-PL" sz="2400">
                <a:latin typeface="Bookman Old Style" panose="02050604050505020204" pitchFamily="18" charset="0"/>
                <a:cs typeface="Times New Roman" panose="02020603050405020304" pitchFamily="18" charset="0"/>
              </a:rPr>
              <a:t>małe pałeczki (1,0x1,5 µm) wyposażone w polarną rzęskę</a:t>
            </a:r>
            <a:r>
              <a:rPr lang="pl-PL" altLang="pl-PL" sz="2400" i="1">
                <a:latin typeface="Bookman Old Style" panose="02050604050505020204" pitchFamily="18" charset="0"/>
                <a:cs typeface="Times New Roman" panose="02020603050405020304" pitchFamily="18" charset="0"/>
              </a:rPr>
              <a:t>,</a:t>
            </a:r>
          </a:p>
          <a:p>
            <a:pPr eaLnBrk="1" hangingPunct="1">
              <a:spcBef>
                <a:spcPct val="0"/>
              </a:spcBef>
              <a:buClrTx/>
              <a:buFontTx/>
              <a:buNone/>
            </a:pPr>
            <a:r>
              <a:rPr lang="pl-PL" altLang="pl-PL" sz="2400" i="1">
                <a:latin typeface="Bookman Old Style" panose="02050604050505020204" pitchFamily="18" charset="0"/>
                <a:cs typeface="Times New Roman" panose="02020603050405020304" pitchFamily="18" charset="0"/>
              </a:rPr>
              <a:t>Nitrosolobus </a:t>
            </a:r>
            <a:r>
              <a:rPr lang="pl-PL" altLang="pl-PL" sz="2400">
                <a:latin typeface="Bookman Old Style" panose="02050604050505020204" pitchFamily="18" charset="0"/>
                <a:cs typeface="Times New Roman" panose="02020603050405020304" pitchFamily="18" charset="0"/>
              </a:rPr>
              <a:t>– owoidale komórki (2-1,5 x 1-2,5 µm),</a:t>
            </a:r>
          </a:p>
          <a:p>
            <a:pPr eaLnBrk="1" hangingPunct="1">
              <a:spcBef>
                <a:spcPct val="0"/>
              </a:spcBef>
              <a:buClrTx/>
              <a:buFontTx/>
              <a:buNone/>
            </a:pPr>
            <a:r>
              <a:rPr lang="pl-PL" altLang="pl-PL" sz="2400" i="1">
                <a:latin typeface="Bookman Old Style" panose="02050604050505020204" pitchFamily="18" charset="0"/>
                <a:cs typeface="Times New Roman" panose="02020603050405020304" pitchFamily="18" charset="0"/>
              </a:rPr>
              <a:t>Nitrosocystis </a:t>
            </a:r>
            <a:r>
              <a:rPr lang="pl-PL" altLang="pl-PL" sz="2400">
                <a:latin typeface="Bookman Old Style" panose="02050604050505020204" pitchFamily="18" charset="0"/>
                <a:cs typeface="Times New Roman" panose="02020603050405020304" pitchFamily="18" charset="0"/>
              </a:rPr>
              <a:t>– ziarniaki (1,8 x 2,2 µm),</a:t>
            </a:r>
          </a:p>
          <a:p>
            <a:pPr eaLnBrk="1" hangingPunct="1">
              <a:spcBef>
                <a:spcPct val="0"/>
              </a:spcBef>
              <a:buClrTx/>
              <a:buFontTx/>
              <a:buNone/>
            </a:pPr>
            <a:r>
              <a:rPr lang="pl-PL" altLang="pl-PL" sz="2400" i="1">
                <a:latin typeface="Bookman Old Style" panose="02050604050505020204" pitchFamily="18" charset="0"/>
                <a:cs typeface="Times New Roman" panose="02020603050405020304" pitchFamily="18" charset="0"/>
              </a:rPr>
              <a:t>Nitrosospira</a:t>
            </a:r>
            <a:r>
              <a:rPr lang="pl-PL" altLang="pl-PL" sz="2400">
                <a:latin typeface="Bookman Old Style" panose="02050604050505020204" pitchFamily="18" charset="0"/>
                <a:cs typeface="Times New Roman" panose="02020603050405020304" pitchFamily="18" charset="0"/>
              </a:rPr>
              <a:t> – spiralnie skręcone pałeczki.</a:t>
            </a:r>
          </a:p>
          <a:p>
            <a:pPr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 </a:t>
            </a:r>
          </a:p>
        </p:txBody>
      </p:sp>
      <p:pic>
        <p:nvPicPr>
          <p:cNvPr id="2" name="Nagrany dźwięk">
            <a:hlinkClick r:id="" action="ppaction://media"/>
            <a:extLst>
              <a:ext uri="{FF2B5EF4-FFF2-40B4-BE49-F238E27FC236}">
                <a16:creationId xmlns:a16="http://schemas.microsoft.com/office/drawing/2014/main" id="{395DF2F5-14B4-46BB-9160-0C20B44144F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06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 Box 1">
            <a:extLst>
              <a:ext uri="{FF2B5EF4-FFF2-40B4-BE49-F238E27FC236}">
                <a16:creationId xmlns:a16="http://schemas.microsoft.com/office/drawing/2014/main" id="{9D5BA96B-81F4-406B-8B7C-82732B22159F}"/>
              </a:ext>
            </a:extLst>
          </p:cNvPr>
          <p:cNvSpPr txBox="1">
            <a:spLocks noChangeArrowheads="1"/>
          </p:cNvSpPr>
          <p:nvPr/>
        </p:nvSpPr>
        <p:spPr bwMode="auto">
          <a:xfrm>
            <a:off x="228600" y="196850"/>
            <a:ext cx="8686800" cy="5900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FFFFFF"/>
                </a:solidFill>
                <a:latin typeface="Times New Roman" panose="02020603050405020304" pitchFamily="18" charset="0"/>
                <a:ea typeface="SimSun" panose="02010600030101010101" pitchFamily="2"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FFFFFF"/>
                </a:solidFill>
                <a:latin typeface="Times New Roman" panose="02020603050405020304" pitchFamily="18" charset="0"/>
                <a:ea typeface="SimSun" panose="02010600030101010101" pitchFamily="2"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FFFFFF"/>
                </a:solidFill>
                <a:latin typeface="Times New Roman" panose="02020603050405020304" pitchFamily="18" charset="0"/>
                <a:ea typeface="SimSun" panose="02010600030101010101" pitchFamily="2"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FFFFFF"/>
                </a:solidFill>
                <a:latin typeface="Times New Roman" panose="02020603050405020304" pitchFamily="18" charset="0"/>
                <a:ea typeface="SimSun" panose="02010600030101010101" pitchFamily="2"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FFFFFF"/>
                </a:solidFill>
                <a:latin typeface="Times New Roman" panose="02020603050405020304" pitchFamily="18" charset="0"/>
                <a:ea typeface="SimSun" panose="02010600030101010101" pitchFamily="2"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FFFFFF"/>
                </a:solidFill>
                <a:latin typeface="Times New Roman" panose="02020603050405020304" pitchFamily="18" charset="0"/>
                <a:ea typeface="SimSun" panose="02010600030101010101" pitchFamily="2"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FFFFFF"/>
                </a:solidFill>
                <a:latin typeface="Times New Roman" panose="02020603050405020304" pitchFamily="18" charset="0"/>
                <a:ea typeface="SimSun" panose="02010600030101010101" pitchFamily="2"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FFFFFF"/>
                </a:solidFill>
                <a:latin typeface="Times New Roman" panose="02020603050405020304" pitchFamily="18" charset="0"/>
                <a:ea typeface="SimSun" panose="02010600030101010101" pitchFamily="2"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FFFFFF"/>
                </a:solidFill>
                <a:latin typeface="Times New Roman" panose="02020603050405020304" pitchFamily="18" charset="0"/>
                <a:ea typeface="SimSun" panose="02010600030101010101" pitchFamily="2" charset="-122"/>
              </a:defRPr>
            </a:lvl9pPr>
          </a:lstStyle>
          <a:p>
            <a:pPr algn="just" eaLnBrk="1" hangingPunct="1">
              <a:buSzPct val="100000"/>
              <a:defRPr/>
            </a:pPr>
            <a:r>
              <a:rPr lang="pl-PL" altLang="pl-PL" dirty="0">
                <a:solidFill>
                  <a:srgbClr val="000000"/>
                </a:solidFill>
                <a:latin typeface="Bookman Old Style" panose="02050604050505020204" pitchFamily="18" charset="0"/>
                <a:cs typeface="Times New Roman" panose="02020603050405020304" pitchFamily="18" charset="0"/>
              </a:rPr>
              <a:t>Charakterystyczne cechy: </a:t>
            </a:r>
          </a:p>
          <a:p>
            <a:pPr algn="just" eaLnBrk="1" hangingPunct="1">
              <a:buSzPct val="100000"/>
              <a:defRPr/>
            </a:pPr>
            <a:endParaRPr lang="pl-PL" altLang="pl-PL" sz="2000" dirty="0">
              <a:solidFill>
                <a:srgbClr val="000000"/>
              </a:solidFill>
              <a:latin typeface="Bookman Old Style" panose="02050604050505020204" pitchFamily="18" charset="0"/>
              <a:cs typeface="Times New Roman" panose="02020603050405020304" pitchFamily="18" charset="0"/>
            </a:endParaRPr>
          </a:p>
          <a:p>
            <a:pPr marL="342900" indent="-342900" algn="just" eaLnBrk="1" hangingPunct="1">
              <a:buSzPct val="100000"/>
              <a:buFontTx/>
              <a:buChar char="-"/>
              <a:defRPr/>
            </a:pPr>
            <a:r>
              <a:rPr lang="pl-PL" altLang="pl-PL" sz="2000" dirty="0">
                <a:solidFill>
                  <a:srgbClr val="000000"/>
                </a:solidFill>
                <a:latin typeface="Bookman Old Style" panose="02050604050505020204" pitchFamily="18" charset="0"/>
                <a:cs typeface="Times New Roman" panose="02020603050405020304" pitchFamily="18" charset="0"/>
              </a:rPr>
              <a:t>wzrost na granicy dwóch faz, zwykle na powierzchni ciał stałych (gleba). </a:t>
            </a:r>
          </a:p>
          <a:p>
            <a:pPr marL="342900" indent="-342900" algn="just" eaLnBrk="1" hangingPunct="1">
              <a:buSzPct val="100000"/>
              <a:buFontTx/>
              <a:buChar char="-"/>
              <a:defRPr/>
            </a:pPr>
            <a:r>
              <a:rPr lang="pl-PL" altLang="pl-PL" sz="2000" dirty="0">
                <a:solidFill>
                  <a:srgbClr val="000000"/>
                </a:solidFill>
                <a:latin typeface="Bookman Old Style" panose="02050604050505020204" pitchFamily="18" charset="0"/>
                <a:cs typeface="Times New Roman" panose="02020603050405020304" pitchFamily="18" charset="0"/>
              </a:rPr>
              <a:t>odporne na wysuszenie.</a:t>
            </a:r>
          </a:p>
          <a:p>
            <a:pPr algn="just" eaLnBrk="1" hangingPunct="1">
              <a:buSzPct val="100000"/>
              <a:buFont typeface="Times New Roman" panose="02020603050405020304" pitchFamily="18" charset="0"/>
              <a:buNone/>
              <a:defRPr/>
            </a:pPr>
            <a:endParaRPr lang="pl-PL" altLang="pl-PL" sz="2000" dirty="0">
              <a:solidFill>
                <a:srgbClr val="000000"/>
              </a:solidFill>
              <a:latin typeface="Bookman Old Style" panose="02050604050505020204" pitchFamily="18" charset="0"/>
              <a:cs typeface="Times New Roman" panose="02020603050405020304" pitchFamily="18" charset="0"/>
            </a:endParaRPr>
          </a:p>
          <a:p>
            <a:pPr algn="just" eaLnBrk="1" hangingPunct="1">
              <a:buSzPct val="100000"/>
              <a:buFont typeface="Times New Roman" panose="02020603050405020304" pitchFamily="18" charset="0"/>
              <a:buNone/>
              <a:defRPr/>
            </a:pPr>
            <a:r>
              <a:rPr lang="pl-PL" altLang="pl-PL" sz="2000" dirty="0">
                <a:solidFill>
                  <a:srgbClr val="000000"/>
                </a:solidFill>
                <a:latin typeface="Bookman Old Style" panose="02050604050505020204" pitchFamily="18" charset="0"/>
                <a:cs typeface="Times New Roman" panose="02020603050405020304" pitchFamily="18" charset="0"/>
              </a:rPr>
              <a:t>Reakcję utleniania wywołaną przez </a:t>
            </a:r>
            <a:r>
              <a:rPr lang="pl-PL" altLang="pl-PL" sz="2000" i="1" dirty="0" err="1">
                <a:solidFill>
                  <a:srgbClr val="000000"/>
                </a:solidFill>
                <a:latin typeface="Bookman Old Style" panose="02050604050505020204" pitchFamily="18" charset="0"/>
                <a:cs typeface="Times New Roman" panose="02020603050405020304" pitchFamily="18" charset="0"/>
              </a:rPr>
              <a:t>Nitrosomonas</a:t>
            </a:r>
            <a:r>
              <a:rPr lang="pl-PL" altLang="pl-PL" sz="2000" dirty="0">
                <a:solidFill>
                  <a:srgbClr val="000000"/>
                </a:solidFill>
                <a:latin typeface="Bookman Old Style" panose="02050604050505020204" pitchFamily="18" charset="0"/>
                <a:cs typeface="Times New Roman" panose="02020603050405020304" pitchFamily="18" charset="0"/>
              </a:rPr>
              <a:t> można opisać następująco:</a:t>
            </a:r>
          </a:p>
          <a:p>
            <a:pPr algn="just" eaLnBrk="1" hangingPunct="1">
              <a:buSzPct val="100000"/>
              <a:defRPr/>
            </a:pPr>
            <a:r>
              <a:rPr lang="pl-PL" altLang="pl-PL" sz="2000" dirty="0">
                <a:solidFill>
                  <a:srgbClr val="000000"/>
                </a:solidFill>
                <a:latin typeface="Bookman Old Style" panose="02050604050505020204" pitchFamily="18" charset="0"/>
                <a:cs typeface="Times New Roman" panose="02020603050405020304" pitchFamily="18" charset="0"/>
              </a:rPr>
              <a:t> </a:t>
            </a:r>
          </a:p>
          <a:p>
            <a:pPr algn="just" eaLnBrk="1" hangingPunct="1">
              <a:buSzPct val="100000"/>
              <a:defRPr/>
            </a:pPr>
            <a:r>
              <a:rPr lang="pl-PL" altLang="pl-PL" sz="2000" dirty="0">
                <a:solidFill>
                  <a:srgbClr val="000000"/>
                </a:solidFill>
                <a:latin typeface="Bookman Old Style" panose="02050604050505020204" pitchFamily="18" charset="0"/>
                <a:cs typeface="Times New Roman" panose="02020603050405020304" pitchFamily="18" charset="0"/>
              </a:rPr>
              <a:t>	NH</a:t>
            </a:r>
            <a:r>
              <a:rPr lang="pl-PL" altLang="pl-PL" sz="2000" baseline="-30000" dirty="0">
                <a:solidFill>
                  <a:srgbClr val="000000"/>
                </a:solidFill>
                <a:latin typeface="Bookman Old Style" panose="02050604050505020204" pitchFamily="18" charset="0"/>
                <a:cs typeface="Times New Roman" panose="02020603050405020304" pitchFamily="18" charset="0"/>
              </a:rPr>
              <a:t>4</a:t>
            </a:r>
            <a:r>
              <a:rPr lang="pl-PL" altLang="pl-PL" sz="2000" baseline="30000" dirty="0">
                <a:solidFill>
                  <a:srgbClr val="000000"/>
                </a:solidFill>
                <a:latin typeface="Bookman Old Style" panose="02050604050505020204" pitchFamily="18" charset="0"/>
                <a:cs typeface="Times New Roman" panose="02020603050405020304" pitchFamily="18" charset="0"/>
              </a:rPr>
              <a:t>+</a:t>
            </a:r>
            <a:r>
              <a:rPr lang="pl-PL" altLang="pl-PL" sz="2000" dirty="0">
                <a:solidFill>
                  <a:srgbClr val="000000"/>
                </a:solidFill>
                <a:latin typeface="Bookman Old Style" panose="02050604050505020204" pitchFamily="18" charset="0"/>
                <a:cs typeface="Times New Roman" panose="02020603050405020304" pitchFamily="18" charset="0"/>
              </a:rPr>
              <a:t> + 1½O</a:t>
            </a:r>
            <a:r>
              <a:rPr lang="pl-PL" altLang="pl-PL" sz="2000" baseline="-30000" dirty="0">
                <a:solidFill>
                  <a:srgbClr val="000000"/>
                </a:solidFill>
                <a:latin typeface="Bookman Old Style" panose="02050604050505020204" pitchFamily="18" charset="0"/>
                <a:cs typeface="Times New Roman" panose="02020603050405020304" pitchFamily="18" charset="0"/>
              </a:rPr>
              <a:t>2</a:t>
            </a:r>
            <a:r>
              <a:rPr lang="pl-PL" altLang="pl-PL" sz="2000" dirty="0">
                <a:solidFill>
                  <a:srgbClr val="000000"/>
                </a:solidFill>
                <a:latin typeface="Bookman Old Style" panose="02050604050505020204" pitchFamily="18" charset="0"/>
                <a:cs typeface="Times New Roman" panose="02020603050405020304" pitchFamily="18" charset="0"/>
              </a:rPr>
              <a:t>  → NO</a:t>
            </a:r>
            <a:r>
              <a:rPr lang="pl-PL" altLang="pl-PL" sz="2000" baseline="-30000" dirty="0">
                <a:solidFill>
                  <a:srgbClr val="000000"/>
                </a:solidFill>
                <a:latin typeface="Bookman Old Style" panose="02050604050505020204" pitchFamily="18" charset="0"/>
                <a:cs typeface="Times New Roman" panose="02020603050405020304" pitchFamily="18" charset="0"/>
              </a:rPr>
              <a:t>2</a:t>
            </a:r>
            <a:r>
              <a:rPr lang="pl-PL" altLang="pl-PL" sz="2000" baseline="30000" dirty="0">
                <a:solidFill>
                  <a:srgbClr val="000000"/>
                </a:solidFill>
                <a:latin typeface="Bookman Old Style" panose="02050604050505020204" pitchFamily="18" charset="0"/>
                <a:cs typeface="Times New Roman" panose="02020603050405020304" pitchFamily="18" charset="0"/>
              </a:rPr>
              <a:t>-</a:t>
            </a:r>
            <a:r>
              <a:rPr lang="pl-PL" altLang="pl-PL" sz="2000" dirty="0">
                <a:solidFill>
                  <a:srgbClr val="000000"/>
                </a:solidFill>
                <a:latin typeface="Bookman Old Style" panose="02050604050505020204" pitchFamily="18" charset="0"/>
                <a:cs typeface="Times New Roman" panose="02020603050405020304" pitchFamily="18" charset="0"/>
              </a:rPr>
              <a:t> + H</a:t>
            </a:r>
            <a:r>
              <a:rPr lang="pl-PL" altLang="pl-PL" sz="2000" baseline="-30000" dirty="0">
                <a:solidFill>
                  <a:srgbClr val="000000"/>
                </a:solidFill>
                <a:latin typeface="Bookman Old Style" panose="02050604050505020204" pitchFamily="18" charset="0"/>
                <a:cs typeface="Times New Roman" panose="02020603050405020304" pitchFamily="18" charset="0"/>
              </a:rPr>
              <a:t>2</a:t>
            </a:r>
            <a:r>
              <a:rPr lang="pl-PL" altLang="pl-PL" sz="2000" dirty="0">
                <a:solidFill>
                  <a:srgbClr val="000000"/>
                </a:solidFill>
                <a:latin typeface="Bookman Old Style" panose="02050604050505020204" pitchFamily="18" charset="0"/>
                <a:cs typeface="Times New Roman" panose="02020603050405020304" pitchFamily="18" charset="0"/>
              </a:rPr>
              <a:t>O + H</a:t>
            </a:r>
            <a:r>
              <a:rPr lang="pl-PL" altLang="pl-PL" sz="2000" baseline="30000" dirty="0">
                <a:solidFill>
                  <a:srgbClr val="000000"/>
                </a:solidFill>
                <a:latin typeface="Bookman Old Style" panose="02050604050505020204" pitchFamily="18" charset="0"/>
                <a:cs typeface="Times New Roman" panose="02020603050405020304" pitchFamily="18" charset="0"/>
              </a:rPr>
              <a:t>+</a:t>
            </a:r>
          </a:p>
          <a:p>
            <a:pPr algn="just" eaLnBrk="1" hangingPunct="1">
              <a:buSzPct val="100000"/>
              <a:defRPr/>
            </a:pPr>
            <a:r>
              <a:rPr lang="pl-PL" altLang="pl-PL" sz="2000" baseline="30000" dirty="0">
                <a:solidFill>
                  <a:srgbClr val="000000"/>
                </a:solidFill>
                <a:latin typeface="Bookman Old Style" panose="02050604050505020204" pitchFamily="18" charset="0"/>
                <a:cs typeface="Times New Roman" panose="02020603050405020304" pitchFamily="18" charset="0"/>
              </a:rPr>
              <a:t> </a:t>
            </a:r>
          </a:p>
          <a:p>
            <a:pPr algn="just" eaLnBrk="1" hangingPunct="1">
              <a:buSzPct val="100000"/>
              <a:defRPr/>
            </a:pPr>
            <a:r>
              <a:rPr lang="pl-PL" altLang="pl-PL" sz="2000" dirty="0">
                <a:solidFill>
                  <a:srgbClr val="000000"/>
                </a:solidFill>
                <a:latin typeface="Bookman Old Style" panose="02050604050505020204" pitchFamily="18" charset="0"/>
                <a:cs typeface="Times New Roman" panose="02020603050405020304" pitchFamily="18" charset="0"/>
              </a:rPr>
              <a:t>Wytwarzający się w trakcie chemosyntezy kwas azotawy j</a:t>
            </a:r>
            <a:r>
              <a:rPr lang="pl-PL" altLang="pl-PL" sz="2000" dirty="0">
                <a:solidFill>
                  <a:srgbClr val="000000"/>
                </a:solidFill>
                <a:latin typeface="Bookman Old Style" panose="02050604050505020204" pitchFamily="18" charset="0"/>
              </a:rPr>
              <a:t>e</a:t>
            </a:r>
            <a:r>
              <a:rPr lang="pl-PL" altLang="pl-PL" sz="2000" dirty="0">
                <a:solidFill>
                  <a:srgbClr val="000000"/>
                </a:solidFill>
                <a:latin typeface="Bookman Old Style" panose="02050604050505020204" pitchFamily="18" charset="0"/>
                <a:cs typeface="Times New Roman" panose="02020603050405020304" pitchFamily="18" charset="0"/>
              </a:rPr>
              <a:t>st silnie toksyczny dla bakterii. Już stężenie 0,3M hamuje proces w 30%. Gromadzący się w komórkach jon NO</a:t>
            </a:r>
            <a:r>
              <a:rPr lang="pl-PL" altLang="pl-PL" sz="2000" baseline="-30000" dirty="0">
                <a:solidFill>
                  <a:srgbClr val="000000"/>
                </a:solidFill>
                <a:latin typeface="Bookman Old Style" panose="02050604050505020204" pitchFamily="18" charset="0"/>
                <a:cs typeface="Times New Roman" panose="02020603050405020304" pitchFamily="18" charset="0"/>
              </a:rPr>
              <a:t>2</a:t>
            </a:r>
            <a:r>
              <a:rPr lang="pl-PL" altLang="pl-PL" sz="2000" baseline="30000" dirty="0">
                <a:solidFill>
                  <a:srgbClr val="000000"/>
                </a:solidFill>
                <a:latin typeface="Bookman Old Style" panose="02050604050505020204" pitchFamily="18" charset="0"/>
                <a:cs typeface="Times New Roman" panose="02020603050405020304" pitchFamily="18" charset="0"/>
              </a:rPr>
              <a:t>-</a:t>
            </a:r>
            <a:r>
              <a:rPr lang="pl-PL" altLang="pl-PL" sz="2000" dirty="0">
                <a:solidFill>
                  <a:srgbClr val="000000"/>
                </a:solidFill>
                <a:latin typeface="Bookman Old Style" panose="02050604050505020204" pitchFamily="18" charset="0"/>
                <a:cs typeface="Times New Roman" panose="02020603050405020304" pitchFamily="18" charset="0"/>
              </a:rPr>
              <a:t> musi być czynnie przez nie wydalany, na co organizm zużywa dużo energii.</a:t>
            </a:r>
          </a:p>
          <a:p>
            <a:pPr algn="just" eaLnBrk="1" hangingPunct="1">
              <a:buSzPct val="100000"/>
              <a:defRPr/>
            </a:pPr>
            <a:endParaRPr lang="pl-PL" altLang="pl-PL" sz="2000" dirty="0">
              <a:solidFill>
                <a:srgbClr val="000000"/>
              </a:solidFill>
              <a:latin typeface="Bookman Old Style" panose="02050604050505020204" pitchFamily="18" charset="0"/>
              <a:cs typeface="Times New Roman" panose="02020603050405020304" pitchFamily="18" charset="0"/>
            </a:endParaRPr>
          </a:p>
          <a:p>
            <a:pPr algn="just" eaLnBrk="1" hangingPunct="1">
              <a:buSzPct val="100000"/>
              <a:defRPr/>
            </a:pPr>
            <a:r>
              <a:rPr lang="pl-PL" altLang="pl-PL" sz="2000" dirty="0">
                <a:solidFill>
                  <a:srgbClr val="000000"/>
                </a:solidFill>
                <a:latin typeface="Bookman Old Style" panose="02050604050505020204" pitchFamily="18" charset="0"/>
                <a:cs typeface="Times New Roman" panose="02020603050405020304" pitchFamily="18" charset="0"/>
              </a:rPr>
              <a:t>Wydajność chemosyntezy jest więc nieduża (około 20% w młodych hodowlach, 7%  w starszych).</a:t>
            </a:r>
          </a:p>
          <a:p>
            <a:pPr algn="just" eaLnBrk="1" hangingPunct="1">
              <a:buSzPct val="100000"/>
              <a:defRPr/>
            </a:pPr>
            <a:endParaRPr lang="pl-PL" altLang="pl-PL" sz="2000" dirty="0">
              <a:solidFill>
                <a:srgbClr val="000000"/>
              </a:solidFill>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67361E60-0148-4699-8B25-61C5FBEE2C7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2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1">
            <a:extLst>
              <a:ext uri="{FF2B5EF4-FFF2-40B4-BE49-F238E27FC236}">
                <a16:creationId xmlns:a16="http://schemas.microsoft.com/office/drawing/2014/main" id="{6EF8BD8F-6D97-4DAA-9C06-72C4C3518427}"/>
              </a:ext>
            </a:extLst>
          </p:cNvPr>
          <p:cNvSpPr txBox="1">
            <a:spLocks noChangeArrowheads="1"/>
          </p:cNvSpPr>
          <p:nvPr/>
        </p:nvSpPr>
        <p:spPr bwMode="auto">
          <a:xfrm>
            <a:off x="381000" y="425450"/>
            <a:ext cx="8077200" cy="5411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Bakterie utleniające NO</a:t>
            </a:r>
            <a:r>
              <a:rPr lang="pl-PL" altLang="pl-PL" sz="2400" baseline="-30000">
                <a:latin typeface="Bookman Old Style" panose="02050604050505020204" pitchFamily="18" charset="0"/>
                <a:cs typeface="Times New Roman" panose="02020603050405020304" pitchFamily="18" charset="0"/>
              </a:rPr>
              <a:t>2</a:t>
            </a:r>
            <a:r>
              <a:rPr lang="pl-PL" altLang="pl-PL" sz="2400" baseline="30000">
                <a:latin typeface="Bookman Old Style" panose="02050604050505020204" pitchFamily="18" charset="0"/>
                <a:cs typeface="Times New Roman" panose="02020603050405020304" pitchFamily="18" charset="0"/>
              </a:rPr>
              <a:t>-</a:t>
            </a:r>
            <a:r>
              <a:rPr lang="pl-PL" altLang="pl-PL" sz="2400">
                <a:latin typeface="Bookman Old Style" panose="02050604050505020204" pitchFamily="18" charset="0"/>
                <a:cs typeface="Times New Roman" panose="02020603050405020304" pitchFamily="18" charset="0"/>
              </a:rPr>
              <a:t> na NO</a:t>
            </a:r>
            <a:r>
              <a:rPr lang="pl-PL" altLang="pl-PL" sz="2400" baseline="-30000">
                <a:latin typeface="Bookman Old Style" panose="02050604050505020204" pitchFamily="18" charset="0"/>
                <a:cs typeface="Times New Roman" panose="02020603050405020304" pitchFamily="18" charset="0"/>
              </a:rPr>
              <a:t>3</a:t>
            </a:r>
            <a:r>
              <a:rPr lang="pl-PL" altLang="pl-PL" sz="2400" baseline="30000">
                <a:latin typeface="Bookman Old Style" panose="02050604050505020204" pitchFamily="18" charset="0"/>
                <a:cs typeface="Times New Roman" panose="02020603050405020304" pitchFamily="18" charset="0"/>
              </a:rPr>
              <a:t>-</a:t>
            </a:r>
            <a:r>
              <a:rPr lang="pl-PL" altLang="pl-PL" sz="2400">
                <a:latin typeface="Bookman Old Style" panose="02050604050505020204" pitchFamily="18" charset="0"/>
                <a:cs typeface="Times New Roman" panose="02020603050405020304" pitchFamily="18" charset="0"/>
              </a:rPr>
              <a:t> -</a:t>
            </a:r>
          </a:p>
          <a:p>
            <a:pPr eaLnBrk="1" hangingPunct="1">
              <a:spcBef>
                <a:spcPct val="0"/>
              </a:spcBef>
              <a:buClrTx/>
              <a:buFontTx/>
              <a:buNone/>
            </a:pPr>
            <a:r>
              <a:rPr lang="pl-PL" altLang="pl-PL" sz="2400">
                <a:latin typeface="Bookman Old Style" panose="02050604050505020204" pitchFamily="18" charset="0"/>
              </a:rPr>
              <a:t>		HNO</a:t>
            </a:r>
            <a:r>
              <a:rPr lang="pl-PL" altLang="pl-PL" sz="2400" baseline="-30000">
                <a:latin typeface="Bookman Old Style" panose="02050604050505020204" pitchFamily="18" charset="0"/>
                <a:cs typeface="Times New Roman" panose="02020603050405020304" pitchFamily="18" charset="0"/>
              </a:rPr>
              <a:t>2</a:t>
            </a:r>
            <a:r>
              <a:rPr lang="pl-PL" altLang="pl-PL" sz="2400" baseline="-30000">
                <a:latin typeface="Bookman Old Style" panose="02050604050505020204" pitchFamily="18" charset="0"/>
              </a:rPr>
              <a:t>   </a:t>
            </a:r>
            <a:r>
              <a:rPr lang="pl-PL" altLang="pl-PL" sz="2400">
                <a:latin typeface="Bookman Old Style" panose="02050604050505020204" pitchFamily="18" charset="0"/>
              </a:rPr>
              <a:t>+ 0,5 O</a:t>
            </a:r>
            <a:r>
              <a:rPr lang="pl-PL" altLang="pl-PL" sz="2400" baseline="-25000">
                <a:latin typeface="Bookman Old Style" panose="02050604050505020204" pitchFamily="18" charset="0"/>
              </a:rPr>
              <a:t>2</a:t>
            </a:r>
            <a:r>
              <a:rPr lang="pl-PL" altLang="pl-PL" sz="2400">
                <a:latin typeface="Bookman Old Style" panose="02050604050505020204" pitchFamily="18" charset="0"/>
              </a:rPr>
              <a:t> </a:t>
            </a:r>
            <a:r>
              <a:rPr lang="pl-PL" altLang="pl-PL" sz="2400">
                <a:latin typeface="Bookman Old Style" panose="02050604050505020204" pitchFamily="18" charset="0"/>
                <a:cs typeface="Times New Roman" panose="02020603050405020304" pitchFamily="18" charset="0"/>
              </a:rPr>
              <a:t>→</a:t>
            </a:r>
            <a:r>
              <a:rPr lang="pl-PL" altLang="pl-PL" sz="2400">
                <a:latin typeface="Bookman Old Style" panose="02050604050505020204" pitchFamily="18" charset="0"/>
              </a:rPr>
              <a:t> HNO</a:t>
            </a:r>
            <a:r>
              <a:rPr lang="pl-PL" altLang="pl-PL" sz="2400" baseline="-25000">
                <a:latin typeface="Bookman Old Style" panose="02050604050505020204" pitchFamily="18" charset="0"/>
              </a:rPr>
              <a:t>3</a:t>
            </a:r>
          </a:p>
          <a:p>
            <a:pPr eaLnBrk="1" hangingPunct="1">
              <a:spcBef>
                <a:spcPct val="0"/>
              </a:spcBef>
              <a:buClrTx/>
              <a:buFontTx/>
              <a:buNone/>
            </a:pPr>
            <a:endParaRPr lang="pl-PL" altLang="pl-PL" sz="2400">
              <a:latin typeface="Bookman Old Style" panose="02050604050505020204" pitchFamily="18" charset="0"/>
            </a:endParaRPr>
          </a:p>
          <a:p>
            <a:pPr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chemoautotrofy II fazy, które utleniają azotyny do azotanów. Należą tutaj następujące rodzaje:</a:t>
            </a:r>
          </a:p>
          <a:p>
            <a:pPr eaLnBrk="1" hangingPunct="1">
              <a:spcBef>
                <a:spcPct val="0"/>
              </a:spcBef>
              <a:buClrTx/>
              <a:buFontTx/>
              <a:buNone/>
            </a:pPr>
            <a:r>
              <a:rPr lang="pl-PL" altLang="pl-PL" sz="2400" i="1">
                <a:latin typeface="Bookman Old Style" panose="02050604050505020204" pitchFamily="18" charset="0"/>
                <a:cs typeface="Times New Roman" panose="02020603050405020304" pitchFamily="18" charset="0"/>
              </a:rPr>
              <a:t>Nitrobacter </a:t>
            </a:r>
            <a:r>
              <a:rPr lang="pl-PL" altLang="pl-PL" sz="2400">
                <a:latin typeface="Bookman Old Style" panose="02050604050505020204" pitchFamily="18" charset="0"/>
                <a:cs typeface="Times New Roman" panose="02020603050405020304" pitchFamily="18" charset="0"/>
              </a:rPr>
              <a:t>– pałeczka (0,8 x 1,4 µm),</a:t>
            </a:r>
          </a:p>
          <a:p>
            <a:pPr eaLnBrk="1" hangingPunct="1">
              <a:spcBef>
                <a:spcPct val="0"/>
              </a:spcBef>
              <a:buClrTx/>
              <a:buFontTx/>
              <a:buNone/>
            </a:pPr>
            <a:r>
              <a:rPr lang="pl-PL" altLang="pl-PL" sz="2400" i="1">
                <a:latin typeface="Bookman Old Style" panose="02050604050505020204" pitchFamily="18" charset="0"/>
                <a:cs typeface="Times New Roman" panose="02020603050405020304" pitchFamily="18" charset="0"/>
              </a:rPr>
              <a:t>Nitrococcus </a:t>
            </a:r>
            <a:r>
              <a:rPr lang="pl-PL" altLang="pl-PL" sz="2400">
                <a:latin typeface="Bookman Old Style" panose="02050604050505020204" pitchFamily="18" charset="0"/>
                <a:cs typeface="Times New Roman" panose="02020603050405020304" pitchFamily="18" charset="0"/>
              </a:rPr>
              <a:t>– ziarniak (1,5 x 1,8 µm),</a:t>
            </a:r>
          </a:p>
          <a:p>
            <a:pPr eaLnBrk="1" hangingPunct="1">
              <a:spcBef>
                <a:spcPct val="0"/>
              </a:spcBef>
              <a:buClrTx/>
              <a:buFontTx/>
              <a:buNone/>
            </a:pPr>
            <a:r>
              <a:rPr lang="pl-PL" altLang="pl-PL" sz="2400" i="1">
                <a:latin typeface="Bookman Old Style" panose="02050604050505020204" pitchFamily="18" charset="0"/>
                <a:cs typeface="Times New Roman" panose="02020603050405020304" pitchFamily="18" charset="0"/>
              </a:rPr>
              <a:t>Nitrospira</a:t>
            </a:r>
            <a:r>
              <a:rPr lang="pl-PL" altLang="pl-PL" sz="2400">
                <a:latin typeface="Bookman Old Style" panose="02050604050505020204" pitchFamily="18" charset="0"/>
                <a:cs typeface="Times New Roman" panose="02020603050405020304" pitchFamily="18" charset="0"/>
              </a:rPr>
              <a:t> – (0,3-0,4 x 2,7-6,5 µm).</a:t>
            </a:r>
          </a:p>
          <a:p>
            <a:pPr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 </a:t>
            </a:r>
          </a:p>
          <a:p>
            <a:pPr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Żyją one w środowisku lekko alkalicznym (pH 7,7) i podobnie jak </a:t>
            </a:r>
            <a:r>
              <a:rPr lang="pl-PL" altLang="pl-PL" sz="2400" i="1">
                <a:latin typeface="Bookman Old Style" panose="02050604050505020204" pitchFamily="18" charset="0"/>
                <a:cs typeface="Times New Roman" panose="02020603050405020304" pitchFamily="18" charset="0"/>
              </a:rPr>
              <a:t>Nitrosomonas</a:t>
            </a:r>
            <a:r>
              <a:rPr lang="pl-PL" altLang="pl-PL" sz="2400">
                <a:latin typeface="Bookman Old Style" panose="02050604050505020204" pitchFamily="18" charset="0"/>
                <a:cs typeface="Times New Roman" panose="02020603050405020304" pitchFamily="18" charset="0"/>
              </a:rPr>
              <a:t>, chociaż w słabszym stopniu adsorbują się na powierzchni ciał stałych. Wiążą one CO</a:t>
            </a:r>
            <a:r>
              <a:rPr lang="pl-PL" altLang="pl-PL" sz="2400" baseline="-30000">
                <a:latin typeface="Bookman Old Style" panose="02050604050505020204" pitchFamily="18" charset="0"/>
                <a:cs typeface="Times New Roman" panose="02020603050405020304" pitchFamily="18" charset="0"/>
              </a:rPr>
              <a:t>2</a:t>
            </a:r>
            <a:r>
              <a:rPr lang="pl-PL" altLang="pl-PL" sz="2400">
                <a:latin typeface="Bookman Old Style" panose="02050604050505020204" pitchFamily="18" charset="0"/>
                <a:cs typeface="Times New Roman" panose="02020603050405020304" pitchFamily="18" charset="0"/>
              </a:rPr>
              <a:t>, korzystając z energii utleniania azotynów na azotany.</a:t>
            </a:r>
          </a:p>
          <a:p>
            <a:pPr eaLnBrk="1" hangingPunct="1">
              <a:spcBef>
                <a:spcPct val="0"/>
              </a:spcBef>
              <a:buClrTx/>
              <a:buFontTx/>
              <a:buNone/>
            </a:pPr>
            <a:endParaRPr lang="pl-PL" altLang="pl-PL" sz="240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E248C8D1-540A-49E2-A856-9DB6D58E40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21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1">
            <a:extLst>
              <a:ext uri="{FF2B5EF4-FFF2-40B4-BE49-F238E27FC236}">
                <a16:creationId xmlns:a16="http://schemas.microsoft.com/office/drawing/2014/main" id="{304EC942-E1E3-4837-AD93-524BC0B13BE4}"/>
              </a:ext>
            </a:extLst>
          </p:cNvPr>
          <p:cNvSpPr txBox="1">
            <a:spLocks noChangeArrowheads="1"/>
          </p:cNvSpPr>
          <p:nvPr/>
        </p:nvSpPr>
        <p:spPr bwMode="auto">
          <a:xfrm>
            <a:off x="228600" y="457200"/>
            <a:ext cx="8610600" cy="5080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Są bezwzględnymi tlenowcami nieprzetrwalnikując</a:t>
            </a:r>
            <a:r>
              <a:rPr lang="pl-PL" altLang="pl-PL" sz="2000">
                <a:latin typeface="Bookman Old Style" panose="02050604050505020204" pitchFamily="18" charset="0"/>
              </a:rPr>
              <a:t>y</a:t>
            </a:r>
            <a:r>
              <a:rPr lang="pl-PL" altLang="pl-PL" sz="2000">
                <a:latin typeface="Bookman Old Style" panose="02050604050505020204" pitchFamily="18" charset="0"/>
                <a:cs typeface="Times New Roman" panose="02020603050405020304" pitchFamily="18" charset="0"/>
              </a:rPr>
              <a:t>mi.</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-Rozwijają się dobrze w środowiskach nie zawier</a:t>
            </a:r>
            <a:r>
              <a:rPr lang="pl-PL" altLang="pl-PL" sz="2000">
                <a:latin typeface="Bookman Old Style" panose="02050604050505020204" pitchFamily="18" charset="0"/>
              </a:rPr>
              <a:t>a</a:t>
            </a:r>
            <a:r>
              <a:rPr lang="pl-PL" altLang="pl-PL" sz="2000">
                <a:latin typeface="Bookman Old Style" panose="02050604050505020204" pitchFamily="18" charset="0"/>
                <a:cs typeface="Times New Roman" panose="02020603050405020304" pitchFamily="18" charset="0"/>
              </a:rPr>
              <a:t>j</a:t>
            </a:r>
            <a:r>
              <a:rPr lang="pl-PL" altLang="pl-PL" sz="2000"/>
              <a:t>ą</a:t>
            </a:r>
            <a:r>
              <a:rPr lang="pl-PL" altLang="pl-PL" sz="2000">
                <a:latin typeface="Bookman Old Style" panose="02050604050505020204" pitchFamily="18" charset="0"/>
                <a:cs typeface="Times New Roman" panose="02020603050405020304" pitchFamily="18" charset="0"/>
              </a:rPr>
              <a:t>cych zbyt wysokich ilości związków organicznych.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-Niekorzystny wpływ na rozwój tych bakterii wykazują: pepton, pewne aminokwasy (cysteina, hystydyna), metionina, aminy oraz alkaloidy.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a:t>
            </a:r>
            <a:r>
              <a:rPr lang="pl-PL" altLang="pl-PL" sz="2000"/>
              <a:t> </a:t>
            </a:r>
            <a:r>
              <a:rPr lang="pl-PL" altLang="pl-PL" sz="2000">
                <a:latin typeface="Bookman Old Style" panose="02050604050505020204" pitchFamily="18" charset="0"/>
                <a:cs typeface="Times New Roman" panose="02020603050405020304" pitchFamily="18" charset="0"/>
              </a:rPr>
              <a:t>Nitryfikatory są bardzo wrażliwe na działanie wielu związków toksycznych.</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a:t>
            </a:r>
            <a:r>
              <a:rPr lang="pl-PL" altLang="pl-PL" sz="2000"/>
              <a:t> </a:t>
            </a:r>
            <a:r>
              <a:rPr lang="pl-PL" altLang="pl-PL" sz="2000">
                <a:latin typeface="Bookman Old Style" panose="02050604050505020204" pitchFamily="18" charset="0"/>
                <a:cs typeface="Times New Roman" panose="02020603050405020304" pitchFamily="18" charset="0"/>
              </a:rPr>
              <a:t>Mają określone wymagania termiczne. Ich optimum leży w granicach 28-30</a:t>
            </a:r>
            <a:r>
              <a:rPr lang="pl-PL" altLang="pl-PL" sz="2000" baseline="30000">
                <a:latin typeface="Bookman Old Style" panose="02050604050505020204" pitchFamily="18" charset="0"/>
                <a:cs typeface="Times New Roman" panose="02020603050405020304" pitchFamily="18" charset="0"/>
              </a:rPr>
              <a:t>0</a:t>
            </a:r>
            <a:r>
              <a:rPr lang="pl-PL" altLang="pl-PL" sz="2000">
                <a:latin typeface="Bookman Old Style" panose="02050604050505020204" pitchFamily="18" charset="0"/>
                <a:cs typeface="Times New Roman" panose="02020603050405020304" pitchFamily="18" charset="0"/>
              </a:rPr>
              <a:t>C. Temperatury niższe od optymalnej wpływ</a:t>
            </a:r>
            <a:r>
              <a:rPr lang="pl-PL" altLang="pl-PL" sz="2000">
                <a:latin typeface="Bookman Old Style" panose="02050604050505020204" pitchFamily="18" charset="0"/>
              </a:rPr>
              <a:t>a</a:t>
            </a:r>
            <a:r>
              <a:rPr lang="pl-PL" altLang="pl-PL" sz="2000">
                <a:latin typeface="Bookman Old Style" panose="02050604050505020204" pitchFamily="18" charset="0"/>
                <a:cs typeface="Times New Roman" panose="02020603050405020304" pitchFamily="18" charset="0"/>
              </a:rPr>
              <a:t>ją hamująco na intensywność nitryfikacji.</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a:t>
            </a:r>
            <a:r>
              <a:rPr lang="pl-PL" altLang="pl-PL" sz="2000"/>
              <a:t> </a:t>
            </a:r>
            <a:r>
              <a:rPr lang="pl-PL" altLang="pl-PL" sz="2000">
                <a:latin typeface="Bookman Old Style" panose="02050604050505020204" pitchFamily="18" charset="0"/>
                <a:cs typeface="Times New Roman" panose="02020603050405020304" pitchFamily="18" charset="0"/>
              </a:rPr>
              <a:t>Wymagają one do wzrostu dwutlenku węgla jako źródła C, odczynu w zakresie 7,2 – 7,8 pH.</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a:t>
            </a:r>
            <a:r>
              <a:rPr lang="pl-PL" altLang="pl-PL" sz="2000"/>
              <a:t> </a:t>
            </a:r>
            <a:r>
              <a:rPr lang="pl-PL" altLang="pl-PL" sz="2000">
                <a:latin typeface="Bookman Old Style" panose="02050604050505020204" pitchFamily="18" charset="0"/>
                <a:cs typeface="Times New Roman" panose="02020603050405020304" pitchFamily="18" charset="0"/>
              </a:rPr>
              <a:t>Cechuje je bardzo powolny wzrost (czas generacji komórek w warunkach naturalnych</a:t>
            </a:r>
            <a:r>
              <a:rPr lang="pl-PL" altLang="pl-PL" sz="2400">
                <a:latin typeface="Bookman Old Style" panose="02050604050505020204" pitchFamily="18" charset="0"/>
                <a:cs typeface="Times New Roman" panose="02020603050405020304" pitchFamily="18" charset="0"/>
              </a:rPr>
              <a:t> </a:t>
            </a:r>
            <a:r>
              <a:rPr lang="pl-PL" altLang="pl-PL" sz="2000">
                <a:latin typeface="Bookman Old Style" panose="02050604050505020204" pitchFamily="18" charset="0"/>
                <a:cs typeface="Times New Roman" panose="02020603050405020304" pitchFamily="18" charset="0"/>
              </a:rPr>
              <a:t>wynosi 20 – 40 godz.) </a:t>
            </a:r>
          </a:p>
          <a:p>
            <a:pPr eaLnBrk="1" hangingPunct="1">
              <a:spcBef>
                <a:spcPct val="0"/>
              </a:spcBef>
              <a:buClrTx/>
              <a:buFontTx/>
              <a:buNone/>
            </a:pPr>
            <a:endParaRPr lang="pl-PL" altLang="pl-PL" sz="200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4B965BB8-DFED-4EFB-8585-0FC58009D02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87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1">
            <a:extLst>
              <a:ext uri="{FF2B5EF4-FFF2-40B4-BE49-F238E27FC236}">
                <a16:creationId xmlns:a16="http://schemas.microsoft.com/office/drawing/2014/main" id="{20517F97-2D6E-4256-9CF8-18A62AC01816}"/>
              </a:ext>
            </a:extLst>
          </p:cNvPr>
          <p:cNvSpPr txBox="1">
            <a:spLocks noChangeArrowheads="1"/>
          </p:cNvSpPr>
          <p:nvPr/>
        </p:nvSpPr>
        <p:spPr bwMode="auto">
          <a:xfrm>
            <a:off x="212725" y="425450"/>
            <a:ext cx="8626475" cy="5900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Ostatnio zwraca się szczególna uwagę na rolę organizmów hetero-troficznych w procesie nitryfikacji:</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 bakterie właściwe z rodzaju </a:t>
            </a:r>
            <a:r>
              <a:rPr lang="pl-PL" altLang="pl-PL" sz="2000" i="1">
                <a:latin typeface="Bookman Old Style" panose="02050604050505020204" pitchFamily="18" charset="0"/>
                <a:cs typeface="Times New Roman" panose="02020603050405020304" pitchFamily="18" charset="0"/>
              </a:rPr>
              <a:t>Pseudomonas, Alcaligenes, Arthrobacter, Corynebacterium </a:t>
            </a:r>
            <a:r>
              <a:rPr lang="pl-PL" altLang="pl-PL" sz="2000">
                <a:latin typeface="Bookman Old Style" panose="02050604050505020204" pitchFamily="18" charset="0"/>
                <a:cs typeface="Times New Roman" panose="02020603050405020304" pitchFamily="18" charset="0"/>
              </a:rPr>
              <a:t>i </a:t>
            </a:r>
            <a:r>
              <a:rPr lang="pl-PL" altLang="pl-PL" sz="2000" i="1">
                <a:latin typeface="Bookman Old Style" panose="02050604050505020204" pitchFamily="18" charset="0"/>
                <a:cs typeface="Times New Roman" panose="02020603050405020304" pitchFamily="18" charset="0"/>
              </a:rPr>
              <a:t>Micrococcus,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promieniowce,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grzyby strzępkowe</a:t>
            </a:r>
            <a:r>
              <a:rPr lang="pl-PL" altLang="pl-PL" sz="2000" i="1">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grzyby drożdżopodobne. </a:t>
            </a:r>
          </a:p>
          <a:p>
            <a:pPr algn="just" eaLnBrk="1" hangingPunct="1">
              <a:spcBef>
                <a:spcPct val="0"/>
              </a:spcBef>
              <a:buClrTx/>
              <a:buFontTx/>
              <a:buNone/>
            </a:pPr>
            <a:endParaRPr lang="pl-PL" altLang="pl-PL" sz="2000">
              <a:latin typeface="Bookman Old Style" panose="02050604050505020204" pitchFamily="18" charset="0"/>
              <a:cs typeface="Times New Roman" panose="02020603050405020304" pitchFamily="18" charset="0"/>
            </a:endParaRP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Produktami pośrednimi są pochodne hydroksyloaminy, związki nitrowe i nitrosowe.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Przemiany przeprow</a:t>
            </a:r>
            <a:r>
              <a:rPr lang="pl-PL" altLang="pl-PL" sz="2000">
                <a:latin typeface="Bookman Old Style" panose="02050604050505020204" pitchFamily="18" charset="0"/>
              </a:rPr>
              <a:t>a</a:t>
            </a:r>
            <a:r>
              <a:rPr lang="pl-PL" altLang="pl-PL" sz="2000">
                <a:latin typeface="Bookman Old Style" panose="02050604050505020204" pitchFamily="18" charset="0"/>
                <a:cs typeface="Times New Roman" panose="02020603050405020304" pitchFamily="18" charset="0"/>
              </a:rPr>
              <a:t>dzane przez organizmy heterotroficzne można przedstawić następująco:</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a:t>
            </a:r>
          </a:p>
          <a:p>
            <a:pPr algn="ctr"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R-NH</a:t>
            </a:r>
            <a:r>
              <a:rPr lang="pl-PL" altLang="pl-PL" sz="2000" baseline="-30000">
                <a:latin typeface="Bookman Old Style" panose="02050604050505020204" pitchFamily="18" charset="0"/>
                <a:cs typeface="Times New Roman" panose="02020603050405020304" pitchFamily="18" charset="0"/>
              </a:rPr>
              <a:t>2</a:t>
            </a:r>
            <a:r>
              <a:rPr lang="pl-PL" altLang="pl-PL" sz="2000">
                <a:latin typeface="Bookman Old Style" panose="02050604050505020204" pitchFamily="18" charset="0"/>
                <a:cs typeface="Times New Roman" panose="02020603050405020304" pitchFamily="18" charset="0"/>
              </a:rPr>
              <a:t>  →   R-NHOH </a:t>
            </a:r>
            <a:r>
              <a:rPr lang="pl-PL" altLang="pl-PL" sz="2400"/>
              <a:t>→</a:t>
            </a:r>
            <a:r>
              <a:rPr lang="pl-PL" altLang="pl-PL" sz="2000">
                <a:latin typeface="Bookman Old Style" panose="02050604050505020204" pitchFamily="18" charset="0"/>
                <a:cs typeface="Times New Roman" panose="02020603050405020304" pitchFamily="18" charset="0"/>
              </a:rPr>
              <a:t> R-NO </a:t>
            </a:r>
            <a:r>
              <a:rPr lang="pl-PL" altLang="pl-PL" sz="2400"/>
              <a:t>→</a:t>
            </a:r>
            <a:r>
              <a:rPr lang="pl-PL" altLang="pl-PL" sz="2000">
                <a:latin typeface="Bookman Old Style" panose="02050604050505020204" pitchFamily="18" charset="0"/>
                <a:cs typeface="Times New Roman" panose="02020603050405020304" pitchFamily="18" charset="0"/>
              </a:rPr>
              <a:t> R-NO</a:t>
            </a:r>
            <a:r>
              <a:rPr lang="pl-PL" altLang="pl-PL" sz="2000" baseline="-30000">
                <a:latin typeface="Bookman Old Style" panose="02050604050505020204" pitchFamily="18" charset="0"/>
                <a:cs typeface="Times New Roman" panose="02020603050405020304" pitchFamily="18" charset="0"/>
              </a:rPr>
              <a:t>2</a:t>
            </a:r>
          </a:p>
          <a:p>
            <a:pPr algn="just" eaLnBrk="1" hangingPunct="1">
              <a:spcBef>
                <a:spcPct val="0"/>
              </a:spcBef>
              <a:buClrTx/>
              <a:buFontTx/>
              <a:buNone/>
            </a:pPr>
            <a:r>
              <a:rPr lang="pl-PL" altLang="pl-PL" sz="2000" baseline="-300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Proces nitryfikacji heterotroficznej ma duże znaczenie ekologiczne, ponieważ zachodzić może w środowisku w warunkach niedoboru tlenu oraz przy odczynie poniżej 7,2 pH.</a:t>
            </a:r>
          </a:p>
          <a:p>
            <a:pPr eaLnBrk="1" hangingPunct="1">
              <a:spcBef>
                <a:spcPct val="0"/>
              </a:spcBef>
              <a:buClrTx/>
              <a:buFontTx/>
              <a:buNone/>
            </a:pPr>
            <a:endParaRPr lang="pl-PL" altLang="pl-PL" sz="200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A5FEE14F-14AB-4492-9DF5-26153B7E46C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8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a:extLst>
              <a:ext uri="{FF2B5EF4-FFF2-40B4-BE49-F238E27FC236}">
                <a16:creationId xmlns:a16="http://schemas.microsoft.com/office/drawing/2014/main" id="{59ACEBDC-B542-4CC5-8B72-35D3EDEF83ED}"/>
              </a:ext>
            </a:extLst>
          </p:cNvPr>
          <p:cNvSpPr>
            <a:spLocks noChangeArrowheads="1"/>
          </p:cNvSpPr>
          <p:nvPr/>
        </p:nvSpPr>
        <p:spPr bwMode="auto">
          <a:xfrm>
            <a:off x="457200" y="1447800"/>
            <a:ext cx="8153400" cy="4725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0">
            <a:spAutoFit/>
          </a:bodyPr>
          <a:lstStyle>
            <a:lvl1pPr indent="449263">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just" eaLnBrk="1" hangingPunct="1">
              <a:spcBef>
                <a:spcPct val="0"/>
              </a:spcBef>
              <a:buClrTx/>
              <a:buFontTx/>
              <a:buNone/>
            </a:pPr>
            <a:r>
              <a:rPr lang="pl-PL" altLang="pl-PL" sz="2000" b="1" u="sng">
                <a:latin typeface="Bookman Old Style" panose="02050604050505020204" pitchFamily="18" charset="0"/>
              </a:rPr>
              <a:t>Bakterie żelaziste i manganowe</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Bakterie żelaziste i manganowe są grupą bardzo zróżnicowaną pod względem morfologicznym i fizjologicznym. </a:t>
            </a:r>
          </a:p>
          <a:p>
            <a:pPr algn="just"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-bakterie chemosyntetyzujące </a:t>
            </a:r>
          </a:p>
          <a:p>
            <a:pPr algn="just"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-miksotroficzne, </a:t>
            </a:r>
          </a:p>
          <a:p>
            <a:pPr algn="just"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-heterotrofy.</a:t>
            </a:r>
          </a:p>
          <a:p>
            <a:pPr algn="just" eaLnBrk="1" hangingPunct="1">
              <a:spcBef>
                <a:spcPct val="0"/>
              </a:spcBef>
              <a:buClrTx/>
              <a:buFontTx/>
              <a:buNone/>
            </a:pPr>
            <a:endParaRPr lang="pl-PL" altLang="pl-PL" sz="2400">
              <a:latin typeface="Bookman Old Style" panose="02050604050505020204" pitchFamily="18" charset="0"/>
              <a:cs typeface="Times New Roman" panose="02020603050405020304" pitchFamily="18" charset="0"/>
            </a:endParaRPr>
          </a:p>
          <a:p>
            <a:pPr algn="just"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 </a:t>
            </a:r>
            <a:r>
              <a:rPr lang="pl-PL" altLang="pl-PL" sz="2400" b="1">
                <a:latin typeface="Bookman Old Style" panose="02050604050505020204" pitchFamily="18" charset="0"/>
                <a:cs typeface="Times New Roman" panose="02020603050405020304" pitchFamily="18" charset="0"/>
              </a:rPr>
              <a:t>Bakterie</a:t>
            </a:r>
            <a:r>
              <a:rPr lang="pl-PL" altLang="pl-PL" sz="2400" b="1">
                <a:latin typeface="Bookman Old Style" panose="02050604050505020204" pitchFamily="18" charset="0"/>
              </a:rPr>
              <a:t> </a:t>
            </a:r>
            <a:r>
              <a:rPr lang="pl-PL" altLang="pl-PL" sz="2400" b="1">
                <a:latin typeface="Bookman Old Style" panose="02050604050505020204" pitchFamily="18" charset="0"/>
                <a:cs typeface="Times New Roman" panose="02020603050405020304" pitchFamily="18" charset="0"/>
              </a:rPr>
              <a:t>chemosyntetyzujące maj</a:t>
            </a:r>
            <a:r>
              <a:rPr lang="pl-PL" altLang="pl-PL" sz="2400" b="1"/>
              <a:t>ą</a:t>
            </a:r>
            <a:r>
              <a:rPr lang="pl-PL" altLang="pl-PL" sz="2400" b="1">
                <a:latin typeface="Bookman Old Style" panose="02050604050505020204" pitchFamily="18" charset="0"/>
                <a:cs typeface="Times New Roman" panose="02020603050405020304" pitchFamily="18" charset="0"/>
              </a:rPr>
              <a:t> zdolność do utleniania soli żelazawych na żelazowe, lub soli manganawych na manganowe.</a:t>
            </a:r>
          </a:p>
          <a:p>
            <a:pPr eaLnBrk="1" hangingPunct="1">
              <a:spcBef>
                <a:spcPct val="0"/>
              </a:spcBef>
              <a:buClrTx/>
              <a:buFontTx/>
              <a:buNone/>
            </a:pPr>
            <a:endParaRPr lang="pl-PL" altLang="pl-PL" sz="2400" b="1">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356E2D67-2442-4C33-A516-A082CD70E0D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429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1">
            <a:extLst>
              <a:ext uri="{FF2B5EF4-FFF2-40B4-BE49-F238E27FC236}">
                <a16:creationId xmlns:a16="http://schemas.microsoft.com/office/drawing/2014/main" id="{2FE6A337-3791-4661-975C-F12329C52570}"/>
              </a:ext>
            </a:extLst>
          </p:cNvPr>
          <p:cNvSpPr txBox="1">
            <a:spLocks noChangeArrowheads="1"/>
          </p:cNvSpPr>
          <p:nvPr/>
        </p:nvSpPr>
        <p:spPr bwMode="auto">
          <a:xfrm>
            <a:off x="381000" y="152400"/>
            <a:ext cx="8458200" cy="6557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Wśród bakterii tych wyróżnia się następujące grupy różniące się miejscem odkładania utlenionych form żelaza i manganu:</a:t>
            </a:r>
          </a:p>
          <a:p>
            <a:pPr eaLnBrk="1" hangingPunct="1">
              <a:spcBef>
                <a:spcPct val="0"/>
              </a:spcBef>
              <a:buClrTx/>
              <a:buFontTx/>
              <a:buNone/>
            </a:pPr>
            <a:endParaRPr lang="pl-PL" altLang="pl-PL" sz="2000">
              <a:cs typeface="Times New Roman" panose="02020603050405020304" pitchFamily="18" charset="0"/>
            </a:endParaRPr>
          </a:p>
          <a:p>
            <a:pPr algn="just" eaLnBrk="1" hangingPunct="1">
              <a:spcBef>
                <a:spcPct val="0"/>
              </a:spcBef>
              <a:buClrTx/>
              <a:buFontTx/>
              <a:buNone/>
            </a:pPr>
            <a:r>
              <a:rPr lang="pl-PL" altLang="pl-PL" sz="2000">
                <a:latin typeface="Bookman Old Style" panose="02050604050505020204" pitchFamily="18" charset="0"/>
              </a:rPr>
              <a:t>    </a:t>
            </a:r>
            <a:r>
              <a:rPr lang="pl-PL" altLang="pl-PL" sz="2000">
                <a:cs typeface="Times New Roman" panose="02020603050405020304" pitchFamily="18" charset="0"/>
              </a:rPr>
              <a:t> </a:t>
            </a:r>
            <a:r>
              <a:rPr lang="pl-PL" altLang="pl-PL" sz="2000"/>
              <a:t>1. </a:t>
            </a:r>
            <a:r>
              <a:rPr lang="pl-PL" altLang="pl-PL" sz="2000" b="1">
                <a:latin typeface="Bookman Old Style" panose="02050604050505020204" pitchFamily="18" charset="0"/>
                <a:cs typeface="Times New Roman" panose="02020603050405020304" pitchFamily="18" charset="0"/>
              </a:rPr>
              <a:t>na zewnątrz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w wyrostkach cytoplazmatycznych (</a:t>
            </a:r>
            <a:r>
              <a:rPr lang="pl-PL" altLang="pl-PL" sz="2000" i="1">
                <a:latin typeface="Bookman Old Style" panose="02050604050505020204" pitchFamily="18" charset="0"/>
                <a:cs typeface="Times New Roman" panose="02020603050405020304" pitchFamily="18" charset="0"/>
              </a:rPr>
              <a:t>Pedomicrobium sp</a:t>
            </a:r>
            <a:r>
              <a:rPr lang="pl-PL" altLang="pl-PL" sz="2000">
                <a:latin typeface="Bookman Old Style" panose="02050604050505020204" pitchFamily="18" charset="0"/>
                <a:cs typeface="Times New Roman" panose="02020603050405020304" pitchFamily="18" charset="0"/>
              </a:rPr>
              <a:t>., </a:t>
            </a:r>
            <a:r>
              <a:rPr lang="pl-PL" altLang="pl-PL" sz="2000" i="1">
                <a:latin typeface="Bookman Old Style" panose="02050604050505020204" pitchFamily="18" charset="0"/>
                <a:cs typeface="Times New Roman" panose="02020603050405020304" pitchFamily="18" charset="0"/>
              </a:rPr>
              <a:t>Hyphomicrobium sp</a:t>
            </a:r>
            <a:r>
              <a:rPr lang="pl-PL" altLang="pl-PL" sz="20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śluzowatych styliskach (</a:t>
            </a:r>
            <a:r>
              <a:rPr lang="pl-PL" altLang="pl-PL" sz="2000" i="1">
                <a:latin typeface="Bookman Old Style" panose="02050604050505020204" pitchFamily="18" charset="0"/>
                <a:cs typeface="Times New Roman" panose="02020603050405020304" pitchFamily="18" charset="0"/>
              </a:rPr>
              <a:t>Gallionella sp</a:t>
            </a:r>
            <a:r>
              <a:rPr lang="pl-PL" altLang="pl-PL" sz="20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pochewkach (grupa </a:t>
            </a:r>
            <a:r>
              <a:rPr lang="pl-PL" altLang="pl-PL" sz="2000" i="1">
                <a:latin typeface="Bookman Old Style" panose="02050604050505020204" pitchFamily="18" charset="0"/>
                <a:cs typeface="Times New Roman" panose="02020603050405020304" pitchFamily="18" charset="0"/>
              </a:rPr>
              <a:t>Sphaerotillus-Leptotrix</a:t>
            </a:r>
            <a:r>
              <a:rPr lang="pl-PL" altLang="pl-PL" sz="20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na powierzchni ściany komórkowej (</a:t>
            </a:r>
            <a:r>
              <a:rPr lang="pl-PL" altLang="pl-PL" sz="2000" i="1">
                <a:latin typeface="Bookman Old Style" panose="02050604050505020204" pitchFamily="18" charset="0"/>
                <a:cs typeface="Times New Roman" panose="02020603050405020304" pitchFamily="18" charset="0"/>
              </a:rPr>
              <a:t>Thiobacillus ferooxidans</a:t>
            </a:r>
            <a:r>
              <a:rPr lang="pl-PL" altLang="pl-PL" sz="2000">
                <a:latin typeface="Bookman Old Style" panose="02050604050505020204" pitchFamily="18" charset="0"/>
                <a:cs typeface="Times New Roman" panose="02020603050405020304" pitchFamily="18" charset="0"/>
              </a:rPr>
              <a:t>, </a:t>
            </a:r>
            <a:r>
              <a:rPr lang="pl-PL" altLang="pl-PL" sz="2000" i="1">
                <a:latin typeface="Bookman Old Style" panose="02050604050505020204" pitchFamily="18" charset="0"/>
                <a:cs typeface="Times New Roman" panose="02020603050405020304" pitchFamily="18" charset="0"/>
              </a:rPr>
              <a:t>Metallogenium sp</a:t>
            </a:r>
            <a:r>
              <a:rPr lang="pl-PL" altLang="pl-PL" sz="20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w otoczkach ( bakterie z rodziny </a:t>
            </a:r>
            <a:r>
              <a:rPr lang="pl-PL" altLang="pl-PL" sz="2000" i="1">
                <a:latin typeface="Bookman Old Style" panose="02050604050505020204" pitchFamily="18" charset="0"/>
                <a:cs typeface="Times New Roman" panose="02020603050405020304" pitchFamily="18" charset="0"/>
              </a:rPr>
              <a:t>Siderocapsaceae</a:t>
            </a:r>
            <a:r>
              <a:rPr lang="pl-PL" altLang="pl-PL" sz="2000">
                <a:latin typeface="Bookman Old Style" panose="02050604050505020204" pitchFamily="18" charset="0"/>
                <a:cs typeface="Times New Roman" panose="02020603050405020304" pitchFamily="18" charset="0"/>
              </a:rPr>
              <a:t> i z rodzajów </a:t>
            </a:r>
            <a:r>
              <a:rPr lang="pl-PL" altLang="pl-PL" sz="2000" i="1">
                <a:latin typeface="Bookman Old Style" panose="02050604050505020204" pitchFamily="18" charset="0"/>
                <a:cs typeface="Times New Roman" panose="02020603050405020304" pitchFamily="18" charset="0"/>
              </a:rPr>
              <a:t>Siderococcus</a:t>
            </a:r>
            <a:r>
              <a:rPr lang="pl-PL" altLang="pl-PL" sz="2000">
                <a:latin typeface="Bookman Old Style" panose="02050604050505020204" pitchFamily="18" charset="0"/>
                <a:cs typeface="Times New Roman" panose="02020603050405020304" pitchFamily="18" charset="0"/>
              </a:rPr>
              <a:t>, </a:t>
            </a:r>
            <a:r>
              <a:rPr lang="pl-PL" altLang="pl-PL" sz="2000" i="1">
                <a:latin typeface="Bookman Old Style" panose="02050604050505020204" pitchFamily="18" charset="0"/>
                <a:cs typeface="Times New Roman" panose="02020603050405020304" pitchFamily="18" charset="0"/>
              </a:rPr>
              <a:t>Siderocapsa, Siderobacter, Ferrobacterium i Naumaniella</a:t>
            </a:r>
            <a:r>
              <a:rPr lang="pl-PL" altLang="pl-PL" sz="2000">
                <a:latin typeface="Bookman Old Style" panose="02050604050505020204" pitchFamily="18" charset="0"/>
                <a:cs typeface="Times New Roman" panose="02020603050405020304" pitchFamily="18" charset="0"/>
              </a:rPr>
              <a:t>)</a:t>
            </a:r>
            <a:r>
              <a:rPr lang="pl-PL" altLang="pl-PL" sz="2000">
                <a:latin typeface="Bookman Old Style" panose="02050604050505020204" pitchFamily="18" charset="0"/>
              </a:rPr>
              <a:t>,</a:t>
            </a:r>
          </a:p>
          <a:p>
            <a:pPr algn="just" eaLnBrk="1" hangingPunct="1">
              <a:spcBef>
                <a:spcPct val="0"/>
              </a:spcBef>
              <a:buClrTx/>
              <a:buFontTx/>
              <a:buNone/>
            </a:pPr>
            <a:r>
              <a:rPr lang="pl-PL" altLang="pl-PL" sz="2000">
                <a:latin typeface="Bookman Old Style" panose="02050604050505020204" pitchFamily="18" charset="0"/>
              </a:rPr>
              <a:t>    2. </a:t>
            </a:r>
            <a:r>
              <a:rPr lang="pl-PL" altLang="pl-PL" sz="2000" b="1">
                <a:latin typeface="Bookman Old Style" panose="02050604050505020204" pitchFamily="18" charset="0"/>
                <a:cs typeface="Times New Roman" panose="02020603050405020304" pitchFamily="18" charset="0"/>
              </a:rPr>
              <a:t>w wewnątrzkomórkowych organellach</a:t>
            </a:r>
            <a:r>
              <a:rPr lang="pl-PL" altLang="pl-PL" sz="20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000">
                <a:latin typeface="Bookman Old Style" panose="02050604050505020204" pitchFamily="18" charset="0"/>
              </a:rPr>
              <a:t>    3. </a:t>
            </a:r>
            <a:r>
              <a:rPr lang="pl-PL" altLang="pl-PL" sz="2000" b="1">
                <a:latin typeface="Bookman Old Style" panose="02050604050505020204" pitchFamily="18" charset="0"/>
                <a:cs typeface="Times New Roman" panose="02020603050405020304" pitchFamily="18" charset="0"/>
              </a:rPr>
              <a:t>na zewnątrz powierzchni endospor lub w magnetosomach </a:t>
            </a:r>
            <a:r>
              <a:rPr lang="pl-PL" altLang="pl-PL" sz="2000">
                <a:latin typeface="Bookman Old Style" panose="02050604050505020204" pitchFamily="18" charset="0"/>
                <a:cs typeface="Times New Roman" panose="02020603050405020304" pitchFamily="18" charset="0"/>
              </a:rPr>
              <a:t>(bakterie magnetotaktyczne)</a:t>
            </a:r>
            <a:r>
              <a:rPr lang="pl-PL" altLang="pl-PL" sz="2000">
                <a:latin typeface="Bookman Old Style" panose="02050604050505020204" pitchFamily="18" charset="0"/>
              </a:rPr>
              <a:t>.</a:t>
            </a:r>
          </a:p>
          <a:p>
            <a:pPr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a:t>
            </a:r>
          </a:p>
          <a:p>
            <a:pPr eaLnBrk="1" hangingPunct="1">
              <a:spcBef>
                <a:spcPct val="0"/>
              </a:spcBef>
              <a:buClrTx/>
              <a:buFontTx/>
              <a:buNone/>
            </a:pPr>
            <a:r>
              <a:rPr lang="pl-PL" altLang="pl-PL" sz="2000" b="1">
                <a:latin typeface="Bookman Old Style" panose="02050604050505020204" pitchFamily="18" charset="0"/>
                <a:cs typeface="Times New Roman" panose="02020603050405020304" pitchFamily="18" charset="0"/>
              </a:rPr>
              <a:t>Złogi tlenków i wodo</a:t>
            </a:r>
            <a:r>
              <a:rPr lang="pl-PL" altLang="pl-PL" sz="2000" b="1">
                <a:latin typeface="Bookman Old Style" panose="02050604050505020204" pitchFamily="18" charset="0"/>
              </a:rPr>
              <a:t>r</a:t>
            </a:r>
            <a:r>
              <a:rPr lang="pl-PL" altLang="pl-PL" sz="2000" b="1">
                <a:latin typeface="Bookman Old Style" panose="02050604050505020204" pitchFamily="18" charset="0"/>
                <a:cs typeface="Times New Roman" panose="02020603050405020304" pitchFamily="18" charset="0"/>
              </a:rPr>
              <a:t>otlenków żelaza nadają komórkom lub skupiskom bakterii zabarwienie brązowo-żółte, z manganu zielonkawo-oliwkowe lub brązowo-czerwone</a:t>
            </a:r>
            <a:r>
              <a:rPr lang="pl-PL" altLang="pl-PL" sz="2000">
                <a:latin typeface="Bookman Old Style" panose="02050604050505020204" pitchFamily="18" charset="0"/>
                <a:cs typeface="Times New Roman" panose="02020603050405020304" pitchFamily="18" charset="0"/>
              </a:rPr>
              <a:t>.</a:t>
            </a:r>
          </a:p>
          <a:p>
            <a:pPr eaLnBrk="1" hangingPunct="1">
              <a:spcBef>
                <a:spcPct val="0"/>
              </a:spcBef>
              <a:buClrTx/>
              <a:buFontTx/>
              <a:buNone/>
            </a:pPr>
            <a:endParaRPr lang="pl-PL" altLang="pl-PL" sz="200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EEE5E170-A11B-43AA-B6D1-F5DBE2400B4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78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1">
            <a:extLst>
              <a:ext uri="{FF2B5EF4-FFF2-40B4-BE49-F238E27FC236}">
                <a16:creationId xmlns:a16="http://schemas.microsoft.com/office/drawing/2014/main" id="{E9B8449E-EB42-4DC7-8B7A-CE81D77E614A}"/>
              </a:ext>
            </a:extLst>
          </p:cNvPr>
          <p:cNvSpPr txBox="1">
            <a:spLocks noChangeArrowheads="1"/>
          </p:cNvSpPr>
          <p:nvPr/>
        </p:nvSpPr>
        <p:spPr bwMode="auto">
          <a:xfrm>
            <a:off x="365125" y="838200"/>
            <a:ext cx="8016875" cy="3981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Enzymatyczny mechanizm utlenienia żelaza i manganu u </a:t>
            </a:r>
            <a:r>
              <a:rPr lang="pl-PL" altLang="pl-PL" sz="2400" i="1">
                <a:latin typeface="Bookman Old Style" panose="02050604050505020204" pitchFamily="18" charset="0"/>
                <a:cs typeface="Times New Roman" panose="02020603050405020304" pitchFamily="18" charset="0"/>
              </a:rPr>
              <a:t>Leptotrix </a:t>
            </a:r>
            <a:r>
              <a:rPr lang="pl-PL" altLang="pl-PL" sz="2400" i="1">
                <a:latin typeface="Bookman Old Style" panose="02050604050505020204" pitchFamily="18" charset="0"/>
              </a:rPr>
              <a:t>sp. </a:t>
            </a:r>
            <a:r>
              <a:rPr lang="pl-PL" altLang="pl-PL" sz="2400">
                <a:latin typeface="Bookman Old Style" panose="02050604050505020204" pitchFamily="18" charset="0"/>
                <a:cs typeface="Times New Roman" panose="02020603050405020304" pitchFamily="18" charset="0"/>
              </a:rPr>
              <a:t>zachodzi zgodnie z równaniami:</a:t>
            </a:r>
          </a:p>
          <a:p>
            <a:pPr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  </a:t>
            </a:r>
          </a:p>
          <a:p>
            <a:pPr eaLnBrk="1" hangingPunct="1">
              <a:spcBef>
                <a:spcPct val="0"/>
              </a:spcBef>
              <a:buClrTx/>
              <a:buFontTx/>
              <a:buNone/>
            </a:pPr>
            <a:endParaRPr lang="pl-PL" altLang="pl-PL" sz="2800">
              <a:cs typeface="Times New Roman" panose="02020603050405020304" pitchFamily="18" charset="0"/>
            </a:endParaRPr>
          </a:p>
          <a:p>
            <a:pPr eaLnBrk="1" hangingPunct="1">
              <a:spcBef>
                <a:spcPct val="0"/>
              </a:spcBef>
              <a:buClrTx/>
              <a:buFontTx/>
              <a:buNone/>
            </a:pPr>
            <a:r>
              <a:rPr lang="pl-PL" altLang="pl-PL" sz="2800">
                <a:latin typeface="Bookman Old Style" panose="02050604050505020204" pitchFamily="18" charset="0"/>
                <a:cs typeface="Times New Roman" panose="02020603050405020304" pitchFamily="18" charset="0"/>
              </a:rPr>
              <a:t>4FeCO</a:t>
            </a:r>
            <a:r>
              <a:rPr lang="pl-PL" altLang="pl-PL" sz="2800" baseline="-30000">
                <a:latin typeface="Bookman Old Style" panose="02050604050505020204" pitchFamily="18" charset="0"/>
                <a:cs typeface="Times New Roman" panose="02020603050405020304" pitchFamily="18" charset="0"/>
              </a:rPr>
              <a:t>3</a:t>
            </a:r>
            <a:r>
              <a:rPr lang="pl-PL" altLang="pl-PL" sz="2800">
                <a:latin typeface="Bookman Old Style" panose="02050604050505020204" pitchFamily="18" charset="0"/>
                <a:cs typeface="Times New Roman" panose="02020603050405020304" pitchFamily="18" charset="0"/>
              </a:rPr>
              <a:t> + O</a:t>
            </a:r>
            <a:r>
              <a:rPr lang="pl-PL" altLang="pl-PL" sz="2800" baseline="-30000">
                <a:latin typeface="Bookman Old Style" panose="02050604050505020204" pitchFamily="18" charset="0"/>
                <a:cs typeface="Times New Roman" panose="02020603050405020304" pitchFamily="18" charset="0"/>
              </a:rPr>
              <a:t>2</a:t>
            </a:r>
            <a:r>
              <a:rPr lang="pl-PL" altLang="pl-PL" sz="2800">
                <a:latin typeface="Bookman Old Style" panose="02050604050505020204" pitchFamily="18" charset="0"/>
                <a:cs typeface="Times New Roman" panose="02020603050405020304" pitchFamily="18" charset="0"/>
              </a:rPr>
              <a:t> + 6H</a:t>
            </a:r>
            <a:r>
              <a:rPr lang="pl-PL" altLang="pl-PL" sz="2800" baseline="-30000">
                <a:latin typeface="Bookman Old Style" panose="02050604050505020204" pitchFamily="18" charset="0"/>
                <a:cs typeface="Times New Roman" panose="02020603050405020304" pitchFamily="18" charset="0"/>
              </a:rPr>
              <a:t>2</a:t>
            </a:r>
            <a:r>
              <a:rPr lang="pl-PL" altLang="pl-PL" sz="2800">
                <a:latin typeface="Bookman Old Style" panose="02050604050505020204" pitchFamily="18" charset="0"/>
                <a:cs typeface="Times New Roman" panose="02020603050405020304" pitchFamily="18" charset="0"/>
              </a:rPr>
              <a:t>O → 4 Fe(OH)</a:t>
            </a:r>
            <a:r>
              <a:rPr lang="pl-PL" altLang="pl-PL" sz="2800" baseline="-30000">
                <a:latin typeface="Bookman Old Style" panose="02050604050505020204" pitchFamily="18" charset="0"/>
                <a:cs typeface="Times New Roman" panose="02020603050405020304" pitchFamily="18" charset="0"/>
              </a:rPr>
              <a:t>3</a:t>
            </a:r>
            <a:r>
              <a:rPr lang="pl-PL" altLang="pl-PL" sz="2800">
                <a:latin typeface="Bookman Old Style" panose="02050604050505020204" pitchFamily="18" charset="0"/>
                <a:cs typeface="Times New Roman" panose="02020603050405020304" pitchFamily="18" charset="0"/>
              </a:rPr>
              <a:t> + 4 CO</a:t>
            </a:r>
            <a:r>
              <a:rPr lang="pl-PL" altLang="pl-PL" sz="2800" baseline="-30000">
                <a:latin typeface="Bookman Old Style" panose="02050604050505020204" pitchFamily="18" charset="0"/>
                <a:cs typeface="Times New Roman" panose="02020603050405020304" pitchFamily="18" charset="0"/>
              </a:rPr>
              <a:t>2</a:t>
            </a:r>
          </a:p>
          <a:p>
            <a:pPr eaLnBrk="1" hangingPunct="1">
              <a:spcBef>
                <a:spcPct val="0"/>
              </a:spcBef>
              <a:buClrTx/>
              <a:buFontTx/>
              <a:buNone/>
            </a:pPr>
            <a:endParaRPr lang="pl-PL" altLang="pl-PL" sz="2800"/>
          </a:p>
          <a:p>
            <a:pPr eaLnBrk="1" hangingPunct="1">
              <a:spcBef>
                <a:spcPct val="0"/>
              </a:spcBef>
              <a:buClrTx/>
              <a:buFontTx/>
              <a:buNone/>
            </a:pPr>
            <a:r>
              <a:rPr lang="pl-PL" altLang="pl-PL" sz="2800">
                <a:latin typeface="Bookman Old Style" panose="02050604050505020204" pitchFamily="18" charset="0"/>
                <a:cs typeface="Times New Roman" panose="02020603050405020304" pitchFamily="18" charset="0"/>
              </a:rPr>
              <a:t>Mn</a:t>
            </a:r>
            <a:r>
              <a:rPr lang="pl-PL" altLang="pl-PL" sz="2800" baseline="30000">
                <a:latin typeface="Bookman Old Style" panose="02050604050505020204" pitchFamily="18" charset="0"/>
                <a:cs typeface="Times New Roman" panose="02020603050405020304" pitchFamily="18" charset="0"/>
              </a:rPr>
              <a:t>2+</a:t>
            </a:r>
            <a:r>
              <a:rPr lang="pl-PL" altLang="pl-PL" sz="2800">
                <a:latin typeface="Bookman Old Style" panose="02050604050505020204" pitchFamily="18" charset="0"/>
                <a:cs typeface="Times New Roman" panose="02020603050405020304" pitchFamily="18" charset="0"/>
              </a:rPr>
              <a:t> + ½ O</a:t>
            </a:r>
            <a:r>
              <a:rPr lang="pl-PL" altLang="pl-PL" sz="2800" baseline="-30000">
                <a:latin typeface="Bookman Old Style" panose="02050604050505020204" pitchFamily="18" charset="0"/>
                <a:cs typeface="Times New Roman" panose="02020603050405020304" pitchFamily="18" charset="0"/>
              </a:rPr>
              <a:t>2</a:t>
            </a:r>
            <a:r>
              <a:rPr lang="pl-PL" altLang="pl-PL" sz="2800">
                <a:latin typeface="Bookman Old Style" panose="02050604050505020204" pitchFamily="18" charset="0"/>
                <a:cs typeface="Times New Roman" panose="02020603050405020304" pitchFamily="18" charset="0"/>
              </a:rPr>
              <a:t> + H</a:t>
            </a:r>
            <a:r>
              <a:rPr lang="pl-PL" altLang="pl-PL" sz="2800" baseline="-30000">
                <a:latin typeface="Bookman Old Style" panose="02050604050505020204" pitchFamily="18" charset="0"/>
                <a:cs typeface="Times New Roman" panose="02020603050405020304" pitchFamily="18" charset="0"/>
              </a:rPr>
              <a:t>2</a:t>
            </a:r>
            <a:r>
              <a:rPr lang="pl-PL" altLang="pl-PL" sz="2800">
                <a:latin typeface="Bookman Old Style" panose="02050604050505020204" pitchFamily="18" charset="0"/>
                <a:cs typeface="Times New Roman" panose="02020603050405020304" pitchFamily="18" charset="0"/>
              </a:rPr>
              <a:t>O → MnO</a:t>
            </a:r>
            <a:r>
              <a:rPr lang="pl-PL" altLang="pl-PL" sz="2800" baseline="-30000">
                <a:latin typeface="Bookman Old Style" panose="02050604050505020204" pitchFamily="18" charset="0"/>
                <a:cs typeface="Times New Roman" panose="02020603050405020304" pitchFamily="18" charset="0"/>
              </a:rPr>
              <a:t>2</a:t>
            </a:r>
            <a:r>
              <a:rPr lang="pl-PL" altLang="pl-PL" sz="2800">
                <a:latin typeface="Bookman Old Style" panose="02050604050505020204" pitchFamily="18" charset="0"/>
                <a:cs typeface="Times New Roman" panose="02020603050405020304" pitchFamily="18" charset="0"/>
              </a:rPr>
              <a:t> + 2H</a:t>
            </a:r>
            <a:r>
              <a:rPr lang="pl-PL" altLang="pl-PL" sz="2800" baseline="30000">
                <a:latin typeface="Bookman Old Style" panose="02050604050505020204" pitchFamily="18" charset="0"/>
                <a:cs typeface="Times New Roman" panose="02020603050405020304" pitchFamily="18" charset="0"/>
              </a:rPr>
              <a:t>+</a:t>
            </a:r>
          </a:p>
          <a:p>
            <a:pPr eaLnBrk="1" hangingPunct="1">
              <a:spcBef>
                <a:spcPct val="0"/>
              </a:spcBef>
              <a:buClrTx/>
              <a:buFontTx/>
              <a:buNone/>
            </a:pPr>
            <a:r>
              <a:rPr lang="pl-PL" altLang="pl-PL" sz="2800">
                <a:latin typeface="Bookman Old Style" panose="02050604050505020204" pitchFamily="18" charset="0"/>
                <a:cs typeface="Times New Roman" panose="02020603050405020304" pitchFamily="18" charset="0"/>
              </a:rPr>
              <a:t>3Mn</a:t>
            </a:r>
            <a:r>
              <a:rPr lang="pl-PL" altLang="pl-PL" sz="2800" baseline="30000">
                <a:latin typeface="Bookman Old Style" panose="02050604050505020204" pitchFamily="18" charset="0"/>
                <a:cs typeface="Times New Roman" panose="02020603050405020304" pitchFamily="18" charset="0"/>
              </a:rPr>
              <a:t>2+</a:t>
            </a:r>
            <a:r>
              <a:rPr lang="pl-PL" altLang="pl-PL" sz="2800">
                <a:latin typeface="Bookman Old Style" panose="02050604050505020204" pitchFamily="18" charset="0"/>
                <a:cs typeface="Times New Roman" panose="02020603050405020304" pitchFamily="18" charset="0"/>
              </a:rPr>
              <a:t> + ½ O</a:t>
            </a:r>
            <a:r>
              <a:rPr lang="pl-PL" altLang="pl-PL" sz="2800" baseline="-30000">
                <a:latin typeface="Bookman Old Style" panose="02050604050505020204" pitchFamily="18" charset="0"/>
                <a:cs typeface="Times New Roman" panose="02020603050405020304" pitchFamily="18" charset="0"/>
              </a:rPr>
              <a:t>2</a:t>
            </a:r>
            <a:r>
              <a:rPr lang="pl-PL" altLang="pl-PL" sz="2800">
                <a:latin typeface="Bookman Old Style" panose="02050604050505020204" pitchFamily="18" charset="0"/>
                <a:cs typeface="Times New Roman" panose="02020603050405020304" pitchFamily="18" charset="0"/>
              </a:rPr>
              <a:t> + 3H</a:t>
            </a:r>
            <a:r>
              <a:rPr lang="pl-PL" altLang="pl-PL" sz="2800" baseline="-30000">
                <a:latin typeface="Bookman Old Style" panose="02050604050505020204" pitchFamily="18" charset="0"/>
                <a:cs typeface="Times New Roman" panose="02020603050405020304" pitchFamily="18" charset="0"/>
              </a:rPr>
              <a:t>2</a:t>
            </a:r>
            <a:r>
              <a:rPr lang="pl-PL" altLang="pl-PL" sz="2800">
                <a:latin typeface="Bookman Old Style" panose="02050604050505020204" pitchFamily="18" charset="0"/>
                <a:cs typeface="Times New Roman" panose="02020603050405020304" pitchFamily="18" charset="0"/>
              </a:rPr>
              <a:t>O → Mn</a:t>
            </a:r>
            <a:r>
              <a:rPr lang="pl-PL" altLang="pl-PL" sz="2800" baseline="-30000">
                <a:latin typeface="Bookman Old Style" panose="02050604050505020204" pitchFamily="18" charset="0"/>
                <a:cs typeface="Times New Roman" panose="02020603050405020304" pitchFamily="18" charset="0"/>
              </a:rPr>
              <a:t>3</a:t>
            </a:r>
            <a:r>
              <a:rPr lang="pl-PL" altLang="pl-PL" sz="2800">
                <a:latin typeface="Bookman Old Style" panose="02050604050505020204" pitchFamily="18" charset="0"/>
                <a:cs typeface="Times New Roman" panose="02020603050405020304" pitchFamily="18" charset="0"/>
              </a:rPr>
              <a:t>O</a:t>
            </a:r>
            <a:r>
              <a:rPr lang="pl-PL" altLang="pl-PL" sz="2800" baseline="-30000">
                <a:latin typeface="Bookman Old Style" panose="02050604050505020204" pitchFamily="18" charset="0"/>
                <a:cs typeface="Times New Roman" panose="02020603050405020304" pitchFamily="18" charset="0"/>
              </a:rPr>
              <a:t>4</a:t>
            </a:r>
            <a:r>
              <a:rPr lang="pl-PL" altLang="pl-PL" sz="2800">
                <a:latin typeface="Bookman Old Style" panose="02050604050505020204" pitchFamily="18" charset="0"/>
                <a:cs typeface="Times New Roman" panose="02020603050405020304" pitchFamily="18" charset="0"/>
              </a:rPr>
              <a:t> + 6H</a:t>
            </a:r>
            <a:r>
              <a:rPr lang="pl-PL" altLang="pl-PL" sz="2800" baseline="30000">
                <a:latin typeface="Bookman Old Style" panose="02050604050505020204" pitchFamily="18" charset="0"/>
                <a:cs typeface="Times New Roman" panose="02020603050405020304" pitchFamily="18" charset="0"/>
              </a:rPr>
              <a:t>+</a:t>
            </a:r>
          </a:p>
          <a:p>
            <a:pPr eaLnBrk="1" hangingPunct="1">
              <a:spcBef>
                <a:spcPct val="0"/>
              </a:spcBef>
              <a:buClrTx/>
              <a:buFontTx/>
              <a:buNone/>
            </a:pPr>
            <a:endParaRPr lang="pl-PL" altLang="pl-PL" sz="2800" baseline="3000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411AF83D-DC72-40F0-BCE6-AC0490B032E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71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
            <a:extLst>
              <a:ext uri="{FF2B5EF4-FFF2-40B4-BE49-F238E27FC236}">
                <a16:creationId xmlns:a16="http://schemas.microsoft.com/office/drawing/2014/main" id="{1AA1A4CC-5304-4909-A15B-BFC3FB317076}"/>
              </a:ext>
            </a:extLst>
          </p:cNvPr>
          <p:cNvSpPr txBox="1">
            <a:spLocks noChangeArrowheads="1"/>
          </p:cNvSpPr>
          <p:nvPr/>
        </p:nvSpPr>
        <p:spPr bwMode="auto">
          <a:xfrm>
            <a:off x="212725" y="217488"/>
            <a:ext cx="8550275" cy="2217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eaLnBrk="1" hangingPunct="1">
              <a:spcBef>
                <a:spcPct val="0"/>
              </a:spcBef>
              <a:buClrTx/>
              <a:buFontTx/>
              <a:buNone/>
            </a:pPr>
            <a:r>
              <a:rPr lang="pl-PL" altLang="pl-PL" sz="1600" b="1">
                <a:latin typeface="Bookman Old Style" panose="02050604050505020204" pitchFamily="18" charset="0"/>
                <a:cs typeface="Times New Roman" panose="02020603050405020304" pitchFamily="18" charset="0"/>
              </a:rPr>
              <a:t>Przedstawicielami tych bakterii są:</a:t>
            </a:r>
          </a:p>
          <a:p>
            <a:pPr eaLnBrk="1" hangingPunct="1">
              <a:spcBef>
                <a:spcPct val="0"/>
              </a:spcBef>
              <a:buClrTx/>
              <a:buFontTx/>
              <a:buNone/>
            </a:pPr>
            <a:endParaRPr lang="pl-PL" altLang="pl-PL" sz="1600" b="1">
              <a:cs typeface="Times New Roman" panose="02020603050405020304" pitchFamily="18" charset="0"/>
            </a:endParaRPr>
          </a:p>
          <a:p>
            <a:pPr algn="just" eaLnBrk="1" hangingPunct="1">
              <a:spcBef>
                <a:spcPct val="0"/>
              </a:spcBef>
              <a:buClrTx/>
              <a:buFontTx/>
              <a:buNone/>
            </a:pPr>
            <a:r>
              <a:rPr lang="pl-PL" altLang="pl-PL" sz="1800" b="1" i="1">
                <a:latin typeface="Bookman Old Style" panose="02050604050505020204" pitchFamily="18" charset="0"/>
                <a:cs typeface="Times New Roman" panose="02020603050405020304" pitchFamily="18" charset="0"/>
              </a:rPr>
              <a:t>Gallionella ferruginea</a:t>
            </a:r>
            <a:r>
              <a:rPr lang="pl-PL" altLang="pl-PL" sz="1800">
                <a:latin typeface="Bookman Old Style" panose="02050604050505020204" pitchFamily="18" charset="0"/>
                <a:cs typeface="Times New Roman" panose="02020603050405020304" pitchFamily="18" charset="0"/>
              </a:rPr>
              <a:t> – bakteria nitkowata, rozgałęziona. Komórki mają kształt nerkowaty, wydzielający do swej wklęsłej strony koloidalny wodorotlenek żelazowy. Podstawy łodyżek przyczepiają się albo do podłoża, albo jako masy nitkowate pływają w wodzie w postaci „watowatych” kłaczków. Ten gatunek bakterii nie gromadzi związków manganu.</a:t>
            </a:r>
          </a:p>
          <a:p>
            <a:pPr algn="just" eaLnBrk="1" hangingPunct="1">
              <a:spcBef>
                <a:spcPct val="0"/>
              </a:spcBef>
              <a:buClrTx/>
              <a:buFontTx/>
              <a:buNone/>
            </a:pPr>
            <a:r>
              <a:rPr lang="pl-PL" altLang="pl-PL" sz="1600">
                <a:latin typeface="Bookman Old Style" panose="02050604050505020204" pitchFamily="18" charset="0"/>
                <a:cs typeface="Times New Roman" panose="02020603050405020304" pitchFamily="18" charset="0"/>
              </a:rPr>
              <a:t> </a:t>
            </a:r>
          </a:p>
        </p:txBody>
      </p:sp>
      <p:pic>
        <p:nvPicPr>
          <p:cNvPr id="21507" name="Picture 2">
            <a:extLst>
              <a:ext uri="{FF2B5EF4-FFF2-40B4-BE49-F238E27FC236}">
                <a16:creationId xmlns:a16="http://schemas.microsoft.com/office/drawing/2014/main" id="{69A810C6-9966-4174-8687-6A97B57551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363" y="3779838"/>
            <a:ext cx="4140200" cy="27003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508" name="Picture 3">
            <a:extLst>
              <a:ext uri="{FF2B5EF4-FFF2-40B4-BE49-F238E27FC236}">
                <a16:creationId xmlns:a16="http://schemas.microsoft.com/office/drawing/2014/main" id="{D456F4DD-FD79-4DE9-AB3C-6A41DB397F9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40313" y="3779838"/>
            <a:ext cx="3757612" cy="27003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Nagrany dźwięk">
            <a:hlinkClick r:id="" action="ppaction://media"/>
            <a:extLst>
              <a:ext uri="{FF2B5EF4-FFF2-40B4-BE49-F238E27FC236}">
                <a16:creationId xmlns:a16="http://schemas.microsoft.com/office/drawing/2014/main" id="{A63E1550-0AD8-4DE1-AFFE-81B3AEE3FE8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56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a:extLst>
              <a:ext uri="{FF2B5EF4-FFF2-40B4-BE49-F238E27FC236}">
                <a16:creationId xmlns:a16="http://schemas.microsoft.com/office/drawing/2014/main" id="{74366053-9453-4A02-BE2F-7DB7AC8557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1688" y="3910013"/>
            <a:ext cx="3500437" cy="25384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555" name="Text Box 2">
            <a:extLst>
              <a:ext uri="{FF2B5EF4-FFF2-40B4-BE49-F238E27FC236}">
                <a16:creationId xmlns:a16="http://schemas.microsoft.com/office/drawing/2014/main" id="{7EBEEB23-88EE-445B-9303-2591790824A1}"/>
              </a:ext>
            </a:extLst>
          </p:cNvPr>
          <p:cNvSpPr txBox="1">
            <a:spLocks noChangeArrowheads="1"/>
          </p:cNvSpPr>
          <p:nvPr/>
        </p:nvSpPr>
        <p:spPr bwMode="auto">
          <a:xfrm>
            <a:off x="642938" y="857250"/>
            <a:ext cx="6715125" cy="3386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just" eaLnBrk="1" hangingPunct="1">
              <a:spcBef>
                <a:spcPct val="0"/>
              </a:spcBef>
              <a:buClrTx/>
              <a:buFontTx/>
              <a:buNone/>
            </a:pPr>
            <a:r>
              <a:rPr lang="pl-PL" altLang="pl-PL" sz="2400" b="1" i="1" dirty="0" err="1">
                <a:latin typeface="Bookman Old Style" panose="02050604050505020204" pitchFamily="18" charset="0"/>
                <a:cs typeface="Times New Roman" panose="02020603050405020304" pitchFamily="18" charset="0"/>
              </a:rPr>
              <a:t>Leptotrix</a:t>
            </a:r>
            <a:r>
              <a:rPr lang="pl-PL" altLang="pl-PL" sz="2400" b="1" i="1" dirty="0">
                <a:latin typeface="Bookman Old Style" panose="02050604050505020204" pitchFamily="18" charset="0"/>
                <a:cs typeface="Times New Roman" panose="02020603050405020304" pitchFamily="18" charset="0"/>
              </a:rPr>
              <a:t> </a:t>
            </a:r>
            <a:r>
              <a:rPr lang="pl-PL" altLang="pl-PL" sz="2400" b="1" i="1" dirty="0" err="1">
                <a:latin typeface="Bookman Old Style" panose="02050604050505020204" pitchFamily="18" charset="0"/>
                <a:cs typeface="Times New Roman" panose="02020603050405020304" pitchFamily="18" charset="0"/>
              </a:rPr>
              <a:t>ochracea</a:t>
            </a:r>
            <a:endParaRPr lang="pl-PL" altLang="pl-PL" sz="2400" b="1" i="1" dirty="0">
              <a:latin typeface="Bookman Old Style" panose="02050604050505020204" pitchFamily="18" charset="0"/>
              <a:cs typeface="Times New Roman" panose="02020603050405020304" pitchFamily="18" charset="0"/>
            </a:endParaRPr>
          </a:p>
          <a:p>
            <a:pPr algn="just" eaLnBrk="1" hangingPunct="1">
              <a:spcBef>
                <a:spcPct val="0"/>
              </a:spcBef>
              <a:buClrTx/>
              <a:buFontTx/>
              <a:buNone/>
            </a:pPr>
            <a:r>
              <a:rPr lang="pl-PL" altLang="pl-PL" sz="2400" dirty="0">
                <a:latin typeface="Bookman Old Style" panose="02050604050505020204" pitchFamily="18" charset="0"/>
                <a:cs typeface="Times New Roman" panose="02020603050405020304" pitchFamily="18" charset="0"/>
              </a:rPr>
              <a:t>– bakterie nitkowate, nierozgałęzione. Cylindryczne komórki, w których gromadzi się wodorotlenek żelaza po pewnym czasie przybierają barwę żółtą, a następnie rdzawo-brązową. W miarę grubienia otoczki tkwiąca wewnątrz nitka bakteryjna wymyka się z niej i tworzy na nowo otoczkę.</a:t>
            </a:r>
          </a:p>
          <a:p>
            <a:pPr eaLnBrk="1" hangingPunct="1">
              <a:spcBef>
                <a:spcPct val="0"/>
              </a:spcBef>
              <a:buClrTx/>
              <a:buFontTx/>
              <a:buNone/>
            </a:pPr>
            <a:endParaRPr lang="pl-PL" altLang="pl-PL" sz="2400" dirty="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C10575DD-D36F-4223-B14E-CDFE78203B5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42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a:extLst>
              <a:ext uri="{FF2B5EF4-FFF2-40B4-BE49-F238E27FC236}">
                <a16:creationId xmlns:a16="http://schemas.microsoft.com/office/drawing/2014/main" id="{6BBFDF38-C602-466F-B53D-7B768A2DEAD0}"/>
              </a:ext>
            </a:extLst>
          </p:cNvPr>
          <p:cNvSpPr>
            <a:spLocks noChangeArrowheads="1"/>
          </p:cNvSpPr>
          <p:nvPr/>
        </p:nvSpPr>
        <p:spPr bwMode="auto">
          <a:xfrm>
            <a:off x="642938" y="428625"/>
            <a:ext cx="8001000" cy="3019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just" eaLnBrk="1" hangingPunct="1">
              <a:spcBef>
                <a:spcPct val="0"/>
              </a:spcBef>
              <a:buClrTx/>
              <a:buFontTx/>
              <a:buNone/>
            </a:pPr>
            <a:r>
              <a:rPr lang="pl-PL" altLang="pl-PL" sz="2400" b="1" i="1">
                <a:latin typeface="Bookman Old Style" panose="02050604050505020204" pitchFamily="18" charset="0"/>
                <a:cs typeface="Times New Roman" panose="02020603050405020304" pitchFamily="18" charset="0"/>
              </a:rPr>
              <a:t>Crenothrix polyspora</a:t>
            </a:r>
            <a:r>
              <a:rPr lang="pl-PL" altLang="pl-PL" sz="2400">
                <a:latin typeface="Bookman Old Style" panose="02050604050505020204" pitchFamily="18" charset="0"/>
                <a:cs typeface="Times New Roman" panose="02020603050405020304" pitchFamily="18" charset="0"/>
              </a:rPr>
              <a:t> – są to nitkowate bakterie żelazowo-manganowe, wielozarodnikowe. Nitkowate, cylindryczne komórki maja otoczkę zabarwiającą się z biegiem czasu na kolor rdzawy. Bakterie są nierozgałęzione, węższe u podstawy i rozdęte na końcach, gdzie wytwarzają liczne zarodniki. Ten gatunek bakterii prowadzi osiadły tryb życia, przyczepiaj</a:t>
            </a:r>
            <a:r>
              <a:rPr lang="pl-PL" altLang="pl-PL" sz="2400">
                <a:latin typeface="Bookman Old Style" panose="02050604050505020204" pitchFamily="18" charset="0"/>
              </a:rPr>
              <a:t>ą</a:t>
            </a:r>
            <a:r>
              <a:rPr lang="pl-PL" altLang="pl-PL" sz="2400">
                <a:latin typeface="Bookman Old Style" panose="02050604050505020204" pitchFamily="18" charset="0"/>
                <a:cs typeface="Times New Roman" panose="02020603050405020304" pitchFamily="18" charset="0"/>
              </a:rPr>
              <a:t>c się do stałych obiektów.</a:t>
            </a:r>
          </a:p>
        </p:txBody>
      </p:sp>
      <p:pic>
        <p:nvPicPr>
          <p:cNvPr id="25603" name="Picture 2">
            <a:extLst>
              <a:ext uri="{FF2B5EF4-FFF2-40B4-BE49-F238E27FC236}">
                <a16:creationId xmlns:a16="http://schemas.microsoft.com/office/drawing/2014/main" id="{79E4D034-B78A-4B7A-8E13-104115CA66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7563" y="3673475"/>
            <a:ext cx="2833687" cy="29606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Nagrany dźwięk">
            <a:hlinkClick r:id="" action="ppaction://media"/>
            <a:extLst>
              <a:ext uri="{FF2B5EF4-FFF2-40B4-BE49-F238E27FC236}">
                <a16:creationId xmlns:a16="http://schemas.microsoft.com/office/drawing/2014/main" id="{E7FC6D5F-3083-484D-A50F-245382609A5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37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1">
            <a:extLst>
              <a:ext uri="{FF2B5EF4-FFF2-40B4-BE49-F238E27FC236}">
                <a16:creationId xmlns:a16="http://schemas.microsoft.com/office/drawing/2014/main" id="{37CD79AA-462A-4436-9376-17488FA75910}"/>
              </a:ext>
            </a:extLst>
          </p:cNvPr>
          <p:cNvSpPr txBox="1">
            <a:spLocks noChangeArrowheads="1"/>
          </p:cNvSpPr>
          <p:nvPr/>
        </p:nvSpPr>
        <p:spPr bwMode="auto">
          <a:xfrm>
            <a:off x="571500" y="928688"/>
            <a:ext cx="8001000" cy="3019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eaLnBrk="1" hangingPunct="1">
              <a:spcBef>
                <a:spcPct val="0"/>
              </a:spcBef>
              <a:buClrTx/>
              <a:buFontTx/>
              <a:buNone/>
            </a:pPr>
            <a:r>
              <a:rPr lang="pl-PL" altLang="pl-PL" sz="2400" b="1" i="1" dirty="0" err="1">
                <a:latin typeface="Bookman Old Style" panose="02050604050505020204" pitchFamily="18" charset="0"/>
                <a:cs typeface="Times New Roman" panose="02020603050405020304" pitchFamily="18" charset="0"/>
              </a:rPr>
              <a:t>Leptotrix</a:t>
            </a:r>
            <a:r>
              <a:rPr lang="pl-PL" altLang="pl-PL" sz="2400" b="1" i="1" dirty="0">
                <a:latin typeface="Bookman Old Style" panose="02050604050505020204" pitchFamily="18" charset="0"/>
                <a:cs typeface="Times New Roman" panose="02020603050405020304" pitchFamily="18" charset="0"/>
              </a:rPr>
              <a:t> </a:t>
            </a:r>
            <a:r>
              <a:rPr lang="pl-PL" altLang="pl-PL" sz="2400" b="1" i="1" dirty="0" err="1">
                <a:latin typeface="Bookman Old Style" panose="02050604050505020204" pitchFamily="18" charset="0"/>
                <a:cs typeface="Times New Roman" panose="02020603050405020304" pitchFamily="18" charset="0"/>
              </a:rPr>
              <a:t>echinata</a:t>
            </a:r>
            <a:r>
              <a:rPr lang="pl-PL" altLang="pl-PL" sz="2400" dirty="0">
                <a:latin typeface="Bookman Old Style" panose="02050604050505020204" pitchFamily="18" charset="0"/>
                <a:cs typeface="Times New Roman" panose="02020603050405020304" pitchFamily="18" charset="0"/>
              </a:rPr>
              <a:t> – są to bakterie manganowe, szczeciniaste, mają pęk nitek wychodzący ze wspólnej nasady i tworzą duże, wolno żyjące kolonie. W grubszej u nasady, a zwężającej się na wierzchołku otoczce tkwią nitkowate komórki. Bakterie te gromadzą tlenek manganowy. Żelaza nie magazynują. </a:t>
            </a:r>
          </a:p>
          <a:p>
            <a:pPr eaLnBrk="1" hangingPunct="1">
              <a:spcBef>
                <a:spcPct val="0"/>
              </a:spcBef>
              <a:buClrTx/>
              <a:buFontTx/>
              <a:buNone/>
            </a:pPr>
            <a:endParaRPr lang="pl-PL" altLang="pl-PL" sz="2400" dirty="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37FD9E15-F73D-426A-B378-D4AEC691D2E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20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1">
            <a:extLst>
              <a:ext uri="{FF2B5EF4-FFF2-40B4-BE49-F238E27FC236}">
                <a16:creationId xmlns:a16="http://schemas.microsoft.com/office/drawing/2014/main" id="{233035F6-28B9-4238-932A-748BD9847D4A}"/>
              </a:ext>
            </a:extLst>
          </p:cNvPr>
          <p:cNvSpPr txBox="1">
            <a:spLocks noChangeArrowheads="1"/>
          </p:cNvSpPr>
          <p:nvPr/>
        </p:nvSpPr>
        <p:spPr bwMode="auto">
          <a:xfrm>
            <a:off x="365125" y="346075"/>
            <a:ext cx="8169275" cy="36647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ctr" eaLnBrk="1" hangingPunct="1">
              <a:spcBef>
                <a:spcPct val="0"/>
              </a:spcBef>
              <a:buClrTx/>
              <a:buFontTx/>
              <a:buNone/>
            </a:pPr>
            <a:r>
              <a:rPr lang="pl-PL" altLang="pl-PL" sz="2800" b="1" dirty="0"/>
              <a:t>Bakterie siarkowe</a:t>
            </a:r>
            <a:r>
              <a:rPr lang="pl-PL" altLang="pl-PL" sz="2400" dirty="0">
                <a:cs typeface="Times New Roman" panose="02020603050405020304" pitchFamily="18" charset="0"/>
              </a:rPr>
              <a:t> </a:t>
            </a:r>
          </a:p>
          <a:p>
            <a:pPr algn="ctr" eaLnBrk="1" hangingPunct="1">
              <a:spcBef>
                <a:spcPct val="0"/>
              </a:spcBef>
              <a:buClrTx/>
              <a:buFontTx/>
              <a:buNone/>
            </a:pPr>
            <a:endParaRPr lang="pl-PL" altLang="pl-PL" sz="2400" dirty="0"/>
          </a:p>
          <a:p>
            <a:pPr algn="just" eaLnBrk="1" hangingPunct="1">
              <a:spcBef>
                <a:spcPct val="0"/>
              </a:spcBef>
              <a:buClrTx/>
              <a:buFontTx/>
              <a:buNone/>
            </a:pPr>
            <a:r>
              <a:rPr lang="pl-PL" altLang="pl-PL" sz="2000" dirty="0">
                <a:cs typeface="Times New Roman" panose="02020603050405020304" pitchFamily="18" charset="0"/>
              </a:rPr>
              <a:t>Najpospolitszymi rodzajami bakterii </a:t>
            </a:r>
            <a:r>
              <a:rPr lang="pl-PL" altLang="pl-PL" sz="2000" dirty="0"/>
              <a:t>siarkowych</a:t>
            </a:r>
            <a:r>
              <a:rPr lang="pl-PL" altLang="pl-PL" sz="2000" dirty="0">
                <a:cs typeface="Times New Roman" panose="02020603050405020304" pitchFamily="18" charset="0"/>
              </a:rPr>
              <a:t> są: </a:t>
            </a:r>
            <a:r>
              <a:rPr lang="pl-PL" altLang="pl-PL" sz="2000" i="1" dirty="0" err="1">
                <a:cs typeface="Times New Roman" panose="02020603050405020304" pitchFamily="18" charset="0"/>
              </a:rPr>
              <a:t>Beggiatoa</a:t>
            </a:r>
            <a:r>
              <a:rPr lang="pl-PL" altLang="pl-PL" sz="2000" i="1" dirty="0">
                <a:cs typeface="Times New Roman" panose="02020603050405020304" pitchFamily="18" charset="0"/>
              </a:rPr>
              <a:t>, </a:t>
            </a:r>
            <a:r>
              <a:rPr lang="pl-PL" altLang="pl-PL" sz="2000" i="1" dirty="0" err="1">
                <a:cs typeface="Times New Roman" panose="02020603050405020304" pitchFamily="18" charset="0"/>
              </a:rPr>
              <a:t>Tipoloca</a:t>
            </a:r>
            <a:r>
              <a:rPr lang="pl-PL" altLang="pl-PL" sz="2000" i="1" dirty="0">
                <a:cs typeface="Times New Roman" panose="02020603050405020304" pitchFamily="18" charset="0"/>
              </a:rPr>
              <a:t> </a:t>
            </a:r>
            <a:r>
              <a:rPr lang="pl-PL" altLang="pl-PL" sz="2000" dirty="0">
                <a:cs typeface="Times New Roman" panose="02020603050405020304" pitchFamily="18" charset="0"/>
              </a:rPr>
              <a:t>i </a:t>
            </a:r>
            <a:r>
              <a:rPr lang="pl-PL" altLang="pl-PL" sz="2000" i="1" dirty="0" err="1">
                <a:cs typeface="Times New Roman" panose="02020603050405020304" pitchFamily="18" charset="0"/>
              </a:rPr>
              <a:t>Thiothrix</a:t>
            </a:r>
            <a:r>
              <a:rPr lang="pl-PL" altLang="pl-PL" sz="2000" i="1" dirty="0">
                <a:cs typeface="Times New Roman" panose="02020603050405020304" pitchFamily="18" charset="0"/>
              </a:rPr>
              <a:t>,</a:t>
            </a:r>
            <a:r>
              <a:rPr lang="pl-PL" altLang="pl-PL" sz="2000" dirty="0">
                <a:cs typeface="Times New Roman" panose="02020603050405020304" pitchFamily="18" charset="0"/>
              </a:rPr>
              <a:t> które odgrywają znaczącą rolę w zarastaniu i tworzeniu osadów w przewodach wodociągowych. Utleniają one siarkowodór do wolnej siarki, którą magazynują w komórkach. W przypadku braku siarkowodoru wykorzystują zmagazynowaną siarkę, utleniając ją do siarczanów. Bakterie te mają kształt długich, nie rozgałęzionych, ruchliwych nitek, składających się z łańcuszków wielu komórek. </a:t>
            </a:r>
          </a:p>
          <a:p>
            <a:pPr algn="ctr" eaLnBrk="1" hangingPunct="1">
              <a:spcBef>
                <a:spcPct val="0"/>
              </a:spcBef>
              <a:buClrTx/>
              <a:buFontTx/>
              <a:buNone/>
            </a:pPr>
            <a:r>
              <a:rPr lang="pl-PL" altLang="pl-PL" sz="2000" b="1" dirty="0"/>
              <a:t>2H</a:t>
            </a:r>
            <a:r>
              <a:rPr lang="pl-PL" altLang="pl-PL" sz="2000" b="1" baseline="-25000" dirty="0"/>
              <a:t>2</a:t>
            </a:r>
            <a:r>
              <a:rPr lang="pl-PL" altLang="pl-PL" sz="2000" b="1" dirty="0"/>
              <a:t> S + O</a:t>
            </a:r>
            <a:r>
              <a:rPr lang="pl-PL" altLang="pl-PL" sz="2000" b="1" baseline="-25000" dirty="0"/>
              <a:t>2</a:t>
            </a:r>
            <a:r>
              <a:rPr lang="pl-PL" altLang="pl-PL" sz="2000" b="1" dirty="0"/>
              <a:t> = 2H</a:t>
            </a:r>
            <a:r>
              <a:rPr lang="pl-PL" altLang="pl-PL" sz="2000" b="1" baseline="-25000" dirty="0"/>
              <a:t>2</a:t>
            </a:r>
            <a:r>
              <a:rPr lang="pl-PL" altLang="pl-PL" sz="2000" b="1" dirty="0"/>
              <a:t>O + S</a:t>
            </a:r>
            <a:r>
              <a:rPr lang="pl-PL" altLang="pl-PL" sz="2000" b="1" baseline="-25000" dirty="0"/>
              <a:t>2</a:t>
            </a:r>
            <a:r>
              <a:rPr lang="pl-PL" altLang="pl-PL" sz="2000" b="1" dirty="0"/>
              <a:t> + energia.</a:t>
            </a:r>
          </a:p>
          <a:p>
            <a:pPr algn="ctr" eaLnBrk="1" hangingPunct="1">
              <a:spcBef>
                <a:spcPct val="0"/>
              </a:spcBef>
              <a:buClrTx/>
              <a:buFontTx/>
              <a:buNone/>
            </a:pPr>
            <a:r>
              <a:rPr lang="pl-PL" altLang="pl-PL" sz="2000" b="1" dirty="0"/>
              <a:t>S</a:t>
            </a:r>
            <a:r>
              <a:rPr lang="pl-PL" altLang="pl-PL" sz="2000" b="1" baseline="-25000" dirty="0"/>
              <a:t>2</a:t>
            </a:r>
            <a:r>
              <a:rPr lang="pl-PL" altLang="pl-PL" sz="2000" b="1" dirty="0"/>
              <a:t> + 3O</a:t>
            </a:r>
            <a:r>
              <a:rPr lang="pl-PL" altLang="pl-PL" sz="2000" b="1" baseline="-25000" dirty="0"/>
              <a:t>2</a:t>
            </a:r>
            <a:r>
              <a:rPr lang="pl-PL" altLang="pl-PL" sz="2000" b="1" dirty="0"/>
              <a:t> + 2H</a:t>
            </a:r>
            <a:r>
              <a:rPr lang="pl-PL" altLang="pl-PL" sz="2000" b="1" baseline="-25000" dirty="0"/>
              <a:t>2</a:t>
            </a:r>
            <a:r>
              <a:rPr lang="pl-PL" altLang="pl-PL" sz="2000" b="1" dirty="0"/>
              <a:t>O = 2H</a:t>
            </a:r>
            <a:r>
              <a:rPr lang="pl-PL" altLang="pl-PL" sz="2000" b="1" baseline="-25000" dirty="0"/>
              <a:t>2</a:t>
            </a:r>
            <a:r>
              <a:rPr lang="pl-PL" altLang="pl-PL" sz="2000" b="1" dirty="0"/>
              <a:t>SO</a:t>
            </a:r>
            <a:r>
              <a:rPr lang="pl-PL" altLang="pl-PL" sz="2000" b="1" baseline="-25000" dirty="0"/>
              <a:t>4</a:t>
            </a:r>
            <a:r>
              <a:rPr lang="pl-PL" altLang="pl-PL" sz="2000" b="1" dirty="0"/>
              <a:t> + energia.</a:t>
            </a:r>
          </a:p>
        </p:txBody>
      </p:sp>
      <p:pic>
        <p:nvPicPr>
          <p:cNvPr id="3" name="Picture 1">
            <a:extLst>
              <a:ext uri="{FF2B5EF4-FFF2-40B4-BE49-F238E27FC236}">
                <a16:creationId xmlns:a16="http://schemas.microsoft.com/office/drawing/2014/main" id="{6BB47AFB-8DE3-4D41-A4AD-A1BE4A7FE8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4199172"/>
            <a:ext cx="2952502" cy="227946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 name="Picture 1">
            <a:extLst>
              <a:ext uri="{FF2B5EF4-FFF2-40B4-BE49-F238E27FC236}">
                <a16:creationId xmlns:a16="http://schemas.microsoft.com/office/drawing/2014/main" id="{DED5AE1B-F5BF-4E04-BAFF-6D2F63023E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4008" y="4199173"/>
            <a:ext cx="3263816" cy="227280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Nagrany dźwięk">
            <a:hlinkClick r:id="" action="ppaction://media"/>
            <a:extLst>
              <a:ext uri="{FF2B5EF4-FFF2-40B4-BE49-F238E27FC236}">
                <a16:creationId xmlns:a16="http://schemas.microsoft.com/office/drawing/2014/main" id="{D7104CB7-4FF8-4291-9A4D-12DF8097AA9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435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1">
            <a:extLst>
              <a:ext uri="{FF2B5EF4-FFF2-40B4-BE49-F238E27FC236}">
                <a16:creationId xmlns:a16="http://schemas.microsoft.com/office/drawing/2014/main" id="{F63D1DBB-9357-4826-86AE-52935C9448AC}"/>
              </a:ext>
            </a:extLst>
          </p:cNvPr>
          <p:cNvSpPr txBox="1">
            <a:spLocks noChangeArrowheads="1"/>
          </p:cNvSpPr>
          <p:nvPr/>
        </p:nvSpPr>
        <p:spPr bwMode="auto">
          <a:xfrm>
            <a:off x="441325" y="498475"/>
            <a:ext cx="8702675" cy="551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ctr" eaLnBrk="1" hangingPunct="1">
              <a:spcBef>
                <a:spcPct val="0"/>
              </a:spcBef>
              <a:buClrTx/>
              <a:buFontTx/>
              <a:buNone/>
            </a:pPr>
            <a:r>
              <a:rPr lang="pl-PL" altLang="pl-PL" sz="2400" b="1" u="sng">
                <a:latin typeface="Bookman Old Style" panose="02050604050505020204" pitchFamily="18" charset="0"/>
              </a:rPr>
              <a:t>Bakterie denitryfikacyjne</a:t>
            </a:r>
          </a:p>
          <a:p>
            <a:pPr eaLnBrk="1" hangingPunct="1">
              <a:spcBef>
                <a:spcPct val="0"/>
              </a:spcBef>
              <a:buClrTx/>
              <a:buFontTx/>
              <a:buNone/>
            </a:pPr>
            <a:r>
              <a:rPr lang="pl-PL" altLang="pl-PL" sz="24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Przemiany azotanów wytworzonych w procesie nitryfikacji zachodzą w warunkach anoksycznych i beztlenowych (Eh w zakresie +70 do –300 mV, przy udziale licznej grupy heterotroficznych bakterii denitryfikujacych (</a:t>
            </a:r>
            <a:r>
              <a:rPr lang="pl-PL" altLang="pl-PL" sz="2000" i="1">
                <a:latin typeface="Bookman Old Style" panose="02050604050505020204" pitchFamily="18" charset="0"/>
                <a:cs typeface="Times New Roman" panose="02020603050405020304" pitchFamily="18" charset="0"/>
              </a:rPr>
              <a:t>Pseudomonas sp., Bacillus sp., Micrococcus sp., Alcaligenes sp.</a:t>
            </a:r>
            <a:r>
              <a:rPr lang="pl-PL" altLang="pl-PL" sz="2000">
                <a:latin typeface="Bookman Old Style" panose="02050604050505020204" pitchFamily="18" charset="0"/>
                <a:cs typeface="Times New Roman" panose="02020603050405020304" pitchFamily="18" charset="0"/>
              </a:rPr>
              <a:t>)</a:t>
            </a:r>
            <a:r>
              <a:rPr lang="pl-PL" altLang="pl-PL" sz="2000" i="1">
                <a:latin typeface="Bookman Old Style" panose="02050604050505020204" pitchFamily="18" charset="0"/>
                <a:cs typeface="Times New Roman" panose="02020603050405020304" pitchFamily="18" charset="0"/>
              </a:rPr>
              <a:t> </a:t>
            </a:r>
            <a:r>
              <a:rPr lang="pl-PL" altLang="pl-PL" sz="2000">
                <a:latin typeface="Bookman Old Style" panose="02050604050505020204" pitchFamily="18" charset="0"/>
                <a:cs typeface="Times New Roman" panose="02020603050405020304" pitchFamily="18" charset="0"/>
              </a:rPr>
              <a:t>wymagających jako donatora wodoru do redukcji NO</a:t>
            </a:r>
            <a:r>
              <a:rPr lang="pl-PL" altLang="pl-PL" sz="2000" baseline="-30000">
                <a:latin typeface="Bookman Old Style" panose="02050604050505020204" pitchFamily="18" charset="0"/>
                <a:cs typeface="Times New Roman" panose="02020603050405020304" pitchFamily="18" charset="0"/>
              </a:rPr>
              <a:t>3</a:t>
            </a:r>
            <a:r>
              <a:rPr lang="pl-PL" altLang="pl-PL" sz="2000" baseline="30000">
                <a:latin typeface="Bookman Old Style" panose="02050604050505020204" pitchFamily="18" charset="0"/>
                <a:cs typeface="Times New Roman" panose="02020603050405020304" pitchFamily="18" charset="0"/>
              </a:rPr>
              <a:t>-</a:t>
            </a:r>
            <a:r>
              <a:rPr lang="pl-PL" altLang="pl-PL" sz="2000">
                <a:latin typeface="Bookman Old Style" panose="02050604050505020204" pitchFamily="18" charset="0"/>
                <a:cs typeface="Times New Roman" panose="02020603050405020304" pitchFamily="18" charset="0"/>
              </a:rPr>
              <a:t> związków organicznych, takich jak: sole kwasów tłuszczowych, alkohole, związki aromatyczne, metan. Produktami końcowymi są tlenek (NO) i podtlenek (N</a:t>
            </a:r>
            <a:r>
              <a:rPr lang="pl-PL" altLang="pl-PL" sz="2000" baseline="-30000">
                <a:latin typeface="Bookman Old Style" panose="02050604050505020204" pitchFamily="18" charset="0"/>
                <a:cs typeface="Times New Roman" panose="02020603050405020304" pitchFamily="18" charset="0"/>
              </a:rPr>
              <a:t>2</a:t>
            </a:r>
            <a:r>
              <a:rPr lang="pl-PL" altLang="pl-PL" sz="2000">
                <a:latin typeface="Bookman Old Style" panose="02050604050505020204" pitchFamily="18" charset="0"/>
                <a:cs typeface="Times New Roman" panose="02020603050405020304" pitchFamily="18" charset="0"/>
              </a:rPr>
              <a:t>O) azotu oraz azot cząsteczkowy:</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a:t>
            </a:r>
          </a:p>
          <a:p>
            <a:pPr algn="ctr"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NO</a:t>
            </a:r>
            <a:r>
              <a:rPr lang="pl-PL" altLang="pl-PL" sz="2000" baseline="-30000">
                <a:latin typeface="Bookman Old Style" panose="02050604050505020204" pitchFamily="18" charset="0"/>
                <a:cs typeface="Times New Roman" panose="02020603050405020304" pitchFamily="18" charset="0"/>
              </a:rPr>
              <a:t>3</a:t>
            </a:r>
            <a:r>
              <a:rPr lang="pl-PL" altLang="pl-PL" sz="2000" baseline="30000">
                <a:latin typeface="Bookman Old Style" panose="02050604050505020204" pitchFamily="18" charset="0"/>
                <a:cs typeface="Times New Roman" panose="02020603050405020304" pitchFamily="18" charset="0"/>
              </a:rPr>
              <a:t>-</a:t>
            </a:r>
            <a:r>
              <a:rPr lang="pl-PL" altLang="pl-PL" sz="2000">
                <a:latin typeface="Bookman Old Style" panose="02050604050505020204" pitchFamily="18" charset="0"/>
                <a:cs typeface="Times New Roman" panose="02020603050405020304" pitchFamily="18" charset="0"/>
              </a:rPr>
              <a:t> </a:t>
            </a:r>
            <a:r>
              <a:rPr lang="pl-PL" altLang="pl-PL" sz="2400"/>
              <a:t>→</a:t>
            </a:r>
            <a:r>
              <a:rPr lang="pl-PL" altLang="pl-PL" sz="2000">
                <a:latin typeface="Bookman Old Style" panose="02050604050505020204" pitchFamily="18" charset="0"/>
                <a:cs typeface="Times New Roman" panose="02020603050405020304" pitchFamily="18" charset="0"/>
              </a:rPr>
              <a:t> NO</a:t>
            </a:r>
            <a:r>
              <a:rPr lang="pl-PL" altLang="pl-PL" sz="2000" baseline="-30000">
                <a:latin typeface="Bookman Old Style" panose="02050604050505020204" pitchFamily="18" charset="0"/>
                <a:cs typeface="Times New Roman" panose="02020603050405020304" pitchFamily="18" charset="0"/>
              </a:rPr>
              <a:t>2</a:t>
            </a:r>
            <a:r>
              <a:rPr lang="pl-PL" altLang="pl-PL" sz="2000" baseline="30000">
                <a:latin typeface="Bookman Old Style" panose="02050604050505020204" pitchFamily="18" charset="0"/>
                <a:cs typeface="Times New Roman" panose="02020603050405020304" pitchFamily="18" charset="0"/>
              </a:rPr>
              <a:t>- </a:t>
            </a:r>
            <a:r>
              <a:rPr lang="pl-PL" altLang="pl-PL" sz="2400"/>
              <a:t>→</a:t>
            </a:r>
            <a:r>
              <a:rPr lang="pl-PL" altLang="pl-PL" sz="2000">
                <a:latin typeface="Bookman Old Style" panose="02050604050505020204" pitchFamily="18" charset="0"/>
                <a:cs typeface="Times New Roman" panose="02020603050405020304" pitchFamily="18" charset="0"/>
              </a:rPr>
              <a:t> NO </a:t>
            </a:r>
            <a:r>
              <a:rPr lang="pl-PL" altLang="pl-PL" sz="2400"/>
              <a:t>→</a:t>
            </a:r>
            <a:r>
              <a:rPr lang="pl-PL" altLang="pl-PL" sz="2000">
                <a:latin typeface="Bookman Old Style" panose="02050604050505020204" pitchFamily="18" charset="0"/>
                <a:cs typeface="Times New Roman" panose="02020603050405020304" pitchFamily="18" charset="0"/>
              </a:rPr>
              <a:t> N</a:t>
            </a:r>
            <a:r>
              <a:rPr lang="pl-PL" altLang="pl-PL" sz="2000" baseline="-30000">
                <a:latin typeface="Bookman Old Style" panose="02050604050505020204" pitchFamily="18" charset="0"/>
                <a:cs typeface="Times New Roman" panose="02020603050405020304" pitchFamily="18" charset="0"/>
              </a:rPr>
              <a:t>2</a:t>
            </a:r>
            <a:r>
              <a:rPr lang="pl-PL" altLang="pl-PL" sz="2000">
                <a:latin typeface="Bookman Old Style" panose="02050604050505020204" pitchFamily="18" charset="0"/>
                <a:cs typeface="Times New Roman" panose="02020603050405020304" pitchFamily="18" charset="0"/>
              </a:rPr>
              <a:t>O </a:t>
            </a:r>
            <a:r>
              <a:rPr lang="pl-PL" altLang="pl-PL" sz="2400"/>
              <a:t>→</a:t>
            </a:r>
            <a:r>
              <a:rPr lang="pl-PL" altLang="pl-PL" sz="2000">
                <a:latin typeface="Bookman Old Style" panose="02050604050505020204" pitchFamily="18" charset="0"/>
                <a:cs typeface="Times New Roman" panose="02020603050405020304" pitchFamily="18" charset="0"/>
              </a:rPr>
              <a:t> N</a:t>
            </a:r>
            <a:r>
              <a:rPr lang="pl-PL" altLang="pl-PL" sz="2000" baseline="-30000">
                <a:latin typeface="Bookman Old Style" panose="02050604050505020204" pitchFamily="18" charset="0"/>
                <a:cs typeface="Times New Roman" panose="02020603050405020304" pitchFamily="18" charset="0"/>
              </a:rPr>
              <a:t>2</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             </a:t>
            </a:r>
          </a:p>
          <a:p>
            <a:pPr algn="just" eaLnBrk="1" hangingPunct="1">
              <a:spcBef>
                <a:spcPct val="0"/>
              </a:spcBef>
              <a:buClrTx/>
              <a:buFontTx/>
              <a:buNone/>
            </a:pPr>
            <a:r>
              <a:rPr lang="pl-PL" altLang="pl-PL" sz="2000">
                <a:latin typeface="Bookman Old Style" panose="02050604050505020204" pitchFamily="18" charset="0"/>
                <a:cs typeface="Times New Roman" panose="02020603050405020304" pitchFamily="18" charset="0"/>
              </a:rPr>
              <a:t>Wytworzone w procesie denitryfikacji produkty gazowe są obojętne dla organizmów żywych, zatem z punktu widzenia ochrony środowiska, proces ten jest korzystny.</a:t>
            </a:r>
          </a:p>
          <a:p>
            <a:pPr eaLnBrk="1" hangingPunct="1">
              <a:spcBef>
                <a:spcPct val="0"/>
              </a:spcBef>
              <a:buClrTx/>
              <a:buFontTx/>
              <a:buNone/>
            </a:pPr>
            <a:endParaRPr lang="pl-PL" altLang="pl-PL" sz="200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093F87E4-BF76-4738-ACA1-1F298B557D7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336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1">
            <a:extLst>
              <a:ext uri="{FF2B5EF4-FFF2-40B4-BE49-F238E27FC236}">
                <a16:creationId xmlns:a16="http://schemas.microsoft.com/office/drawing/2014/main" id="{356433E4-302A-4593-BA91-83DE019E27B9}"/>
              </a:ext>
            </a:extLst>
          </p:cNvPr>
          <p:cNvSpPr txBox="1">
            <a:spLocks noChangeArrowheads="1"/>
          </p:cNvSpPr>
          <p:nvPr/>
        </p:nvSpPr>
        <p:spPr bwMode="auto">
          <a:xfrm>
            <a:off x="441325" y="990600"/>
            <a:ext cx="8245475" cy="48958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algn="just" eaLnBrk="1" hangingPunct="1">
              <a:spcBef>
                <a:spcPct val="0"/>
              </a:spcBef>
              <a:buClrTx/>
            </a:pPr>
            <a:r>
              <a:rPr lang="pl-PL" altLang="pl-PL" sz="2400" b="1" u="sng" dirty="0">
                <a:latin typeface="Bookman Old Style" panose="02050604050505020204" pitchFamily="18" charset="0"/>
                <a:cs typeface="Times New Roman" panose="02020603050405020304" pitchFamily="18" charset="0"/>
              </a:rPr>
              <a:t>Czynniki wpływające na proces denitryfikacji</a:t>
            </a:r>
          </a:p>
          <a:p>
            <a:pPr algn="just" eaLnBrk="1" hangingPunct="1">
              <a:spcBef>
                <a:spcPct val="0"/>
              </a:spcBef>
              <a:buClrTx/>
              <a:buFontTx/>
              <a:buNone/>
            </a:pPr>
            <a:r>
              <a:rPr lang="pl-PL" altLang="pl-PL" sz="2400" dirty="0">
                <a:latin typeface="Bookman Old Style" panose="02050604050505020204" pitchFamily="18" charset="0"/>
                <a:cs typeface="Times New Roman" panose="02020603050405020304" pitchFamily="18" charset="0"/>
              </a:rPr>
              <a:t>Heterotroficzne bakterie </a:t>
            </a:r>
            <a:r>
              <a:rPr lang="pl-PL" altLang="pl-PL" sz="2400" dirty="0" err="1">
                <a:latin typeface="Bookman Old Style" panose="02050604050505020204" pitchFamily="18" charset="0"/>
                <a:cs typeface="Times New Roman" panose="02020603050405020304" pitchFamily="18" charset="0"/>
              </a:rPr>
              <a:t>denitryfikujące</a:t>
            </a:r>
            <a:r>
              <a:rPr lang="pl-PL" altLang="pl-PL" sz="2400" dirty="0">
                <a:latin typeface="Bookman Old Style" panose="02050604050505020204" pitchFamily="18" charset="0"/>
                <a:cs typeface="Times New Roman" panose="02020603050405020304" pitchFamily="18" charset="0"/>
              </a:rPr>
              <a:t> dla przeprowadzenia procesów życ</a:t>
            </a:r>
            <a:r>
              <a:rPr lang="pl-PL" altLang="pl-PL" sz="2400" dirty="0">
                <a:latin typeface="Bookman Old Style" panose="02050604050505020204" pitchFamily="18" charset="0"/>
              </a:rPr>
              <a:t>i</a:t>
            </a:r>
            <a:r>
              <a:rPr lang="pl-PL" altLang="pl-PL" sz="2400" dirty="0">
                <a:latin typeface="Bookman Old Style" panose="02050604050505020204" pitchFamily="18" charset="0"/>
                <a:cs typeface="Times New Roman" panose="02020603050405020304" pitchFamily="18" charset="0"/>
              </a:rPr>
              <a:t>owych (wzrost, oddychanie) potrzebują </a:t>
            </a:r>
            <a:r>
              <a:rPr lang="pl-PL" altLang="pl-PL" sz="2400" b="1" dirty="0">
                <a:latin typeface="Bookman Old Style" panose="02050604050505020204" pitchFamily="18" charset="0"/>
                <a:cs typeface="Times New Roman" panose="02020603050405020304" pitchFamily="18" charset="0"/>
              </a:rPr>
              <a:t>źródła węgla organicznego.</a:t>
            </a:r>
            <a:r>
              <a:rPr lang="pl-PL" altLang="pl-PL" sz="2400" dirty="0">
                <a:latin typeface="Bookman Old Style" panose="02050604050505020204" pitchFamily="18" charset="0"/>
                <a:cs typeface="Times New Roman" panose="02020603050405020304" pitchFamily="18" charset="0"/>
              </a:rPr>
              <a:t> Używane źródła węgla są bardzo różnorodne. Są nimi m.in. alkohole, glukoza, octany, kwas mrówkowy, a także odpady przemysłowe, takie jak: melasa, serwatka, odpady podestylacyjne. </a:t>
            </a:r>
          </a:p>
          <a:p>
            <a:pPr algn="just" eaLnBrk="1" hangingPunct="1">
              <a:spcBef>
                <a:spcPct val="0"/>
              </a:spcBef>
              <a:buClrTx/>
              <a:buFontTx/>
              <a:buNone/>
            </a:pPr>
            <a:endParaRPr lang="pl-PL" altLang="pl-PL" sz="2400" dirty="0">
              <a:latin typeface="Bookman Old Style" panose="02050604050505020204" pitchFamily="18" charset="0"/>
              <a:cs typeface="Times New Roman" panose="02020603050405020304" pitchFamily="18" charset="0"/>
            </a:endParaRPr>
          </a:p>
          <a:p>
            <a:pPr algn="just" eaLnBrk="1" hangingPunct="1">
              <a:spcBef>
                <a:spcPct val="0"/>
              </a:spcBef>
              <a:buClrTx/>
              <a:buFontTx/>
              <a:buNone/>
            </a:pPr>
            <a:r>
              <a:rPr lang="pl-PL" altLang="pl-PL" sz="2400" dirty="0">
                <a:latin typeface="Bookman Old Style" panose="02050604050505020204" pitchFamily="18" charset="0"/>
                <a:cs typeface="Times New Roman" panose="02020603050405020304" pitchFamily="18" charset="0"/>
              </a:rPr>
              <a:t>Dla denitryfikacji wody pitnej jako źródło węgla organicznego używamy przede wszystkim: metanolu, etanolu i kwasu octowego.</a:t>
            </a:r>
          </a:p>
          <a:p>
            <a:pPr algn="just" eaLnBrk="1" hangingPunct="1">
              <a:spcBef>
                <a:spcPct val="0"/>
              </a:spcBef>
              <a:buClrTx/>
              <a:buFontTx/>
              <a:buNone/>
            </a:pPr>
            <a:endParaRPr lang="pl-PL" altLang="pl-PL" sz="2400" dirty="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FCA1E6FA-2176-48E9-9EE1-3664C19DD91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82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1">
            <a:extLst>
              <a:ext uri="{FF2B5EF4-FFF2-40B4-BE49-F238E27FC236}">
                <a16:creationId xmlns:a16="http://schemas.microsoft.com/office/drawing/2014/main" id="{084861A7-AEEB-4B8E-9CA8-0499B5E066F4}"/>
              </a:ext>
            </a:extLst>
          </p:cNvPr>
          <p:cNvSpPr txBox="1">
            <a:spLocks noChangeArrowheads="1"/>
          </p:cNvSpPr>
          <p:nvPr/>
        </p:nvSpPr>
        <p:spPr bwMode="auto">
          <a:xfrm>
            <a:off x="212725" y="360363"/>
            <a:ext cx="8931275" cy="5634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eaLnBrk="1" hangingPunct="1">
              <a:spcBef>
                <a:spcPct val="0"/>
              </a:spcBef>
              <a:buClrTx/>
              <a:buFontTx/>
              <a:buNone/>
            </a:pPr>
            <a:r>
              <a:rPr lang="pl-PL" altLang="pl-PL" sz="1800" dirty="0">
                <a:latin typeface="Bookman Old Style" panose="02050604050505020204" pitchFamily="18" charset="0"/>
                <a:cs typeface="Times New Roman" panose="02020603050405020304" pitchFamily="18" charset="0"/>
              </a:rPr>
              <a:t>2</a:t>
            </a:r>
            <a:r>
              <a:rPr lang="pl-PL" altLang="pl-PL" sz="2000" dirty="0">
                <a:latin typeface="Bookman Old Style" panose="02050604050505020204" pitchFamily="18" charset="0"/>
                <a:cs typeface="Times New Roman" panose="02020603050405020304" pitchFamily="18" charset="0"/>
              </a:rPr>
              <a:t>.</a:t>
            </a:r>
            <a:r>
              <a:rPr lang="pl-PL" altLang="pl-PL" sz="2000" b="1" dirty="0">
                <a:latin typeface="Bookman Old Style" panose="02050604050505020204" pitchFamily="18" charset="0"/>
                <a:cs typeface="Times New Roman" panose="02020603050405020304" pitchFamily="18" charset="0"/>
              </a:rPr>
              <a:t>Temperatura i </a:t>
            </a:r>
            <a:r>
              <a:rPr lang="pl-PL" altLang="pl-PL" sz="2000" b="1" dirty="0" err="1">
                <a:latin typeface="Bookman Old Style" panose="02050604050505020204" pitchFamily="18" charset="0"/>
                <a:cs typeface="Times New Roman" panose="02020603050405020304" pitchFamily="18" charset="0"/>
              </a:rPr>
              <a:t>pH</a:t>
            </a:r>
            <a:endParaRPr lang="pl-PL" altLang="pl-PL" sz="2000" b="1" dirty="0">
              <a:latin typeface="Bookman Old Style" panose="02050604050505020204" pitchFamily="18" charset="0"/>
              <a:cs typeface="Times New Roman" panose="02020603050405020304" pitchFamily="18" charset="0"/>
            </a:endParaRPr>
          </a:p>
          <a:p>
            <a:pPr eaLnBrk="1" hangingPunct="1">
              <a:spcBef>
                <a:spcPct val="0"/>
              </a:spcBef>
              <a:buClrTx/>
              <a:buFontTx/>
              <a:buNone/>
            </a:pPr>
            <a:r>
              <a:rPr lang="pl-PL" altLang="pl-PL" sz="2000" dirty="0">
                <a:latin typeface="Bookman Old Style" panose="02050604050505020204" pitchFamily="18" charset="0"/>
                <a:cs typeface="Times New Roman" panose="02020603050405020304" pitchFamily="18" charset="0"/>
              </a:rPr>
              <a:t>	Temperatura i odczyn wody wpływają na szybkość procesu denitryfikacji poprzez oddziaływanie na konfigurację przestrzenną enzymów Denitryfikatory redukują azotany w szerokim zakresie temperatur od 5 do 70</a:t>
            </a:r>
            <a:r>
              <a:rPr lang="pl-PL" altLang="pl-PL" sz="2000" baseline="30000" dirty="0">
                <a:latin typeface="Bookman Old Style" panose="02050604050505020204" pitchFamily="18" charset="0"/>
                <a:cs typeface="Times New Roman" panose="02020603050405020304" pitchFamily="18" charset="0"/>
              </a:rPr>
              <a:t>o</a:t>
            </a:r>
            <a:r>
              <a:rPr lang="pl-PL" altLang="pl-PL" sz="2000" dirty="0">
                <a:latin typeface="Bookman Old Style" panose="02050604050505020204" pitchFamily="18" charset="0"/>
                <a:cs typeface="Times New Roman" panose="02020603050405020304" pitchFamily="18" charset="0"/>
              </a:rPr>
              <a:t> C, przy czym</a:t>
            </a:r>
            <a:r>
              <a:rPr lang="pl-PL" altLang="pl-PL" sz="2000" b="1" dirty="0">
                <a:latin typeface="Bookman Old Style" panose="02050604050505020204" pitchFamily="18" charset="0"/>
                <a:cs typeface="Times New Roman" panose="02020603050405020304" pitchFamily="18" charset="0"/>
              </a:rPr>
              <a:t> optimum temperatury mieści się w granicach 15-37</a:t>
            </a:r>
            <a:r>
              <a:rPr lang="pl-PL" altLang="pl-PL" sz="2000" b="1" baseline="30000" dirty="0">
                <a:latin typeface="Bookman Old Style" panose="02050604050505020204" pitchFamily="18" charset="0"/>
                <a:cs typeface="Times New Roman" panose="02020603050405020304" pitchFamily="18" charset="0"/>
              </a:rPr>
              <a:t>o</a:t>
            </a:r>
            <a:r>
              <a:rPr lang="pl-PL" altLang="pl-PL" sz="2000" b="1" dirty="0">
                <a:latin typeface="Bookman Old Style" panose="02050604050505020204" pitchFamily="18" charset="0"/>
                <a:cs typeface="Times New Roman" panose="02020603050405020304" pitchFamily="18" charset="0"/>
              </a:rPr>
              <a:t>C. </a:t>
            </a:r>
          </a:p>
          <a:p>
            <a:pPr eaLnBrk="1" hangingPunct="1">
              <a:spcBef>
                <a:spcPct val="0"/>
              </a:spcBef>
              <a:buClrTx/>
              <a:buFontTx/>
              <a:buNone/>
            </a:pPr>
            <a:endParaRPr lang="pl-PL" altLang="pl-PL" sz="2000" dirty="0">
              <a:latin typeface="Bookman Old Style" panose="02050604050505020204" pitchFamily="18" charset="0"/>
              <a:cs typeface="Times New Roman" panose="02020603050405020304" pitchFamily="18" charset="0"/>
            </a:endParaRPr>
          </a:p>
          <a:p>
            <a:pPr eaLnBrk="1" hangingPunct="1">
              <a:spcBef>
                <a:spcPct val="0"/>
              </a:spcBef>
              <a:buClrTx/>
              <a:buFontTx/>
              <a:buNone/>
            </a:pPr>
            <a:r>
              <a:rPr lang="pl-PL" altLang="pl-PL" sz="2000" dirty="0">
                <a:latin typeface="Bookman Old Style" panose="02050604050505020204" pitchFamily="18" charset="0"/>
                <a:cs typeface="Times New Roman" panose="02020603050405020304" pitchFamily="18" charset="0"/>
              </a:rPr>
              <a:t>Redukcja azotanów przebiega w </a:t>
            </a:r>
            <a:r>
              <a:rPr lang="pl-PL" altLang="pl-PL" sz="2000" b="1" dirty="0" err="1">
                <a:latin typeface="Bookman Old Style" panose="02050604050505020204" pitchFamily="18" charset="0"/>
                <a:cs typeface="Times New Roman" panose="02020603050405020304" pitchFamily="18" charset="0"/>
              </a:rPr>
              <a:t>pH</a:t>
            </a:r>
            <a:r>
              <a:rPr lang="pl-PL" altLang="pl-PL" sz="2000" b="1" dirty="0">
                <a:latin typeface="Bookman Old Style" panose="02050604050505020204" pitchFamily="18" charset="0"/>
                <a:cs typeface="Times New Roman" panose="02020603050405020304" pitchFamily="18" charset="0"/>
              </a:rPr>
              <a:t> od 4,4, do 7,8,</a:t>
            </a:r>
            <a:r>
              <a:rPr lang="pl-PL" altLang="pl-PL" sz="2000" dirty="0">
                <a:latin typeface="Bookman Old Style" panose="02050604050505020204" pitchFamily="18" charset="0"/>
                <a:cs typeface="Times New Roman" panose="02020603050405020304" pitchFamily="18" charset="0"/>
              </a:rPr>
              <a:t> optimum zaś zbliżone jest do </a:t>
            </a:r>
            <a:r>
              <a:rPr lang="pl-PL" altLang="pl-PL" sz="2000" dirty="0" err="1">
                <a:latin typeface="Bookman Old Style" panose="02050604050505020204" pitchFamily="18" charset="0"/>
                <a:cs typeface="Times New Roman" panose="02020603050405020304" pitchFamily="18" charset="0"/>
              </a:rPr>
              <a:t>pH</a:t>
            </a:r>
            <a:r>
              <a:rPr lang="pl-PL" altLang="pl-PL" sz="2000" dirty="0">
                <a:latin typeface="Bookman Old Style" panose="02050604050505020204" pitchFamily="18" charset="0"/>
                <a:cs typeface="Times New Roman" panose="02020603050405020304" pitchFamily="18" charset="0"/>
              </a:rPr>
              <a:t> = 7,0. Zaobserwowano także większą wrażliwość denitryfikatorów na środowisko kwaśne niż zasadowe. </a:t>
            </a:r>
          </a:p>
          <a:p>
            <a:pPr eaLnBrk="1" hangingPunct="1">
              <a:spcBef>
                <a:spcPct val="0"/>
              </a:spcBef>
              <a:buClrTx/>
              <a:buFontTx/>
              <a:buNone/>
            </a:pPr>
            <a:endParaRPr lang="pl-PL" altLang="pl-PL" sz="2000" dirty="0">
              <a:latin typeface="Bookman Old Style" panose="02050604050505020204" pitchFamily="18" charset="0"/>
              <a:cs typeface="Times New Roman" panose="02020603050405020304" pitchFamily="18" charset="0"/>
            </a:endParaRPr>
          </a:p>
          <a:p>
            <a:pPr eaLnBrk="1" hangingPunct="1">
              <a:spcBef>
                <a:spcPct val="0"/>
              </a:spcBef>
              <a:buClrTx/>
              <a:buFontTx/>
              <a:buNone/>
            </a:pPr>
            <a:r>
              <a:rPr lang="pl-PL" altLang="pl-PL" sz="2000" dirty="0">
                <a:latin typeface="Bookman Old Style" panose="02050604050505020204" pitchFamily="18" charset="0"/>
                <a:cs typeface="Times New Roman" panose="02020603050405020304" pitchFamily="18" charset="0"/>
              </a:rPr>
              <a:t>Oprócz tego zarówno </a:t>
            </a:r>
            <a:r>
              <a:rPr lang="pl-PL" altLang="pl-PL" sz="2000" dirty="0" err="1">
                <a:latin typeface="Bookman Old Style" panose="02050604050505020204" pitchFamily="18" charset="0"/>
                <a:cs typeface="Times New Roman" panose="02020603050405020304" pitchFamily="18" charset="0"/>
              </a:rPr>
              <a:t>pH</a:t>
            </a:r>
            <a:r>
              <a:rPr lang="pl-PL" altLang="pl-PL" sz="2000" dirty="0">
                <a:latin typeface="Bookman Old Style" panose="02050604050505020204" pitchFamily="18" charset="0"/>
                <a:cs typeface="Times New Roman" panose="02020603050405020304" pitchFamily="18" charset="0"/>
              </a:rPr>
              <a:t> jak i temperatura wpływają na końcowe produkty denitryfikacji. W temperaturach niskich i bardzo wysokich głównym produktem jest podtlenek azotu, a w optymalnej azot cząsteczkowy. W niskim </a:t>
            </a:r>
            <a:r>
              <a:rPr lang="pl-PL" altLang="pl-PL" sz="2000" dirty="0" err="1">
                <a:latin typeface="Bookman Old Style" panose="02050604050505020204" pitchFamily="18" charset="0"/>
                <a:cs typeface="Times New Roman" panose="02020603050405020304" pitchFamily="18" charset="0"/>
              </a:rPr>
              <a:t>pH</a:t>
            </a:r>
            <a:r>
              <a:rPr lang="pl-PL" altLang="pl-PL" sz="2000" dirty="0">
                <a:latin typeface="Bookman Old Style" panose="02050604050505020204" pitchFamily="18" charset="0"/>
                <a:cs typeface="Times New Roman" panose="02020603050405020304" pitchFamily="18" charset="0"/>
              </a:rPr>
              <a:t> produkowany jest podtlenek azotu, a w </a:t>
            </a:r>
            <a:r>
              <a:rPr lang="pl-PL" altLang="pl-PL" sz="2000" dirty="0" err="1">
                <a:latin typeface="Bookman Old Style" panose="02050604050505020204" pitchFamily="18" charset="0"/>
                <a:cs typeface="Times New Roman" panose="02020603050405020304" pitchFamily="18" charset="0"/>
              </a:rPr>
              <a:t>pH</a:t>
            </a:r>
            <a:r>
              <a:rPr lang="pl-PL" altLang="pl-PL" sz="2000" dirty="0">
                <a:latin typeface="Bookman Old Style" panose="02050604050505020204" pitchFamily="18" charset="0"/>
                <a:cs typeface="Times New Roman" panose="02020603050405020304" pitchFamily="18" charset="0"/>
              </a:rPr>
              <a:t> około 6,0 produktem jest azot cząsteczkowy. </a:t>
            </a:r>
          </a:p>
          <a:p>
            <a:pPr eaLnBrk="1" hangingPunct="1">
              <a:spcBef>
                <a:spcPct val="0"/>
              </a:spcBef>
              <a:buClrTx/>
              <a:buFontTx/>
              <a:buNone/>
            </a:pPr>
            <a:endParaRPr lang="pl-PL" altLang="pl-PL" sz="2000" dirty="0">
              <a:latin typeface="Bookman Old Style" panose="02050604050505020204" pitchFamily="18" charset="0"/>
            </a:endParaRPr>
          </a:p>
          <a:p>
            <a:pPr eaLnBrk="1" hangingPunct="1">
              <a:spcBef>
                <a:spcPct val="0"/>
              </a:spcBef>
              <a:buClrTx/>
              <a:buFontTx/>
              <a:buNone/>
            </a:pPr>
            <a:endParaRPr lang="pl-PL" altLang="pl-PL" sz="2000" dirty="0">
              <a:latin typeface="Bookman Old Style" panose="02050604050505020204" pitchFamily="18" charset="0"/>
            </a:endParaRPr>
          </a:p>
        </p:txBody>
      </p:sp>
      <p:pic>
        <p:nvPicPr>
          <p:cNvPr id="2" name="Nagrany dźwięk">
            <a:hlinkClick r:id="" action="ppaction://media"/>
            <a:extLst>
              <a:ext uri="{FF2B5EF4-FFF2-40B4-BE49-F238E27FC236}">
                <a16:creationId xmlns:a16="http://schemas.microsoft.com/office/drawing/2014/main" id="{CD12CB90-2F28-42EB-AFD0-2BD77FB60B2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98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1">
            <a:extLst>
              <a:ext uri="{FF2B5EF4-FFF2-40B4-BE49-F238E27FC236}">
                <a16:creationId xmlns:a16="http://schemas.microsoft.com/office/drawing/2014/main" id="{BFF2CA0A-DEFF-4BBA-8CED-36BBA412C49A}"/>
              </a:ext>
            </a:extLst>
          </p:cNvPr>
          <p:cNvSpPr txBox="1">
            <a:spLocks noChangeArrowheads="1"/>
          </p:cNvSpPr>
          <p:nvPr/>
        </p:nvSpPr>
        <p:spPr bwMode="auto">
          <a:xfrm>
            <a:off x="360363" y="1079500"/>
            <a:ext cx="8640762" cy="4575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eaLnBrk="1" hangingPunct="1">
              <a:spcBef>
                <a:spcPct val="0"/>
              </a:spcBef>
              <a:buClrTx/>
              <a:buFontTx/>
              <a:buNone/>
            </a:pPr>
            <a:r>
              <a:rPr lang="pl-PL" altLang="pl-PL" sz="2000" b="1" dirty="0">
                <a:latin typeface="Bookman Old Style" panose="02050604050505020204" pitchFamily="18" charset="0"/>
                <a:cs typeface="Times New Roman" panose="02020603050405020304" pitchFamily="18" charset="0"/>
              </a:rPr>
              <a:t>3.Tlen</a:t>
            </a:r>
          </a:p>
          <a:p>
            <a:pPr algn="just" eaLnBrk="1" hangingPunct="1">
              <a:spcBef>
                <a:spcPct val="0"/>
              </a:spcBef>
              <a:buClrTx/>
              <a:buFontTx/>
              <a:buNone/>
            </a:pPr>
            <a:r>
              <a:rPr lang="pl-PL" altLang="pl-PL" sz="2000" dirty="0">
                <a:latin typeface="Bookman Old Style" panose="02050604050505020204" pitchFamily="18" charset="0"/>
              </a:rPr>
              <a:t>	</a:t>
            </a:r>
            <a:r>
              <a:rPr lang="pl-PL" altLang="pl-PL" sz="2000" dirty="0">
                <a:latin typeface="Bookman Old Style" panose="02050604050505020204" pitchFamily="18" charset="0"/>
                <a:cs typeface="Times New Roman" panose="02020603050405020304" pitchFamily="18" charset="0"/>
              </a:rPr>
              <a:t>W badaniach przeprow</a:t>
            </a:r>
            <a:r>
              <a:rPr lang="pl-PL" altLang="pl-PL" sz="2000" dirty="0">
                <a:latin typeface="Bookman Old Style" panose="02050604050505020204" pitchFamily="18" charset="0"/>
              </a:rPr>
              <a:t>a</a:t>
            </a:r>
            <a:r>
              <a:rPr lang="pl-PL" altLang="pl-PL" sz="2000" dirty="0">
                <a:latin typeface="Bookman Old Style" panose="02050604050505020204" pitchFamily="18" charset="0"/>
                <a:cs typeface="Times New Roman" panose="02020603050405020304" pitchFamily="18" charset="0"/>
              </a:rPr>
              <a:t>dzonych nad szybkością denitryfikacji wykazano, że im mniejsze stężenie tlenu tym szybkość procesu jest większa.</a:t>
            </a:r>
          </a:p>
          <a:p>
            <a:pPr algn="just" eaLnBrk="1" hangingPunct="1">
              <a:spcBef>
                <a:spcPct val="0"/>
              </a:spcBef>
              <a:buClrTx/>
              <a:buFontTx/>
              <a:buNone/>
            </a:pPr>
            <a:r>
              <a:rPr lang="pl-PL" altLang="pl-PL" sz="2000" dirty="0">
                <a:latin typeface="Bookman Old Style" panose="02050604050505020204" pitchFamily="18" charset="0"/>
                <a:cs typeface="Times New Roman" panose="02020603050405020304" pitchFamily="18" charset="0"/>
              </a:rPr>
              <a:t>  </a:t>
            </a:r>
          </a:p>
          <a:p>
            <a:pPr eaLnBrk="1" hangingPunct="1">
              <a:spcBef>
                <a:spcPct val="0"/>
              </a:spcBef>
              <a:buClrTx/>
              <a:buFontTx/>
              <a:buNone/>
            </a:pPr>
            <a:r>
              <a:rPr lang="pl-PL" altLang="pl-PL" sz="2000" b="1" dirty="0">
                <a:latin typeface="Bookman Old Style" panose="02050604050505020204" pitchFamily="18" charset="0"/>
                <a:cs typeface="Times New Roman" panose="02020603050405020304" pitchFamily="18" charset="0"/>
              </a:rPr>
              <a:t>4. Inhibitory</a:t>
            </a:r>
          </a:p>
          <a:p>
            <a:pPr algn="just" eaLnBrk="1" hangingPunct="1">
              <a:spcBef>
                <a:spcPct val="0"/>
              </a:spcBef>
              <a:buClrTx/>
              <a:buFontTx/>
              <a:buNone/>
            </a:pPr>
            <a:r>
              <a:rPr lang="pl-PL" altLang="pl-PL" sz="2000" dirty="0">
                <a:latin typeface="Bookman Old Style" panose="02050604050505020204" pitchFamily="18" charset="0"/>
              </a:rPr>
              <a:t>	</a:t>
            </a:r>
            <a:r>
              <a:rPr lang="pl-PL" altLang="pl-PL" sz="2000" dirty="0">
                <a:latin typeface="Bookman Old Style" panose="02050604050505020204" pitchFamily="18" charset="0"/>
                <a:cs typeface="Times New Roman" panose="02020603050405020304" pitchFamily="18" charset="0"/>
              </a:rPr>
              <a:t>Reduktazy, które prowadzą proces denitryfikacji mogą pod wpływem różnych związków chemicznych ulegać inhibicji. Może to powodować całkowite zahamowanie procesu, bądź też zmniejszyć jego szybkość. Inhibitory wpływające na proces denitryfikacji można podzielić na trzy grupy:</a:t>
            </a:r>
          </a:p>
          <a:p>
            <a:pPr eaLnBrk="1" hangingPunct="1">
              <a:spcBef>
                <a:spcPct val="0"/>
              </a:spcBef>
              <a:buClrTx/>
              <a:buFontTx/>
              <a:buNone/>
            </a:pPr>
            <a:r>
              <a:rPr lang="pl-PL" altLang="pl-PL" sz="2000" dirty="0">
                <a:latin typeface="Bookman Old Style" panose="02050604050505020204" pitchFamily="18" charset="0"/>
                <a:cs typeface="Times New Roman" panose="02020603050405020304" pitchFamily="18" charset="0"/>
              </a:rPr>
              <a:t>-</a:t>
            </a:r>
            <a:r>
              <a:rPr lang="pl-PL" altLang="pl-PL" sz="2000" dirty="0">
                <a:cs typeface="Times New Roman" panose="02020603050405020304" pitchFamily="18" charset="0"/>
              </a:rPr>
              <a:t>         </a:t>
            </a:r>
            <a:r>
              <a:rPr lang="pl-PL" altLang="pl-PL" sz="2000" dirty="0">
                <a:latin typeface="Bookman Old Style" panose="02050604050505020204" pitchFamily="18" charset="0"/>
                <a:cs typeface="Times New Roman" panose="02020603050405020304" pitchFamily="18" charset="0"/>
              </a:rPr>
              <a:t>blokujące tylko jeden enzym, np. tlenek węgla,</a:t>
            </a:r>
          </a:p>
          <a:p>
            <a:pPr eaLnBrk="1" hangingPunct="1">
              <a:spcBef>
                <a:spcPct val="0"/>
              </a:spcBef>
              <a:buClrTx/>
              <a:buFontTx/>
              <a:buNone/>
            </a:pPr>
            <a:r>
              <a:rPr lang="pl-PL" altLang="pl-PL" sz="2000" dirty="0">
                <a:latin typeface="Bookman Old Style" panose="02050604050505020204" pitchFamily="18" charset="0"/>
                <a:cs typeface="Times New Roman" panose="02020603050405020304" pitchFamily="18" charset="0"/>
              </a:rPr>
              <a:t>-</a:t>
            </a:r>
            <a:r>
              <a:rPr lang="pl-PL" altLang="pl-PL" sz="2000" dirty="0">
                <a:cs typeface="Times New Roman" panose="02020603050405020304" pitchFamily="18" charset="0"/>
              </a:rPr>
              <a:t>         </a:t>
            </a:r>
            <a:r>
              <a:rPr lang="pl-PL" altLang="pl-PL" sz="2000" dirty="0">
                <a:latin typeface="Bookman Old Style" panose="02050604050505020204" pitchFamily="18" charset="0"/>
                <a:cs typeface="Times New Roman" panose="02020603050405020304" pitchFamily="18" charset="0"/>
              </a:rPr>
              <a:t>blokuj</a:t>
            </a:r>
            <a:r>
              <a:rPr lang="pl-PL" altLang="pl-PL" sz="2000" dirty="0">
                <a:latin typeface="Bookman Old Style" panose="02050604050505020204" pitchFamily="18" charset="0"/>
              </a:rPr>
              <a:t>ą</a:t>
            </a:r>
            <a:r>
              <a:rPr lang="pl-PL" altLang="pl-PL" sz="2000" dirty="0">
                <a:latin typeface="Bookman Old Style" panose="02050604050505020204" pitchFamily="18" charset="0"/>
                <a:cs typeface="Times New Roman" panose="02020603050405020304" pitchFamily="18" charset="0"/>
              </a:rPr>
              <a:t>ce wi</a:t>
            </a:r>
            <a:r>
              <a:rPr lang="pl-PL" altLang="pl-PL" sz="2000" dirty="0">
                <a:latin typeface="Bookman Old Style" panose="02050604050505020204" pitchFamily="18" charset="0"/>
              </a:rPr>
              <a:t>ę</a:t>
            </a:r>
            <a:r>
              <a:rPr lang="pl-PL" altLang="pl-PL" sz="2000" dirty="0">
                <a:latin typeface="Bookman Old Style" panose="02050604050505020204" pitchFamily="18" charset="0"/>
                <a:cs typeface="Times New Roman" panose="02020603050405020304" pitchFamily="18" charset="0"/>
              </a:rPr>
              <a:t>cej niż jeden enzym, np. cyjanek,</a:t>
            </a:r>
          </a:p>
          <a:p>
            <a:pPr eaLnBrk="1" hangingPunct="1">
              <a:spcBef>
                <a:spcPct val="0"/>
              </a:spcBef>
              <a:buClrTx/>
              <a:buFontTx/>
              <a:buNone/>
            </a:pPr>
            <a:r>
              <a:rPr lang="pl-PL" altLang="pl-PL" sz="2000" dirty="0">
                <a:latin typeface="Bookman Old Style" panose="02050604050505020204" pitchFamily="18" charset="0"/>
                <a:cs typeface="Times New Roman" panose="02020603050405020304" pitchFamily="18" charset="0"/>
              </a:rPr>
              <a:t>-</a:t>
            </a:r>
            <a:r>
              <a:rPr lang="pl-PL" altLang="pl-PL" sz="2000" dirty="0">
                <a:cs typeface="Times New Roman" panose="02020603050405020304" pitchFamily="18" charset="0"/>
              </a:rPr>
              <a:t>         </a:t>
            </a:r>
            <a:r>
              <a:rPr lang="pl-PL" altLang="pl-PL" sz="2000" dirty="0">
                <a:latin typeface="Bookman Old Style" panose="02050604050505020204" pitchFamily="18" charset="0"/>
                <a:cs typeface="Times New Roman" panose="02020603050405020304" pitchFamily="18" charset="0"/>
              </a:rPr>
              <a:t>wpływ</a:t>
            </a:r>
            <a:r>
              <a:rPr lang="pl-PL" altLang="pl-PL" sz="2000" dirty="0">
                <a:latin typeface="Bookman Old Style" panose="02050604050505020204" pitchFamily="18" charset="0"/>
              </a:rPr>
              <a:t>a</a:t>
            </a:r>
            <a:r>
              <a:rPr lang="pl-PL" altLang="pl-PL" sz="2000" dirty="0">
                <a:latin typeface="Bookman Old Style" panose="02050604050505020204" pitchFamily="18" charset="0"/>
                <a:cs typeface="Times New Roman" panose="02020603050405020304" pitchFamily="18" charset="0"/>
              </a:rPr>
              <a:t>j</a:t>
            </a:r>
            <a:r>
              <a:rPr lang="pl-PL" altLang="pl-PL" sz="2000" dirty="0">
                <a:latin typeface="Bookman Old Style" panose="02050604050505020204" pitchFamily="18" charset="0"/>
              </a:rPr>
              <a:t>ą</a:t>
            </a:r>
            <a:r>
              <a:rPr lang="pl-PL" altLang="pl-PL" sz="2000" dirty="0">
                <a:latin typeface="Bookman Old Style" panose="02050604050505020204" pitchFamily="18" charset="0"/>
                <a:cs typeface="Times New Roman" panose="02020603050405020304" pitchFamily="18" charset="0"/>
              </a:rPr>
              <a:t>ce na różne enzymy w zale</a:t>
            </a:r>
            <a:r>
              <a:rPr lang="pl-PL" altLang="pl-PL" sz="2000" dirty="0">
                <a:latin typeface="Bookman Old Style" panose="02050604050505020204" pitchFamily="18" charset="0"/>
              </a:rPr>
              <a:t>ż</a:t>
            </a:r>
            <a:r>
              <a:rPr lang="pl-PL" altLang="pl-PL" sz="2000" dirty="0">
                <a:latin typeface="Bookman Old Style" panose="02050604050505020204" pitchFamily="18" charset="0"/>
                <a:cs typeface="Times New Roman" panose="02020603050405020304" pitchFamily="18" charset="0"/>
              </a:rPr>
              <a:t>no</a:t>
            </a:r>
            <a:r>
              <a:rPr lang="pl-PL" altLang="pl-PL" sz="2000" dirty="0">
                <a:latin typeface="Bookman Old Style" panose="02050604050505020204" pitchFamily="18" charset="0"/>
              </a:rPr>
              <a:t>ś</a:t>
            </a:r>
            <a:r>
              <a:rPr lang="pl-PL" altLang="pl-PL" sz="2000" dirty="0">
                <a:latin typeface="Bookman Old Style" panose="02050604050505020204" pitchFamily="18" charset="0"/>
                <a:cs typeface="Times New Roman" panose="02020603050405020304" pitchFamily="18" charset="0"/>
              </a:rPr>
              <a:t>ci od stężenia, np. siarczki.</a:t>
            </a:r>
          </a:p>
          <a:p>
            <a:pPr eaLnBrk="1" hangingPunct="1">
              <a:spcBef>
                <a:spcPct val="0"/>
              </a:spcBef>
              <a:buClrTx/>
              <a:buFontTx/>
              <a:buNone/>
            </a:pPr>
            <a:endParaRPr lang="pl-PL" altLang="pl-PL" sz="2000" dirty="0">
              <a:latin typeface="Bookman Old Style" panose="02050604050505020204" pitchFamily="18" charset="0"/>
              <a:cs typeface="Times New Roman" panose="02020603050405020304" pitchFamily="18" charset="0"/>
            </a:endParaRPr>
          </a:p>
        </p:txBody>
      </p:sp>
      <p:pic>
        <p:nvPicPr>
          <p:cNvPr id="2" name="Nagrany dźwięk">
            <a:hlinkClick r:id="" action="ppaction://media"/>
            <a:extLst>
              <a:ext uri="{FF2B5EF4-FFF2-40B4-BE49-F238E27FC236}">
                <a16:creationId xmlns:a16="http://schemas.microsoft.com/office/drawing/2014/main" id="{9F4752AD-FD64-4580-A7EC-B42ADD59EA9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2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1">
            <a:extLst>
              <a:ext uri="{FF2B5EF4-FFF2-40B4-BE49-F238E27FC236}">
                <a16:creationId xmlns:a16="http://schemas.microsoft.com/office/drawing/2014/main" id="{3589B35A-B99C-4FA0-8680-338DB6E397CE}"/>
              </a:ext>
            </a:extLst>
          </p:cNvPr>
          <p:cNvSpPr>
            <a:spLocks noChangeArrowheads="1"/>
          </p:cNvSpPr>
          <p:nvPr/>
        </p:nvSpPr>
        <p:spPr bwMode="auto">
          <a:xfrm>
            <a:off x="323850" y="549275"/>
            <a:ext cx="8424863" cy="5265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Times New Roman" panose="02020603050405020304" pitchFamily="18" charset="0"/>
                <a:ea typeface="SimSun" panose="02010600030101010101" pitchFamily="2" charset="-122"/>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Times New Roman" panose="02020603050405020304" pitchFamily="18" charset="0"/>
                <a:ea typeface="SimSun" panose="02010600030101010101" pitchFamily="2" charset="-122"/>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SimSun" panose="02010600030101010101" pitchFamily="2" charset="-122"/>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imes New Roman" panose="02020603050405020304" pitchFamily="18" charset="0"/>
                <a:ea typeface="SimSun" panose="02010600030101010101" pitchFamily="2" charset="-122"/>
              </a:defRPr>
            </a:lvl9pPr>
          </a:lstStyle>
          <a:p>
            <a:pPr eaLnBrk="1" hangingPunct="1">
              <a:spcBef>
                <a:spcPct val="0"/>
              </a:spcBef>
              <a:buClrTx/>
              <a:buFontTx/>
              <a:buNone/>
            </a:pPr>
            <a:r>
              <a:rPr lang="pl-PL" altLang="pl-PL" sz="2400" b="1"/>
              <a:t>Anammox</a:t>
            </a:r>
            <a:r>
              <a:rPr lang="pl-PL" altLang="pl-PL" sz="2400"/>
              <a:t> (ang. </a:t>
            </a:r>
            <a:r>
              <a:rPr lang="pl-PL" altLang="pl-PL" sz="2400" i="1"/>
              <a:t>anaerobic ammonia oxidation</a:t>
            </a:r>
            <a:r>
              <a:rPr lang="pl-PL" altLang="pl-PL" sz="2400"/>
              <a:t>), </a:t>
            </a:r>
            <a:r>
              <a:rPr lang="pl-PL" altLang="pl-PL" sz="2400" b="1"/>
              <a:t>anamoks</a:t>
            </a:r>
            <a:r>
              <a:rPr lang="pl-PL" altLang="pl-PL" sz="2400"/>
              <a:t> – proces beztlenowego utleniania amoniaku przeprowadzany przez bakterie: </a:t>
            </a:r>
            <a:r>
              <a:rPr lang="pl-PL" altLang="pl-PL" sz="2400" i="1"/>
              <a:t>Brocardia, Kuenenia, Scalindua, Annamoxoglobus, Jettenia.</a:t>
            </a:r>
          </a:p>
          <a:p>
            <a:pPr eaLnBrk="1" hangingPunct="1">
              <a:spcBef>
                <a:spcPct val="0"/>
              </a:spcBef>
              <a:buClrTx/>
              <a:buFontTx/>
              <a:buNone/>
            </a:pPr>
            <a:r>
              <a:rPr lang="pl-PL" altLang="pl-PL" sz="2400"/>
              <a:t>	NH+4 + NO−2 → N</a:t>
            </a:r>
            <a:r>
              <a:rPr lang="pl-PL" altLang="pl-PL" sz="2400" baseline="-25000"/>
              <a:t>2</a:t>
            </a:r>
            <a:r>
              <a:rPr lang="pl-PL" altLang="pl-PL" sz="2400"/>
              <a:t> + 2 H</a:t>
            </a:r>
            <a:r>
              <a:rPr lang="pl-PL" altLang="pl-PL" sz="2400" baseline="-25000"/>
              <a:t>2</a:t>
            </a:r>
            <a:r>
              <a:rPr lang="pl-PL" altLang="pl-PL" sz="2400"/>
              <a:t>O</a:t>
            </a:r>
          </a:p>
          <a:p>
            <a:pPr eaLnBrk="1" hangingPunct="1">
              <a:spcBef>
                <a:spcPct val="0"/>
              </a:spcBef>
              <a:buClrTx/>
              <a:buFontTx/>
              <a:buNone/>
            </a:pPr>
            <a:endParaRPr lang="pl-PL" altLang="pl-PL" sz="2400" u="sng"/>
          </a:p>
          <a:p>
            <a:pPr eaLnBrk="1" hangingPunct="1">
              <a:spcBef>
                <a:spcPct val="0"/>
              </a:spcBef>
              <a:buClrTx/>
              <a:buFontTx/>
              <a:buNone/>
            </a:pPr>
            <a:r>
              <a:rPr lang="pl-PL" altLang="pl-PL" sz="2400"/>
              <a:t>Proces anammox jest wykorzystywany w  oczyszczalniach ścieków do usuwania azotu. Jego zaletą jest fakt, że mikroorganizmy przeprowadzające ten proces nie wymagają dodawania związku organicznego, który jest niezbędny dla bakterii denitryfikacyjnych oraz że nie powoduje on dużego przyrostu biomasy. Najważniejszą zaletą procesu anammox jest usunięcie azotu bez użycia tlenu rozpuszczonego.</a:t>
            </a:r>
          </a:p>
          <a:p>
            <a:pPr eaLnBrk="1" hangingPunct="1">
              <a:spcBef>
                <a:spcPct val="0"/>
              </a:spcBef>
              <a:buClrTx/>
              <a:buFontTx/>
              <a:buNone/>
            </a:pPr>
            <a:endParaRPr lang="pl-PL" altLang="pl-PL" sz="2400"/>
          </a:p>
        </p:txBody>
      </p:sp>
      <p:pic>
        <p:nvPicPr>
          <p:cNvPr id="2" name="Nagrany dźwięk">
            <a:hlinkClick r:id="" action="ppaction://media"/>
            <a:extLst>
              <a:ext uri="{FF2B5EF4-FFF2-40B4-BE49-F238E27FC236}">
                <a16:creationId xmlns:a16="http://schemas.microsoft.com/office/drawing/2014/main" id="{E59ADE9E-FFD6-4338-AC86-AD99D602077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281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1">
            <a:extLst>
              <a:ext uri="{FF2B5EF4-FFF2-40B4-BE49-F238E27FC236}">
                <a16:creationId xmlns:a16="http://schemas.microsoft.com/office/drawing/2014/main" id="{DB9D054F-38C6-420F-A2B9-1C5204A467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913" y="981075"/>
            <a:ext cx="6384925" cy="4241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Nagrany dźwięk">
            <a:hlinkClick r:id="" action="ppaction://media"/>
            <a:extLst>
              <a:ext uri="{FF2B5EF4-FFF2-40B4-BE49-F238E27FC236}">
                <a16:creationId xmlns:a16="http://schemas.microsoft.com/office/drawing/2014/main" id="{F33468F9-6A12-4787-81D9-B900663B626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81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Faseta">
  <a:themeElements>
    <a:clrScheme name="Fas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494</TotalTime>
  <Words>1732</Words>
  <Application>Microsoft Office PowerPoint</Application>
  <PresentationFormat>Pokaz na ekranie (4:3)</PresentationFormat>
  <Paragraphs>125</Paragraphs>
  <Slides>20</Slides>
  <Notes>20</Notes>
  <HiddenSlides>0</HiddenSlides>
  <MMClips>20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20</vt:i4>
      </vt:variant>
    </vt:vector>
  </HeadingPairs>
  <TitlesOfParts>
    <vt:vector size="25" baseType="lpstr">
      <vt:lpstr>Times New Roman</vt:lpstr>
      <vt:lpstr>SimSun</vt:lpstr>
      <vt:lpstr>Arial</vt:lpstr>
      <vt:lpstr>Bookman Old Style</vt:lpstr>
      <vt:lpstr>Faseta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Politechnika</dc:creator>
  <cp:lastModifiedBy>Justyna Zamorska</cp:lastModifiedBy>
  <cp:revision>37</cp:revision>
  <cp:lastPrinted>1601-01-01T00:00:00Z</cp:lastPrinted>
  <dcterms:created xsi:type="dcterms:W3CDTF">2005-03-16T12:43:58Z</dcterms:created>
  <dcterms:modified xsi:type="dcterms:W3CDTF">2020-11-16T18:12:54Z</dcterms:modified>
</cp:coreProperties>
</file>