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14D49EC2-5E66-4BFA-8CA5-70F8E3647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93897C8E-7B5F-4DFA-BA59-BE84C53AF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30791646-4DB1-49F1-A8CE-25D0C23CA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AutoShape 4">
            <a:extLst>
              <a:ext uri="{FF2B5EF4-FFF2-40B4-BE49-F238E27FC236}">
                <a16:creationId xmlns:a16="http://schemas.microsoft.com/office/drawing/2014/main" id="{A86B45E5-10B4-4254-B74E-8DC4C2A99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4" name="AutoShape 5">
            <a:extLst>
              <a:ext uri="{FF2B5EF4-FFF2-40B4-BE49-F238E27FC236}">
                <a16:creationId xmlns:a16="http://schemas.microsoft.com/office/drawing/2014/main" id="{F2552AA0-02EA-49EB-B386-0D67ED338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5" name="Rectangle 6">
            <a:extLst>
              <a:ext uri="{FF2B5EF4-FFF2-40B4-BE49-F238E27FC236}">
                <a16:creationId xmlns:a16="http://schemas.microsoft.com/office/drawing/2014/main" id="{BBCA1879-6563-4673-ABA4-29EDB2B86CF4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0362" cy="1248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31D4CFB6-7CED-4772-BD25-B146A8FDBD91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6875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55F495B6-BA7F-4583-A3F0-D9170D28DEF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49701" cy="124888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C296B6BF-7E88-4B58-966F-682C1152B95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FFEE4CFE-75F7-4CDF-AF7D-AA0FAEB4EDB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681A613D-677D-4CAF-8698-19F5A3FBDEA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38A8E92F-4447-49CB-B001-900454996BE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0665A05B-E398-4FB5-834E-981185C8F58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CA8540DD-77BE-49F7-973E-495096B01FF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0D8E0696-4F85-461A-88BD-D456FFD0FDB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2E9B57FE-8816-4E9B-BFA4-EFCA91A99A2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8774F743-2ED3-4C54-AC89-D8828886FCE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E1604BBE-BE98-4101-AD1C-9E6581360DA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6321975E-ACB6-4019-9683-FB0C76EFB53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BAC212D0-90D3-48EE-B9F4-4D38F07FA77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64DCE89A-9BD5-47BB-ACF0-7B6094CBA6C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30F10C20-72AC-4A47-B988-ED6D96C06AE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1AAC06EF-68FF-4D43-A016-8280312F714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67A9AB2C-9BDF-494C-A2E7-F4B6290DFA3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57F70369-3343-46EF-A70D-AB07BB669B3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317CFCCF-519F-42B2-898E-7983171AFFC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93912614-698C-4F57-8A90-A68059E56DE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4214F180-7D90-4D92-8CB4-FF9CABAE778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AF6A309B-A5A1-444C-98A2-992D7A43FC6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67EB826E-FA85-4832-90EB-0D6E5911E8C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5CED2C62-B601-4189-BB22-91D3FC250B5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>
            <a:extLst>
              <a:ext uri="{FF2B5EF4-FFF2-40B4-BE49-F238E27FC236}">
                <a16:creationId xmlns:a16="http://schemas.microsoft.com/office/drawing/2014/main" id="{F3EA01FE-74DA-40EE-863E-F02C7CE46E9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07DC0390-8709-465D-BA99-DC95B8C567E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CB2BE7B8-E0DA-422F-A5E3-7D09920AB04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43DD43AE-B684-42B1-9287-F566E742052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>
            <a:extLst>
              <a:ext uri="{FF2B5EF4-FFF2-40B4-BE49-F238E27FC236}">
                <a16:creationId xmlns:a16="http://schemas.microsoft.com/office/drawing/2014/main" id="{7628C141-866D-44D5-B1C6-204425F18D1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F81C23F8-852C-4E65-9049-814C13FFE44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>
            <a:extLst>
              <a:ext uri="{FF2B5EF4-FFF2-40B4-BE49-F238E27FC236}">
                <a16:creationId xmlns:a16="http://schemas.microsoft.com/office/drawing/2014/main" id="{F97775FC-71EE-454E-AA24-5098032240F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5AB48135-6223-4AC0-AB25-10B89B8859C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>
            <a:extLst>
              <a:ext uri="{FF2B5EF4-FFF2-40B4-BE49-F238E27FC236}">
                <a16:creationId xmlns:a16="http://schemas.microsoft.com/office/drawing/2014/main" id="{2C366AE5-F5C8-4C21-945A-509821F228E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46F5EA0A-E3D4-4D47-9982-FF3BF525511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8463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53FBDF-7FCB-4657-8561-FBE6350470F1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A7E2CE-CCDE-4B44-908C-673ADA5591DF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3D3FDE-BD4E-48F8-89CD-77AEE58DE330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C1940-D86F-4CA2-A0CF-454040EEEA1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04532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BE08BA-B46E-47DC-A3EE-325F9235C91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405B3C-7831-4344-A193-C05D87F6A643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118478-5120-44A9-9BE2-DD37684A1054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7333E-D0D1-4689-88AB-5B56F2BBC7C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93162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C034F2-A743-44A8-8A97-01F02A1CE86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12560C-5B3C-4588-B73C-C5FE3FF39FB7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D50761-71AF-4947-B126-346A44D857E4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8C40F-5B6C-4B40-82F6-8899F906E43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9764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5238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3438" y="1981200"/>
            <a:ext cx="3805237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FED3DAC-D59D-401D-9DD8-A0113D4723EC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E73108D-D18D-4F1F-B8AE-A4A3FB9A61BA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A2D4132-9D1D-4EE7-BFAF-CCDF20E1718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4DEEC-A0DF-4C28-9865-7D8C6A75D8A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88199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F9C440D-D934-42AB-AFC5-15B7E8BF3E3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2FB4A364-992D-47E3-B2C5-2C7163C443ED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B2E7F906-5EFD-47C6-B27F-67F34D6A1124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78895-4145-4550-93DA-B01C091C6E0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59689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3323615-D96C-4D20-9E7F-920386CC4C7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A5A7654-210E-4C97-BB0E-C299ECC4F0F0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12FDE8-88ED-43CE-8D4D-40E773A3BD1B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77EA7-3573-4FAD-8D51-ECD380FC539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2464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B739EA1A-0C70-44E3-9FA9-CAD39561F42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2CF87D5-FB5F-45EC-B25F-63A9C6E8941F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87B1B83-D983-41D7-87F5-8C9A97134B6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7DC32-7CDA-4597-9FEA-CB5B1FA30CF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6129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F2CFA77-FAC4-4D02-A193-A30B66C59AD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1E90FC27-AB56-44A7-A3CE-9F232EB20E13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86859300-8E3D-4965-8CC3-C386FA54E3E3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D4E0D-0A4B-43F4-8B12-C1B444D85E3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88936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6E5AEF1-253E-4040-A132-E09EFD8496E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89DBA00-8507-4090-8B05-1EC457234EAE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C5B60AD-DAE0-4B68-8C24-F4D9C3A76309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F7FFD-D032-4798-A2A9-FBB29BBA429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76621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DB5C00-2601-4DFF-83DA-B3E8B371315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2A62DC-4362-40E1-85A1-32D4662F15A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FAC765-A890-4663-860D-F2CC22D291CA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39B51-45DD-4E53-B917-8F7E1DFBC51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46994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08750" y="463550"/>
            <a:ext cx="1939925" cy="575151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0550" cy="575151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F51225A-B043-4369-8E20-6DB474E1387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3B1347-5164-40DA-A10E-189F1465FD04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058DE1-946D-4E39-BE9D-F79EAFFDC8B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D6FEA-7A84-42EE-869C-AA9C2FA3657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94846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32A96725-13C9-40F3-BF6B-A621FC18C0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62875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433510CC-488B-4F04-9EEB-91B45C9808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2875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5D451C7-5B03-445D-8993-D9CD7664409D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8954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F13EF35-16F8-4DD5-8E1D-6B64EE5319F2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860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D5F4538-F28D-44B3-9E36-4E17CAC60402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8954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E818890-DA42-428D-A950-397293ADE25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>
            <a:extLst>
              <a:ext uri="{FF2B5EF4-FFF2-40B4-BE49-F238E27FC236}">
                <a16:creationId xmlns:a16="http://schemas.microsoft.com/office/drawing/2014/main" id="{8DFF8BC9-5F66-4872-BB7D-190A92E24D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pl-PL" altLang="pl-PL" dirty="0"/>
              <a:t>Dezynfekcja wody</a:t>
            </a:r>
          </a:p>
        </p:txBody>
      </p:sp>
      <p:sp>
        <p:nvSpPr>
          <p:cNvPr id="3075" name="Podtytuł 2">
            <a:extLst>
              <a:ext uri="{FF2B5EF4-FFF2-40B4-BE49-F238E27FC236}">
                <a16:creationId xmlns:a16="http://schemas.microsoft.com/office/drawing/2014/main" id="{4C0FE44C-4FB2-4129-9D02-ED88E1931C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l-PL" altLang="pl-PL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39C18CA-44CB-49F9-B31C-CB2EAFDEF9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>
            <a:extLst>
              <a:ext uri="{FF2B5EF4-FFF2-40B4-BE49-F238E27FC236}">
                <a16:creationId xmlns:a16="http://schemas.microsoft.com/office/drawing/2014/main" id="{DF0E0349-503D-414E-B714-8E8DA31C6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58800"/>
            <a:ext cx="7740650" cy="598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>
              <a:spcBef>
                <a:spcPts val="1200"/>
              </a:spcBef>
              <a:spcAft>
                <a:spcPts val="988"/>
              </a:spcAft>
              <a:buClrTx/>
              <a:buFontTx/>
              <a:buNone/>
            </a:pPr>
            <a:r>
              <a:rPr lang="pl-PL" altLang="pl-PL" sz="2000" b="1">
                <a:latin typeface="Arial" panose="020B0604020202020204" pitchFamily="34" charset="0"/>
              </a:rPr>
              <a:t>Dezynfekcja</a:t>
            </a:r>
            <a:r>
              <a:rPr lang="pl-PL" altLang="pl-PL" sz="2000">
                <a:latin typeface="Arial" panose="020B0604020202020204" pitchFamily="34" charset="0"/>
              </a:rPr>
              <a:t>: proces, w wyniku którego ulegają zniszczeniu formy wegetatywne drobnoustrojów (pozostają spory bakteryjne i tzw. „powolne wirusy”).Dezynfekcja wysokiego stopnia oprócz form wegetatywnych niszczy także prątki gruźlicy, enterowirusy i niektóre formy przetrwalnikowe.</a:t>
            </a:r>
          </a:p>
          <a:p>
            <a:pPr eaLnBrk="1">
              <a:spcBef>
                <a:spcPts val="1200"/>
              </a:spcBef>
              <a:spcAft>
                <a:spcPts val="988"/>
              </a:spcAft>
              <a:buClrTx/>
              <a:buFontTx/>
              <a:buNone/>
            </a:pPr>
            <a:r>
              <a:rPr lang="pl-PL" altLang="pl-PL" sz="2000" b="1">
                <a:latin typeface="Arial" panose="020B0604020202020204" pitchFamily="34" charset="0"/>
              </a:rPr>
              <a:t>Sterylizacja</a:t>
            </a:r>
            <a:r>
              <a:rPr lang="pl-PL" altLang="pl-PL" sz="2000">
                <a:latin typeface="Arial" panose="020B0604020202020204" pitchFamily="34" charset="0"/>
              </a:rPr>
              <a:t>: proces prowadzący do zniszczenia wszystkich żywych form drobnoustrojów.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latin typeface="Arial" panose="020B0604020202020204" pitchFamily="34" charset="0"/>
              </a:rPr>
              <a:t>Rodzaje sterylizacji: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latin typeface="Arial" panose="020B0604020202020204" pitchFamily="34" charset="0"/>
              </a:rPr>
              <a:t>-   sterylizacja wysokotemperaturowa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bieżąca para wodna,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para wodna w nadciśnieniu,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gorące suche powietrze,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promieniowanie podczerwone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latin typeface="Arial" panose="020B0604020202020204" pitchFamily="34" charset="0"/>
              </a:rPr>
              <a:t>-    sterylizacja niskotemperaturowa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tlenek etylenu,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formaldehyd,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plazma gazu,</a:t>
            </a:r>
          </a:p>
          <a:p>
            <a:pPr eaLnBrk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promieniowanie jonizujące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2B1D90D-CB60-418E-852D-CF02C16D2E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>
            <a:extLst>
              <a:ext uri="{FF2B5EF4-FFF2-40B4-BE49-F238E27FC236}">
                <a16:creationId xmlns:a16="http://schemas.microsoft.com/office/drawing/2014/main" id="{8F369DE1-F503-4EBA-A222-827892170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39750"/>
            <a:ext cx="7635875" cy="378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Dezynfekcja polega na niszczeniu mikroorganizmów znajdujących się w wodzie i utrzymaniu dobrej, spełniającej wymagania bakteriologiczne wody w sieci wodociągowej. Stosowana jest przeważnie na końcu układu oczyszczania wody.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Dezynfekcja końcowa ma za zadanie całkowite zniszczenie żywych i przetrwalnikowych form organizmów patogennych</a:t>
            </a:r>
            <a:r>
              <a:rPr lang="pl-PL" altLang="pl-PL" sz="2400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a także zabezpieczenie wody przed wtórnym ich rozwojem w sieci wodociągowej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54FA0D7-A34A-4C14-84FF-AA4C110E26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>
            <a:extLst>
              <a:ext uri="{FF2B5EF4-FFF2-40B4-BE49-F238E27FC236}">
                <a16:creationId xmlns:a16="http://schemas.microsoft.com/office/drawing/2014/main" id="{E71A7D1C-F8F9-4258-BA15-B8687C172C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184275"/>
            <a:ext cx="8305800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Mechanizm działania czynników dezynfekujących na organizmy patogenne polega na: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 </a:t>
            </a:r>
            <a:r>
              <a:rPr lang="pl-PL" altLang="pl-PL" sz="2400"/>
              <a:t>1. </a:t>
            </a:r>
            <a:r>
              <a:rPr lang="pl-PL" altLang="pl-PL" sz="2400">
                <a:cs typeface="Times New Roman" panose="02020603050405020304" pitchFamily="18" charset="0"/>
              </a:rPr>
              <a:t>zniszczeniu ścian komórek,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 </a:t>
            </a:r>
            <a:r>
              <a:rPr lang="pl-PL" altLang="pl-PL" sz="2400"/>
              <a:t>2. </a:t>
            </a:r>
            <a:r>
              <a:rPr lang="pl-PL" altLang="pl-PL" sz="2400">
                <a:cs typeface="Times New Roman" panose="02020603050405020304" pitchFamily="18" charset="0"/>
              </a:rPr>
              <a:t>penetracji czynnika do wnętrza komórek i zakłócenia procesów metabolicznych,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 </a:t>
            </a:r>
            <a:r>
              <a:rPr lang="pl-PL" altLang="pl-PL" sz="2400"/>
              <a:t>3. </a:t>
            </a:r>
            <a:r>
              <a:rPr lang="pl-PL" altLang="pl-PL" sz="2400">
                <a:cs typeface="Times New Roman" panose="02020603050405020304" pitchFamily="18" charset="0"/>
              </a:rPr>
              <a:t>zakłócenie biosyntezy i wzrostu mikroorganizmów.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B9C2AED-0CF7-4EA9-86C9-76D45869BE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1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>
            <a:extLst>
              <a:ext uri="{FF2B5EF4-FFF2-40B4-BE49-F238E27FC236}">
                <a16:creationId xmlns:a16="http://schemas.microsoft.com/office/drawing/2014/main" id="{15D53CAB-2AAC-4EF0-B01F-ECC2762D5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195263"/>
            <a:ext cx="8474075" cy="679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cs typeface="Times New Roman" panose="02020603050405020304" pitchFamily="18" charset="0"/>
              </a:rPr>
              <a:t>W praktyce wodociągowej stosuje się </a:t>
            </a:r>
            <a:r>
              <a:rPr lang="pl-PL" altLang="pl-PL" sz="2000" b="1" u="sng">
                <a:cs typeface="Times New Roman" panose="02020603050405020304" pitchFamily="18" charset="0"/>
              </a:rPr>
              <a:t>fizyczne i chemiczne</a:t>
            </a:r>
            <a:r>
              <a:rPr lang="pl-PL" altLang="pl-PL" sz="2000" b="1">
                <a:cs typeface="Times New Roman" panose="02020603050405020304" pitchFamily="18" charset="0"/>
              </a:rPr>
              <a:t> metody dezynfekcji.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cs typeface="Times New Roman" panose="02020603050405020304" pitchFamily="18" charset="0"/>
              </a:rPr>
              <a:t>Do metod fizycznych należy zastosowanie: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cs typeface="Times New Roman" panose="02020603050405020304" pitchFamily="18" charset="0"/>
              </a:rPr>
              <a:t>     </a:t>
            </a:r>
            <a:r>
              <a:rPr lang="pl-PL" altLang="pl-PL" sz="1800"/>
              <a:t>1. </a:t>
            </a:r>
            <a:r>
              <a:rPr lang="pl-PL" altLang="pl-PL" sz="2200">
                <a:cs typeface="Times New Roman" panose="02020603050405020304" pitchFamily="18" charset="0"/>
              </a:rPr>
              <a:t> </a:t>
            </a:r>
            <a:r>
              <a:rPr lang="pl-PL" altLang="pl-PL" sz="2200" b="1">
                <a:cs typeface="Times New Roman" panose="02020603050405020304" pitchFamily="18" charset="0"/>
              </a:rPr>
              <a:t>Promieniowania ultrafioletowego</a:t>
            </a:r>
            <a:r>
              <a:rPr lang="pl-PL" altLang="pl-PL" sz="2200">
                <a:cs typeface="Times New Roman" panose="02020603050405020304" pitchFamily="18" charset="0"/>
              </a:rPr>
              <a:t> o długości fali 265 nm zapewniającego największą efektywność destrukcji.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>
                <a:cs typeface="Times New Roman" panose="02020603050405020304" pitchFamily="18" charset="0"/>
              </a:rPr>
              <a:t>Działanie dezynfekujące promieni UV występuje tylko w czasie naświetlania wody i nie zapobiega wtórnemu rozwojowi bakterii w sieci wodociągowej.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>
                <a:cs typeface="Times New Roman" panose="02020603050405020304" pitchFamily="18" charset="0"/>
              </a:rPr>
              <a:t>Skuteczność promieni UV jest tym większa im woda posiada mniejszą mętność</a:t>
            </a:r>
            <a:r>
              <a:rPr lang="pl-PL" altLang="pl-PL" sz="2200"/>
              <a:t>,</a:t>
            </a:r>
            <a:r>
              <a:rPr lang="pl-PL" altLang="pl-PL" sz="2200">
                <a:cs typeface="Times New Roman" panose="02020603050405020304" pitchFamily="18" charset="0"/>
              </a:rPr>
              <a:t> a mikroorganizmy w niej żyjące wykazują małą oporność na przenikanie energii UV do ich wnętrza.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>
                <a:cs typeface="Times New Roman" panose="02020603050405020304" pitchFamily="18" charset="0"/>
              </a:rPr>
              <a:t>Oporność ta zwiększa się wraz z powiększeniem się ich rozmiarów i zwiększeniem zawartości w nich pigmentu oraz obecnością spor. Wśród bakterii największą względną oporność wykazywały przetrwalniki laseczki wąglika (</a:t>
            </a:r>
            <a:r>
              <a:rPr lang="pl-PL" altLang="pl-PL" sz="2200" i="1">
                <a:cs typeface="Times New Roman" panose="02020603050405020304" pitchFamily="18" charset="0"/>
              </a:rPr>
              <a:t>Bacillus anthracis</a:t>
            </a:r>
            <a:r>
              <a:rPr lang="pl-PL" altLang="pl-PL" sz="2200">
                <a:cs typeface="Times New Roman" panose="02020603050405020304" pitchFamily="18" charset="0"/>
              </a:rPr>
              <a:t> spores). Natomiast glony niebiesko - zielone cechowała oporność 10 – krotnie większa.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cs typeface="Times New Roman" panose="020206030504050203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5053377-E099-40D0-9B3D-A4AB8216B8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>
            <a:extLst>
              <a:ext uri="{FF2B5EF4-FFF2-40B4-BE49-F238E27FC236}">
                <a16:creationId xmlns:a16="http://schemas.microsoft.com/office/drawing/2014/main" id="{00818BB7-A14C-498E-9089-BB315650F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938" y="1573213"/>
            <a:ext cx="9009062" cy="344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b="1" dirty="0">
                <a:cs typeface="Times New Roman" panose="02020603050405020304" pitchFamily="18" charset="0"/>
              </a:rPr>
              <a:t>Zalet</a:t>
            </a:r>
            <a:r>
              <a:rPr lang="pl-PL" altLang="pl-PL" sz="2200" b="1" dirty="0"/>
              <a:t>y</a:t>
            </a:r>
            <a:r>
              <a:rPr lang="pl-PL" altLang="pl-PL" sz="2200" dirty="0"/>
              <a:t>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dirty="0">
                <a:cs typeface="Times New Roman" panose="02020603050405020304" pitchFamily="18" charset="0"/>
              </a:rPr>
              <a:t> </a:t>
            </a:r>
            <a:r>
              <a:rPr lang="pl-PL" altLang="pl-PL" sz="2200" dirty="0"/>
              <a:t>- </a:t>
            </a:r>
            <a:r>
              <a:rPr lang="pl-PL" altLang="pl-PL" sz="2200" dirty="0">
                <a:cs typeface="Times New Roman" panose="02020603050405020304" pitchFamily="18" charset="0"/>
              </a:rPr>
              <a:t>brak zmian składu </a:t>
            </a:r>
            <a:r>
              <a:rPr lang="pl-PL" altLang="pl-PL" sz="2200" dirty="0" err="1">
                <a:cs typeface="Times New Roman" panose="02020603050405020304" pitchFamily="18" charset="0"/>
              </a:rPr>
              <a:t>fizyczno</a:t>
            </a:r>
            <a:r>
              <a:rPr lang="pl-PL" altLang="pl-PL" sz="2200" dirty="0">
                <a:cs typeface="Times New Roman" panose="02020603050405020304" pitchFamily="18" charset="0"/>
              </a:rPr>
              <a:t> – chemicznego wody, ponieważ nie powstają produkty uboczne dezynfekcji.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dirty="0"/>
              <a:t>- metoda ekonomiczna.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20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b="1" dirty="0"/>
              <a:t>W</a:t>
            </a:r>
            <a:r>
              <a:rPr lang="pl-PL" altLang="pl-PL" sz="2200" b="1" dirty="0">
                <a:cs typeface="Times New Roman" panose="02020603050405020304" pitchFamily="18" charset="0"/>
              </a:rPr>
              <a:t>ady: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dirty="0">
                <a:cs typeface="Times New Roman" panose="02020603050405020304" pitchFamily="18" charset="0"/>
              </a:rPr>
              <a:t>-         mała wydajność oraz zastrzeżenie, że woda musi być klarowna, do głębokości 10-30 cm, pozbawiona cząstek koloidalnych i zawieszonych,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dirty="0">
                <a:cs typeface="Times New Roman" panose="02020603050405020304" pitchFamily="18" charset="0"/>
              </a:rPr>
              <a:t>-         duża absorpcja promieniowania przez wodę,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dirty="0">
                <a:cs typeface="Times New Roman" panose="02020603050405020304" pitchFamily="18" charset="0"/>
              </a:rPr>
              <a:t>-         oporność zarodników i wirusów</a:t>
            </a:r>
            <a:r>
              <a:rPr lang="pl-PL" altLang="pl-PL" sz="1800" dirty="0"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67D5F44-030E-4EC4-A2B5-2FD4D0D435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4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8FE2B05F-65DC-4070-9FC3-6DE3E3CBE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346075"/>
            <a:ext cx="7940675" cy="5214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2. </a:t>
            </a:r>
            <a:r>
              <a:rPr lang="pl-PL" altLang="pl-PL" sz="2400" b="1">
                <a:cs typeface="Times New Roman" panose="02020603050405020304" pitchFamily="18" charset="0"/>
              </a:rPr>
              <a:t>ultradźwięków</a:t>
            </a:r>
            <a:r>
              <a:rPr lang="pl-PL" altLang="pl-PL" sz="2400">
                <a:cs typeface="Times New Roman" panose="02020603050405020304" pitchFamily="18" charset="0"/>
              </a:rPr>
              <a:t>, których źródłem jest działanie piezoelektryczne płytek kwarcowych pod wpływem prądu zmiennego lub generatora elektromagnetycznego. Przyczyną niszczenia mikroorganizmów może być zjawisko depolimeryzacji białka i kawitacji. Skuteczność dezynfekcji zależy od: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1. natężenia dźwięku,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2. zastosowanej częstotliwości drgań,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3. czasu ich działania oraz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4. rodzaju </a:t>
            </a:r>
            <a:r>
              <a:rPr lang="pl-PL" altLang="pl-PL" sz="2400"/>
              <a:t> i </a:t>
            </a:r>
            <a:r>
              <a:rPr lang="pl-PL" altLang="pl-PL" sz="2400">
                <a:cs typeface="Times New Roman" panose="02020603050405020304" pitchFamily="18" charset="0"/>
              </a:rPr>
              <a:t>liczby niszczonych mikroorganizmów.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 Stosowanie ultradźwięków nie zabezpiecza przed wtórnym rozwojem mikroorganizmów w sieci wodociągowej i muszą być stosowane łącznie z dezynfektantami chemicznymi.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AEDCA8D-98B2-4498-9993-20FD17CD8A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3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>
            <a:extLst>
              <a:ext uri="{FF2B5EF4-FFF2-40B4-BE49-F238E27FC236}">
                <a16:creationId xmlns:a16="http://schemas.microsoft.com/office/drawing/2014/main" id="{0274E2C3-0609-42F1-9C9E-A8D1A5B0B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09600"/>
            <a:ext cx="7848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    </a:t>
            </a:r>
          </a:p>
        </p:txBody>
      </p:sp>
      <p:sp>
        <p:nvSpPr>
          <p:cNvPr id="16387" name="Text Box 2">
            <a:extLst>
              <a:ext uri="{FF2B5EF4-FFF2-40B4-BE49-F238E27FC236}">
                <a16:creationId xmlns:a16="http://schemas.microsoft.com/office/drawing/2014/main" id="{A8BF5DF6-7B91-412B-B385-1E041E4F0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0925" y="879475"/>
            <a:ext cx="7178675" cy="5214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</a:t>
            </a:r>
            <a:r>
              <a:rPr lang="pl-PL" altLang="pl-PL" sz="2400"/>
              <a:t>3. </a:t>
            </a:r>
            <a:r>
              <a:rPr lang="pl-PL" altLang="pl-PL" sz="2400">
                <a:cs typeface="Times New Roman" panose="02020603050405020304" pitchFamily="18" charset="0"/>
              </a:rPr>
              <a:t> </a:t>
            </a:r>
            <a:r>
              <a:rPr lang="pl-PL" altLang="pl-PL" sz="2400" b="1">
                <a:cs typeface="Times New Roman" panose="02020603050405020304" pitchFamily="18" charset="0"/>
              </a:rPr>
              <a:t>metody membranowej tj. mikrofiltracja i ultrafiltracja</a:t>
            </a:r>
            <a:r>
              <a:rPr lang="pl-PL" altLang="pl-PL" sz="2400">
                <a:cs typeface="Times New Roman" panose="02020603050405020304" pitchFamily="18" charset="0"/>
              </a:rPr>
              <a:t>. Dezynfekcja wody przy użyciu ultrafiltracyjnych membran polimerowych powodowała 100%-we usunięcie bakterii grupy coli i ponad 90%-we usunięcie bakterii mezofilnych. W procesie mikrofiltracji wody oprócz bakterii następuje całkowite usunięcie związków żelaza oraz związków organicznych w około 50%. Do korzyści stosowania tej metody należy:</a:t>
            </a:r>
            <a:br>
              <a:rPr lang="pl-PL" altLang="pl-PL" sz="2400">
                <a:cs typeface="Times New Roman" panose="02020603050405020304" pitchFamily="18" charset="0"/>
              </a:rPr>
            </a:br>
            <a:endParaRPr lang="pl-PL" altLang="pl-PL" sz="2400"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-</a:t>
            </a:r>
            <a:r>
              <a:rPr lang="pl-PL" altLang="pl-PL" sz="2400"/>
              <a:t> </a:t>
            </a:r>
            <a:r>
              <a:rPr lang="pl-PL" altLang="pl-PL" sz="2400">
                <a:cs typeface="Times New Roman" panose="02020603050405020304" pitchFamily="18" charset="0"/>
              </a:rPr>
              <a:t>produkcja</a:t>
            </a:r>
            <a:r>
              <a:rPr lang="pl-PL" altLang="pl-PL" sz="2400"/>
              <a:t> </a:t>
            </a:r>
            <a:r>
              <a:rPr lang="pl-PL" altLang="pl-PL" sz="2400">
                <a:cs typeface="Times New Roman" panose="02020603050405020304" pitchFamily="18" charset="0"/>
              </a:rPr>
              <a:t>wody o stałej jakości,</a:t>
            </a:r>
            <a:br>
              <a:rPr lang="pl-PL" altLang="pl-PL" sz="2400">
                <a:cs typeface="Times New Roman" panose="02020603050405020304" pitchFamily="18" charset="0"/>
              </a:rPr>
            </a:br>
            <a:r>
              <a:rPr lang="pl-PL" altLang="pl-PL" sz="2400">
                <a:cs typeface="Times New Roman" panose="02020603050405020304" pitchFamily="18" charset="0"/>
              </a:rPr>
              <a:t>-</a:t>
            </a:r>
            <a:r>
              <a:rPr lang="pl-PL" altLang="pl-PL" sz="2400"/>
              <a:t> </a:t>
            </a:r>
            <a:r>
              <a:rPr lang="pl-PL" altLang="pl-PL" sz="2400">
                <a:cs typeface="Times New Roman" panose="02020603050405020304" pitchFamily="18" charset="0"/>
              </a:rPr>
              <a:t>znaczne zmniejszenie ilości dodawanych chemikaliów,</a:t>
            </a:r>
            <a:br>
              <a:rPr lang="pl-PL" altLang="pl-PL" sz="2400">
                <a:cs typeface="Times New Roman" panose="02020603050405020304" pitchFamily="18" charset="0"/>
              </a:rPr>
            </a:br>
            <a:r>
              <a:rPr lang="pl-PL" altLang="pl-PL" sz="2400">
                <a:cs typeface="Times New Roman" panose="02020603050405020304" pitchFamily="18" charset="0"/>
              </a:rPr>
              <a:t>-</a:t>
            </a:r>
            <a:r>
              <a:rPr lang="pl-PL" altLang="pl-PL" sz="2400"/>
              <a:t> </a:t>
            </a:r>
            <a:r>
              <a:rPr lang="pl-PL" altLang="pl-PL" sz="2400">
                <a:cs typeface="Times New Roman" panose="02020603050405020304" pitchFamily="18" charset="0"/>
              </a:rPr>
              <a:t>niższe zużycie energii,</a:t>
            </a:r>
            <a:br>
              <a:rPr lang="pl-PL" altLang="pl-PL" sz="2400">
                <a:cs typeface="Times New Roman" panose="02020603050405020304" pitchFamily="18" charset="0"/>
              </a:rPr>
            </a:br>
            <a:r>
              <a:rPr lang="pl-PL" altLang="pl-PL" sz="2400">
                <a:cs typeface="Times New Roman" panose="02020603050405020304" pitchFamily="18" charset="0"/>
              </a:rPr>
              <a:t>-</a:t>
            </a:r>
            <a:r>
              <a:rPr lang="pl-PL" altLang="pl-PL" sz="2400"/>
              <a:t> </a:t>
            </a:r>
            <a:r>
              <a:rPr lang="pl-PL" altLang="pl-PL" sz="2400">
                <a:cs typeface="Times New Roman" panose="02020603050405020304" pitchFamily="18" charset="0"/>
              </a:rPr>
              <a:t>zwartość instalacji i szybkie jej uruchamianie.</a:t>
            </a:r>
            <a:br>
              <a:rPr lang="pl-PL" altLang="pl-PL" sz="2400">
                <a:cs typeface="Times New Roman" panose="02020603050405020304" pitchFamily="18" charset="0"/>
              </a:rPr>
            </a:br>
            <a:endParaRPr lang="pl-PL" altLang="pl-PL" sz="2400">
              <a:cs typeface="Times New Roman" panose="020206030504050203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3166A19-AAD8-4954-BD98-26C901642F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6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>
            <a:extLst>
              <a:ext uri="{FF2B5EF4-FFF2-40B4-BE49-F238E27FC236}">
                <a16:creationId xmlns:a16="http://schemas.microsoft.com/office/drawing/2014/main" id="{C06FB0E2-2F6B-454D-A121-742C9C860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00113"/>
            <a:ext cx="8964612" cy="235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Dezynfekcja wody metodami chemicznymi polega na wprowadzeniu do niej substancji o dużym potencjale utleniającym, którego szereg przedstawia się następująco według malejącej siły utleniania: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>
                <a:cs typeface="Times New Roman" panose="02020603050405020304" pitchFamily="18" charset="0"/>
              </a:rPr>
              <a:t>ozon (O</a:t>
            </a:r>
            <a:r>
              <a:rPr lang="pl-PL" altLang="pl-PL" sz="2400" b="1" baseline="-30000">
                <a:cs typeface="Times New Roman" panose="02020603050405020304" pitchFamily="18" charset="0"/>
              </a:rPr>
              <a:t>3</a:t>
            </a:r>
            <a:r>
              <a:rPr lang="pl-PL" altLang="pl-PL" sz="2400" b="1">
                <a:cs typeface="Times New Roman" panose="02020603050405020304" pitchFamily="18" charset="0"/>
              </a:rPr>
              <a:t>), dwutlenek chloru (ClO</a:t>
            </a:r>
            <a:r>
              <a:rPr lang="pl-PL" altLang="pl-PL" sz="2400" b="1" baseline="-30000">
                <a:cs typeface="Times New Roman" panose="02020603050405020304" pitchFamily="18" charset="0"/>
              </a:rPr>
              <a:t>2</a:t>
            </a:r>
            <a:r>
              <a:rPr lang="pl-PL" altLang="pl-PL" sz="2400" b="1">
                <a:cs typeface="Times New Roman" panose="02020603050405020304" pitchFamily="18" charset="0"/>
              </a:rPr>
              <a:t>), chlor (Cl</a:t>
            </a:r>
            <a:r>
              <a:rPr lang="pl-PL" altLang="pl-PL" sz="2400" b="1" baseline="-30000">
                <a:cs typeface="Times New Roman" panose="02020603050405020304" pitchFamily="18" charset="0"/>
              </a:rPr>
              <a:t>2</a:t>
            </a:r>
            <a:r>
              <a:rPr lang="pl-PL" altLang="pl-PL" sz="2400" b="1">
                <a:cs typeface="Times New Roman" panose="02020603050405020304" pitchFamily="18" charset="0"/>
              </a:rPr>
              <a:t>), brom (Br</a:t>
            </a:r>
            <a:r>
              <a:rPr lang="pl-PL" altLang="pl-PL" sz="2400" b="1" baseline="-30000">
                <a:cs typeface="Times New Roman" panose="02020603050405020304" pitchFamily="18" charset="0"/>
              </a:rPr>
              <a:t>2</a:t>
            </a:r>
            <a:r>
              <a:rPr lang="pl-PL" altLang="pl-PL" sz="2400" b="1">
                <a:cs typeface="Times New Roman" panose="02020603050405020304" pitchFamily="18" charset="0"/>
              </a:rPr>
              <a:t>), jod(J</a:t>
            </a:r>
            <a:r>
              <a:rPr lang="pl-PL" altLang="pl-PL" sz="2400" b="1" baseline="-30000">
                <a:cs typeface="Times New Roman" panose="02020603050405020304" pitchFamily="18" charset="0"/>
              </a:rPr>
              <a:t>2</a:t>
            </a:r>
            <a:r>
              <a:rPr lang="pl-PL" altLang="pl-PL" sz="2400" b="1">
                <a:cs typeface="Times New Roman" panose="02020603050405020304" pitchFamily="18" charset="0"/>
              </a:rPr>
              <a:t>) 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b="1">
              <a:cs typeface="Times New Roman" panose="020206030504050203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B4EAC38-6AC2-422D-ACFB-87B92584E3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>
            <a:extLst>
              <a:ext uri="{FF2B5EF4-FFF2-40B4-BE49-F238E27FC236}">
                <a16:creationId xmlns:a16="http://schemas.microsoft.com/office/drawing/2014/main" id="{D6D65309-5B34-48B8-89CA-E7A901B5D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00113"/>
            <a:ext cx="8459787" cy="440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O skuteczności dezynfekcji decyduje liczba i rodzaj mikroorganizmów oraz skład fizyczno - chemiczny dezynfekowanej wody a w szczególności: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 </a:t>
            </a:r>
            <a:r>
              <a:rPr lang="pl-PL" altLang="pl-PL" sz="2400"/>
              <a:t>1. </a:t>
            </a:r>
            <a:r>
              <a:rPr lang="pl-PL" altLang="pl-PL" sz="2400">
                <a:cs typeface="Times New Roman" panose="02020603050405020304" pitchFamily="18" charset="0"/>
              </a:rPr>
              <a:t> wartość pH (wpływająca na bakteriobójczość stosowanego dezynfektanta),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  </a:t>
            </a:r>
            <a:r>
              <a:rPr lang="pl-PL" altLang="pl-PL" sz="2400"/>
              <a:t>2. </a:t>
            </a:r>
            <a:r>
              <a:rPr lang="pl-PL" altLang="pl-PL" sz="2400">
                <a:cs typeface="Times New Roman" panose="02020603050405020304" pitchFamily="18" charset="0"/>
              </a:rPr>
              <a:t>temperatura (wpływająca na szybkość przenikania przez ścianę i reakcji z enzymami komórki mikroorganizmu),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   </a:t>
            </a:r>
            <a:r>
              <a:rPr lang="pl-PL" altLang="pl-PL" sz="2400"/>
              <a:t>3. </a:t>
            </a:r>
            <a:r>
              <a:rPr lang="pl-PL" altLang="pl-PL" sz="2400">
                <a:cs typeface="Times New Roman" panose="02020603050405020304" pitchFamily="18" charset="0"/>
              </a:rPr>
              <a:t>ilość oraz rodzaj zredukowanych substancji organicznych i nieorganicznych,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   4. </a:t>
            </a:r>
            <a:r>
              <a:rPr lang="pl-PL" altLang="pl-PL" sz="2400">
                <a:cs typeface="Times New Roman" panose="02020603050405020304" pitchFamily="18" charset="0"/>
              </a:rPr>
              <a:t>ilość zawiesin utrudniająca dostęp dezynfektanta do niszczonych organizmów.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01074F5-77E5-4A13-A647-B87439DF56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7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>
            <a:extLst>
              <a:ext uri="{FF2B5EF4-FFF2-40B4-BE49-F238E27FC236}">
                <a16:creationId xmlns:a16="http://schemas.microsoft.com/office/drawing/2014/main" id="{09D78458-9B59-4978-8C95-B3123A466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23838"/>
            <a:ext cx="8137525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Jedną z metod chemicznych dezynfekcji wody jest chlorowanie, którą zastosowano już w pierwszych latach XX w. do dezynfekcji wody wodociągowej. Metoda bezpośrednia polega na dodawaniu chloru gazowego do dezynfekowanej wody. 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Do innych dezynfektantów używanych w metodzie chlorowania należ</a:t>
            </a:r>
            <a:r>
              <a:rPr lang="pl-PL" altLang="pl-PL" sz="2400"/>
              <a:t>ą:</a:t>
            </a:r>
            <a:r>
              <a:rPr lang="pl-PL" altLang="pl-PL" sz="24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 </a:t>
            </a:r>
            <a:r>
              <a:rPr lang="pl-PL" altLang="pl-PL" sz="2400">
                <a:cs typeface="Times New Roman" panose="02020603050405020304" pitchFamily="18" charset="0"/>
              </a:rPr>
              <a:t>podchloryn sodowy (NaOCl)</a:t>
            </a:r>
            <a:r>
              <a:rPr lang="pl-PL" altLang="pl-PL" sz="2400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 </a:t>
            </a:r>
            <a:r>
              <a:rPr lang="pl-PL" altLang="pl-PL" sz="2400">
                <a:cs typeface="Times New Roman" panose="02020603050405020304" pitchFamily="18" charset="0"/>
              </a:rPr>
              <a:t>dwutlenek chloru (ClO</a:t>
            </a:r>
            <a:r>
              <a:rPr lang="pl-PL" altLang="pl-PL" sz="2400" baseline="-30000">
                <a:cs typeface="Times New Roman" panose="02020603050405020304" pitchFamily="18" charset="0"/>
              </a:rPr>
              <a:t>2</a:t>
            </a:r>
            <a:r>
              <a:rPr lang="pl-PL" altLang="pl-PL" sz="2400">
                <a:cs typeface="Times New Roman" panose="02020603050405020304" pitchFamily="18" charset="0"/>
              </a:rPr>
              <a:t>),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 </a:t>
            </a:r>
            <a:r>
              <a:rPr lang="pl-PL" altLang="pl-PL" sz="2400">
                <a:cs typeface="Times New Roman" panose="02020603050405020304" pitchFamily="18" charset="0"/>
              </a:rPr>
              <a:t>wapno chlorowane (Ca(ClO)Cl)</a:t>
            </a:r>
            <a:r>
              <a:rPr lang="pl-PL" altLang="pl-PL" sz="2400"/>
              <a:t>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 chloraminy</a:t>
            </a:r>
            <a:r>
              <a:rPr lang="pl-PL" altLang="pl-PL" sz="2400">
                <a:cs typeface="Times New Roman" panose="02020603050405020304" pitchFamily="18" charset="0"/>
              </a:rPr>
              <a:t>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64EADC4-F415-4660-9A3F-59BE25C1CC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>
            <a:extLst>
              <a:ext uri="{FF2B5EF4-FFF2-40B4-BE49-F238E27FC236}">
                <a16:creationId xmlns:a16="http://schemas.microsoft.com/office/drawing/2014/main" id="{AFA61C74-C056-40B6-ACC3-D665B4F5B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3573463"/>
            <a:ext cx="8640762" cy="266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Najlepiej poznaną grupą ubocznych produktów chlorowania są trihalometany (THM). Przy ich tworzeniu powstaje również szereg innych związków chloroorganicznych (np. chlorofenole), co wpływa znacząco na pogorszenie właściwości organoleptycznych wody.</a:t>
            </a:r>
          </a:p>
        </p:txBody>
      </p:sp>
      <p:sp>
        <p:nvSpPr>
          <p:cNvPr id="24579" name="Text Box 2">
            <a:extLst>
              <a:ext uri="{FF2B5EF4-FFF2-40B4-BE49-F238E27FC236}">
                <a16:creationId xmlns:a16="http://schemas.microsoft.com/office/drawing/2014/main" id="{2FE21B07-356C-4652-BD88-A74F075A5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360363"/>
            <a:ext cx="8099425" cy="292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Zastosowana dawka chloru jest uzależniona od pH dezynfekowanej wody. Przy rosnącym pH wody zwiększa się również dawka wolnego chloru niezbędnego do zniszczenia 99% bakterii </a:t>
            </a:r>
            <a:r>
              <a:rPr lang="pl-PL" altLang="pl-PL" sz="2400" i="1">
                <a:cs typeface="Times New Roman" panose="02020603050405020304" pitchFamily="18" charset="0"/>
              </a:rPr>
              <a:t>Escherichia coli</a:t>
            </a:r>
            <a:r>
              <a:rPr lang="pl-PL" altLang="pl-PL" sz="2400" i="1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a poprawia się skuteczność niszczenia wirusów. W obydwu przypadkach o skuteczności decyduje czas działania dezynfektanta.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17DA010-DB33-4098-B804-E814509B79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9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>
            <a:extLst>
              <a:ext uri="{FF2B5EF4-FFF2-40B4-BE49-F238E27FC236}">
                <a16:creationId xmlns:a16="http://schemas.microsoft.com/office/drawing/2014/main" id="{0ED86512-6F56-460C-A409-8F92371A6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193675"/>
            <a:ext cx="8702675" cy="571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W celu zmniejszenia ilości powstających chlorowych pochodnych związków organicznych stosuje się dwutlenek chloru. </a:t>
            </a:r>
          </a:p>
          <a:p>
            <a:pPr algn="just"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400">
                <a:cs typeface="Times New Roman" panose="02020603050405020304" pitchFamily="18" charset="0"/>
              </a:rPr>
              <a:t>jego działanie dezynfekujące polega na zakłóceniu syntezy białek bakteryjnych. Przy stężeniu równym 0,1 g ClO</a:t>
            </a:r>
            <a:r>
              <a:rPr lang="pl-PL" altLang="pl-PL" sz="2400" baseline="-30000">
                <a:cs typeface="Times New Roman" panose="02020603050405020304" pitchFamily="18" charset="0"/>
              </a:rPr>
              <a:t>2</a:t>
            </a:r>
            <a:r>
              <a:rPr lang="pl-PL" altLang="pl-PL" sz="2400">
                <a:cs typeface="Times New Roman" panose="02020603050405020304" pitchFamily="18" charset="0"/>
              </a:rPr>
              <a:t>/m</a:t>
            </a:r>
            <a:r>
              <a:rPr lang="pl-PL" altLang="pl-PL" sz="2400" baseline="30000">
                <a:cs typeface="Times New Roman" panose="02020603050405020304" pitchFamily="18" charset="0"/>
              </a:rPr>
              <a:t>3</a:t>
            </a:r>
            <a:r>
              <a:rPr lang="pl-PL" altLang="pl-PL" sz="2400">
                <a:cs typeface="Times New Roman" panose="02020603050405020304" pitchFamily="18" charset="0"/>
              </a:rPr>
              <a:t> uzyskuje się efekt niszczenia powyżej 99,9% bakterii </a:t>
            </a:r>
            <a:r>
              <a:rPr lang="pl-PL" altLang="pl-PL" sz="2400" i="1">
                <a:cs typeface="Times New Roman" panose="02020603050405020304" pitchFamily="18" charset="0"/>
              </a:rPr>
              <a:t>Escherichia coli.</a:t>
            </a:r>
          </a:p>
          <a:p>
            <a:pPr algn="just"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400">
                <a:cs typeface="Times New Roman" panose="02020603050405020304" pitchFamily="18" charset="0"/>
              </a:rPr>
              <a:t> dwutlenek chloru wykazuje dużą skuteczność wraz ze wzrostem  odczynu zasadowego wody w niszczeniu wirusów</a:t>
            </a:r>
            <a:r>
              <a:rPr lang="pl-PL" altLang="pl-PL" sz="2400"/>
              <a:t>,</a:t>
            </a:r>
          </a:p>
          <a:p>
            <a:pPr algn="just"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400">
                <a:cs typeface="Times New Roman" panose="02020603050405020304" pitchFamily="18" charset="0"/>
              </a:rPr>
              <a:t> pierwotniaki i glony wymagają do ich destrukcji dużego stężenia ClO</a:t>
            </a:r>
            <a:r>
              <a:rPr lang="pl-PL" altLang="pl-PL" sz="2400" baseline="-30000">
                <a:cs typeface="Times New Roman" panose="02020603050405020304" pitchFamily="18" charset="0"/>
              </a:rPr>
              <a:t>2</a:t>
            </a:r>
            <a:r>
              <a:rPr lang="pl-PL" altLang="pl-PL" sz="2400">
                <a:cs typeface="Times New Roman" panose="02020603050405020304" pitchFamily="18" charset="0"/>
              </a:rPr>
              <a:t>, długiego</a:t>
            </a:r>
            <a:r>
              <a:rPr lang="pl-PL" altLang="pl-PL" sz="2400" baseline="-30000">
                <a:cs typeface="Times New Roman" panose="02020603050405020304" pitchFamily="18" charset="0"/>
              </a:rPr>
              <a:t> </a:t>
            </a:r>
            <a:r>
              <a:rPr lang="pl-PL" altLang="pl-PL" sz="2400">
                <a:cs typeface="Times New Roman" panose="02020603050405020304" pitchFamily="18" charset="0"/>
              </a:rPr>
              <a:t>czasu kontaktu i podwyższonej wartości pH wody</a:t>
            </a:r>
            <a:r>
              <a:rPr lang="pl-PL" altLang="pl-PL" sz="2400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  </a:t>
            </a:r>
            <a:r>
              <a:rPr lang="pl-PL" altLang="pl-PL" sz="2400"/>
              <a:t>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 </a:t>
            </a:r>
            <a:r>
              <a:rPr lang="pl-PL" altLang="pl-PL" sz="2400">
                <a:cs typeface="Times New Roman" panose="02020603050405020304" pitchFamily="18" charset="0"/>
              </a:rPr>
              <a:t>skuteczne działanie w szerokim zakresie pH</a:t>
            </a:r>
            <a:r>
              <a:rPr lang="pl-PL" altLang="pl-PL" sz="2400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400">
                <a:cs typeface="Times New Roman" panose="02020603050405020304" pitchFamily="18" charset="0"/>
              </a:rPr>
              <a:t> braku tworzenia chlorofenoli wykazujących nieprzyjemny zapach.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 Wadą stosowania dwutlenku chloru jest możliwość powstania chloranów i chlorynów, które jako silne utleniacze mają ujemne znaczenie zdrowotne powodując zmiany we krwi.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9A58906-07CA-4291-941E-0A9B93EDEC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0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>
            <a:extLst>
              <a:ext uri="{FF2B5EF4-FFF2-40B4-BE49-F238E27FC236}">
                <a16:creationId xmlns:a16="http://schemas.microsoft.com/office/drawing/2014/main" id="{E8789752-99BB-4574-83D8-C32D4D058C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" y="727075"/>
            <a:ext cx="8093075" cy="375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Następną chemiczną metodą dezynfekcji wody jest </a:t>
            </a:r>
            <a:r>
              <a:rPr lang="pl-PL" altLang="pl-PL" sz="2400" b="1">
                <a:cs typeface="Times New Roman" panose="02020603050405020304" pitchFamily="18" charset="0"/>
              </a:rPr>
              <a:t>ozonowanie</a:t>
            </a:r>
            <a:r>
              <a:rPr lang="pl-PL" altLang="pl-PL" sz="2400">
                <a:cs typeface="Times New Roman" panose="02020603050405020304" pitchFamily="18" charset="0"/>
              </a:rPr>
              <a:t>. 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Oprócz jego własności dezynfekujących jest silnym utleniaczem i zastępuje chlor w przypadkach gdy mogą tworzyć się chlorowane pochodne związków organicznych oraz związków nadających wodzie smak i zapach. Wytwarzany jest w miejscu dawkowania i  zastosowany w formie ozonowanego powietrza.              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45DE716-6CDB-4F76-B413-33752F4755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>
            <a:extLst>
              <a:ext uri="{FF2B5EF4-FFF2-40B4-BE49-F238E27FC236}">
                <a16:creationId xmlns:a16="http://schemas.microsoft.com/office/drawing/2014/main" id="{DE684253-CCCD-4E78-9D82-67FFF90A9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038" y="1079500"/>
            <a:ext cx="8870950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Rozpad ozonu zależny jest od</a:t>
            </a:r>
            <a:r>
              <a:rPr lang="pl-PL" altLang="pl-PL" sz="2400"/>
              <a:t>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- odczynu pH,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- temperatury wody</a:t>
            </a:r>
            <a:r>
              <a:rPr lang="pl-PL" altLang="pl-PL" sz="2400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- stężenia w niej związków nieorganicznych i organicznych.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Przy pH = 7,6 czas połowicznego rozpadu wynosi 245 s, a przy pH = 10,4 – 30</a:t>
            </a:r>
            <a:r>
              <a:rPr lang="pl-PL" altLang="pl-PL" sz="2400"/>
              <a:t>s</a:t>
            </a:r>
            <a:r>
              <a:rPr lang="pl-PL" altLang="pl-PL" sz="2400">
                <a:cs typeface="Times New Roman" panose="02020603050405020304" pitchFamily="18" charset="0"/>
              </a:rPr>
              <a:t>. Inicjują ten rozpad jony Fe(II), substancje organiczne i jony wodorotlenowe</a:t>
            </a:r>
            <a:r>
              <a:rPr lang="pl-PL" altLang="pl-PL" sz="2400"/>
              <a:t>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77C8C5D-0AED-4FEC-B3A9-1BDC19EAA5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1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>
            <a:extLst>
              <a:ext uri="{FF2B5EF4-FFF2-40B4-BE49-F238E27FC236}">
                <a16:creationId xmlns:a16="http://schemas.microsoft.com/office/drawing/2014/main" id="{40DCF86C-86F4-4D4D-AB74-BF235A18E0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25" y="422275"/>
            <a:ext cx="8169275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Ozon jest najskuteczniejszym środkiem dezynfekcyjnym gdyż niszczy bakterie </a:t>
            </a:r>
            <a:r>
              <a:rPr lang="pl-PL" altLang="pl-PL" sz="2400" i="1">
                <a:cs typeface="Times New Roman" panose="02020603050405020304" pitchFamily="18" charset="0"/>
              </a:rPr>
              <a:t>Escherichia coli</a:t>
            </a:r>
            <a:r>
              <a:rPr lang="pl-PL" altLang="pl-PL" sz="2400">
                <a:cs typeface="Times New Roman" panose="02020603050405020304" pitchFamily="18" charset="0"/>
              </a:rPr>
              <a:t> od 600-3000 razy szybciej niż chlor.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Zwiększa on przepuszczalność błony komórkowej na skutek </a:t>
            </a:r>
            <a:r>
              <a:rPr lang="pl-PL" altLang="pl-PL" sz="2400" b="1">
                <a:cs typeface="Times New Roman" panose="02020603050405020304" pitchFamily="18" charset="0"/>
              </a:rPr>
              <a:t>ozonolizy</a:t>
            </a:r>
            <a:r>
              <a:rPr lang="pl-PL" altLang="pl-PL" sz="2400">
                <a:cs typeface="Times New Roman" panose="02020603050405020304" pitchFamily="18" charset="0"/>
              </a:rPr>
              <a:t> nienasyconych kwasów tłuszczowych powodując rozpad cząsteczki, a wnikając w głąb niszczy kwasy nukleinowe komórki bakteryjnej. Skuteczniej od chloru niszczy wirusy.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Wadą ozonu jako dezynfektanta jest mała jego trwałość i związane z tym niebezpieczeństwo wtórnego rozwoju bakterii w sieci wodociągowej ponieważ produkty ozonowania są substratami pokarmowymi dla bakterii.</a:t>
            </a:r>
            <a:r>
              <a:rPr lang="pl-PL" altLang="pl-PL" sz="2400"/>
              <a:t>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812984D-F21D-4723-9BFE-B4C82AB237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8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>
            <a:extLst>
              <a:ext uri="{FF2B5EF4-FFF2-40B4-BE49-F238E27FC236}">
                <a16:creationId xmlns:a16="http://schemas.microsoft.com/office/drawing/2014/main" id="{F04F5258-39FE-4CDE-9037-72E9AAE78F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381000"/>
            <a:ext cx="8245475" cy="381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 marL="741363" indent="-279400"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>
                <a:cs typeface="Times New Roman" panose="02020603050405020304" pitchFamily="18" charset="0"/>
              </a:rPr>
              <a:t>Kwas nadoctowy</a:t>
            </a:r>
            <a:r>
              <a:rPr lang="pl-PL" altLang="pl-PL" sz="2400">
                <a:cs typeface="Times New Roman" panose="02020603050405020304" pitchFamily="18" charset="0"/>
              </a:rPr>
              <a:t> jest jednym z najbardziej skutecznych środków dezynfekcyjnych</a:t>
            </a:r>
            <a:r>
              <a:rPr lang="pl-PL" altLang="pl-PL" sz="2400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 jest nietoksyczny dla człowieka i oznacza się pełną biodegradowalnością.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Preparat handlowy tego kwasu stanowi mieszaninę kwasu nadoctowego, octowego, nadtlenku wodoru i wody zgodnie z poniżej przedstawioną  reakcją: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         </a:t>
            </a:r>
          </a:p>
          <a:p>
            <a:pPr lvl="1"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   CH</a:t>
            </a:r>
            <a:r>
              <a:rPr lang="pl-PL" altLang="pl-PL" sz="2400" baseline="-30000">
                <a:cs typeface="Times New Roman" panose="02020603050405020304" pitchFamily="18" charset="0"/>
              </a:rPr>
              <a:t>3</a:t>
            </a:r>
            <a:r>
              <a:rPr lang="pl-PL" altLang="pl-PL" sz="2400">
                <a:cs typeface="Times New Roman" panose="02020603050405020304" pitchFamily="18" charset="0"/>
              </a:rPr>
              <a:t>COOH + H</a:t>
            </a:r>
            <a:r>
              <a:rPr lang="pl-PL" altLang="pl-PL" sz="2400" baseline="-30000">
                <a:cs typeface="Times New Roman" panose="02020603050405020304" pitchFamily="18" charset="0"/>
              </a:rPr>
              <a:t>2</a:t>
            </a:r>
            <a:r>
              <a:rPr lang="pl-PL" altLang="pl-PL" sz="2400">
                <a:cs typeface="Times New Roman" panose="02020603050405020304" pitchFamily="18" charset="0"/>
              </a:rPr>
              <a:t>O</a:t>
            </a:r>
            <a:r>
              <a:rPr lang="pl-PL" altLang="pl-PL" sz="2400" baseline="-30000">
                <a:cs typeface="Times New Roman" panose="02020603050405020304" pitchFamily="18" charset="0"/>
              </a:rPr>
              <a:t>2 </a:t>
            </a:r>
            <a:r>
              <a:rPr lang="pl-PL" altLang="pl-PL" sz="2400">
                <a:cs typeface="Times New Roman" panose="02020603050405020304" pitchFamily="18" charset="0"/>
              </a:rPr>
              <a:t>→ CH</a:t>
            </a:r>
            <a:r>
              <a:rPr lang="pl-PL" altLang="pl-PL" sz="2400" baseline="-30000">
                <a:cs typeface="Times New Roman" panose="02020603050405020304" pitchFamily="18" charset="0"/>
              </a:rPr>
              <a:t>3</a:t>
            </a:r>
            <a:r>
              <a:rPr lang="pl-PL" altLang="pl-PL" sz="2400">
                <a:cs typeface="Times New Roman" panose="02020603050405020304" pitchFamily="18" charset="0"/>
              </a:rPr>
              <a:t>COOOH + H</a:t>
            </a:r>
            <a:r>
              <a:rPr lang="pl-PL" altLang="pl-PL" sz="2400" baseline="-30000">
                <a:cs typeface="Times New Roman" panose="02020603050405020304" pitchFamily="18" charset="0"/>
              </a:rPr>
              <a:t>2</a:t>
            </a:r>
            <a:r>
              <a:rPr lang="pl-PL" altLang="pl-PL" sz="2400">
                <a:cs typeface="Times New Roman" panose="02020603050405020304" pitchFamily="18" charset="0"/>
              </a:rPr>
              <a:t>O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8DEDBAF-AE49-4AB5-A839-1AF62279EF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7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>
            <a:extLst>
              <a:ext uri="{FF2B5EF4-FFF2-40B4-BE49-F238E27FC236}">
                <a16:creationId xmlns:a16="http://schemas.microsoft.com/office/drawing/2014/main" id="{E619C1BB-2AB5-4748-8CCF-6BB28DEB5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1079500"/>
            <a:ext cx="8459787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W preparacie tym znajdują się dwa składniki dezynfekujące o komplementarnym działaniu tj.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>
                <a:cs typeface="Times New Roman" panose="02020603050405020304" pitchFamily="18" charset="0"/>
              </a:rPr>
              <a:t>kwas nadoctowy</a:t>
            </a:r>
            <a:r>
              <a:rPr lang="pl-PL" altLang="pl-PL" sz="2400">
                <a:cs typeface="Times New Roman" panose="02020603050405020304" pitchFamily="18" charset="0"/>
              </a:rPr>
              <a:t> o silnym działaniu biobójczym na wszystkie bakterie, spory bakteryjne, wirusy, glony, pierwotniaki i krótkim czasie działania (czas połowicznego rozkładu 30-60 min.) rozkładającego się do nieszkodliwych produktów: wody, dwutlenku węgla, kwasu octowego i tlenu.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>
                <a:cs typeface="Times New Roman" panose="02020603050405020304" pitchFamily="18" charset="0"/>
              </a:rPr>
              <a:t>nadtlenek wodoru</a:t>
            </a:r>
            <a:r>
              <a:rPr lang="pl-PL" altLang="pl-PL" sz="2400">
                <a:cs typeface="Times New Roman" panose="02020603050405020304" pitchFamily="18" charset="0"/>
              </a:rPr>
              <a:t> działający słabiej</a:t>
            </a:r>
            <a:r>
              <a:rPr lang="pl-PL" altLang="pl-PL" sz="2400"/>
              <a:t>,</a:t>
            </a:r>
            <a:r>
              <a:rPr lang="pl-PL" altLang="pl-PL" sz="2400">
                <a:cs typeface="Times New Roman" panose="02020603050405020304" pitchFamily="18" charset="0"/>
              </a:rPr>
              <a:t> ale znacznie trwalszy i zapewniający konserwację zdezynfekowanej wody na okres kilku dni nie dopuszczając do wtórnego zakażenia wody.</a:t>
            </a:r>
            <a:r>
              <a:rPr lang="pl-PL" altLang="pl-PL" sz="2400"/>
              <a:t>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E7856BB-AC00-4094-9305-FA0A6ADAA9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7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1285</Words>
  <Application>Microsoft Office PowerPoint</Application>
  <PresentationFormat>Pokaz na ekranie (4:3)</PresentationFormat>
  <Paragraphs>97</Paragraphs>
  <Slides>18</Slides>
  <Notes>17</Notes>
  <HiddenSlides>0</HiddenSlides>
  <MMClips>18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2" baseType="lpstr">
      <vt:lpstr>Times New Roman</vt:lpstr>
      <vt:lpstr>SimSun</vt:lpstr>
      <vt:lpstr>Arial</vt:lpstr>
      <vt:lpstr>Motyw pakietu Office</vt:lpstr>
      <vt:lpstr>Dezynfekcja wody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Politechnika</dc:creator>
  <cp:lastModifiedBy>Justyna Zamorska</cp:lastModifiedBy>
  <cp:revision>15</cp:revision>
  <cp:lastPrinted>1601-01-01T00:00:00Z</cp:lastPrinted>
  <dcterms:created xsi:type="dcterms:W3CDTF">2005-03-15T11:34:13Z</dcterms:created>
  <dcterms:modified xsi:type="dcterms:W3CDTF">2020-11-26T08:59:20Z</dcterms:modified>
</cp:coreProperties>
</file>