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9" autoAdjust="0"/>
    <p:restoredTop sz="94660"/>
  </p:normalViewPr>
  <p:slideViewPr>
    <p:cSldViewPr>
      <p:cViewPr varScale="1">
        <p:scale>
          <a:sx n="114" d="100"/>
          <a:sy n="114" d="100"/>
        </p:scale>
        <p:origin x="1272" y="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>
            <a:extLst>
              <a:ext uri="{FF2B5EF4-FFF2-40B4-BE49-F238E27FC236}">
                <a16:creationId xmlns:a16="http://schemas.microsoft.com/office/drawing/2014/main" id="{FDFE644E-D222-4B42-BF6C-49083F894746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9F3A1654-9F5B-471F-A6C3-36A875C8FF9C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3D7B21C3-523D-473B-A8EF-2C4334BA21EF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BAA83002-207A-4895-B596-A5CC11FD2C53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1C8A8D15-6596-4B19-B1F9-81D5F4BBB015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C933A4A1-8C2E-49AD-9EA7-23AAEFFAB876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015E3D50-5E7A-43C8-9FC1-633D9F472F5A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023D5746-252B-4614-BC07-119E937D773B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953F1231-8953-4AAC-A669-1638FAC17E27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521E4205-8352-437B-A404-B7428892ABC6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5EEE6B25-5F56-4D4B-9D03-BC1B72D094B7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CF0E0706-0F5F-418B-AF6A-BD8919A5B518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8B956B31-E818-49F7-90D5-92011A6EE35B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616AAD4F-A1B8-44BA-A3C8-521BA8B460EA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13C00A9D-7975-41D8-9907-A4295CD0D84A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02C5F323-E52A-484D-BD59-DEE2F8D42060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134D3227-5324-4222-920D-7133191DA62E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40028153-C23F-43A5-9889-62B2CD7F1839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16579145-0BB4-48A6-9A09-27EC8D4D9B68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2B56C35B-FF92-4CAA-A130-E6441E017203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3909D5D5-9E29-4FEE-88D6-62FCD8C1796B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3B753518-5600-46CE-AC09-8357D061B39F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:a16="http://schemas.microsoft.com/office/drawing/2014/main" id="{48174319-7191-4DEB-82C8-2675F254D82E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185FE5B1-F8AA-458B-8AA7-CAB936518740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>
            <a:extLst>
              <a:ext uri="{FF2B5EF4-FFF2-40B4-BE49-F238E27FC236}">
                <a16:creationId xmlns:a16="http://schemas.microsoft.com/office/drawing/2014/main" id="{F64975EF-C67E-404E-A6DE-778EB186F9E9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122938CF-6E90-47D0-8EFC-CE4FBD7BFDF3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>
            <a:extLst>
              <a:ext uri="{FF2B5EF4-FFF2-40B4-BE49-F238E27FC236}">
                <a16:creationId xmlns:a16="http://schemas.microsoft.com/office/drawing/2014/main" id="{5BF09518-2A21-4573-A606-F7661E68017C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E6B98EA4-053C-4763-9EA7-C1A4D242282B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>
            <a:extLst>
              <a:ext uri="{FF2B5EF4-FFF2-40B4-BE49-F238E27FC236}">
                <a16:creationId xmlns:a16="http://schemas.microsoft.com/office/drawing/2014/main" id="{CEDD4AE5-853A-407F-B6F1-1B838B844B20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B58CCE5A-3FCF-472C-9881-96ADD31F5452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>
            <a:extLst>
              <a:ext uri="{FF2B5EF4-FFF2-40B4-BE49-F238E27FC236}">
                <a16:creationId xmlns:a16="http://schemas.microsoft.com/office/drawing/2014/main" id="{47211EC9-A9E3-47F8-90C3-5F5701710A03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08DC7938-EC7D-433F-8E02-F5CC78E2BC84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B99797E-ABCF-4018-AFA6-662F9BD1403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163025-8ED7-4980-89BC-F101F6BE916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37668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F6A5DEF-8563-4662-8B97-BCA791F9112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9E227-B4C8-41B8-9920-EE0E750CD77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14656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B5A57A2-3969-45B5-A4EF-4384D30E1F6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F28A7F-89CC-4D4C-8A95-846068811D7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03906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5F9E4F7-E558-408E-8DFD-325AC7CF61F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B96A5-211B-4843-A42A-44A09711CBC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44124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62744B4-1EF8-4406-84BD-8D1968F59F4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11CA66-C9D8-4B23-BF8E-E08E216B933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22966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A9B7EDD-56BC-48FB-BAA0-F39B844461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7A69F-BDA7-4313-A992-F503973216C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38602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C3540DD7-517F-46D4-8C2A-1FCA1BBBBEE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0C431-E8EC-496F-A830-EADBABE20DD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39558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DAC9CC-DE55-40DB-BEBB-D4CFD6F7B4C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05175-A3BF-4A39-B5E7-EE256DD8CD8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6382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87F11C6-AE9D-454B-BDE6-EC1B56C2FA9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26D411-A129-40C1-A203-54B2CD7A831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54100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1902E56-44A2-4483-B96F-9223612221A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9CBBA-1B61-4F30-8424-B58687A3321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174758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831B039-A337-4A84-860B-C97A0F43598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29834-CCC7-4E27-A212-07BD2FFC718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28275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C541648A-6D71-4E2B-BE21-F9D27C4FBA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BC0B142A-B51D-43B2-90AB-54A3A13791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AD6D35B3-AA95-45D7-910F-181AE77B07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5D2D3AB3-3E84-4A5B-B81B-FD0752AA9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E86D03FD-AE4C-4087-8C9D-6751DF01EAA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cs typeface="Arial Unicode MS" panose="020B0604020202020204" pitchFamily="34" charset="-128"/>
              </a:defRPr>
            </a:lvl1pPr>
          </a:lstStyle>
          <a:p>
            <a:pPr>
              <a:defRPr/>
            </a:pPr>
            <a:fld id="{89C1B1E3-C05E-47C7-815A-F191E891A3E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>
            <a:extLst>
              <a:ext uri="{FF2B5EF4-FFF2-40B4-BE49-F238E27FC236}">
                <a16:creationId xmlns:a16="http://schemas.microsoft.com/office/drawing/2014/main" id="{CBD42E52-371B-4FCB-9328-D1C8BED3D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0"/>
            <a:ext cx="7772400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l-PL" altLang="pl-PL" sz="4400">
                <a:solidFill>
                  <a:srgbClr val="000000"/>
                </a:solidFill>
              </a:rPr>
              <a:t>Wirusy</a:t>
            </a:r>
          </a:p>
        </p:txBody>
      </p:sp>
      <p:sp>
        <p:nvSpPr>
          <p:cNvPr id="3075" name="Text Box 2">
            <a:extLst>
              <a:ext uri="{FF2B5EF4-FFF2-40B4-BE49-F238E27FC236}">
                <a16:creationId xmlns:a16="http://schemas.microsoft.com/office/drawing/2014/main" id="{EDE91352-48E3-4B65-AD98-DB47A13150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557338"/>
            <a:ext cx="8135937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ts val="700"/>
              </a:spcBef>
              <a:buClrTx/>
              <a:buFontTx/>
              <a:buNone/>
            </a:pPr>
            <a:r>
              <a:rPr lang="pl-PL" altLang="pl-PL" sz="2800" b="1">
                <a:solidFill>
                  <a:srgbClr val="000000"/>
                </a:solidFill>
              </a:rPr>
              <a:t>Wirusy są to bezkomórkowe, białkowo-nukleinowe pasożytnicze formy życia, pozbawione własnego metabolizmu. Zbudowane są z :</a:t>
            </a:r>
          </a:p>
          <a:p>
            <a:pPr algn="just" eaLnBrk="1" hangingPunct="1">
              <a:lnSpc>
                <a:spcPct val="90000"/>
              </a:lnSpc>
              <a:spcBef>
                <a:spcPts val="700"/>
              </a:spcBef>
              <a:buClrTx/>
              <a:buFontTx/>
              <a:buNone/>
            </a:pPr>
            <a:r>
              <a:rPr lang="pl-PL" altLang="pl-PL" sz="2800" b="1" u="sng">
                <a:solidFill>
                  <a:srgbClr val="000000"/>
                </a:solidFill>
              </a:rPr>
              <a:t>Rdzeń wirusa</a:t>
            </a:r>
            <a:r>
              <a:rPr lang="pl-PL" altLang="pl-PL" sz="2800" b="1">
                <a:solidFill>
                  <a:srgbClr val="000000"/>
                </a:solidFill>
              </a:rPr>
              <a:t> - genomu zawierającego jeden rodzaj kwasu nukleinowego: RNA lub DNA (jednoniciowe lub dwuniciowe)</a:t>
            </a:r>
          </a:p>
          <a:p>
            <a:pPr algn="just" eaLnBrk="1" hangingPunct="1">
              <a:lnSpc>
                <a:spcPct val="90000"/>
              </a:lnSpc>
              <a:spcBef>
                <a:spcPts val="700"/>
              </a:spcBef>
              <a:buClrTx/>
              <a:buFontTx/>
              <a:buNone/>
            </a:pPr>
            <a:r>
              <a:rPr lang="pl-PL" altLang="pl-PL" sz="2800" b="1" u="sng">
                <a:solidFill>
                  <a:srgbClr val="000000"/>
                </a:solidFill>
              </a:rPr>
              <a:t>Kapsyd </a:t>
            </a:r>
            <a:r>
              <a:rPr lang="pl-PL" altLang="pl-PL" sz="2800" b="1">
                <a:solidFill>
                  <a:srgbClr val="000000"/>
                </a:solidFill>
              </a:rPr>
              <a:t>- Strukturalne jednostki kapsydu to kapsomery. Kapsomer to zespół uorganizowanych i zorientowanych łańcuchów polipeptydowych.</a:t>
            </a:r>
            <a:r>
              <a:rPr lang="pl-PL" altLang="pl-PL" sz="280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D644CC2-3804-4CD8-B5BC-BB3FEF47BF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4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F2937595-C9F9-4E59-8B47-F615B7931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9838" y="10731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77E1BFE7-0F70-49D2-8F2D-552153B86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1275" y="1073150"/>
            <a:ext cx="69326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5124" name="Text Box 3">
            <a:extLst>
              <a:ext uri="{FF2B5EF4-FFF2-40B4-BE49-F238E27FC236}">
                <a16:creationId xmlns:a16="http://schemas.microsoft.com/office/drawing/2014/main" id="{096DECBC-2217-4520-8C07-BB7480AB73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4300" y="1144588"/>
            <a:ext cx="71485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5125" name="Text Box 4">
            <a:extLst>
              <a:ext uri="{FF2B5EF4-FFF2-40B4-BE49-F238E27FC236}">
                <a16:creationId xmlns:a16="http://schemas.microsoft.com/office/drawing/2014/main" id="{623E1D47-65B1-40A8-90E1-D22807216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1341438"/>
            <a:ext cx="7219950" cy="4157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pl-PL" altLang="pl-PL" sz="2400" b="1" dirty="0">
                <a:solidFill>
                  <a:srgbClr val="000000"/>
                </a:solidFill>
              </a:rPr>
              <a:t>Powielanie się wirusów (replikacja, namnażanie) możliwe jest tylko w żywej komórce, kosztem gospodarza (żywiciela). </a:t>
            </a:r>
          </a:p>
          <a:p>
            <a:pPr algn="just" eaLnBrk="1" hangingPunct="1">
              <a:buClrTx/>
              <a:buFontTx/>
              <a:buNone/>
            </a:pPr>
            <a:endParaRPr lang="pl-PL" altLang="pl-PL" sz="2400" b="1" dirty="0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sz="2400" b="1" dirty="0" err="1">
                <a:solidFill>
                  <a:srgbClr val="000000"/>
                </a:solidFill>
              </a:rPr>
              <a:t>Wirion</a:t>
            </a:r>
            <a:r>
              <a:rPr lang="pl-PL" altLang="pl-PL" sz="2400" b="1" dirty="0">
                <a:solidFill>
                  <a:srgbClr val="000000"/>
                </a:solidFill>
              </a:rPr>
              <a:t> jest to pojedyncza zakaźna cząsteczka wirusa zdolna do replikacji w żywej komórce. </a:t>
            </a:r>
            <a:r>
              <a:rPr lang="pl-PL" altLang="pl-PL" sz="2400" b="1" i="1" dirty="0" err="1">
                <a:solidFill>
                  <a:srgbClr val="000000"/>
                </a:solidFill>
              </a:rPr>
              <a:t>Virus</a:t>
            </a:r>
            <a:r>
              <a:rPr lang="pl-PL" altLang="pl-PL" sz="2400" b="1" dirty="0">
                <a:solidFill>
                  <a:srgbClr val="000000"/>
                </a:solidFill>
              </a:rPr>
              <a:t> w języku łacińskim oznacza kleistą, trującą ciecz, jad, truciznę, Z tego względu, że wirusy przechodziły przez ceramiczne filtry mikrobiologiczne nazywano je zarazkami przesączalnymi. </a:t>
            </a:r>
            <a:endParaRPr lang="pl-PL" altLang="pl-PL" sz="2400" dirty="0">
              <a:solidFill>
                <a:srgbClr val="000000"/>
              </a:solidFill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FC22B89-7352-479B-8516-6348324416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9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>
            <a:extLst>
              <a:ext uri="{FF2B5EF4-FFF2-40B4-BE49-F238E27FC236}">
                <a16:creationId xmlns:a16="http://schemas.microsoft.com/office/drawing/2014/main" id="{B73BFC24-51B7-403C-B04A-CF4E5B673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1275" y="928688"/>
            <a:ext cx="44846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386B1479-4F20-4D4F-87C9-B179F4066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8588"/>
            <a:ext cx="7280275" cy="31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Wirusy dzieli się ze względu na ich </a:t>
            </a:r>
            <a:r>
              <a:rPr lang="pl-PL" altLang="pl-PL" sz="2000" b="1">
                <a:solidFill>
                  <a:srgbClr val="000000"/>
                </a:solidFill>
                <a:cs typeface="Times New Roman" panose="02020603050405020304" pitchFamily="18" charset="0"/>
              </a:rPr>
              <a:t>wielkość</a:t>
            </a: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 na: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 b="1">
                <a:solidFill>
                  <a:srgbClr val="000000"/>
                </a:solidFill>
                <a:cs typeface="Times New Roman" panose="02020603050405020304" pitchFamily="18" charset="0"/>
              </a:rPr>
              <a:t>wirusy duże</a:t>
            </a: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 (150-300 nm)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pokswirusy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 b="1">
                <a:solidFill>
                  <a:srgbClr val="000000"/>
                </a:solidFill>
                <a:cs typeface="Times New Roman" panose="02020603050405020304" pitchFamily="18" charset="0"/>
              </a:rPr>
              <a:t>wirusy średnie</a:t>
            </a: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 (50-150 nm)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herpeswirusy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adenowirusy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 b="1">
                <a:solidFill>
                  <a:srgbClr val="000000"/>
                </a:solidFill>
                <a:cs typeface="Times New Roman" panose="02020603050405020304" pitchFamily="18" charset="0"/>
              </a:rPr>
              <a:t>wirusy małe</a:t>
            </a: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 (zwierzęce 20-50 nm)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pikornawirusy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cs typeface="Times New Roman" panose="02020603050405020304" pitchFamily="18" charset="0"/>
              </a:rPr>
              <a:t>parwowirusy </a:t>
            </a:r>
          </a:p>
          <a:p>
            <a:pPr eaLnBrk="1" hangingPunct="1">
              <a:buClrTx/>
              <a:buFontTx/>
              <a:buNone/>
            </a:pPr>
            <a:endParaRPr lang="pl-PL" altLang="pl-PL" sz="200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7172" name="Picture 3">
            <a:extLst>
              <a:ext uri="{FF2B5EF4-FFF2-40B4-BE49-F238E27FC236}">
                <a16:creationId xmlns:a16="http://schemas.microsoft.com/office/drawing/2014/main" id="{28357099-0365-45E4-99AE-0EB745CB4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581400"/>
            <a:ext cx="5581650" cy="290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BDFDAE8-1D5F-4E7C-B3D4-FF23854F48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1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65822824-0268-4C62-8F1B-B3AB73C7BE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850" y="762000"/>
            <a:ext cx="8751888" cy="477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45720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91440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>
                <a:solidFill>
                  <a:srgbClr val="000000"/>
                </a:solidFill>
              </a:rPr>
              <a:t>Ze względu na </a:t>
            </a:r>
            <a:r>
              <a:rPr lang="pl-PL" altLang="pl-PL" b="1">
                <a:solidFill>
                  <a:srgbClr val="000000"/>
                </a:solidFill>
              </a:rPr>
              <a:t>organizm gospodarza</a:t>
            </a:r>
            <a:r>
              <a:rPr lang="pl-PL" altLang="pl-PL">
                <a:solidFill>
                  <a:srgbClr val="000000"/>
                </a:solidFill>
              </a:rPr>
              <a:t> wyróżniamy</a:t>
            </a:r>
          </a:p>
          <a:p>
            <a:pPr lvl="1" indent="0" eaLnBrk="1" hangingPunct="1">
              <a:buFont typeface="Arial" panose="020B0604020202020204" pitchFamily="34" charset="0"/>
              <a:buChar char="•"/>
            </a:pPr>
            <a:r>
              <a:rPr lang="pl-PL" altLang="pl-PL" b="1">
                <a:solidFill>
                  <a:srgbClr val="000000"/>
                </a:solidFill>
              </a:rPr>
              <a:t>wirusy roślinne</a:t>
            </a:r>
            <a:r>
              <a:rPr lang="pl-PL" altLang="pl-PL">
                <a:solidFill>
                  <a:srgbClr val="000000"/>
                </a:solidFill>
              </a:rPr>
              <a:t> - są to RNA wirusy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mozaikowatość liści tytoniu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mozaikowatość pomidora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mozaikowatość lucerny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karłowatość pomidora i ziemniaka </a:t>
            </a:r>
          </a:p>
          <a:p>
            <a:pPr lvl="1" indent="0" eaLnBrk="1" hangingPunct="1">
              <a:buFont typeface="Arial" panose="020B0604020202020204" pitchFamily="34" charset="0"/>
              <a:buChar char="•"/>
            </a:pPr>
            <a:r>
              <a:rPr lang="pl-PL" altLang="pl-PL" b="1">
                <a:solidFill>
                  <a:srgbClr val="000000"/>
                </a:solidFill>
              </a:rPr>
              <a:t>wirusy zwierzęce</a:t>
            </a:r>
            <a:r>
              <a:rPr lang="pl-PL" altLang="pl-PL">
                <a:solidFill>
                  <a:srgbClr val="000000"/>
                </a:solidFill>
              </a:rPr>
              <a:t> - RNA lub DNA wirusy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wścieklizna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pryszczyca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nosówka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cholera świń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trzęsawka owiec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flaszeria jedwabników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choroba woreczkowa pszczół </a:t>
            </a:r>
          </a:p>
          <a:p>
            <a:pPr eaLnBrk="1" hangingPunct="1">
              <a:buClrTx/>
              <a:buFontTx/>
              <a:buNone/>
            </a:pPr>
            <a:endParaRPr lang="pl-PL" altLang="pl-PL">
              <a:solidFill>
                <a:srgbClr val="000000"/>
              </a:solidFill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FB4E0CA-9C70-4E71-9162-3379FF451D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5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2DB4A985-273A-4B27-8D01-8FDD807A7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850" y="1323975"/>
            <a:ext cx="8751888" cy="421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45720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91440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l-PL" altLang="pl-PL">
              <a:solidFill>
                <a:srgbClr val="000000"/>
              </a:solidFill>
            </a:endParaRPr>
          </a:p>
          <a:p>
            <a:pPr lvl="1" indent="0" eaLnBrk="1" hangingPunct="1">
              <a:buFont typeface="Arial" panose="020B0604020202020204" pitchFamily="34" charset="0"/>
              <a:buChar char="•"/>
            </a:pPr>
            <a:r>
              <a:rPr lang="pl-PL" altLang="pl-PL" b="1">
                <a:solidFill>
                  <a:srgbClr val="000000"/>
                </a:solidFill>
              </a:rPr>
              <a:t>wirusy ludzkie</a:t>
            </a:r>
            <a:r>
              <a:rPr lang="pl-PL" altLang="pl-PL">
                <a:solidFill>
                  <a:srgbClr val="000000"/>
                </a:solidFill>
              </a:rPr>
              <a:t> - RNA, DNA wirusy lub retrowirusy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ospa wietrzna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półpasiec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opryszczka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odra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różyczka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grypa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świnka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żółtaczka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odkleszczowe wirusowe zapalnie mózgu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gorączka krwotoczna (wirus Ebola) </a:t>
            </a:r>
          </a:p>
          <a:p>
            <a:pPr lvl="2" indent="0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HIV</a:t>
            </a:r>
          </a:p>
          <a:p>
            <a:pPr lvl="1" indent="0" eaLnBrk="1" hangingPunct="1">
              <a:buFont typeface="Arial" panose="020B0604020202020204" pitchFamily="34" charset="0"/>
              <a:buChar char="•"/>
            </a:pPr>
            <a:r>
              <a:rPr lang="pl-PL" altLang="pl-PL" b="1">
                <a:solidFill>
                  <a:srgbClr val="000000"/>
                </a:solidFill>
              </a:rPr>
              <a:t>bakteriofagi</a:t>
            </a:r>
            <a:r>
              <a:rPr lang="pl-PL" altLang="pl-PL">
                <a:solidFill>
                  <a:srgbClr val="000000"/>
                </a:solidFill>
              </a:rPr>
              <a:t> - są to głównie DNA wirusy </a:t>
            </a:r>
          </a:p>
          <a:p>
            <a:pPr eaLnBrk="1" hangingPunct="1">
              <a:buClrTx/>
              <a:buFontTx/>
              <a:buNone/>
            </a:pPr>
            <a:endParaRPr lang="pl-PL" altLang="pl-PL">
              <a:solidFill>
                <a:srgbClr val="000000"/>
              </a:solidFill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7585801F-7595-4969-ABF9-51252D0358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4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>
            <a:extLst>
              <a:ext uri="{FF2B5EF4-FFF2-40B4-BE49-F238E27FC236}">
                <a16:creationId xmlns:a16="http://schemas.microsoft.com/office/drawing/2014/main" id="{FE50DDF2-60E9-49DF-AAB5-8D8AEDD58F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04800"/>
            <a:ext cx="8382000" cy="5665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41313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b="1" u="sng" dirty="0">
                <a:solidFill>
                  <a:srgbClr val="000000"/>
                </a:solidFill>
              </a:rPr>
              <a:t>Czynniki fizyczne i chemiczne – oddziaływanie na wirusy</a:t>
            </a:r>
          </a:p>
          <a:p>
            <a:pPr eaLnBrk="1" hangingPunct="1">
              <a:buClrTx/>
              <a:buFontTx/>
              <a:buNone/>
            </a:pPr>
            <a:endParaRPr lang="pl-PL" altLang="pl-PL" b="1" dirty="0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sz="2000" b="1" dirty="0">
                <a:solidFill>
                  <a:srgbClr val="000000"/>
                </a:solidFill>
              </a:rPr>
              <a:t>Temperatura</a:t>
            </a:r>
          </a:p>
          <a:p>
            <a:pPr eaLnBrk="1" hangingPunct="1">
              <a:buClrTx/>
            </a:pPr>
            <a:r>
              <a:rPr lang="pl-PL" altLang="pl-PL" dirty="0">
                <a:solidFill>
                  <a:srgbClr val="000000"/>
                </a:solidFill>
              </a:rPr>
              <a:t>Większość wirusów traci zdolności zakażania w temperaturze powyżej 60</a:t>
            </a:r>
            <a:r>
              <a:rPr lang="pl-PL" baseline="30000" dirty="0">
                <a:solidFill>
                  <a:schemeClr val="tx1"/>
                </a:solidFill>
              </a:rPr>
              <a:t>o</a:t>
            </a:r>
            <a:r>
              <a:rPr lang="pl-PL" altLang="pl-PL" dirty="0">
                <a:solidFill>
                  <a:srgbClr val="000000"/>
                </a:solidFill>
              </a:rPr>
              <a:t> C. Wirusy tolerują niskie temperatury. Swoje właściwości zakaźne i antygenowe zachowują w temperaturze –</a:t>
            </a:r>
            <a:r>
              <a:rPr lang="pl-PL" dirty="0">
                <a:solidFill>
                  <a:schemeClr val="tx1"/>
                </a:solidFill>
              </a:rPr>
              <a:t>70</a:t>
            </a:r>
            <a:r>
              <a:rPr lang="pl-PL" baseline="30000" dirty="0">
                <a:solidFill>
                  <a:schemeClr val="tx1"/>
                </a:solidFill>
              </a:rPr>
              <a:t>o</a:t>
            </a:r>
            <a:r>
              <a:rPr lang="pl-PL" dirty="0">
                <a:solidFill>
                  <a:schemeClr val="tx1"/>
                </a:solidFill>
              </a:rPr>
              <a:t>C </a:t>
            </a:r>
            <a:r>
              <a:rPr lang="pl-PL" altLang="pl-PL" dirty="0">
                <a:solidFill>
                  <a:srgbClr val="000000"/>
                </a:solidFill>
              </a:rPr>
              <a:t>przez wiele lat. Wirus grypy wytrzymuje temperaturę 4</a:t>
            </a:r>
            <a:r>
              <a:rPr lang="pl-PL" baseline="30000" dirty="0">
                <a:solidFill>
                  <a:schemeClr val="tx1"/>
                </a:solidFill>
              </a:rPr>
              <a:t>o</a:t>
            </a:r>
            <a:r>
              <a:rPr lang="pl-PL" altLang="pl-PL" dirty="0">
                <a:solidFill>
                  <a:srgbClr val="000000"/>
                </a:solidFill>
              </a:rPr>
              <a:t> C przez pół roku. W płynnym azocie (-196</a:t>
            </a:r>
            <a:r>
              <a:rPr lang="pl-PL" baseline="30000" dirty="0">
                <a:solidFill>
                  <a:schemeClr val="tx1"/>
                </a:solidFill>
              </a:rPr>
              <a:t>o</a:t>
            </a:r>
            <a:r>
              <a:rPr lang="pl-PL" altLang="pl-PL" dirty="0">
                <a:solidFill>
                  <a:srgbClr val="000000"/>
                </a:solidFill>
              </a:rPr>
              <a:t> C) można przechowywać wirusy wiele lat. </a:t>
            </a:r>
          </a:p>
          <a:p>
            <a:pPr eaLnBrk="1" hangingPunct="1">
              <a:buClrTx/>
              <a:buFontTx/>
              <a:buNone/>
            </a:pPr>
            <a:r>
              <a:rPr lang="pl-PL" altLang="pl-PL" b="1" dirty="0">
                <a:solidFill>
                  <a:srgbClr val="000000"/>
                </a:solidFill>
              </a:rPr>
              <a:t>Wysuszenie</a:t>
            </a:r>
          </a:p>
          <a:p>
            <a:pPr eaLnBrk="1" hangingPunct="1"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Wysuszenie w temp pokojowej prowadzi do utraty zakaźności. Wysuszenie w bardzo niskiej temperaturze pozwala zachować właściwości zakaźne i antygenowe.</a:t>
            </a:r>
          </a:p>
          <a:p>
            <a:pPr eaLnBrk="1" hangingPunct="1">
              <a:buClrTx/>
              <a:buFontTx/>
              <a:buNone/>
            </a:pPr>
            <a:r>
              <a:rPr lang="pl-PL" altLang="pl-PL" b="1" dirty="0">
                <a:solidFill>
                  <a:srgbClr val="000000"/>
                </a:solidFill>
              </a:rPr>
              <a:t>Ultradźwięki</a:t>
            </a:r>
          </a:p>
          <a:p>
            <a:pPr eaLnBrk="1" hangingPunct="1"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Działanie ultradźwięków polega na mechanicznym uszkodzeniu struktury cząstek w stopniu zależnym od natężenia i czasu.</a:t>
            </a:r>
          </a:p>
          <a:p>
            <a:pPr eaLnBrk="1" hangingPunct="1">
              <a:buClrTx/>
              <a:buFontTx/>
              <a:buNone/>
            </a:pPr>
            <a:r>
              <a:rPr lang="pl-PL" altLang="pl-PL" b="1" dirty="0">
                <a:solidFill>
                  <a:srgbClr val="000000"/>
                </a:solidFill>
              </a:rPr>
              <a:t>Promienie jonizujące</a:t>
            </a:r>
          </a:p>
          <a:p>
            <a:pPr eaLnBrk="1" hangingPunct="1"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Promieniowanie alfa i gamma oraz promieniowanie X- unieczynnienie. Promienie Roentgena (duże dawki) działają jonizująco i powodują nieodwracalne uszkodzenie struktury wirusów. </a:t>
            </a:r>
          </a:p>
          <a:p>
            <a:pPr eaLnBrk="1" hangingPunct="1">
              <a:buClrTx/>
              <a:buFontTx/>
              <a:buNone/>
            </a:pPr>
            <a:endParaRPr lang="pl-PL" altLang="pl-PL" dirty="0">
              <a:solidFill>
                <a:srgbClr val="000000"/>
              </a:solidFill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9BC7ADA-D912-4E17-9799-9CC134A6A9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>
            <a:extLst>
              <a:ext uri="{FF2B5EF4-FFF2-40B4-BE49-F238E27FC236}">
                <a16:creationId xmlns:a16="http://schemas.microsoft.com/office/drawing/2014/main" id="{DE853DB0-1281-4C60-BE11-69A59EBDF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81000"/>
            <a:ext cx="8305800" cy="36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41313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l-PL" altLang="pl-PL" b="1" dirty="0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b="1" dirty="0">
                <a:solidFill>
                  <a:srgbClr val="000000"/>
                </a:solidFill>
              </a:rPr>
              <a:t>Promienie niejonizujące</a:t>
            </a:r>
          </a:p>
          <a:p>
            <a:pPr eaLnBrk="1" hangingPunct="1">
              <a:buClrTx/>
              <a:buFontTx/>
              <a:buNone/>
            </a:pPr>
            <a:endParaRPr lang="pl-PL" altLang="pl-PL" b="1" dirty="0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Promieniowanie ultrafioletowe stosowane są do </a:t>
            </a:r>
            <a:r>
              <a:rPr lang="pl-PL" altLang="pl-PL" dirty="0" err="1">
                <a:solidFill>
                  <a:srgbClr val="000000"/>
                </a:solidFill>
              </a:rPr>
              <a:t>unieczynniania</a:t>
            </a:r>
            <a:r>
              <a:rPr lang="pl-PL" altLang="pl-PL" dirty="0">
                <a:solidFill>
                  <a:srgbClr val="000000"/>
                </a:solidFill>
              </a:rPr>
              <a:t> wirusów. </a:t>
            </a:r>
          </a:p>
          <a:p>
            <a:pPr algn="just" eaLnBrk="1" hangingPunct="1">
              <a:buClrTx/>
              <a:buFontTx/>
              <a:buNone/>
            </a:pPr>
            <a:endParaRPr lang="pl-PL" altLang="pl-PL" dirty="0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Niszcząco na wirusy działają </a:t>
            </a:r>
            <a:r>
              <a:rPr lang="pl-PL" altLang="pl-PL" b="1" dirty="0">
                <a:solidFill>
                  <a:srgbClr val="000000"/>
                </a:solidFill>
              </a:rPr>
              <a:t>promienie UV o długości 260 </a:t>
            </a:r>
            <a:r>
              <a:rPr lang="pl-PL" altLang="pl-PL" b="1" dirty="0" err="1">
                <a:solidFill>
                  <a:srgbClr val="000000"/>
                </a:solidFill>
              </a:rPr>
              <a:t>nm</a:t>
            </a:r>
            <a:r>
              <a:rPr lang="pl-PL" altLang="pl-PL" dirty="0">
                <a:solidFill>
                  <a:srgbClr val="000000"/>
                </a:solidFill>
              </a:rPr>
              <a:t>, które uszkadzają strukturę kwasów nukleinowych. Zbyt krótkotrwałe działanie promieni nadfioletowych prowadzi jedynie do wystąpienia mutacji w kwasie nukleinowym. W obecności barwników (błękit metylenowy, czerwień obojętna, oranż </a:t>
            </a:r>
            <a:r>
              <a:rPr lang="pl-PL" altLang="pl-PL" dirty="0" err="1">
                <a:solidFill>
                  <a:srgbClr val="000000"/>
                </a:solidFill>
              </a:rPr>
              <a:t>akredytowy</a:t>
            </a:r>
            <a:r>
              <a:rPr lang="pl-PL" altLang="pl-PL" dirty="0">
                <a:solidFill>
                  <a:srgbClr val="000000"/>
                </a:solidFill>
              </a:rPr>
              <a:t>) wirusy wykazują nadwrażliwość na promienie słoneczne, co może być wykorzystane do inaktywacji wirusów.</a:t>
            </a:r>
          </a:p>
          <a:p>
            <a:pPr eaLnBrk="1" hangingPunct="1">
              <a:buClrTx/>
              <a:buFontTx/>
              <a:buNone/>
            </a:pPr>
            <a:endParaRPr lang="pl-PL" altLang="pl-PL" b="1" dirty="0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endParaRPr lang="pl-PL" altLang="pl-PL" b="1" dirty="0">
              <a:solidFill>
                <a:srgbClr val="000000"/>
              </a:solidFill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249CC3C-15FE-4BCF-A96F-49430B3F24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B29E47F9-4A5E-401D-B97E-335AB1D20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28638"/>
            <a:ext cx="7543800" cy="4069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pl-PL" altLang="pl-PL" sz="2000" b="1" dirty="0">
                <a:solidFill>
                  <a:srgbClr val="000000"/>
                </a:solidFill>
              </a:rPr>
              <a:t>Odczyn </a:t>
            </a:r>
            <a:r>
              <a:rPr lang="pl-PL" altLang="pl-PL" sz="2000" b="1" dirty="0" err="1">
                <a:solidFill>
                  <a:srgbClr val="000000"/>
                </a:solidFill>
              </a:rPr>
              <a:t>pH</a:t>
            </a:r>
            <a:endParaRPr lang="pl-PL" altLang="pl-PL" sz="2000" b="1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Optymalne </a:t>
            </a:r>
            <a:r>
              <a:rPr lang="pl-PL" altLang="pl-PL" dirty="0" err="1">
                <a:solidFill>
                  <a:srgbClr val="000000"/>
                </a:solidFill>
              </a:rPr>
              <a:t>pH</a:t>
            </a:r>
            <a:r>
              <a:rPr lang="pl-PL" altLang="pl-PL" dirty="0">
                <a:solidFill>
                  <a:srgbClr val="000000"/>
                </a:solidFill>
              </a:rPr>
              <a:t> dla wirusów waha się w granicach 5-8 ( optymalny 7,2).  Niskie wartości, czyli odczyn silnie kwaśny uszkadza większość wirusów. Odporność na kwaśny odczyn wykazują </a:t>
            </a:r>
            <a:r>
              <a:rPr lang="pl-PL" altLang="pl-PL" dirty="0" err="1">
                <a:solidFill>
                  <a:srgbClr val="000000"/>
                </a:solidFill>
              </a:rPr>
              <a:t>enterowirusy</a:t>
            </a:r>
            <a:r>
              <a:rPr lang="pl-PL" altLang="pl-PL" dirty="0">
                <a:solidFill>
                  <a:srgbClr val="000000"/>
                </a:solidFill>
              </a:rPr>
              <a:t> </a:t>
            </a:r>
          </a:p>
          <a:p>
            <a:pPr eaLnBrk="1" hangingPunct="1">
              <a:spcBef>
                <a:spcPts val="0"/>
              </a:spcBef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( </a:t>
            </a:r>
            <a:r>
              <a:rPr lang="pl-PL" altLang="pl-PL" dirty="0" err="1">
                <a:solidFill>
                  <a:srgbClr val="000000"/>
                </a:solidFill>
              </a:rPr>
              <a:t>Poliowirusy</a:t>
            </a:r>
            <a:r>
              <a:rPr lang="pl-PL" altLang="pl-PL" dirty="0">
                <a:solidFill>
                  <a:srgbClr val="000000"/>
                </a:solidFill>
              </a:rPr>
              <a:t>, </a:t>
            </a:r>
            <a:r>
              <a:rPr lang="pl-PL" altLang="pl-PL" dirty="0" err="1">
                <a:solidFill>
                  <a:srgbClr val="000000"/>
                </a:solidFill>
              </a:rPr>
              <a:t>Coxsackie</a:t>
            </a:r>
            <a:r>
              <a:rPr lang="pl-PL" altLang="pl-PL" dirty="0">
                <a:solidFill>
                  <a:srgbClr val="000000"/>
                </a:solidFill>
              </a:rPr>
              <a:t>, ECHO). </a:t>
            </a:r>
          </a:p>
          <a:p>
            <a:pPr eaLnBrk="1" hangingPunct="1">
              <a:spcBef>
                <a:spcPts val="1125"/>
              </a:spcBef>
              <a:buClrTx/>
              <a:buFontTx/>
              <a:buNone/>
            </a:pPr>
            <a:endParaRPr lang="pl-PL" altLang="pl-PL" b="1" dirty="0">
              <a:solidFill>
                <a:srgbClr val="000000"/>
              </a:solidFill>
            </a:endParaRPr>
          </a:p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pl-PL" altLang="pl-PL" sz="2000" b="1" dirty="0">
                <a:solidFill>
                  <a:srgbClr val="000000"/>
                </a:solidFill>
              </a:rPr>
              <a:t>Związki chemiczne</a:t>
            </a:r>
          </a:p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- wrażliwe na formalinę, gazowy formaldehyd, laktony, chloraminę, tlenek etylenu, fenole, silne kwasy, ługi, chlor (mniejsza wrażliwość niż bakterie),</a:t>
            </a:r>
          </a:p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- mała wrażliwość na alkohole, rozpuszczalniki organiczne (chloroform, czterochlorek węgla, etery).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7C68A3B0-D773-4E33-A8E4-24F71954AA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4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>
            <a:extLst>
              <a:ext uri="{FF2B5EF4-FFF2-40B4-BE49-F238E27FC236}">
                <a16:creationId xmlns:a16="http://schemas.microsoft.com/office/drawing/2014/main" id="{3C20CA30-FF12-4E0B-B04F-DF1D741718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04813"/>
            <a:ext cx="77724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l-PL" altLang="pl-PL" sz="4400">
                <a:solidFill>
                  <a:srgbClr val="000000"/>
                </a:solidFill>
              </a:rPr>
              <a:t>Wiroidy</a:t>
            </a:r>
          </a:p>
        </p:txBody>
      </p:sp>
      <p:sp>
        <p:nvSpPr>
          <p:cNvPr id="19459" name="Text Box 2">
            <a:extLst>
              <a:ext uri="{FF2B5EF4-FFF2-40B4-BE49-F238E27FC236}">
                <a16:creationId xmlns:a16="http://schemas.microsoft.com/office/drawing/2014/main" id="{6DAF5504-EBA3-4E6E-A0CF-E2287A4B0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844675"/>
            <a:ext cx="7129463" cy="379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ts val="500"/>
              </a:spcBef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Najmniejszym biologicznym czynnikiem chorobotwórczym jest wiroid. Jest to forma mająca zdolność do replikacji kosztem energii i enzymów gospodarza. Wiroid wywołuje objawy chorobowe. </a:t>
            </a:r>
          </a:p>
          <a:p>
            <a:pPr algn="just" eaLnBrk="1" hangingPunct="1">
              <a:lnSpc>
                <a:spcPct val="80000"/>
              </a:lnSpc>
              <a:spcBef>
                <a:spcPts val="500"/>
              </a:spcBef>
              <a:buClrTx/>
              <a:buFontTx/>
              <a:buNone/>
            </a:pPr>
            <a:endParaRPr lang="pl-PL" altLang="pl-PL" sz="2000" b="1">
              <a:solidFill>
                <a:srgbClr val="000000"/>
              </a:solidFill>
            </a:endParaRPr>
          </a:p>
          <a:p>
            <a:pPr algn="just" eaLnBrk="1" hangingPunct="1">
              <a:lnSpc>
                <a:spcPct val="80000"/>
              </a:lnSpc>
              <a:spcBef>
                <a:spcPts val="500"/>
              </a:spcBef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Dotychczas poznano kilkadziesiąt wiroidów i jak na razie wydaje się, że wywołują one choroby jedynie u roślin (rośliny cytrusowe, ogórki, chmiel, ziemniak, palma kokosowa, pomidory, chryzantemy). Nie jest jednak pewne, czy wiroidy nie występują u zwierząt. Kwas nukleinowy wiroidów nie zawiera otoczki białkowej, czyli kapsydu typowego dla wirusów.</a:t>
            </a:r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EE964FC-9810-4A90-B719-6F455A3588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1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>
            <a:extLst>
              <a:ext uri="{FF2B5EF4-FFF2-40B4-BE49-F238E27FC236}">
                <a16:creationId xmlns:a16="http://schemas.microsoft.com/office/drawing/2014/main" id="{0D3E3C45-FE1C-423A-A390-28BD053AB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928688"/>
            <a:ext cx="7993063" cy="375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Wiroidy są to cząsteczki jednołańcuchowego RNA (ssRNA) koliście zamkniętego. Łańcuch RNA wiroidów zawiera około 300 nukleotydów (246-401), a III-rzędowa struktura zapewnia mu przybranie formy pałeczkowatej. ssRNA wiroidów oporny jest na działanie nukleaz, czyli enzymów trawiących kwasy nukleinowe. </a:t>
            </a:r>
          </a:p>
          <a:p>
            <a:pPr algn="just" eaLnBrk="1" hangingPunct="1">
              <a:buClrTx/>
              <a:buFontTx/>
              <a:buNone/>
            </a:pPr>
            <a:endParaRPr lang="pl-PL" altLang="pl-PL" sz="2000" b="1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endParaRPr lang="pl-PL" altLang="pl-PL" sz="2000" b="1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Zakażenie wiroidami następuje podczas mechanicznego uszkadzania organów roślin (zabiegi agrotechniczne). </a:t>
            </a:r>
          </a:p>
          <a:p>
            <a:pPr algn="just" eaLnBrk="1" hangingPunct="1">
              <a:buClrTx/>
              <a:buFontTx/>
              <a:buNone/>
            </a:pPr>
            <a:endParaRPr lang="pl-PL" altLang="pl-PL" sz="2000" b="1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Wiroidy nie są wrażliwe na antybiotyki.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7C9B3E7-91DE-4399-B675-EBBF237B14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5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>
            <a:extLst>
              <a:ext uri="{FF2B5EF4-FFF2-40B4-BE49-F238E27FC236}">
                <a16:creationId xmlns:a16="http://schemas.microsoft.com/office/drawing/2014/main" id="{3FCD0F28-1564-48B7-87F7-4C64A47B3A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4625"/>
            <a:ext cx="7772400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l-PL" altLang="pl-PL" sz="4400" b="1" dirty="0">
                <a:solidFill>
                  <a:srgbClr val="000000"/>
                </a:solidFill>
              </a:rPr>
              <a:t>PRIONY</a:t>
            </a:r>
          </a:p>
        </p:txBody>
      </p:sp>
      <p:sp>
        <p:nvSpPr>
          <p:cNvPr id="23555" name="Text Box 2">
            <a:extLst>
              <a:ext uri="{FF2B5EF4-FFF2-40B4-BE49-F238E27FC236}">
                <a16:creationId xmlns:a16="http://schemas.microsoft.com/office/drawing/2014/main" id="{6DAD3FEF-2034-4ABF-B17F-D642FC376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908721"/>
            <a:ext cx="8280276" cy="3456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609600" indent="-608013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09600" algn="l"/>
                <a:tab pos="1524000" algn="l"/>
                <a:tab pos="2438400" algn="l"/>
                <a:tab pos="3352800" algn="l"/>
                <a:tab pos="4267200" algn="l"/>
                <a:tab pos="5181600" algn="l"/>
                <a:tab pos="6096000" algn="l"/>
                <a:tab pos="7010400" algn="l"/>
                <a:tab pos="7924800" algn="l"/>
                <a:tab pos="8839200" algn="l"/>
                <a:tab pos="9753600" algn="l"/>
                <a:tab pos="106680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09600" algn="l"/>
                <a:tab pos="1524000" algn="l"/>
                <a:tab pos="2438400" algn="l"/>
                <a:tab pos="3352800" algn="l"/>
                <a:tab pos="4267200" algn="l"/>
                <a:tab pos="5181600" algn="l"/>
                <a:tab pos="6096000" algn="l"/>
                <a:tab pos="7010400" algn="l"/>
                <a:tab pos="7924800" algn="l"/>
                <a:tab pos="8839200" algn="l"/>
                <a:tab pos="9753600" algn="l"/>
                <a:tab pos="106680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09600" algn="l"/>
                <a:tab pos="1524000" algn="l"/>
                <a:tab pos="2438400" algn="l"/>
                <a:tab pos="3352800" algn="l"/>
                <a:tab pos="4267200" algn="l"/>
                <a:tab pos="5181600" algn="l"/>
                <a:tab pos="6096000" algn="l"/>
                <a:tab pos="7010400" algn="l"/>
                <a:tab pos="7924800" algn="l"/>
                <a:tab pos="8839200" algn="l"/>
                <a:tab pos="9753600" algn="l"/>
                <a:tab pos="106680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09600" algn="l"/>
                <a:tab pos="1524000" algn="l"/>
                <a:tab pos="2438400" algn="l"/>
                <a:tab pos="3352800" algn="l"/>
                <a:tab pos="4267200" algn="l"/>
                <a:tab pos="5181600" algn="l"/>
                <a:tab pos="6096000" algn="l"/>
                <a:tab pos="7010400" algn="l"/>
                <a:tab pos="7924800" algn="l"/>
                <a:tab pos="8839200" algn="l"/>
                <a:tab pos="9753600" algn="l"/>
                <a:tab pos="106680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09600" algn="l"/>
                <a:tab pos="1524000" algn="l"/>
                <a:tab pos="2438400" algn="l"/>
                <a:tab pos="3352800" algn="l"/>
                <a:tab pos="4267200" algn="l"/>
                <a:tab pos="5181600" algn="l"/>
                <a:tab pos="6096000" algn="l"/>
                <a:tab pos="7010400" algn="l"/>
                <a:tab pos="7924800" algn="l"/>
                <a:tab pos="8839200" algn="l"/>
                <a:tab pos="9753600" algn="l"/>
                <a:tab pos="106680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09600" algn="l"/>
                <a:tab pos="1524000" algn="l"/>
                <a:tab pos="2438400" algn="l"/>
                <a:tab pos="3352800" algn="l"/>
                <a:tab pos="4267200" algn="l"/>
                <a:tab pos="5181600" algn="l"/>
                <a:tab pos="6096000" algn="l"/>
                <a:tab pos="7010400" algn="l"/>
                <a:tab pos="7924800" algn="l"/>
                <a:tab pos="8839200" algn="l"/>
                <a:tab pos="9753600" algn="l"/>
                <a:tab pos="106680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09600" algn="l"/>
                <a:tab pos="1524000" algn="l"/>
                <a:tab pos="2438400" algn="l"/>
                <a:tab pos="3352800" algn="l"/>
                <a:tab pos="4267200" algn="l"/>
                <a:tab pos="5181600" algn="l"/>
                <a:tab pos="6096000" algn="l"/>
                <a:tab pos="7010400" algn="l"/>
                <a:tab pos="7924800" algn="l"/>
                <a:tab pos="8839200" algn="l"/>
                <a:tab pos="9753600" algn="l"/>
                <a:tab pos="106680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09600" algn="l"/>
                <a:tab pos="1524000" algn="l"/>
                <a:tab pos="2438400" algn="l"/>
                <a:tab pos="3352800" algn="l"/>
                <a:tab pos="4267200" algn="l"/>
                <a:tab pos="5181600" algn="l"/>
                <a:tab pos="6096000" algn="l"/>
                <a:tab pos="7010400" algn="l"/>
                <a:tab pos="7924800" algn="l"/>
                <a:tab pos="8839200" algn="l"/>
                <a:tab pos="9753600" algn="l"/>
                <a:tab pos="106680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09600" algn="l"/>
                <a:tab pos="1524000" algn="l"/>
                <a:tab pos="2438400" algn="l"/>
                <a:tab pos="3352800" algn="l"/>
                <a:tab pos="4267200" algn="l"/>
                <a:tab pos="5181600" algn="l"/>
                <a:tab pos="6096000" algn="l"/>
                <a:tab pos="7010400" algn="l"/>
                <a:tab pos="7924800" algn="l"/>
                <a:tab pos="8839200" algn="l"/>
                <a:tab pos="9753600" algn="l"/>
                <a:tab pos="106680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ts val="500"/>
              </a:spcBef>
              <a:buClrTx/>
              <a:buFontTx/>
              <a:buNone/>
            </a:pPr>
            <a:r>
              <a:rPr lang="pl-PL" altLang="pl-PL" sz="2000" b="1" dirty="0">
                <a:solidFill>
                  <a:srgbClr val="000000"/>
                </a:solidFill>
              </a:rPr>
              <a:t>Prion to białko zbudowane z około 250 aminokwasów, które występuje w komórkach zdrowych – </a:t>
            </a:r>
            <a:r>
              <a:rPr lang="pl-PL" altLang="pl-PL" sz="2000" b="1" dirty="0" err="1">
                <a:solidFill>
                  <a:srgbClr val="000000"/>
                </a:solidFill>
              </a:rPr>
              <a:t>PrPc</a:t>
            </a:r>
            <a:r>
              <a:rPr lang="pl-PL" altLang="pl-PL" sz="2000" b="1" dirty="0">
                <a:solidFill>
                  <a:srgbClr val="000000"/>
                </a:solidFill>
              </a:rPr>
              <a:t> (prionowa proteina komórkowa) i powiązane są z błonami komórkowymi.</a:t>
            </a:r>
          </a:p>
          <a:p>
            <a:pPr algn="just" eaLnBrk="1" hangingPunct="1">
              <a:lnSpc>
                <a:spcPct val="80000"/>
              </a:lnSpc>
              <a:spcBef>
                <a:spcPts val="500"/>
              </a:spcBef>
              <a:buClrTx/>
              <a:buFontTx/>
              <a:buNone/>
            </a:pPr>
            <a:r>
              <a:rPr lang="pl-PL" altLang="pl-PL" sz="2000" b="1" dirty="0">
                <a:solidFill>
                  <a:srgbClr val="000000"/>
                </a:solidFill>
              </a:rPr>
              <a:t>Dwa źródła:</a:t>
            </a:r>
          </a:p>
          <a:p>
            <a:pPr algn="just" eaLnBrk="1" hangingPunct="1">
              <a:lnSpc>
                <a:spcPct val="80000"/>
              </a:lnSpc>
              <a:spcBef>
                <a:spcPts val="500"/>
              </a:spcBef>
              <a:buClrTx/>
              <a:buFontTx/>
              <a:buNone/>
            </a:pPr>
            <a:r>
              <a:rPr lang="pl-PL" altLang="pl-PL" sz="2000" b="1" dirty="0">
                <a:solidFill>
                  <a:srgbClr val="000000"/>
                </a:solidFill>
              </a:rPr>
              <a:t>1. Białka kodowane przez geny, przy czym mutacja tych genów powoduje powstawanie białka o zmienionej konformacji - białka prionowego patogennego, czyli chorobotwórczego </a:t>
            </a:r>
            <a:r>
              <a:rPr lang="pl-PL" altLang="pl-PL" sz="2000" b="1" dirty="0" err="1">
                <a:solidFill>
                  <a:srgbClr val="000000"/>
                </a:solidFill>
              </a:rPr>
              <a:t>PrPsc</a:t>
            </a:r>
            <a:r>
              <a:rPr lang="pl-PL" altLang="pl-PL" sz="2000" b="1" dirty="0">
                <a:solidFill>
                  <a:srgbClr val="000000"/>
                </a:solidFill>
              </a:rPr>
              <a:t>. Białko prionowe patologiczne </a:t>
            </a:r>
            <a:r>
              <a:rPr lang="pl-PL" altLang="pl-PL" sz="2000" b="1" dirty="0" err="1">
                <a:solidFill>
                  <a:srgbClr val="000000"/>
                </a:solidFill>
              </a:rPr>
              <a:t>PrPsc</a:t>
            </a:r>
            <a:r>
              <a:rPr lang="pl-PL" altLang="pl-PL" sz="2000" b="1" dirty="0">
                <a:solidFill>
                  <a:srgbClr val="000000"/>
                </a:solidFill>
              </a:rPr>
              <a:t> ulega kumulacji  we wnętrzu komórki, prowadząc do jej degeneracji i śmierci. </a:t>
            </a:r>
          </a:p>
          <a:p>
            <a:pPr algn="just" eaLnBrk="1" hangingPunct="1">
              <a:lnSpc>
                <a:spcPct val="80000"/>
              </a:lnSpc>
              <a:spcBef>
                <a:spcPts val="500"/>
              </a:spcBef>
              <a:buClrTx/>
              <a:buFontTx/>
              <a:buNone/>
            </a:pPr>
            <a:r>
              <a:rPr lang="pl-PL" altLang="pl-PL" sz="2000" b="1" dirty="0">
                <a:solidFill>
                  <a:srgbClr val="000000"/>
                </a:solidFill>
              </a:rPr>
              <a:t>2. W obecności nieprawidłowych białek prionowych, które dostały się z  zewnątrz. Posiada zdolności autokatalityczne i ma zdolność zmieniania normalnego białka prionowego w białko prionowe chorobotwórcze.</a:t>
            </a:r>
            <a:r>
              <a:rPr lang="pl-PL" altLang="pl-PL" sz="2000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2" name="AutoShape 5" descr="Gdy zjemy białka – niszczenie struktur – Metabolizm i Ty">
            <a:extLst>
              <a:ext uri="{FF2B5EF4-FFF2-40B4-BE49-F238E27FC236}">
                <a16:creationId xmlns:a16="http://schemas.microsoft.com/office/drawing/2014/main" id="{194A3EFF-BF55-41B2-ADDB-27688C372A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20072" y="458112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5775AD83-49FB-4E61-A20A-3FFE13238C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6056" y="4149080"/>
            <a:ext cx="2880320" cy="2780855"/>
          </a:xfrm>
          <a:prstGeom prst="rect">
            <a:avLst/>
          </a:prstGeom>
        </p:spPr>
      </p:pic>
      <p:pic>
        <p:nvPicPr>
          <p:cNvPr id="4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E0A9274-9911-41C5-A83C-DF526E0466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5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>
            <a:extLst>
              <a:ext uri="{FF2B5EF4-FFF2-40B4-BE49-F238E27FC236}">
                <a16:creationId xmlns:a16="http://schemas.microsoft.com/office/drawing/2014/main" id="{CE657032-447D-445D-9C46-3D8C1255D4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125538"/>
            <a:ext cx="7065963" cy="405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sz="2000" b="1" u="sng">
                <a:solidFill>
                  <a:srgbClr val="000000"/>
                </a:solidFill>
              </a:rPr>
              <a:t>Czynniki fizyczne i chemiczne- wpływ na priony</a:t>
            </a:r>
          </a:p>
          <a:p>
            <a:pPr eaLnBrk="1" hangingPunct="1">
              <a:buClrTx/>
              <a:buFontTx/>
              <a:buNone/>
            </a:pPr>
            <a:endParaRPr lang="pl-PL" altLang="pl-PL" sz="2000" b="1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Temperatura - </a:t>
            </a:r>
            <a:r>
              <a:rPr lang="pl-PL" altLang="pl-PL" sz="2000">
                <a:solidFill>
                  <a:srgbClr val="000000"/>
                </a:solidFill>
              </a:rPr>
              <a:t> inaktywacji ulegają dopiero w temperaturze 300 stopni Celsjusza). W autoklawie, w temperaturze 131  C podlegają unieczynnieniu po około godzinie.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O</a:t>
            </a:r>
            <a:r>
              <a:rPr lang="pl-PL" altLang="pl-PL" sz="2000" b="1">
                <a:solidFill>
                  <a:srgbClr val="000000"/>
                </a:solidFill>
                <a:cs typeface="Times New Roman" panose="02020603050405020304" pitchFamily="18" charset="0"/>
              </a:rPr>
              <a:t>dporny na enzymy rozkładające kwasy nukleinowe, a także na 70% alkohol etylowy, kwasy</a:t>
            </a:r>
            <a:r>
              <a:rPr lang="pl-PL" altLang="pl-PL" sz="2000" b="1">
                <a:solidFill>
                  <a:srgbClr val="000000"/>
                </a:solidFill>
              </a:rPr>
              <a:t>.</a:t>
            </a:r>
            <a:r>
              <a:rPr lang="pl-PL" altLang="pl-PL" sz="2000" b="1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buClrTx/>
              <a:buFontTx/>
              <a:buNone/>
            </a:pPr>
            <a:endParaRPr lang="pl-PL" altLang="pl-PL" sz="2000" b="1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Promieniowanie UV – odporne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Promienie Roentgena – odporne</a:t>
            </a:r>
          </a:p>
          <a:p>
            <a:pPr eaLnBrk="1" hangingPunct="1">
              <a:buClrTx/>
              <a:buFontTx/>
              <a:buNone/>
            </a:pPr>
            <a:endParaRPr lang="pl-PL" altLang="pl-PL" sz="2000" b="1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Związki chemiczne – wrażliwe na stężone roztwory wodorotlenku sodu i podchlorynu sodu ( ok. 10-15%)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2030854-E050-43F8-897A-0345DCE02B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5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>
            <a:extLst>
              <a:ext uri="{FF2B5EF4-FFF2-40B4-BE49-F238E27FC236}">
                <a16:creationId xmlns:a16="http://schemas.microsoft.com/office/drawing/2014/main" id="{E09D7EEF-1658-47E2-A42C-94C474663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784225"/>
            <a:ext cx="8748712" cy="49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41313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l-PL" altLang="pl-PL" b="1">
                <a:solidFill>
                  <a:srgbClr val="000000"/>
                </a:solidFill>
              </a:rPr>
              <a:t>Choroby prionowe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1600" b="1">
                <a:solidFill>
                  <a:srgbClr val="000000"/>
                </a:solidFill>
              </a:rPr>
              <a:t>       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1600" b="1">
                <a:solidFill>
                  <a:srgbClr val="000000"/>
                </a:solidFill>
              </a:rPr>
              <a:t>Choroba Creutzfeldta-Jakoba - CJD. W latach 1920-1921 Creutzfeldt i  Jakob opisali objawy choroby prowadzącej chorego do demencji i utraty kontroli nad ruchami. U zwierząt ta choroba nosi nazwę „choroby szalonych krów” - BSE (Mad Cow Disease - bovine spongiform encephalopathy – gąbczaste zwyrodnienie mózgu u bydła). CJD może wystąpić w każdym wieku. Zakażenie prionami następuje drogą pokarmową (wraz z pokarmem) oraz drogą pozjalitową (wstrzykiwanie preparatów pochodzenia zwierzęcego). 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1600" b="1">
                <a:solidFill>
                  <a:srgbClr val="000000"/>
                </a:solidFill>
              </a:rPr>
              <a:t>Curu = kuru – drżenie, „śmiejąca się śmierć” – choroba dotyczy plemion kanibalistycznych, np. na Nowej Gwinei. Priony zawarte w ludzkich organach, głownie w mózgu wywołują chorobę objawiającą się zaburzeniami emocjonalnymi, śmiercią.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1600" b="1">
                <a:solidFill>
                  <a:srgbClr val="000000"/>
                </a:solidFill>
              </a:rPr>
              <a:t>Choroba Gerstmann-Sträussler-Scheinker’a – GSS – objawia się podobnie jak CJD, lecz ma bardziej długotrwały przebieg (kilkunastoletni). Utrata koordynacji ruchowej.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1600" b="1">
                <a:solidFill>
                  <a:srgbClr val="000000"/>
                </a:solidFill>
              </a:rPr>
              <a:t>Śmiertelna dziedziczna bezsenność – FFI (Fatal Familiar Insomnia) – objawy są głównie natury psychicznej (utrata tożsamości, halucynacje).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1600" b="1">
                <a:solidFill>
                  <a:srgbClr val="000000"/>
                </a:solidFill>
              </a:rPr>
              <a:t> 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1600" b="1">
                <a:solidFill>
                  <a:srgbClr val="000000"/>
                </a:solidFill>
              </a:rPr>
              <a:t>Choroby prionowe nie są uleczalne. Jeżeli prionowe białko powstaje ze zmutowanych genów to choroba taka jest dziedziczna.</a:t>
            </a:r>
            <a:r>
              <a:rPr lang="pl-PL" altLang="pl-PL" sz="160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48C43A4-5C9B-4119-A95F-A403643D79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4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>
            <a:extLst>
              <a:ext uri="{FF2B5EF4-FFF2-40B4-BE49-F238E27FC236}">
                <a16:creationId xmlns:a16="http://schemas.microsoft.com/office/drawing/2014/main" id="{300CBAB2-4B33-4A3D-8ED0-4049677F89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381000"/>
            <a:ext cx="7772400" cy="356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Riketsje – (Rickettsiales)</a:t>
            </a:r>
          </a:p>
          <a:p>
            <a:pPr algn="ctr" eaLnBrk="1" hangingPunct="1">
              <a:buClrTx/>
              <a:buFontTx/>
              <a:buNone/>
            </a:pPr>
            <a:endParaRPr lang="pl-PL" altLang="pl-PL" sz="2400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>
                <a:solidFill>
                  <a:srgbClr val="000000"/>
                </a:solidFill>
              </a:rPr>
              <a:t>Riketsje są to drobnoustroje bezjądrowe (królestwo </a:t>
            </a:r>
            <a:r>
              <a:rPr lang="pl-PL" altLang="pl-PL" i="1">
                <a:solidFill>
                  <a:srgbClr val="000000"/>
                </a:solidFill>
              </a:rPr>
              <a:t>Procaryota</a:t>
            </a:r>
            <a:r>
              <a:rPr lang="pl-PL" altLang="pl-PL">
                <a:solidFill>
                  <a:srgbClr val="000000"/>
                </a:solidFill>
              </a:rPr>
              <a:t>). W dawnej systematyce należały do podkrólestwa </a:t>
            </a:r>
            <a:r>
              <a:rPr lang="pl-PL" altLang="pl-PL" i="1">
                <a:solidFill>
                  <a:srgbClr val="000000"/>
                </a:solidFill>
              </a:rPr>
              <a:t>Eubacteria</a:t>
            </a:r>
            <a:r>
              <a:rPr lang="pl-PL" altLang="pl-PL">
                <a:solidFill>
                  <a:srgbClr val="000000"/>
                </a:solidFill>
              </a:rPr>
              <a:t>, gromady </a:t>
            </a:r>
            <a:r>
              <a:rPr lang="pl-PL" altLang="pl-PL" i="1">
                <a:solidFill>
                  <a:srgbClr val="000000"/>
                </a:solidFill>
              </a:rPr>
              <a:t>Bacteria</a:t>
            </a:r>
            <a:r>
              <a:rPr lang="pl-PL" altLang="pl-PL">
                <a:solidFill>
                  <a:srgbClr val="000000"/>
                </a:solidFill>
              </a:rPr>
              <a:t>, klasy </a:t>
            </a:r>
            <a:r>
              <a:rPr lang="pl-PL" altLang="pl-PL" i="1">
                <a:solidFill>
                  <a:srgbClr val="000000"/>
                </a:solidFill>
              </a:rPr>
              <a:t>Microtatobiotae</a:t>
            </a:r>
            <a:r>
              <a:rPr lang="pl-PL" altLang="pl-PL">
                <a:solidFill>
                  <a:srgbClr val="000000"/>
                </a:solidFill>
              </a:rPr>
              <a:t>. Znanych jest </a:t>
            </a:r>
            <a:r>
              <a:rPr lang="pl-PL" altLang="pl-PL">
                <a:solidFill>
                  <a:srgbClr val="000000"/>
                </a:solidFill>
                <a:cs typeface="Arial" panose="020B0604020202020204" pitchFamily="34" charset="0"/>
              </a:rPr>
              <a:t>ponad 50 riketsji w tym 30 patogennych dla człowieka. Riketsje są przyczyną wywoływania jednej z groźniejszych chorób człowieka - duru plamistego</a:t>
            </a:r>
            <a:r>
              <a:rPr lang="pl-PL" altLang="pl-PL">
                <a:solidFill>
                  <a:srgbClr val="000000"/>
                </a:solidFill>
              </a:rPr>
              <a:t>. </a:t>
            </a:r>
            <a:r>
              <a:rPr lang="pl-PL" altLang="pl-PL">
                <a:solidFill>
                  <a:srgbClr val="000000"/>
                </a:solidFill>
                <a:cs typeface="Arial" panose="020B0604020202020204" pitchFamily="34" charset="0"/>
              </a:rPr>
              <a:t> Są przenoszone przede wszystkim przez wszy, pchły i kleszcze. </a:t>
            </a:r>
            <a:br>
              <a:rPr lang="pl-PL" altLang="pl-PL">
                <a:solidFill>
                  <a:srgbClr val="000000"/>
                </a:solidFill>
                <a:cs typeface="Arial" panose="020B0604020202020204" pitchFamily="34" charset="0"/>
              </a:rPr>
            </a:br>
            <a:endParaRPr lang="pl-PL" altLang="pl-PL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hangingPunct="1">
              <a:buClrTx/>
              <a:buFontTx/>
              <a:buNone/>
            </a:pPr>
            <a:endParaRPr lang="pl-PL" altLang="pl-PL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de-DE" altLang="pl-PL" b="1">
                <a:solidFill>
                  <a:srgbClr val="000000"/>
                </a:solidFill>
              </a:rPr>
              <a:t> </a:t>
            </a:r>
          </a:p>
          <a:p>
            <a:pPr eaLnBrk="1" hangingPunct="1">
              <a:buClrTx/>
              <a:buFontTx/>
              <a:buNone/>
            </a:pPr>
            <a:endParaRPr lang="pl-PL" altLang="pl-PL" b="1">
              <a:solidFill>
                <a:srgbClr val="000000"/>
              </a:solidFill>
            </a:endParaRPr>
          </a:p>
        </p:txBody>
      </p:sp>
      <p:pic>
        <p:nvPicPr>
          <p:cNvPr id="30723" name="Picture 2">
            <a:extLst>
              <a:ext uri="{FF2B5EF4-FFF2-40B4-BE49-F238E27FC236}">
                <a16:creationId xmlns:a16="http://schemas.microsoft.com/office/drawing/2014/main" id="{F05EC497-9D58-4BBE-8722-49CA4477E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581400"/>
            <a:ext cx="4105275" cy="302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4" name="Rectangle 3">
            <a:extLst>
              <a:ext uri="{FF2B5EF4-FFF2-40B4-BE49-F238E27FC236}">
                <a16:creationId xmlns:a16="http://schemas.microsoft.com/office/drawing/2014/main" id="{3CD8A6BE-4F39-401F-BA24-69F9B4AC61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6888" y="5411788"/>
            <a:ext cx="23272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de-DE" altLang="pl-PL" b="1">
                <a:solidFill>
                  <a:srgbClr val="000000"/>
                </a:solidFill>
              </a:rPr>
              <a:t>Erlichia chaffeensis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EB19AC0-BEC1-46B2-8ED2-2D5B6FF353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7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>
            <a:extLst>
              <a:ext uri="{FF2B5EF4-FFF2-40B4-BE49-F238E27FC236}">
                <a16:creationId xmlns:a16="http://schemas.microsoft.com/office/drawing/2014/main" id="{BBF6F664-E6FB-4ADA-B57C-9F59792D6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9275"/>
            <a:ext cx="8137525" cy="600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sz="2800" b="1">
                <a:solidFill>
                  <a:srgbClr val="000000"/>
                </a:solidFill>
              </a:rPr>
              <a:t>Cechy riketsji: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Kształt pałeczkowaty, długości około 0,8-2 um, szerokości 0,3-0,6 um,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Aparat genomowy (genofor) zawiera DNA i RNA w stosunku 1:3,5,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Gram ujemne, 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W ścianie komórkowej zawierają kwas muraminowy,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Ściana komórkowa jest wrażliwa na działanie lizozymu,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Występują wewnątrz komórek gospodarza i tylko tam są zdolne do życia oraz rozmnażania, 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Nie można riketsji hodować na pożywkach bakteryjnych,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Rozmnażają się przez podział komórki,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Riketsje mają własny metabolizm. 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400">
                <a:solidFill>
                  <a:srgbClr val="000000"/>
                </a:solidFill>
              </a:rPr>
              <a:t>W temperaturze około 0 stopni Celsjusza wchodzą w stan anabiozy. Optymalna temperatura dla riketsji wynosi 32-35o C.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5782F54-DAB5-4458-852F-47B413D885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1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1202</Words>
  <Application>Microsoft Office PowerPoint</Application>
  <PresentationFormat>Pokaz na ekranie (4:3)</PresentationFormat>
  <Paragraphs>116</Paragraphs>
  <Slides>15</Slides>
  <Notes>15</Notes>
  <HiddenSlides>0</HiddenSlides>
  <MMClips>15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20" baseType="lpstr">
      <vt:lpstr>Arial</vt:lpstr>
      <vt:lpstr>SimSun</vt:lpstr>
      <vt:lpstr>Times New Roman</vt:lpstr>
      <vt:lpstr>Arial Unicode MS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Wirusy</dc:title>
  <dc:creator>Michał &amp; Majka</dc:creator>
  <cp:lastModifiedBy>Justyna Zamorska</cp:lastModifiedBy>
  <cp:revision>25</cp:revision>
  <cp:lastPrinted>1601-01-01T00:00:00Z</cp:lastPrinted>
  <dcterms:created xsi:type="dcterms:W3CDTF">2005-02-16T11:47:28Z</dcterms:created>
  <dcterms:modified xsi:type="dcterms:W3CDTF">2020-11-09T16:54:57Z</dcterms:modified>
</cp:coreProperties>
</file>