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handoutMasterIdLst>
    <p:handoutMasterId r:id="rId18"/>
  </p:handoutMasterIdLst>
  <p:sldIdLst>
    <p:sldId id="256" r:id="rId2"/>
    <p:sldId id="290" r:id="rId3"/>
    <p:sldId id="272" r:id="rId4"/>
    <p:sldId id="312" r:id="rId5"/>
    <p:sldId id="318" r:id="rId6"/>
    <p:sldId id="313" r:id="rId7"/>
    <p:sldId id="314" r:id="rId8"/>
    <p:sldId id="315" r:id="rId9"/>
    <p:sldId id="308" r:id="rId10"/>
    <p:sldId id="319" r:id="rId11"/>
    <p:sldId id="320" r:id="rId12"/>
    <p:sldId id="267" r:id="rId13"/>
    <p:sldId id="311" r:id="rId14"/>
    <p:sldId id="275" r:id="rId15"/>
    <p:sldId id="276" r:id="rId16"/>
    <p:sldId id="317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66CC"/>
    <a:srgbClr val="99FF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82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2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738" name="Rectangle 2">
            <a:extLst>
              <a:ext uri="{FF2B5EF4-FFF2-40B4-BE49-F238E27FC236}">
                <a16:creationId xmlns:a16="http://schemas.microsoft.com/office/drawing/2014/main" id="{51EE0E61-1520-44C9-9411-319A13D3DCB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00739" name="Rectangle 3">
            <a:extLst>
              <a:ext uri="{FF2B5EF4-FFF2-40B4-BE49-F238E27FC236}">
                <a16:creationId xmlns:a16="http://schemas.microsoft.com/office/drawing/2014/main" id="{10D7339C-6DA1-4683-B5E2-9FBADD9D5881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00740" name="Rectangle 4">
            <a:extLst>
              <a:ext uri="{FF2B5EF4-FFF2-40B4-BE49-F238E27FC236}">
                <a16:creationId xmlns:a16="http://schemas.microsoft.com/office/drawing/2014/main" id="{53C41B9F-13C1-4485-88C5-E0614CE69978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00741" name="Rectangle 5">
            <a:extLst>
              <a:ext uri="{FF2B5EF4-FFF2-40B4-BE49-F238E27FC236}">
                <a16:creationId xmlns:a16="http://schemas.microsoft.com/office/drawing/2014/main" id="{5F020F8A-7780-4CCD-B7F4-06A064836531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4044077-41B4-4ADA-919B-ACEDE0ABA42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8">
            <a:extLst>
              <a:ext uri="{FF2B5EF4-FFF2-40B4-BE49-F238E27FC236}">
                <a16:creationId xmlns:a16="http://schemas.microsoft.com/office/drawing/2014/main" id="{84C81B01-E2BF-4E97-A9C5-2F18BF286A38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19">
              <a:extLst>
                <a:ext uri="{FF2B5EF4-FFF2-40B4-BE49-F238E27FC236}">
                  <a16:creationId xmlns:a16="http://schemas.microsoft.com/office/drawing/2014/main" id="{3E006CA9-0AC7-4EBE-A712-DF5C4EBAB719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20">
                <a:extLst>
                  <a:ext uri="{FF2B5EF4-FFF2-40B4-BE49-F238E27FC236}">
                    <a16:creationId xmlns:a16="http://schemas.microsoft.com/office/drawing/2014/main" id="{7EE1E72F-11DE-491D-BD8F-E5A14BD8047E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pl-PL"/>
              </a:p>
            </p:txBody>
          </p:sp>
          <p:sp>
            <p:nvSpPr>
              <p:cNvPr id="9" name="Freeform 21">
                <a:extLst>
                  <a:ext uri="{FF2B5EF4-FFF2-40B4-BE49-F238E27FC236}">
                    <a16:creationId xmlns:a16="http://schemas.microsoft.com/office/drawing/2014/main" id="{9C61EC57-CC8A-41BE-877A-7428A4DF58BA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pl-PL"/>
              </a:p>
            </p:txBody>
          </p:sp>
          <p:sp>
            <p:nvSpPr>
              <p:cNvPr id="10" name="Freeform 22">
                <a:extLst>
                  <a:ext uri="{FF2B5EF4-FFF2-40B4-BE49-F238E27FC236}">
                    <a16:creationId xmlns:a16="http://schemas.microsoft.com/office/drawing/2014/main" id="{79A35B44-861F-4CE0-A23F-1E52C2A023CD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pl-PL"/>
              </a:p>
            </p:txBody>
          </p:sp>
          <p:sp>
            <p:nvSpPr>
              <p:cNvPr id="11" name="Freeform 23">
                <a:extLst>
                  <a:ext uri="{FF2B5EF4-FFF2-40B4-BE49-F238E27FC236}">
                    <a16:creationId xmlns:a16="http://schemas.microsoft.com/office/drawing/2014/main" id="{6A2C2EE4-15AD-4FB1-8027-180420638AC1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12" name="Freeform 24">
                <a:extLst>
                  <a:ext uri="{FF2B5EF4-FFF2-40B4-BE49-F238E27FC236}">
                    <a16:creationId xmlns:a16="http://schemas.microsoft.com/office/drawing/2014/main" id="{25389571-A979-4887-9175-4C57FDCE2DFB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pl-PL"/>
              </a:p>
            </p:txBody>
          </p:sp>
        </p:grpSp>
        <p:sp>
          <p:nvSpPr>
            <p:cNvPr id="6" name="Freeform 25">
              <a:extLst>
                <a:ext uri="{FF2B5EF4-FFF2-40B4-BE49-F238E27FC236}">
                  <a16:creationId xmlns:a16="http://schemas.microsoft.com/office/drawing/2014/main" id="{8CA698C6-92FD-4259-9B01-415D5E68243F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pl-PL"/>
            </a:p>
          </p:txBody>
        </p:sp>
        <p:sp>
          <p:nvSpPr>
            <p:cNvPr id="7" name="Freeform 26">
              <a:extLst>
                <a:ext uri="{FF2B5EF4-FFF2-40B4-BE49-F238E27FC236}">
                  <a16:creationId xmlns:a16="http://schemas.microsoft.com/office/drawing/2014/main" id="{E688029A-E7C8-46BD-A5F1-0560CF0D8EFA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248 h 1906"/>
                <a:gd name="T4" fmla="*/ 5848 w 5740"/>
                <a:gd name="T5" fmla="*/ 1248 h 1906"/>
                <a:gd name="T6" fmla="*/ 5848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41575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pl-PL"/>
              <a:t>Kliknij, aby edytować styl wzorca tytułu</a:t>
            </a:r>
          </a:p>
        </p:txBody>
      </p:sp>
      <p:sp>
        <p:nvSpPr>
          <p:cNvPr id="41575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13" name="Rectangle 13">
            <a:extLst>
              <a:ext uri="{FF2B5EF4-FFF2-40B4-BE49-F238E27FC236}">
                <a16:creationId xmlns:a16="http://schemas.microsoft.com/office/drawing/2014/main" id="{3B549305-05B5-4093-8419-9A0FD6CA07B2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id="{29FB3D8F-88FF-4403-9CA8-096C4B6D61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5" name="Rectangle 15">
            <a:extLst>
              <a:ext uri="{FF2B5EF4-FFF2-40B4-BE49-F238E27FC236}">
                <a16:creationId xmlns:a16="http://schemas.microsoft.com/office/drawing/2014/main" id="{7F422229-1C47-4B28-BADE-EB61DF26010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E5DF2F-4C45-47C6-B8E8-FCE9ECF59CB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70666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ACD253EC-B8FF-4641-AB71-D4EBDF8E8F4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FB7FDA6A-8964-4170-ACD8-C82F76C2598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A25587-6CA8-4848-AFEC-1FE1B721C36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6729214D-B91D-4AB8-8F81-1BE386C8F2C0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77620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63EE160D-1273-490F-A5D1-395893E1304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76684660-BD50-427D-BAA1-9398148AD7A9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39464F-EE67-4BF4-B4F1-B311CD660B6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D9DBDC23-D7C8-43B2-BEFA-037C4EF151C8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74317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C7DE9EE4-4967-46D0-A9BC-BECBFFB426D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062612D9-FB9E-43B0-8478-5BE202EE20A5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7F1877-4C5C-4411-9369-F8492E0B84A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31701CC8-67E6-4CD0-AF63-8641DD0F08CE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15487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2DB61347-1223-479E-90D5-9E2CAB98EA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8" name="Rectangle 15">
            <a:extLst>
              <a:ext uri="{FF2B5EF4-FFF2-40B4-BE49-F238E27FC236}">
                <a16:creationId xmlns:a16="http://schemas.microsoft.com/office/drawing/2014/main" id="{63128419-3C1B-40E9-9663-8D6DEB00C7B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3D9958-E1E5-46F8-9EBD-79A8FE55A43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id="{E7EBF025-0C0D-4B11-BAC9-B01BBA1DEBC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74760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Rectangle 13">
            <a:extLst>
              <a:ext uri="{FF2B5EF4-FFF2-40B4-BE49-F238E27FC236}">
                <a16:creationId xmlns:a16="http://schemas.microsoft.com/office/drawing/2014/main" id="{508C63DB-F937-4938-A5BF-AFEC522CD0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Rectangle 15">
            <a:extLst>
              <a:ext uri="{FF2B5EF4-FFF2-40B4-BE49-F238E27FC236}">
                <a16:creationId xmlns:a16="http://schemas.microsoft.com/office/drawing/2014/main" id="{20BC410C-4C4B-48E3-8F90-5B21C981431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C08CCA-881A-4C45-8C61-2A53D547D86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6504C688-D1E1-4BDB-B895-3BC064F1699E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1004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950F5B9A-B095-4613-854B-D684B772BA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Rectangle 15">
            <a:extLst>
              <a:ext uri="{FF2B5EF4-FFF2-40B4-BE49-F238E27FC236}">
                <a16:creationId xmlns:a16="http://schemas.microsoft.com/office/drawing/2014/main" id="{49EFFFA6-F693-4174-AA19-C1458B20A1B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B1DE37-15C4-4B5E-B6A2-3CAC7664641C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6CE7A5CF-E9B6-4BC9-9B82-796B699E25CD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63746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3F75F0D1-BDA9-4343-A065-206C7B5AC80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E5653B0E-AE4D-40A8-AC38-1B2CB816648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B751E-24BA-4860-B3A7-C825B93AE352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F2AFB370-D46C-4965-A7C7-58CEF804423C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48525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CEBE5B38-7BC1-4AE6-8409-1FBF5D583FB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10200AC0-FB63-45E0-BAA8-320780156D3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5562AD-41EA-41B2-9914-F82F3E718AB1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C27D6C6D-ADFF-4B9B-B57E-FBBC612FB54D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45073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A8869BF7-1236-4DF7-BE17-C68542BC69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E7B8AE52-577D-4F35-9B70-FBD064E6A02B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02BA8-32AF-4B43-B061-58361A796EC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813639ED-2B8B-4730-92E4-E3D34D9CF3EB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84130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B6BD330B-B470-43AA-80C5-E81BFA8F10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Rectangle 15">
            <a:extLst>
              <a:ext uri="{FF2B5EF4-FFF2-40B4-BE49-F238E27FC236}">
                <a16:creationId xmlns:a16="http://schemas.microsoft.com/office/drawing/2014/main" id="{964F0D85-6A47-4E30-8AFB-EB176CA9ED3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16268-B18B-40F1-A85E-8AEBF81E465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1F33C012-C11B-4433-BF4A-396719EE4484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9974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ytuł, tekst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13">
            <a:extLst>
              <a:ext uri="{FF2B5EF4-FFF2-40B4-BE49-F238E27FC236}">
                <a16:creationId xmlns:a16="http://schemas.microsoft.com/office/drawing/2014/main" id="{92D63617-E517-4CD5-A614-1B0BB269C65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Rectangle 15">
            <a:extLst>
              <a:ext uri="{FF2B5EF4-FFF2-40B4-BE49-F238E27FC236}">
                <a16:creationId xmlns:a16="http://schemas.microsoft.com/office/drawing/2014/main" id="{AA7EAF62-F153-4E1F-96B3-30E595722BAA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19A64-5ED8-4648-883B-BDCAF96BD91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4FE19B80-E6D1-4D74-A900-42D05AB4DE36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85950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733" name="Rectangle 13">
            <a:extLst>
              <a:ext uri="{FF2B5EF4-FFF2-40B4-BE49-F238E27FC236}">
                <a16:creationId xmlns:a16="http://schemas.microsoft.com/office/drawing/2014/main" id="{EDECBCF7-BEF4-4944-BD6F-14F2AD05543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14735" name="Rectangle 15">
            <a:extLst>
              <a:ext uri="{FF2B5EF4-FFF2-40B4-BE49-F238E27FC236}">
                <a16:creationId xmlns:a16="http://schemas.microsoft.com/office/drawing/2014/main" id="{9375D29E-3F9F-4EBB-A6E8-CA288AD4A45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7887E94-6B28-445B-B700-5D553D2F853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  <p:grpSp>
        <p:nvGrpSpPr>
          <p:cNvPr id="1028" name="Group 19">
            <a:extLst>
              <a:ext uri="{FF2B5EF4-FFF2-40B4-BE49-F238E27FC236}">
                <a16:creationId xmlns:a16="http://schemas.microsoft.com/office/drawing/2014/main" id="{8A1AAB44-A0FD-4459-B632-80296DEA0238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032" name="Group 18">
              <a:extLst>
                <a:ext uri="{FF2B5EF4-FFF2-40B4-BE49-F238E27FC236}">
                  <a16:creationId xmlns:a16="http://schemas.microsoft.com/office/drawing/2014/main" id="{B227386D-2AC6-432E-8A69-A4D09BD26972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14725" name="Freeform 5">
                <a:extLst>
                  <a:ext uri="{FF2B5EF4-FFF2-40B4-BE49-F238E27FC236}">
                    <a16:creationId xmlns:a16="http://schemas.microsoft.com/office/drawing/2014/main" id="{2D909656-C0D8-46BC-9C33-48F2895C2B9A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pl-PL"/>
              </a:p>
            </p:txBody>
          </p:sp>
          <p:sp>
            <p:nvSpPr>
              <p:cNvPr id="414726" name="Freeform 6">
                <a:extLst>
                  <a:ext uri="{FF2B5EF4-FFF2-40B4-BE49-F238E27FC236}">
                    <a16:creationId xmlns:a16="http://schemas.microsoft.com/office/drawing/2014/main" id="{F973DF15-1983-4C73-9626-4F88AF7C831D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pl-PL"/>
              </a:p>
            </p:txBody>
          </p:sp>
          <p:sp>
            <p:nvSpPr>
              <p:cNvPr id="414727" name="Freeform 7">
                <a:extLst>
                  <a:ext uri="{FF2B5EF4-FFF2-40B4-BE49-F238E27FC236}">
                    <a16:creationId xmlns:a16="http://schemas.microsoft.com/office/drawing/2014/main" id="{C7775807-78B8-4F2E-B4F1-881EFD690BD5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pl-PL"/>
              </a:p>
            </p:txBody>
          </p:sp>
          <p:sp>
            <p:nvSpPr>
              <p:cNvPr id="1038" name="Freeform 8">
                <a:extLst>
                  <a:ext uri="{FF2B5EF4-FFF2-40B4-BE49-F238E27FC236}">
                    <a16:creationId xmlns:a16="http://schemas.microsoft.com/office/drawing/2014/main" id="{CA0119EA-A32B-4E57-ADB2-576DA880EB2E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l-PL"/>
              </a:p>
            </p:txBody>
          </p:sp>
          <p:sp>
            <p:nvSpPr>
              <p:cNvPr id="414729" name="Freeform 9">
                <a:extLst>
                  <a:ext uri="{FF2B5EF4-FFF2-40B4-BE49-F238E27FC236}">
                    <a16:creationId xmlns:a16="http://schemas.microsoft.com/office/drawing/2014/main" id="{CAECCB0E-8DA9-4FDA-8543-0AFBFBFF7F29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pl-PL"/>
              </a:p>
            </p:txBody>
          </p:sp>
        </p:grpSp>
        <p:sp>
          <p:nvSpPr>
            <p:cNvPr id="414730" name="Freeform 10">
              <a:extLst>
                <a:ext uri="{FF2B5EF4-FFF2-40B4-BE49-F238E27FC236}">
                  <a16:creationId xmlns:a16="http://schemas.microsoft.com/office/drawing/2014/main" id="{A5E674C1-D463-4FCA-8ACF-6E151FDF145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pl-PL"/>
            </a:p>
          </p:txBody>
        </p:sp>
        <p:sp>
          <p:nvSpPr>
            <p:cNvPr id="1034" name="Freeform 3">
              <a:extLst>
                <a:ext uri="{FF2B5EF4-FFF2-40B4-BE49-F238E27FC236}">
                  <a16:creationId xmlns:a16="http://schemas.microsoft.com/office/drawing/2014/main" id="{F6B5EAB4-4F32-4E3E-B106-241567FBDEC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248 h 1906"/>
                <a:gd name="T4" fmla="*/ 5848 w 5740"/>
                <a:gd name="T5" fmla="*/ 1248 h 1906"/>
                <a:gd name="T6" fmla="*/ 5848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l-PL"/>
            </a:p>
          </p:txBody>
        </p:sp>
      </p:grpSp>
      <p:sp>
        <p:nvSpPr>
          <p:cNvPr id="414731" name="Rectangle 11">
            <a:extLst>
              <a:ext uri="{FF2B5EF4-FFF2-40B4-BE49-F238E27FC236}">
                <a16:creationId xmlns:a16="http://schemas.microsoft.com/office/drawing/2014/main" id="{3CCAE2C3-2B1B-45FF-8BE1-823B8E0EC2F1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 wzorca tytułu</a:t>
            </a:r>
          </a:p>
        </p:txBody>
      </p:sp>
      <p:sp>
        <p:nvSpPr>
          <p:cNvPr id="414734" name="Rectangle 14">
            <a:extLst>
              <a:ext uri="{FF2B5EF4-FFF2-40B4-BE49-F238E27FC236}">
                <a16:creationId xmlns:a16="http://schemas.microsoft.com/office/drawing/2014/main" id="{03B676CB-FDB3-4598-9908-DD2F74207B53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14740" name="Rectangle 20">
            <a:extLst>
              <a:ext uri="{FF2B5EF4-FFF2-40B4-BE49-F238E27FC236}">
                <a16:creationId xmlns:a16="http://schemas.microsoft.com/office/drawing/2014/main" id="{4AFD3641-B646-4494-8ABF-550AD6C9F5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51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  <p:sldLayoutId id="214748385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3.png"/><Relationship Id="rId2" Type="http://schemas.microsoft.com/office/2007/relationships/media" Target="../media/media3.m4a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1.bin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2" name="Rectangle 2">
            <a:extLst>
              <a:ext uri="{FF2B5EF4-FFF2-40B4-BE49-F238E27FC236}">
                <a16:creationId xmlns:a16="http://schemas.microsoft.com/office/drawing/2014/main" id="{74561F50-5B75-487D-8B6C-07D90BA7E2D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39750" y="476250"/>
            <a:ext cx="7772400" cy="595313"/>
          </a:xfrm>
        </p:spPr>
        <p:txBody>
          <a:bodyPr/>
          <a:lstStyle/>
          <a:p>
            <a:pPr eaLnBrk="1" hangingPunct="1">
              <a:defRPr/>
            </a:pPr>
            <a:endParaRPr lang="pl-PL" sz="3600" i="1" dirty="0">
              <a:solidFill>
                <a:srgbClr val="FFFF00"/>
              </a:solidFill>
            </a:endParaRP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7827C60C-32C6-4ED7-92F1-3EFBF699E93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1071563"/>
            <a:ext cx="6400800" cy="1714500"/>
          </a:xfrm>
        </p:spPr>
        <p:txBody>
          <a:bodyPr/>
          <a:lstStyle/>
          <a:p>
            <a:pPr eaLnBrk="1" hangingPunct="1"/>
            <a:r>
              <a:rPr lang="pl-PL" altLang="pl-PL" b="1" i="1">
                <a:solidFill>
                  <a:srgbClr val="FFFF00"/>
                </a:solidFill>
                <a:effectLst/>
              </a:rPr>
              <a:t>Eutrofizacja wód powierzchniowych</a:t>
            </a:r>
          </a:p>
        </p:txBody>
      </p:sp>
      <p:pic>
        <p:nvPicPr>
          <p:cNvPr id="4100" name="Picture 3" descr="http://upload.wikimedia.org/wikipedia/commons/7/78/Potomac_river_eutro.jpg">
            <a:extLst>
              <a:ext uri="{FF2B5EF4-FFF2-40B4-BE49-F238E27FC236}">
                <a16:creationId xmlns:a16="http://schemas.microsoft.com/office/drawing/2014/main" id="{9FF09C4F-D5B5-4668-8425-C58CDD916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286125"/>
            <a:ext cx="4214812" cy="318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F:\Moje dokumenty\Moje obrazy\zakwit.jpg">
            <a:extLst>
              <a:ext uri="{FF2B5EF4-FFF2-40B4-BE49-F238E27FC236}">
                <a16:creationId xmlns:a16="http://schemas.microsoft.com/office/drawing/2014/main" id="{F6A63A91-0887-4E2F-9CF0-FC91E3126F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481" y="3342781"/>
            <a:ext cx="3923928" cy="307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1E7B086-9BBF-4A2C-95CE-179F532921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3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4986D0F9-8518-40A3-BCE6-629E1FC7D16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0" y="188913"/>
            <a:ext cx="9144000" cy="2525712"/>
          </a:xfrm>
        </p:spPr>
        <p:txBody>
          <a:bodyPr/>
          <a:lstStyle/>
          <a:p>
            <a:pPr algn="just" eaLnBrk="1" hangingPunct="1"/>
            <a:r>
              <a:rPr lang="pl-PL" altLang="pl-PL" sz="3000" i="1">
                <a:solidFill>
                  <a:srgbClr val="FFFF00"/>
                </a:solidFill>
                <a:effectLst/>
              </a:rPr>
              <a:t>Eutrofizacja – </a:t>
            </a:r>
            <a:r>
              <a:rPr lang="pl-PL" altLang="pl-PL" sz="3000" b="0">
                <a:solidFill>
                  <a:srgbClr val="FFFF00"/>
                </a:solidFill>
                <a:effectLst/>
              </a:rPr>
              <a:t>wzbogacanie na drodze naturalnej bądź sztucznej w mineralne składniki pokarmowe, masowy rozwój roślin wodnych stymulowany przez te składniki oraz skutki nadmiernej produkcji  substancji organicznej</a:t>
            </a:r>
          </a:p>
        </p:txBody>
      </p:sp>
      <p:pic>
        <p:nvPicPr>
          <p:cNvPr id="475140" name="Picture 4">
            <a:extLst>
              <a:ext uri="{FF2B5EF4-FFF2-40B4-BE49-F238E27FC236}">
                <a16:creationId xmlns:a16="http://schemas.microsoft.com/office/drawing/2014/main" id="{CB323527-B68C-4797-AEDA-6DF8F7DDDF69}"/>
              </a:ext>
            </a:extLst>
          </p:cNvPr>
          <p:cNvPicPr>
            <a:picLocks noChangeAspect="1" noChangeArrowheads="1"/>
          </p:cNvPicPr>
          <p:nvPr>
            <p:ph type="subTitle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74863" y="3357563"/>
            <a:ext cx="4783137" cy="33115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8B6D983-1810-4B45-8550-7D03C2E46A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631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3967EC81-523E-4933-9CF0-8EB15E493E7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468313" y="188913"/>
            <a:ext cx="8353425" cy="792162"/>
          </a:xfrm>
        </p:spPr>
        <p:txBody>
          <a:bodyPr/>
          <a:lstStyle/>
          <a:p>
            <a:pPr eaLnBrk="1" hangingPunct="1">
              <a:lnSpc>
                <a:spcPct val="75000"/>
              </a:lnSpc>
            </a:pPr>
            <a:r>
              <a:rPr lang="pl-PL" altLang="pl-PL" sz="2600" i="1">
                <a:solidFill>
                  <a:srgbClr val="FFFF00"/>
                </a:solidFill>
                <a:effectLst/>
              </a:rPr>
              <a:t>Przyczyny eutrofizacji</a:t>
            </a:r>
          </a:p>
        </p:txBody>
      </p:sp>
      <p:sp>
        <p:nvSpPr>
          <p:cNvPr id="456707" name="Rectangle 3">
            <a:extLst>
              <a:ext uri="{FF2B5EF4-FFF2-40B4-BE49-F238E27FC236}">
                <a16:creationId xmlns:a16="http://schemas.microsoft.com/office/drawing/2014/main" id="{44813F85-B7E3-47F8-8C07-E8A3A2E92E70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71500" y="1341438"/>
            <a:ext cx="8215313" cy="5327650"/>
          </a:xfrm>
        </p:spPr>
        <p:txBody>
          <a:bodyPr/>
          <a:lstStyle/>
          <a:p>
            <a:pPr marL="609600" indent="-609600" algn="just" eaLnBrk="1" hangingPunct="1">
              <a:defRPr/>
            </a:pPr>
            <a:endParaRPr lang="pl-PL" dirty="0"/>
          </a:p>
        </p:txBody>
      </p:sp>
      <p:graphicFrame>
        <p:nvGraphicFramePr>
          <p:cNvPr id="6148" name="Object 4">
            <a:extLst>
              <a:ext uri="{FF2B5EF4-FFF2-40B4-BE49-F238E27FC236}">
                <a16:creationId xmlns:a16="http://schemas.microsoft.com/office/drawing/2014/main" id="{ABC5EBF3-F2D7-4384-85DC-5BFB55FEC8E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30188" y="1109663"/>
          <a:ext cx="8355012" cy="5948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name="Dokument" r:id="rId5" imgW="8926506" imgH="6368984" progId="Word.Document.12">
                  <p:embed/>
                </p:oleObj>
              </mc:Choice>
              <mc:Fallback>
                <p:oleObj name="Dokument" r:id="rId5" imgW="8926506" imgH="6368984" progId="Word.Document.12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0188" y="1109663"/>
                        <a:ext cx="8355012" cy="5948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0C9C3A1B-5B71-4E7D-940F-1073761C24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6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6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427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pole tekstowe 1">
            <a:extLst>
              <a:ext uri="{FF2B5EF4-FFF2-40B4-BE49-F238E27FC236}">
                <a16:creationId xmlns:a16="http://schemas.microsoft.com/office/drawing/2014/main" id="{5107282C-CDE5-4499-9FCF-CE6357203C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0"/>
            <a:ext cx="77152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>
                <a:solidFill>
                  <a:srgbClr val="FFFF00"/>
                </a:solidFill>
              </a:rPr>
              <a:t>Efekty eutrofizacji: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>
                <a:solidFill>
                  <a:srgbClr val="FFFF00"/>
                </a:solidFill>
              </a:rPr>
              <a:t>1. Nadmierny rozwój roślin fitoplanktonowych</a:t>
            </a:r>
          </a:p>
        </p:txBody>
      </p:sp>
      <p:pic>
        <p:nvPicPr>
          <p:cNvPr id="7171" name="Obraz 2" descr="Scan001.jpg">
            <a:extLst>
              <a:ext uri="{FF2B5EF4-FFF2-40B4-BE49-F238E27FC236}">
                <a16:creationId xmlns:a16="http://schemas.microsoft.com/office/drawing/2014/main" id="{697A0AAE-9C29-4227-8221-33B7B0EC3B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1357313"/>
            <a:ext cx="7715250" cy="506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CA90AB5-17F3-4EB1-AC22-35FB2A2E8E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3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pole tekstowe 1">
            <a:extLst>
              <a:ext uri="{FF2B5EF4-FFF2-40B4-BE49-F238E27FC236}">
                <a16:creationId xmlns:a16="http://schemas.microsoft.com/office/drawing/2014/main" id="{BA4033D1-2D73-4CB3-9405-F8AFF94A89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813" y="100012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1800"/>
          </a:p>
        </p:txBody>
      </p:sp>
      <p:graphicFrame>
        <p:nvGraphicFramePr>
          <p:cNvPr id="3" name="Group 27">
            <a:extLst>
              <a:ext uri="{FF2B5EF4-FFF2-40B4-BE49-F238E27FC236}">
                <a16:creationId xmlns:a16="http://schemas.microsoft.com/office/drawing/2014/main" id="{B01FFBD3-180C-4A01-99A2-3611969EA371}"/>
              </a:ext>
            </a:extLst>
          </p:cNvPr>
          <p:cNvGraphicFramePr>
            <a:graphicFrameLocks noGrp="1"/>
          </p:cNvGraphicFramePr>
          <p:nvPr/>
        </p:nvGraphicFramePr>
        <p:xfrm>
          <a:off x="1500188" y="1428750"/>
          <a:ext cx="6096000" cy="4064000"/>
        </p:xfrm>
        <a:graphic>
          <a:graphicData uri="http://schemas.openxmlformats.org/drawingml/2006/table">
            <a:tbl>
              <a:tblPr/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1600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Pora roku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  Grupa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organizmów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Kolor wody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Zima, wiosna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Okrzemki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Brunatny, żółty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Lato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Sinice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Zielenice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Niebieskozielony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zielony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6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Zima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Bruzdnice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Czerwony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D78EE73-E52A-48F0-B6E4-1F1A3B1A9A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1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pole tekstowe 1">
            <a:extLst>
              <a:ext uri="{FF2B5EF4-FFF2-40B4-BE49-F238E27FC236}">
                <a16:creationId xmlns:a16="http://schemas.microsoft.com/office/drawing/2014/main" id="{59C87C25-A4EC-442D-AD78-382D669821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13" y="714375"/>
            <a:ext cx="8929687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/>
              <a:t>2. W strefie litoralu pogorszenie warunków świetlnych w efekcie nadmiernego rozwoju fitoplanktonu powoduje ustępowanie roślinności zanurzonej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24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/>
              <a:t>3. Masowy rozwój glonów nitkowych ( szczególnie w litoralu) – kożuch na dnie i na roślinności zanurzonej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24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/>
              <a:t>4. Zanik tlenu w strefach głębinowych powoduje wyginięcie większości gatunków zwierząt, przy wzroście trofii w hypolimnionie występuje siarkowodór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24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/>
              <a:t>5. W sytuacja skrajnych następuje zupełne wyczerpanie tlenu i występowanie siarkowodoru zachodzi także w warstwach powierzchniowych ( zwłaszcza w okresach bezwietrznych i przy wysokiej trofii).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C05F4A94-F40D-4E69-810B-540B201C7F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3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pole tekstowe 1">
            <a:extLst>
              <a:ext uri="{FF2B5EF4-FFF2-40B4-BE49-F238E27FC236}">
                <a16:creationId xmlns:a16="http://schemas.microsoft.com/office/drawing/2014/main" id="{08F18D35-39A7-49B0-B0B8-FB0F57DEAA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188" y="785813"/>
            <a:ext cx="8501062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/>
              <a:t>6. Zmiany w litoralu, a także deficyty tlenowe powodują znaczne pogorszenie warunków tarła i rozrodu ryb, a w konsekwencji zasadnicze zmiany składu i stosunków dominacji w zespołach ryb. Ustępuja ryby łososiowate, ustepuje szczupak, zaczynają dominować ryby karpiowate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24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/>
              <a:t>7. Deficyty tlenowe w strefach głębionych oraz  zanik roślinności litoralnej potęguje eutrofizację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24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/>
              <a:t>8. Zmiany własności organoleptycznych wody- zmiana smaku i zapachu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24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/>
              <a:t>9. Pogorszenie bakteriologii wody – wzrost liczebności mikroorganizmów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177E4C38-8662-4587-989D-1E388E1436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6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pole tekstowe 1">
            <a:extLst>
              <a:ext uri="{FF2B5EF4-FFF2-40B4-BE49-F238E27FC236}">
                <a16:creationId xmlns:a16="http://schemas.microsoft.com/office/drawing/2014/main" id="{30D8FEB6-E92B-473A-B9B9-9BFD678C38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642938"/>
            <a:ext cx="8001000" cy="517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b="1" u="sng"/>
              <a:t>1. MECHANICZNE METODY ZWALCZANIA ORGANIZMÓW ROŚLINNYCH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2400">
              <a:latin typeface="Bookman Old Style" panose="020506040505050202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>
                <a:latin typeface="Bookman Old Style" panose="02050604050505020204" pitchFamily="18" charset="0"/>
              </a:rPr>
              <a:t>Mechaniczne usuwanie organizmów roślinnych ze zbiornika wodnego może się odbywać za pomocą specjalnie do tego celu przystosowanych jednostek pływających. Odnosi się to do usuwania z powierzchni wody kożucha organizmów spychanych przez wiatr w stronę jednego z brzegów lub zatok, szczególnie przy sinicowych zakwitach wody.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2400">
              <a:latin typeface="Bookman Old Style" panose="020506040505050202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2400" b="1" i="1">
              <a:solidFill>
                <a:srgbClr val="99FF33"/>
              </a:solidFill>
            </a:endParaRP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>
                <a:latin typeface="Bookman Old Style" panose="020506040505050202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180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8BF3E75D-CCF9-4CE9-B469-F3185A47F1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3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595" name="Rectangle 3">
            <a:extLst>
              <a:ext uri="{FF2B5EF4-FFF2-40B4-BE49-F238E27FC236}">
                <a16:creationId xmlns:a16="http://schemas.microsoft.com/office/drawing/2014/main" id="{7B724E48-C616-4ACD-B334-DC9BF6EEA67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68313" y="1700213"/>
            <a:ext cx="8351837" cy="43195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pl-PL" dirty="0"/>
          </a:p>
          <a:p>
            <a:pPr algn="just" eaLnBrk="1" hangingPunct="1">
              <a:lnSpc>
                <a:spcPct val="75000"/>
              </a:lnSpc>
              <a:defRPr/>
            </a:pPr>
            <a:r>
              <a:rPr lang="pl-PL" dirty="0"/>
              <a:t>	</a:t>
            </a:r>
          </a:p>
        </p:txBody>
      </p:sp>
      <p:pic>
        <p:nvPicPr>
          <p:cNvPr id="494597" name="Picture 5" descr="picture1b">
            <a:extLst>
              <a:ext uri="{FF2B5EF4-FFF2-40B4-BE49-F238E27FC236}">
                <a16:creationId xmlns:a16="http://schemas.microsoft.com/office/drawing/2014/main" id="{3A641615-00FD-4493-A0CC-89138AB58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951218"/>
            <a:ext cx="6265193" cy="3782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4598" name="Rectangle 6">
            <a:extLst>
              <a:ext uri="{FF2B5EF4-FFF2-40B4-BE49-F238E27FC236}">
                <a16:creationId xmlns:a16="http://schemas.microsoft.com/office/drawing/2014/main" id="{FED423DA-5BF9-45C4-89CF-05D296F94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5734050"/>
            <a:ext cx="86042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b="1"/>
              <a:t>Aerator pulweryzacyjny pracujący na jeziorze Trzesiecko w Szczecinku </a:t>
            </a:r>
          </a:p>
        </p:txBody>
      </p:sp>
      <p:sp>
        <p:nvSpPr>
          <p:cNvPr id="3" name="Tytuł 2">
            <a:extLst>
              <a:ext uri="{FF2B5EF4-FFF2-40B4-BE49-F238E27FC236}">
                <a16:creationId xmlns:a16="http://schemas.microsoft.com/office/drawing/2014/main" id="{F6FC5D33-5F85-4C0A-9F72-1F6515A49D41}"/>
              </a:ext>
            </a:extLst>
          </p:cNvPr>
          <p:cNvSpPr>
            <a:spLocks noGrp="1"/>
          </p:cNvSpPr>
          <p:nvPr>
            <p:ph type="ctrTitle" sz="quarter"/>
          </p:nvPr>
        </p:nvSpPr>
        <p:spPr>
          <a:xfrm>
            <a:off x="107503" y="177801"/>
            <a:ext cx="9073009" cy="1883047"/>
          </a:xfrm>
        </p:spPr>
        <p:txBody>
          <a:bodyPr/>
          <a:lstStyle/>
          <a:p>
            <a:pPr eaLnBrk="1" hangingPunct="1"/>
            <a:r>
              <a:rPr lang="pl-PL" altLang="pl-PL" sz="1800" u="sng" dirty="0"/>
              <a:t>2. METODY FIZYCZNE</a:t>
            </a:r>
            <a:br>
              <a:rPr lang="pl-PL" altLang="pl-PL" sz="1800" dirty="0"/>
            </a:br>
            <a:br>
              <a:rPr lang="pl-PL" altLang="pl-PL" sz="1800" dirty="0"/>
            </a:br>
            <a:r>
              <a:rPr lang="pl-PL" altLang="pl-PL" sz="1800" dirty="0"/>
              <a:t> - </a:t>
            </a:r>
            <a:r>
              <a:rPr lang="pl-PL" altLang="pl-PL" sz="1800" dirty="0">
                <a:latin typeface="Bookman Old Style" panose="02050604050505020204" pitchFamily="18" charset="0"/>
              </a:rPr>
              <a:t>nagłe obniżenie temperatury wody -  </a:t>
            </a:r>
            <a:r>
              <a:rPr lang="pl-PL" altLang="pl-PL" sz="1800" dirty="0" err="1">
                <a:latin typeface="Bookman Old Style" panose="02050604050505020204" pitchFamily="18" charset="0"/>
              </a:rPr>
              <a:t>naddenne</a:t>
            </a:r>
            <a:r>
              <a:rPr lang="pl-PL" altLang="pl-PL" sz="1800" dirty="0">
                <a:latin typeface="Bookman Old Style" panose="02050604050505020204" pitchFamily="18" charset="0"/>
              </a:rPr>
              <a:t> napowietrzanie lub pompowanie wód </a:t>
            </a:r>
            <a:r>
              <a:rPr lang="pl-PL" altLang="pl-PL" sz="1800" dirty="0" err="1">
                <a:latin typeface="Bookman Old Style" panose="02050604050505020204" pitchFamily="18" charset="0"/>
              </a:rPr>
              <a:t>naddennych</a:t>
            </a:r>
            <a:r>
              <a:rPr lang="pl-PL" altLang="pl-PL" sz="1800" dirty="0">
                <a:latin typeface="Bookman Old Style" panose="02050604050505020204" pitchFamily="18" charset="0"/>
              </a:rPr>
              <a:t> z odprowadzeniem na powierzchnię jeziora,</a:t>
            </a:r>
            <a:br>
              <a:rPr lang="pl-PL" altLang="pl-PL" sz="1800" dirty="0">
                <a:latin typeface="Bookman Old Style" panose="02050604050505020204" pitchFamily="18" charset="0"/>
              </a:rPr>
            </a:br>
            <a:br>
              <a:rPr lang="pl-PL" altLang="pl-PL" sz="1800" dirty="0">
                <a:latin typeface="Bookman Old Style" panose="02050604050505020204" pitchFamily="18" charset="0"/>
              </a:rPr>
            </a:br>
            <a:endParaRPr lang="pl-PL" sz="1800" dirty="0"/>
          </a:p>
        </p:txBody>
      </p:sp>
      <p:pic>
        <p:nvPicPr>
          <p:cNvPr id="5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9288E7E-3FDD-4934-83E0-3429C25919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94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5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945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1487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Prostokąt 1">
            <a:extLst>
              <a:ext uri="{FF2B5EF4-FFF2-40B4-BE49-F238E27FC236}">
                <a16:creationId xmlns:a16="http://schemas.microsoft.com/office/drawing/2014/main" id="{C956A9EF-34BB-483C-93E8-468978BA26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720850"/>
            <a:ext cx="8208962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Char char="-"/>
            </a:pPr>
            <a:r>
              <a:rPr lang="pl-PL" altLang="pl-PL" sz="1800">
                <a:latin typeface="Bookman Old Style" panose="02050604050505020204" pitchFamily="18" charset="0"/>
              </a:rPr>
              <a:t> </a:t>
            </a:r>
            <a:r>
              <a:rPr lang="pl-PL" altLang="pl-PL" sz="1800" b="1">
                <a:latin typeface="Bookman Old Style" panose="02050604050505020204" pitchFamily="18" charset="0"/>
              </a:rPr>
              <a:t>sztuczne silne zmętnienie wody</a:t>
            </a:r>
            <a:r>
              <a:rPr lang="pl-PL" altLang="pl-PL" sz="1800">
                <a:latin typeface="Bookman Old Style" panose="02050604050505020204" pitchFamily="18" charset="0"/>
              </a:rPr>
              <a:t>, np. przez wprowadzenie do niej ilastych zawiesin. W następstwie tego zabiegu ogranicza się przenikanie światła do wody, pogarszając warunki fotosyntezy. Opadające na dno cząstki zawiesin adsorbują na powierzchni bakterie i plankton, zmniejszając ich ilość w toni wodnej. Metoda ta jest skuteczna w odniesieniu do sinic i częściowo zielenic,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1800">
              <a:latin typeface="Bookman Old Style" panose="02050604050505020204" pitchFamily="18" charset="0"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D7917030-1AD3-4CA2-9BAB-90B70CE7BB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Prostokąt 1">
            <a:extLst>
              <a:ext uri="{FF2B5EF4-FFF2-40B4-BE49-F238E27FC236}">
                <a16:creationId xmlns:a16="http://schemas.microsoft.com/office/drawing/2014/main" id="{85A2F63E-46AF-43A9-9B52-770DC56DD2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858963"/>
            <a:ext cx="7561212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 dirty="0">
                <a:latin typeface="Bookman Old Style" panose="02050604050505020204" pitchFamily="18" charset="0"/>
              </a:rPr>
              <a:t>- wytrącenie ich koagulantami</a:t>
            </a:r>
            <a:r>
              <a:rPr lang="pl-PL" altLang="pl-PL" sz="1800" dirty="0">
                <a:latin typeface="Bookman Old Style" panose="02050604050505020204" pitchFamily="18" charset="0"/>
              </a:rPr>
              <a:t> – siarczanem </a:t>
            </a:r>
            <a:r>
              <a:rPr lang="pl-PL" altLang="pl-PL" sz="1800" dirty="0" err="1">
                <a:latin typeface="Bookman Old Style" panose="02050604050505020204" pitchFamily="18" charset="0"/>
              </a:rPr>
              <a:t>glinu</a:t>
            </a:r>
            <a:r>
              <a:rPr lang="pl-PL" altLang="pl-PL" sz="1800" dirty="0">
                <a:latin typeface="Bookman Old Style" panose="02050604050505020204" pitchFamily="18" charset="0"/>
              </a:rPr>
              <a:t> i tlenkiem </a:t>
            </a:r>
            <a:r>
              <a:rPr lang="pl-PL" altLang="pl-PL" sz="1800" dirty="0" err="1">
                <a:latin typeface="Bookman Old Style" panose="02050604050505020204" pitchFamily="18" charset="0"/>
              </a:rPr>
              <a:t>glinu</a:t>
            </a:r>
            <a:r>
              <a:rPr lang="pl-PL" altLang="pl-PL" sz="1800" dirty="0">
                <a:latin typeface="Bookman Old Style" panose="02050604050505020204" pitchFamily="18" charset="0"/>
              </a:rPr>
              <a:t>. Tlenek </a:t>
            </a:r>
            <a:r>
              <a:rPr lang="pl-PL" altLang="pl-PL" sz="1800" dirty="0" err="1">
                <a:latin typeface="Bookman Old Style" panose="02050604050505020204" pitchFamily="18" charset="0"/>
              </a:rPr>
              <a:t>glinu</a:t>
            </a:r>
            <a:r>
              <a:rPr lang="pl-PL" altLang="pl-PL" sz="1800" dirty="0">
                <a:latin typeface="Bookman Old Style" panose="02050604050505020204" pitchFamily="18" charset="0"/>
              </a:rPr>
              <a:t> zmniejsza o ponad 50% liczbę komórek sinicy. Siarczan </a:t>
            </a:r>
            <a:r>
              <a:rPr lang="pl-PL" altLang="pl-PL" sz="1800" dirty="0" err="1">
                <a:latin typeface="Bookman Old Style" panose="02050604050505020204" pitchFamily="18" charset="0"/>
              </a:rPr>
              <a:t>glinu</a:t>
            </a:r>
            <a:r>
              <a:rPr lang="pl-PL" altLang="pl-PL" sz="1800" dirty="0">
                <a:latin typeface="Bookman Old Style" panose="02050604050505020204" pitchFamily="18" charset="0"/>
              </a:rPr>
              <a:t> w bezwodnej substancji oczyszcza wodę z zakwitu </a:t>
            </a:r>
            <a:r>
              <a:rPr lang="pl-PL" altLang="pl-PL" sz="1800" dirty="0" err="1">
                <a:latin typeface="Bookman Old Style" panose="02050604050505020204" pitchFamily="18" charset="0"/>
              </a:rPr>
              <a:t>sinicowego</a:t>
            </a:r>
            <a:r>
              <a:rPr lang="pl-PL" altLang="pl-PL" sz="1800" dirty="0">
                <a:latin typeface="Bookman Old Style" panose="02050604050505020204" pitchFamily="18" charset="0"/>
              </a:rPr>
              <a:t>, który </a:t>
            </a:r>
            <a:r>
              <a:rPr lang="pl-PL" altLang="pl-PL" sz="1800" dirty="0" err="1">
                <a:latin typeface="Bookman Old Style" panose="02050604050505020204" pitchFamily="18" charset="0"/>
              </a:rPr>
              <a:t>sedymentuje</a:t>
            </a:r>
            <a:r>
              <a:rPr lang="pl-PL" altLang="pl-PL" sz="1800" dirty="0">
                <a:latin typeface="Bookman Old Style" panose="02050604050505020204" pitchFamily="18" charset="0"/>
              </a:rPr>
              <a:t> na dno. Do poprawy efektywności zabiegu można dodatkowo wprowadzić kwas krzemkowy w ilości 10 – 15% dawki </a:t>
            </a:r>
            <a:r>
              <a:rPr lang="pl-PL" altLang="pl-PL" sz="1800" dirty="0" err="1">
                <a:latin typeface="Bookman Old Style" panose="02050604050505020204" pitchFamily="18" charset="0"/>
              </a:rPr>
              <a:t>koagulanta</a:t>
            </a:r>
            <a:endParaRPr lang="pl-PL" altLang="pl-PL" sz="1800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F0EEBB8-4B5B-45A1-B60B-FE78F749AA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6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86" name="Rectangle 2">
            <a:extLst>
              <a:ext uri="{FF2B5EF4-FFF2-40B4-BE49-F238E27FC236}">
                <a16:creationId xmlns:a16="http://schemas.microsoft.com/office/drawing/2014/main" id="{C15A3702-9140-4027-862C-4729B17AEAFB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50825" y="188913"/>
            <a:ext cx="7772400" cy="311150"/>
          </a:xfrm>
        </p:spPr>
        <p:txBody>
          <a:bodyPr/>
          <a:lstStyle/>
          <a:p>
            <a:pPr algn="l" eaLnBrk="1" hangingPunct="1">
              <a:lnSpc>
                <a:spcPct val="75000"/>
              </a:lnSpc>
              <a:defRPr/>
            </a:pPr>
            <a:endParaRPr lang="pl-PL" sz="2600" i="1" dirty="0">
              <a:solidFill>
                <a:srgbClr val="FFFF00"/>
              </a:solidFill>
            </a:endParaRPr>
          </a:p>
        </p:txBody>
      </p:sp>
      <p:sp>
        <p:nvSpPr>
          <p:cNvPr id="451587" name="Rectangle 3">
            <a:extLst>
              <a:ext uri="{FF2B5EF4-FFF2-40B4-BE49-F238E27FC236}">
                <a16:creationId xmlns:a16="http://schemas.microsoft.com/office/drawing/2014/main" id="{90588C16-9350-4E45-A85E-86038F50243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50825" y="1268413"/>
            <a:ext cx="8424863" cy="5040312"/>
          </a:xfrm>
        </p:spPr>
        <p:txBody>
          <a:bodyPr/>
          <a:lstStyle/>
          <a:p>
            <a:pPr algn="just" eaLnBrk="1" hangingPunct="1">
              <a:lnSpc>
                <a:spcPct val="75000"/>
              </a:lnSpc>
              <a:defRPr/>
            </a:pPr>
            <a:r>
              <a:rPr lang="pl-PL" b="1" i="1" dirty="0"/>
              <a:t>	</a:t>
            </a:r>
            <a:r>
              <a:rPr lang="pl-PL" b="1" dirty="0">
                <a:solidFill>
                  <a:srgbClr val="99FF33"/>
                </a:solidFill>
              </a:rPr>
              <a:t>Przemywanie - </a:t>
            </a:r>
            <a:r>
              <a:rPr lang="pl-PL" dirty="0"/>
              <a:t>polega na dostarczaniu doń czystej wody, ubogiej w substancje odżywcze. Wymaga to istnienia w pobliżu jeziora źródła takiej wody.</a:t>
            </a:r>
          </a:p>
          <a:p>
            <a:pPr algn="just" eaLnBrk="1" hangingPunct="1">
              <a:lnSpc>
                <a:spcPct val="75000"/>
              </a:lnSpc>
              <a:defRPr/>
            </a:pPr>
            <a:r>
              <a:rPr lang="pl-PL" dirty="0"/>
              <a:t> 	</a:t>
            </a:r>
            <a:r>
              <a:rPr lang="pl-PL" dirty="0" err="1"/>
              <a:t>Przesył</a:t>
            </a:r>
            <a:r>
              <a:rPr lang="pl-PL" dirty="0"/>
              <a:t> wody z większej odległości byłby bardzo kosztowny. Wymiana wody w jeziorze powinna dokonywać się kilka razy w roku.</a:t>
            </a:r>
          </a:p>
          <a:p>
            <a:pPr algn="just" eaLnBrk="1" hangingPunct="1">
              <a:lnSpc>
                <a:spcPct val="75000"/>
              </a:lnSpc>
              <a:defRPr/>
            </a:pPr>
            <a:r>
              <a:rPr lang="pl-PL" dirty="0"/>
              <a:t>	Odmianą tradycyjnego przemywania jeziora jest odprowadzenie silnie </a:t>
            </a:r>
            <a:r>
              <a:rPr lang="pl-PL" dirty="0" err="1"/>
              <a:t>zeutryfizowanych</a:t>
            </a:r>
            <a:r>
              <a:rPr lang="pl-PL" dirty="0"/>
              <a:t> wód </a:t>
            </a:r>
            <a:r>
              <a:rPr lang="pl-PL" dirty="0" err="1"/>
              <a:t>hypolimnionu</a:t>
            </a:r>
            <a:r>
              <a:rPr lang="pl-PL" dirty="0"/>
              <a:t> i wprowadzenie na ich miejsce dobrze natlenionych wód pochodzących spoza jeziora.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E8000FA5-42BA-4EF6-B00F-5B2D05A793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1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51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51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923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pole tekstowe 1">
            <a:extLst>
              <a:ext uri="{FF2B5EF4-FFF2-40B4-BE49-F238E27FC236}">
                <a16:creationId xmlns:a16="http://schemas.microsoft.com/office/drawing/2014/main" id="{9B6A316E-ACD7-4D53-A063-D432C7FA2A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0" y="571500"/>
            <a:ext cx="8501063" cy="6032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800" b="1" dirty="0">
                <a:latin typeface="Bookman Old Style" panose="02050604050505020204" pitchFamily="18" charset="0"/>
              </a:rPr>
              <a:t>Metody chemiczne – zastosowanie </a:t>
            </a:r>
            <a:r>
              <a:rPr lang="pl-PL" altLang="pl-PL" sz="2800" b="1" dirty="0" err="1">
                <a:latin typeface="Bookman Old Style" panose="02050604050505020204" pitchFamily="18" charset="0"/>
              </a:rPr>
              <a:t>algicydów</a:t>
            </a:r>
            <a:endParaRPr lang="pl-PL" altLang="pl-PL" sz="2800" b="1" dirty="0">
              <a:latin typeface="Bookman Old Style" panose="020506040505050202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2800" b="1" dirty="0">
              <a:latin typeface="Bookman Old Style" panose="020506040505050202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b="1" dirty="0">
                <a:latin typeface="Bookman Old Style" panose="02050604050505020204" pitchFamily="18" charset="0"/>
              </a:rPr>
              <a:t>Siarczan miedzi</a:t>
            </a:r>
            <a:r>
              <a:rPr lang="pl-PL" altLang="pl-PL" sz="2400" dirty="0">
                <a:latin typeface="Bookman Old Style" panose="02050604050505020204" pitchFamily="18" charset="0"/>
              </a:rPr>
              <a:t> -  0,3-0,8 mg/dm3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b="1" dirty="0">
                <a:latin typeface="Bookman Old Style" panose="02050604050505020204" pitchFamily="18" charset="0"/>
              </a:rPr>
              <a:t>Chlorowanie</a:t>
            </a:r>
            <a:r>
              <a:rPr lang="pl-PL" altLang="pl-PL" sz="2400" dirty="0">
                <a:latin typeface="Bookman Old Style" panose="02050604050505020204" pitchFamily="18" charset="0"/>
              </a:rPr>
              <a:t> – wapno chlorowane, podchloryn wapnia, podchloryn sodu, dwutlenek chloru - 0,5-1,0 mg Cl2/dm3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b="1" dirty="0">
                <a:latin typeface="Bookman Old Style" panose="02050604050505020204" pitchFamily="18" charset="0"/>
              </a:rPr>
              <a:t>Nadmanganian potasu</a:t>
            </a:r>
            <a:r>
              <a:rPr lang="pl-PL" altLang="pl-PL" sz="2400" dirty="0">
                <a:latin typeface="Bookman Old Style" panose="020506040505050202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b="1" dirty="0">
                <a:latin typeface="Bookman Old Style" panose="02050604050505020204" pitchFamily="18" charset="0"/>
              </a:rPr>
              <a:t>Woda amoniakalna</a:t>
            </a:r>
            <a:r>
              <a:rPr lang="pl-PL" altLang="pl-PL" sz="2400" dirty="0">
                <a:latin typeface="Bookman Old Style" panose="02050604050505020204" pitchFamily="18" charset="0"/>
              </a:rPr>
              <a:t>  - 2,5-2,8 mgNH3/dm3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b="1" dirty="0">
                <a:latin typeface="Bookman Old Style" panose="02050604050505020204" pitchFamily="18" charset="0"/>
              </a:rPr>
              <a:t>Pochodne chinonu</a:t>
            </a:r>
            <a:r>
              <a:rPr lang="pl-PL" altLang="pl-PL" sz="2400" dirty="0">
                <a:latin typeface="Bookman Old Style" panose="02050604050505020204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b="1" dirty="0">
                <a:latin typeface="Bookman Old Style" panose="02050604050505020204" pitchFamily="18" charset="0"/>
              </a:rPr>
              <a:t>Sól sodowa</a:t>
            </a:r>
            <a:r>
              <a:rPr lang="pl-PL" altLang="pl-PL" sz="2400" dirty="0">
                <a:latin typeface="Bookman Old Style" panose="02050604050505020204" pitchFamily="18" charset="0"/>
              </a:rPr>
              <a:t> kwasów huminowych, nazywana preparatem torfowym,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b="1" dirty="0">
                <a:latin typeface="Bookman Old Style" panose="02050604050505020204" pitchFamily="18" charset="0"/>
              </a:rPr>
              <a:t>Herbicydy</a:t>
            </a:r>
            <a:r>
              <a:rPr lang="pl-PL" altLang="pl-PL" sz="2400" dirty="0">
                <a:latin typeface="Bookman Old Style" panose="02050604050505020204" pitchFamily="18" charset="0"/>
              </a:rPr>
              <a:t> - </a:t>
            </a:r>
            <a:r>
              <a:rPr lang="pl-PL" altLang="pl-PL" sz="2400" dirty="0" err="1">
                <a:latin typeface="Bookman Old Style" panose="02050604050505020204" pitchFamily="18" charset="0"/>
              </a:rPr>
              <a:t>monurom</a:t>
            </a:r>
            <a:r>
              <a:rPr lang="pl-PL" altLang="pl-PL" sz="2400" dirty="0">
                <a:latin typeface="Bookman Old Style" panose="02050604050505020204" pitchFamily="18" charset="0"/>
              </a:rPr>
              <a:t>, </a:t>
            </a:r>
            <a:r>
              <a:rPr lang="pl-PL" altLang="pl-PL" sz="2400" dirty="0" err="1">
                <a:latin typeface="Bookman Old Style" panose="02050604050505020204" pitchFamily="18" charset="0"/>
              </a:rPr>
              <a:t>symazyna</a:t>
            </a:r>
            <a:r>
              <a:rPr lang="pl-PL" altLang="pl-PL" sz="2400" dirty="0">
                <a:latin typeface="Bookman Old Style" panose="02050604050505020204" pitchFamily="18" charset="0"/>
              </a:rPr>
              <a:t>, </a:t>
            </a:r>
            <a:r>
              <a:rPr lang="pl-PL" altLang="pl-PL" sz="2400" dirty="0" err="1">
                <a:latin typeface="Bookman Old Style" panose="02050604050505020204" pitchFamily="18" charset="0"/>
              </a:rPr>
              <a:t>amitrol</a:t>
            </a:r>
            <a:r>
              <a:rPr lang="pl-PL" altLang="pl-PL" sz="2400" dirty="0">
                <a:latin typeface="Bookman Old Style" panose="02050604050505020204" pitchFamily="18" charset="0"/>
              </a:rPr>
              <a:t>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2400" b="1" dirty="0">
              <a:latin typeface="Bookman Old Style" panose="02050604050505020204" pitchFamily="18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b="1" dirty="0">
                <a:latin typeface="Bookman Old Style" panose="02050604050505020204" pitchFamily="18" charset="0"/>
              </a:rPr>
              <a:t>Inne środki chemiczne</a:t>
            </a:r>
            <a:r>
              <a:rPr lang="pl-PL" altLang="pl-PL" sz="2400" dirty="0">
                <a:latin typeface="Bookman Old Style" panose="02050604050505020204" pitchFamily="18" charset="0"/>
              </a:rPr>
              <a:t>,  srebro katodowe, antybiotyki, organiczne związki cynku, metyloamina,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1800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B9A50EC-E29B-4A41-8755-0D88DE971F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59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78" name="Rectangle 2">
            <a:extLst>
              <a:ext uri="{FF2B5EF4-FFF2-40B4-BE49-F238E27FC236}">
                <a16:creationId xmlns:a16="http://schemas.microsoft.com/office/drawing/2014/main" id="{0F332309-68CB-4CA8-AB31-911CA89E827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79388" y="188913"/>
            <a:ext cx="7772400" cy="719137"/>
          </a:xfrm>
        </p:spPr>
        <p:txBody>
          <a:bodyPr/>
          <a:lstStyle/>
          <a:p>
            <a:pPr eaLnBrk="1" hangingPunct="1">
              <a:lnSpc>
                <a:spcPct val="75000"/>
              </a:lnSpc>
              <a:defRPr/>
            </a:pPr>
            <a:r>
              <a:rPr lang="pl-PL" sz="2800" i="1" dirty="0" err="1">
                <a:solidFill>
                  <a:srgbClr val="99FF33"/>
                </a:solidFill>
              </a:rPr>
              <a:t>Biomanipulacja</a:t>
            </a:r>
            <a:br>
              <a:rPr lang="pl-PL" sz="2800" i="1" dirty="0">
                <a:solidFill>
                  <a:srgbClr val="99FF33"/>
                </a:solidFill>
              </a:rPr>
            </a:br>
            <a:endParaRPr lang="pl-PL" sz="2600" i="1" dirty="0">
              <a:solidFill>
                <a:srgbClr val="FFFF00"/>
              </a:solidFill>
            </a:endParaRPr>
          </a:p>
        </p:txBody>
      </p:sp>
      <p:sp>
        <p:nvSpPr>
          <p:cNvPr id="459779" name="Rectangle 3">
            <a:extLst>
              <a:ext uri="{FF2B5EF4-FFF2-40B4-BE49-F238E27FC236}">
                <a16:creationId xmlns:a16="http://schemas.microsoft.com/office/drawing/2014/main" id="{F3C3E553-DA86-4619-A9F3-B88AB9ECBFD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23850" y="1000125"/>
            <a:ext cx="8496300" cy="5597525"/>
          </a:xfrm>
        </p:spPr>
        <p:txBody>
          <a:bodyPr/>
          <a:lstStyle/>
          <a:p>
            <a:pPr algn="just">
              <a:defRPr/>
            </a:pPr>
            <a:r>
              <a:rPr lang="pl-PL" b="1" i="1" dirty="0"/>
              <a:t>	</a:t>
            </a:r>
            <a:r>
              <a:rPr lang="pl-PL" sz="2800" dirty="0"/>
              <a:t>Polega ona na ingerencji w najwyższe ogniwa piramidy troficznej w zbiorniku, prowadzącej do ograniczenia presji ryb planktonożernych na zooplankton. Rozwijający się licznie zooplankton, zwłaszcza duże gatunki wioślarek, utrzymują fitoplankton na niskim poziomie liczebności. Ingerencja człowieka w ekosystem zbiornika polega na:</a:t>
            </a:r>
          </a:p>
          <a:p>
            <a:pPr algn="just">
              <a:defRPr/>
            </a:pPr>
            <a:r>
              <a:rPr lang="pl-PL" sz="2800" dirty="0"/>
              <a:t>  1.selektywnym wytruciu wszystkich ryb przy użyciu </a:t>
            </a:r>
            <a:r>
              <a:rPr lang="pl-PL" sz="2800" dirty="0" err="1"/>
              <a:t>rotenonu</a:t>
            </a:r>
            <a:r>
              <a:rPr lang="pl-PL" sz="2800" dirty="0"/>
              <a:t>, </a:t>
            </a:r>
          </a:p>
          <a:p>
            <a:pPr algn="just">
              <a:defRPr/>
            </a:pPr>
            <a:r>
              <a:rPr lang="pl-PL" sz="2800" dirty="0"/>
              <a:t>  2.intensywnym odłowieniu ryb lub</a:t>
            </a:r>
          </a:p>
          <a:p>
            <a:pPr algn="just">
              <a:defRPr/>
            </a:pPr>
            <a:r>
              <a:rPr lang="pl-PL" sz="2800" dirty="0"/>
              <a:t>  3.zarybieniu zbiornika dużymi partiami ryb drapieżnych, utrzymujących niskie pogłowie planktonożernych. 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pl-PL" sz="3000" dirty="0">
              <a:effectLst/>
            </a:endParaRP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29F59B7-23E7-4051-94DD-BE0367ADD1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9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59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59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59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593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02" name="Rectangle 2">
            <a:extLst>
              <a:ext uri="{FF2B5EF4-FFF2-40B4-BE49-F238E27FC236}">
                <a16:creationId xmlns:a16="http://schemas.microsoft.com/office/drawing/2014/main" id="{C05B66DE-B0E7-4803-BD4D-D97B963AE2C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79388" y="188913"/>
            <a:ext cx="7772400" cy="719137"/>
          </a:xfrm>
        </p:spPr>
        <p:txBody>
          <a:bodyPr/>
          <a:lstStyle/>
          <a:p>
            <a:pPr algn="l" eaLnBrk="1" hangingPunct="1">
              <a:lnSpc>
                <a:spcPct val="75000"/>
              </a:lnSpc>
              <a:defRPr/>
            </a:pPr>
            <a:endParaRPr lang="pl-PL" sz="2600" i="1" dirty="0">
              <a:solidFill>
                <a:srgbClr val="FFFF00"/>
              </a:solidFill>
            </a:endParaRPr>
          </a:p>
        </p:txBody>
      </p:sp>
      <p:sp>
        <p:nvSpPr>
          <p:cNvPr id="460803" name="Rectangle 3">
            <a:extLst>
              <a:ext uri="{FF2B5EF4-FFF2-40B4-BE49-F238E27FC236}">
                <a16:creationId xmlns:a16="http://schemas.microsoft.com/office/drawing/2014/main" id="{B9EFD313-08DA-4488-AB97-EB4177CD2CE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68313" y="1844675"/>
            <a:ext cx="8351837" cy="34559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pl-PL" b="1" i="1">
                <a:solidFill>
                  <a:srgbClr val="99FF33"/>
                </a:solidFill>
              </a:rPr>
              <a:t>Biomanipulacja.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pl-PL" b="1" i="1"/>
              <a:t>	</a:t>
            </a:r>
            <a:r>
              <a:rPr lang="pl-PL">
                <a:effectLst/>
              </a:rPr>
              <a:t>Wprowadzenie do jeziora tołpygi białej – typowej przedstawicielki ryb fitoplanktonożernych, sprzyja ograniczeniu rozwoju fitoplanktonu.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pl-PL">
                <a:effectLst/>
              </a:rPr>
              <a:t>	Podobnie wprowadzenie amura może okazać się skuteczne w likwidacji nadmiernie rozrośniętej roślinności makrofizycznej.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B218A606-431D-4E14-AC7E-0529751CA3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60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60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892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pole tekstowe 1">
            <a:extLst>
              <a:ext uri="{FF2B5EF4-FFF2-40B4-BE49-F238E27FC236}">
                <a16:creationId xmlns:a16="http://schemas.microsoft.com/office/drawing/2014/main" id="{6118B8C7-479D-4552-9314-F1962536E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714375"/>
            <a:ext cx="8143875" cy="637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dirty="0"/>
              <a:t>Metoda ta, często stosowana ujawniła funkcjonujące w ekosystemie mechanizmy sprzężenia zwrotnego, które w wielu przypadkach ograniczyły lub wręcz udaremniły pozytywny jej wpływ na jakość wody. Oto kilka takich mechanizmów: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dirty="0"/>
              <a:t>- rozwój dużych organizmów fitoplanktonowych, które nie mogą być odfiltrowane przez zooplankton (zwłaszcza kolonijnych gatunków sinic),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dirty="0"/>
              <a:t>- rozwój glonów toksycznych, które rozwijają się masowo, ponieważ nie są wyżerane przez zooplankton,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dirty="0"/>
              <a:t>- rozwój drapieżnych bezkręgowców odżywiających się zooplanktonem,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dirty="0"/>
              <a:t>-  mała przeżywalność introdukowanych ryb, zwłaszcza narybku ryb drapieżnych, która zwykle nie przekracza kilkunastu procent,</a:t>
            </a:r>
          </a:p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dirty="0"/>
              <a:t>- szybkie odradzanie się licznych populacji planktonożernych w wyniku ich migracji z wodami dopływów oraz intensywnego rozmnażania się w zbiorniku.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l-PL" altLang="pl-PL" sz="2400" dirty="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75309C0-390B-4E38-BEF3-B2AB29A670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683</TotalTime>
  <Words>808</Words>
  <Application>Microsoft Office PowerPoint</Application>
  <PresentationFormat>Pokaz na ekranie (4:3)</PresentationFormat>
  <Paragraphs>74</Paragraphs>
  <Slides>16</Slides>
  <Notes>0</Notes>
  <HiddenSlides>0</HiddenSlides>
  <MMClips>16</MMClips>
  <ScaleCrop>false</ScaleCrop>
  <HeadingPairs>
    <vt:vector size="8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3" baseType="lpstr">
      <vt:lpstr>Garamond</vt:lpstr>
      <vt:lpstr>Arial</vt:lpstr>
      <vt:lpstr>Wingdings</vt:lpstr>
      <vt:lpstr>Calibri</vt:lpstr>
      <vt:lpstr>Bookman Old Style</vt:lpstr>
      <vt:lpstr>Stream</vt:lpstr>
      <vt:lpstr>Dokument programu Microsoft Word</vt:lpstr>
      <vt:lpstr>Prezentacja programu PowerPoint</vt:lpstr>
      <vt:lpstr>Eutrofizacja – wzbogacanie na drodze naturalnej bądź sztucznej w mineralne składniki pokarmowe, masowy rozwój roślin wodnych stymulowany przez te składniki oraz skutki nadmiernej produkcji  substancji organicznej</vt:lpstr>
      <vt:lpstr>Przyczyny eutrofizacji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2. METODY FIZYCZNE   - nagłe obniżenie temperatury wody -  naddenne napowietrzanie lub pompowanie wód naddennych z odprowadzeniem na powierzchnię jeziora,  </vt:lpstr>
      <vt:lpstr>Prezentacja programu PowerPoint</vt:lpstr>
      <vt:lpstr>Prezentacja programu PowerPoint</vt:lpstr>
      <vt:lpstr>Prezentacja programu PowerPoint</vt:lpstr>
      <vt:lpstr>Prezentacja programu PowerPoint</vt:lpstr>
      <vt:lpstr>Biomanipulacja 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Ochrona środowiska</dc:title>
  <dc:creator>dom</dc:creator>
  <cp:lastModifiedBy>Justyna Zamorska</cp:lastModifiedBy>
  <cp:revision>43</cp:revision>
  <cp:lastPrinted>1601-01-01T00:00:00Z</cp:lastPrinted>
  <dcterms:created xsi:type="dcterms:W3CDTF">2007-01-14T16:03:48Z</dcterms:created>
  <dcterms:modified xsi:type="dcterms:W3CDTF">2020-12-14T11:03:41Z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4</vt:i4>
  </property>
</Properties>
</file>