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61" r:id="rId5"/>
    <p:sldId id="262" r:id="rId6"/>
    <p:sldId id="264" r:id="rId7"/>
    <p:sldId id="265" r:id="rId8"/>
    <p:sldId id="267" r:id="rId9"/>
    <p:sldId id="268" r:id="rId10"/>
    <p:sldId id="270" r:id="rId11"/>
    <p:sldId id="271" r:id="rId12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504" y="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>
            <a:extLst>
              <a:ext uri="{FF2B5EF4-FFF2-40B4-BE49-F238E27FC236}">
                <a16:creationId xmlns:a16="http://schemas.microsoft.com/office/drawing/2014/main" id="{97750186-C4BC-41D9-808F-48EA264B85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1" name="AutoShape 2">
            <a:extLst>
              <a:ext uri="{FF2B5EF4-FFF2-40B4-BE49-F238E27FC236}">
                <a16:creationId xmlns:a16="http://schemas.microsoft.com/office/drawing/2014/main" id="{D66FC179-7C2B-49CB-91DC-1F72A71518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2" name="AutoShape 3">
            <a:extLst>
              <a:ext uri="{FF2B5EF4-FFF2-40B4-BE49-F238E27FC236}">
                <a16:creationId xmlns:a16="http://schemas.microsoft.com/office/drawing/2014/main" id="{3B015199-E369-4B35-96C6-E99418334A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3" name="Rectangle 4">
            <a:extLst>
              <a:ext uri="{FF2B5EF4-FFF2-40B4-BE49-F238E27FC236}">
                <a16:creationId xmlns:a16="http://schemas.microsoft.com/office/drawing/2014/main" id="{61D122D1-0C8B-4F85-90B2-DD8BD2895514}"/>
              </a:ext>
            </a:extLst>
          </p:cNvPr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3537" cy="12487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AA144300-E3CF-44E6-A192-41135A2F422F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>
            <a:extLst>
              <a:ext uri="{FF2B5EF4-FFF2-40B4-BE49-F238E27FC236}">
                <a16:creationId xmlns:a16="http://schemas.microsoft.com/office/drawing/2014/main" id="{9BA7CD6A-1233-45B3-BC8C-2B5D7528123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0996868F-08F4-4B8B-BD66-FF5882A6636F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>
            <a:extLst>
              <a:ext uri="{FF2B5EF4-FFF2-40B4-BE49-F238E27FC236}">
                <a16:creationId xmlns:a16="http://schemas.microsoft.com/office/drawing/2014/main" id="{1F758826-9197-40C7-BCEA-0E1D285EC37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E73D6782-718E-436B-B618-A2C56ADB0E2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3C021333-8B14-417D-8DBA-FDD40E2ED40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BD54C1F2-B6C1-4EBA-BFE7-385D2421E28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74A97065-4C4D-4221-A4C9-1498B15023C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BE7AA7DE-B940-4470-99C9-BC4D8FEC48C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id="{81BB1D18-6B0D-46F0-97F8-61CF2C91D92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1A55AD17-5563-4524-8E83-AC9DF7CF56C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>
            <a:extLst>
              <a:ext uri="{FF2B5EF4-FFF2-40B4-BE49-F238E27FC236}">
                <a16:creationId xmlns:a16="http://schemas.microsoft.com/office/drawing/2014/main" id="{C3014CE8-8C6A-446D-BF8F-3D68F96B553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E22E27BF-A9AA-4CBA-855B-801BC1097BDB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07531E74-E1F2-4BE2-9C87-04B64B4A9D0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C675549B-0919-4CB6-A338-FAD0CE1D549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>
            <a:extLst>
              <a:ext uri="{FF2B5EF4-FFF2-40B4-BE49-F238E27FC236}">
                <a16:creationId xmlns:a16="http://schemas.microsoft.com/office/drawing/2014/main" id="{D203CF3A-35A4-43F2-9D85-50A220A03FA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1B6526EC-E2B8-45D5-BE13-CD7B58460521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:a16="http://schemas.microsoft.com/office/drawing/2014/main" id="{9EE42CFD-8930-4E4F-81D2-DE3158FC0B6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49701" cy="124888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8AB6ACB4-90CA-4A4C-A8EF-F6C4C3143049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02113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>
            <a:extLst>
              <a:ext uri="{FF2B5EF4-FFF2-40B4-BE49-F238E27FC236}">
                <a16:creationId xmlns:a16="http://schemas.microsoft.com/office/drawing/2014/main" id="{AE1F1994-FA19-41D8-9895-4D9F140031A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03E1CAFF-2DA3-4FEC-8B5E-F591FEBE3983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>
            <a:extLst>
              <a:ext uri="{FF2B5EF4-FFF2-40B4-BE49-F238E27FC236}">
                <a16:creationId xmlns:a16="http://schemas.microsoft.com/office/drawing/2014/main" id="{486DFFA4-A287-4994-A240-D94E3ACDBC1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0B74FEEE-49D1-4EE9-8341-000B55B93EF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1B6EE1-63B4-430B-A7DF-4AACCF637FB4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54A5934-5C58-43D5-837C-C1C8DE03D31A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962422-F737-4013-AB3F-6815643D187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50978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DE4EA00-EE6B-4037-AD6D-167DB67625AD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27582A2-223A-436B-8ADE-AAA878186CC5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16EED-2646-41AA-BF6B-63598EF1DB6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76689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0C3EA9A-A28C-4B27-A668-6B4DE3C30DA9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9294E95-69FD-489C-8780-CD4AE09E5BA5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253D2-DB56-4F40-9D1A-00690B04C39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32359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451961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5425" cy="451961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7DD53B08-D9C8-4F88-89B0-98387BCF53ED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B819AA-A4D4-4A29-B299-2E73E5A41A60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8BE72-BEB6-485D-8E11-1EA37E7A29D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049428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A76AFD4-A2E7-49C6-A872-5DCB2E67A422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DBC4490E-5B3F-4416-BF59-AA23B2966892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5D18E-5280-4F48-980D-AEA9DEF32F9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96467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5B02256-53CF-4871-AC34-A94F3CAB98FA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4A98CD5-35DA-4FE2-8E17-5A36F8ABC7C4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E2E99-833E-4753-BF97-E77195C841A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101068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CB8F8B89-C2F3-4205-973E-DF65746A2FB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F1F4EB58-C827-4B54-8038-17D1F5D67E2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A4614C-0E4C-415B-9043-F9595CAD195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40459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687E3B50-D980-4063-B679-1D8BC2FF169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8170E2F-7934-4CBF-8AF5-8E379CD0760D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7A1651-9CC3-4A13-AB8C-971FC3FCED9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339596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174499AA-2354-44AE-8645-4A66EEA02204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D652754-E96B-439B-82A9-FBFCFAD0C784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BC245-0606-45DA-B242-3242DAFB5B2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103875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B3FD0B3-560C-4D85-9335-0E350D4BE7E5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39BCF09-EB44-46F7-861C-0D7755D59B2D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859D62-1D91-4520-AF11-DCF29B0A9DA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99738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4638" y="128588"/>
            <a:ext cx="2055812" cy="59912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5038" cy="59912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F87929-0F61-4649-9778-27F05D769722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F615885-8E11-42D9-AB14-526D14494AAA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CFBDD-E31A-401B-BB17-DA88623C308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185131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DC5C14F0-20FC-4D59-9EC7-392787F232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3250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tytułu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0585C91A-7EDF-43DC-8C19-045A2EE397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3250" cy="4519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konspektu</a:t>
            </a:r>
          </a:p>
          <a:p>
            <a:pPr lvl="1"/>
            <a:r>
              <a:rPr lang="en-GB" altLang="pl-PL"/>
              <a:t>Drugi poziom konspektu</a:t>
            </a:r>
          </a:p>
          <a:p>
            <a:pPr lvl="2"/>
            <a:r>
              <a:rPr lang="en-GB" altLang="pl-PL"/>
              <a:t>Trzeci poziom konspektu</a:t>
            </a:r>
          </a:p>
          <a:p>
            <a:pPr lvl="3"/>
            <a:r>
              <a:rPr lang="en-GB" altLang="pl-PL"/>
              <a:t>Czwarty poziom konspektu</a:t>
            </a:r>
          </a:p>
          <a:p>
            <a:pPr lvl="4"/>
            <a:r>
              <a:rPr lang="en-GB" altLang="pl-PL"/>
              <a:t>Piąty poziom konspektu</a:t>
            </a:r>
          </a:p>
          <a:p>
            <a:pPr lvl="4"/>
            <a:r>
              <a:rPr lang="en-GB" altLang="pl-PL"/>
              <a:t>Szósty poziom konspektu</a:t>
            </a:r>
          </a:p>
          <a:p>
            <a:pPr lvl="4"/>
            <a:r>
              <a:rPr lang="en-GB" altLang="pl-PL"/>
              <a:t>Siódmy poziom konspektu</a:t>
            </a:r>
          </a:p>
          <a:p>
            <a:pPr lvl="4"/>
            <a:r>
              <a:rPr lang="en-GB" altLang="pl-PL"/>
              <a:t>Ósmy poziom konspektu</a:t>
            </a:r>
          </a:p>
          <a:p>
            <a:pPr lvl="4"/>
            <a:r>
              <a:rPr lang="en-GB" altLang="pl-PL"/>
              <a:t>Dziewiąty poziom konspektu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F370201-0A1B-4F86-80BE-3F72FF04209F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3175"/>
            <a:ext cx="2127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l-PL" altLang="pl-PL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180B1065-5E6E-491A-8EC1-9A2FD97D9C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7100CC9C-BB40-4632-8AB6-602E6DABFE72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27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3EBCB8C-96C3-4ECA-992F-1212F779E99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SimSun" panose="02010600030101010101" pitchFamily="2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>
            <a:extLst>
              <a:ext uri="{FF2B5EF4-FFF2-40B4-BE49-F238E27FC236}">
                <a16:creationId xmlns:a16="http://schemas.microsoft.com/office/drawing/2014/main" id="{8FC110AD-F724-496F-B095-3DF08532F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2" y="1771131"/>
            <a:ext cx="5857875" cy="507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5" name="Text Box 2">
            <a:extLst>
              <a:ext uri="{FF2B5EF4-FFF2-40B4-BE49-F238E27FC236}">
                <a16:creationId xmlns:a16="http://schemas.microsoft.com/office/drawing/2014/main" id="{4031E7FB-1DBD-49A0-AF6D-3482E56055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285750"/>
            <a:ext cx="8712968" cy="1202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3600" b="1" dirty="0">
                <a:latin typeface="Arial" panose="020B0604020202020204" pitchFamily="34" charset="0"/>
              </a:rPr>
              <a:t>Biologiczne oczyszczanie ścieków - Złoża biologiczne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C10302D-FEA3-4BB0-9430-97E13DE143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8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>
            <a:extLst>
              <a:ext uri="{FF2B5EF4-FFF2-40B4-BE49-F238E27FC236}">
                <a16:creationId xmlns:a16="http://schemas.microsoft.com/office/drawing/2014/main" id="{97A1BCA9-B2FD-42F3-9E24-0063F5113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01" y="116633"/>
            <a:ext cx="5214937" cy="3672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1">
            <a:extLst>
              <a:ext uri="{FF2B5EF4-FFF2-40B4-BE49-F238E27FC236}">
                <a16:creationId xmlns:a16="http://schemas.microsoft.com/office/drawing/2014/main" id="{E477E08C-EFB2-4303-BA90-37D7DCC3AD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313" y="3681412"/>
            <a:ext cx="5119687" cy="317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E84A798-96F7-4159-95C1-0F8A6FFEB9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5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>
            <a:extLst>
              <a:ext uri="{FF2B5EF4-FFF2-40B4-BE49-F238E27FC236}">
                <a16:creationId xmlns:a16="http://schemas.microsoft.com/office/drawing/2014/main" id="{53D65F15-B0A1-4623-ADE0-F2093637B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738" y="1876425"/>
            <a:ext cx="5068887" cy="314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247D910-05E6-447E-9838-FCE06E102B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5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>
            <a:extLst>
              <a:ext uri="{FF2B5EF4-FFF2-40B4-BE49-F238E27FC236}">
                <a16:creationId xmlns:a16="http://schemas.microsoft.com/office/drawing/2014/main" id="{3AC1EB20-A800-448B-AE19-96C312BDC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81075"/>
            <a:ext cx="6599237" cy="580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pole tekstowe 1">
            <a:extLst>
              <a:ext uri="{FF2B5EF4-FFF2-40B4-BE49-F238E27FC236}">
                <a16:creationId xmlns:a16="http://schemas.microsoft.com/office/drawing/2014/main" id="{2E2AB9BC-9850-41F9-BFE3-3AB60B597E62}"/>
              </a:ext>
            </a:extLst>
          </p:cNvPr>
          <p:cNvSpPr txBox="1"/>
          <p:nvPr/>
        </p:nvSpPr>
        <p:spPr>
          <a:xfrm>
            <a:off x="1812925" y="188913"/>
            <a:ext cx="521335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l-PL" b="1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t>B</a:t>
            </a:r>
            <a:r>
              <a:rPr lang="pl-PL" altLang="pl-PL" b="1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t>ł</a:t>
            </a:r>
            <a:r>
              <a:rPr lang="pl-PL" b="1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t>ona biologiczna na materiale </a:t>
            </a:r>
            <a:r>
              <a:rPr lang="pl-PL" b="1" dirty="0" err="1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t>wype</a:t>
            </a:r>
            <a:r>
              <a:rPr lang="pl-PL" altLang="pl-PL" b="1" dirty="0" err="1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t>ł</a:t>
            </a:r>
            <a:r>
              <a:rPr lang="pl-PL" b="1" dirty="0" err="1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t>niajacym</a:t>
            </a:r>
            <a:r>
              <a:rPr lang="pl-PL" altLang="pl-PL" b="1" dirty="0">
                <a:latin typeface="+mn-lt"/>
                <a:ea typeface="+mn-ea"/>
                <a:cs typeface="Arial" panose="020B0604020202020204" pitchFamily="34" charset="0"/>
              </a:rPr>
              <a:t> </a:t>
            </a:r>
            <a:r>
              <a:rPr lang="pl-PL" altLang="pl-PL" b="1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t>złoża </a:t>
            </a:r>
            <a:endParaRPr lang="pl-PL" b="1" dirty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B5F24E5-9FC9-4784-9107-8736CE73EC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2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>
            <a:extLst>
              <a:ext uri="{FF2B5EF4-FFF2-40B4-BE49-F238E27FC236}">
                <a16:creationId xmlns:a16="http://schemas.microsoft.com/office/drawing/2014/main" id="{CD57B557-64EB-41A6-B528-5D8BC2B73C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7215187" cy="614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pole tekstowe 1">
            <a:extLst>
              <a:ext uri="{FF2B5EF4-FFF2-40B4-BE49-F238E27FC236}">
                <a16:creationId xmlns:a16="http://schemas.microsoft.com/office/drawing/2014/main" id="{F7A5E2F0-21B1-4556-9E90-3C5D843063D4}"/>
              </a:ext>
            </a:extLst>
          </p:cNvPr>
          <p:cNvSpPr txBox="1"/>
          <p:nvPr/>
        </p:nvSpPr>
        <p:spPr>
          <a:xfrm>
            <a:off x="2051050" y="333375"/>
            <a:ext cx="389196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l-PL" sz="2400" b="1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t>Materia</a:t>
            </a:r>
            <a:r>
              <a:rPr lang="pl-PL" altLang="pl-PL" sz="2400" b="1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t>ły wypełniające z</a:t>
            </a:r>
            <a:r>
              <a:rPr lang="pl-PL" altLang="pl-PL" sz="2400" b="1" dirty="0">
                <a:solidFill>
                  <a:schemeClr val="tx1"/>
                </a:solidFill>
                <a:ea typeface="+mn-ea"/>
                <a:cs typeface="Arial" panose="020B0604020202020204" pitchFamily="34" charset="0"/>
              </a:rPr>
              <a:t>ł</a:t>
            </a:r>
            <a:r>
              <a:rPr lang="pl-PL" altLang="pl-PL" sz="2400" b="1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t>oże</a:t>
            </a:r>
            <a:endParaRPr lang="pl-PL" sz="2400" b="1" dirty="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EAEFC49-DFA4-4BC0-B7AD-6E5FD47CB7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2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>
            <a:extLst>
              <a:ext uri="{FF2B5EF4-FFF2-40B4-BE49-F238E27FC236}">
                <a16:creationId xmlns:a16="http://schemas.microsoft.com/office/drawing/2014/main" id="{7FDAF42E-3E38-49B3-A7AF-8FB09D17C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539750"/>
            <a:ext cx="8459787" cy="591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200" b="1">
                <a:latin typeface="Arial" panose="020B0604020202020204" pitchFamily="34" charset="0"/>
              </a:rPr>
              <a:t>Złoża biologiczne dzieli się na: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    </a:t>
            </a:r>
            <a:r>
              <a:rPr lang="pl-PL" altLang="pl-PL" sz="1800" b="1">
                <a:latin typeface="Arial" panose="020B0604020202020204" pitchFamily="34" charset="0"/>
              </a:rPr>
              <a:t>Złoża z wypełnieniem stałym.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    </a:t>
            </a:r>
            <a:r>
              <a:rPr lang="pl-PL" altLang="pl-PL" sz="1800" b="1">
                <a:latin typeface="Arial" panose="020B0604020202020204" pitchFamily="34" charset="0"/>
              </a:rPr>
              <a:t>Złożą z wypełnieniem ruchomym.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W zależności od czasu kontaktu ścieków z wypełnieniem stałym złoża rozróżniamy następujące typy: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    </a:t>
            </a:r>
            <a:r>
              <a:rPr lang="pl-PL" altLang="pl-PL" sz="1800" b="1">
                <a:latin typeface="Arial" panose="020B0604020202020204" pitchFamily="34" charset="0"/>
              </a:rPr>
              <a:t>Zalewane</a:t>
            </a:r>
            <a:r>
              <a:rPr lang="pl-PL" altLang="pl-PL" sz="1800">
                <a:latin typeface="Arial" panose="020B0604020202020204" pitchFamily="34" charset="0"/>
              </a:rPr>
              <a:t> – wprowadzanie jednorazowo na wypełnienie dużej ilości ścieków i pozostawienie ścieków na złożu na 2 godziny, po tym czasie ścieki odprowadza się i wprowadza następną objętość ścieków.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    </a:t>
            </a:r>
            <a:r>
              <a:rPr lang="pl-PL" altLang="pl-PL" sz="1800" b="1">
                <a:latin typeface="Arial" panose="020B0604020202020204" pitchFamily="34" charset="0"/>
              </a:rPr>
              <a:t>Zraszane</a:t>
            </a:r>
            <a:r>
              <a:rPr lang="pl-PL" altLang="pl-PL" sz="1800">
                <a:latin typeface="Arial" panose="020B0604020202020204" pitchFamily="34" charset="0"/>
              </a:rPr>
              <a:t> – ścieki przepływają przez złoże w sposób grawitacyjny i ciągły. Równocześnie do złoża dopływa tlen.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    </a:t>
            </a:r>
            <a:r>
              <a:rPr lang="pl-PL" altLang="pl-PL" sz="1800" b="1">
                <a:latin typeface="Arial" panose="020B0604020202020204" pitchFamily="34" charset="0"/>
              </a:rPr>
              <a:t>Obrotowe</a:t>
            </a:r>
            <a:r>
              <a:rPr lang="pl-PL" altLang="pl-PL" sz="1800">
                <a:latin typeface="Arial" panose="020B0604020202020204" pitchFamily="34" charset="0"/>
              </a:rPr>
              <a:t> – w tym złoży występuje dodatkowo bęben obrotowy lub tarcza z błoną biologiczną, co zapewnia dodatkowy dopływ tlenu. Bęben lub tarcza powoduje także obsuwanie się nadmiaru błony biologicznej do osadnika.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Natomiast złoża z wypełnieniem ruchomym dzielą się na </a:t>
            </a:r>
            <a:r>
              <a:rPr lang="pl-PL" altLang="pl-PL" sz="1800" b="1">
                <a:latin typeface="Arial" panose="020B0604020202020204" pitchFamily="34" charset="0"/>
              </a:rPr>
              <a:t>złoża tarczowe</a:t>
            </a:r>
            <a:r>
              <a:rPr lang="pl-PL" altLang="pl-PL" sz="1800">
                <a:latin typeface="Arial" panose="020B0604020202020204" pitchFamily="34" charset="0"/>
              </a:rPr>
              <a:t> i </a:t>
            </a:r>
            <a:r>
              <a:rPr lang="pl-PL" altLang="pl-PL" sz="1800" b="1">
                <a:latin typeface="Arial" panose="020B0604020202020204" pitchFamily="34" charset="0"/>
              </a:rPr>
              <a:t>złoża zawieszone.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C6D24F7-8D43-49BA-BCEB-1BB5DC9B76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6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>
            <a:extLst>
              <a:ext uri="{FF2B5EF4-FFF2-40B4-BE49-F238E27FC236}">
                <a16:creationId xmlns:a16="http://schemas.microsoft.com/office/drawing/2014/main" id="{F14765C0-711E-435D-9150-B40F3BDFB8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00063"/>
            <a:ext cx="7286625" cy="338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Powierzchnia materiału wypełniającego złoże zależy od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jego wypełnienia i wzrasta ze zmniejszaniem się wymiarów kruszywa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wypełniającego złoże: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1m3 kruszywa o uziarnieniu 4-8 cm daje ok. 95m2 powierzchni,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1m3 kruszywa o uziarnieniu 2-4 cm daje 190m2.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Mniejsza granulacja kruszywa zapewnia korzystniejsze warunki dla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ilościowego rozwoju błony biologicznej, jest natomiast niekorzystna jest z uwagi na zmniejszony dostęp powietrza i tlenu do złoża, przez co obniża skuteczność oczyszczania (2x zmniejszają się wymiary - 8x zmniejsza się  objętość wolnych przestrzeni).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D88CE75-DA66-4A6E-8995-E277762CE2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8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1B617B9C-6FEF-4E9E-B7BD-DAF2D89A16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725" y="642938"/>
            <a:ext cx="7780338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Rozróżnia się </a:t>
            </a:r>
            <a:r>
              <a:rPr lang="pl-PL" altLang="pl-PL" sz="1800" b="1">
                <a:latin typeface="Arial" panose="020B0604020202020204" pitchFamily="34" charset="0"/>
              </a:rPr>
              <a:t>złoża: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niskoobciążone (zraszane)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średnio i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wysokoobciążone  </a:t>
            </a:r>
            <a:r>
              <a:rPr lang="pl-PL" altLang="pl-PL" sz="1800">
                <a:latin typeface="Arial" panose="020B0604020202020204" pitchFamily="34" charset="0"/>
              </a:rPr>
              <a:t>(spłukiwane).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>
                <a:latin typeface="Arial" panose="020B0604020202020204" pitchFamily="34" charset="0"/>
              </a:rPr>
              <a:t>Podstawą podziału  </a:t>
            </a:r>
            <a:r>
              <a:rPr lang="pl-PL" altLang="pl-PL" sz="1800">
                <a:latin typeface="Arial" panose="020B0604020202020204" pitchFamily="34" charset="0"/>
              </a:rPr>
              <a:t>są następujące parametry technologiczne: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i="1">
                <a:latin typeface="Arial" panose="020B0604020202020204" pitchFamily="34" charset="0"/>
              </a:rPr>
              <a:t>- obciążenie hydrauliczne powierzchni złóż,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i="1">
                <a:latin typeface="Arial" panose="020B0604020202020204" pitchFamily="34" charset="0"/>
              </a:rPr>
              <a:t>- obciążenie objętości złóż ładunkiem zanieczyszczeń,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- </a:t>
            </a:r>
            <a:r>
              <a:rPr lang="pl-PL" altLang="pl-PL" sz="1800" i="1">
                <a:latin typeface="Arial" panose="020B0604020202020204" pitchFamily="34" charset="0"/>
              </a:rPr>
              <a:t>efekt oczyszczania ścieków, wyrażony w redukcji BZT5 w % lub jako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i="1">
                <a:latin typeface="Arial" panose="020B0604020202020204" pitchFamily="34" charset="0"/>
              </a:rPr>
              <a:t>wartość BZT5 odpływu w mg/l.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i="1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latin typeface="Arial" panose="020B0604020202020204" pitchFamily="34" charset="0"/>
              </a:rPr>
              <a:t>Na złożach oczyszczać można ścieki bytowo-gospodarcze oraz niektóre   ścieki przemysłowe, poddane uprzednio oczyszczaniu mechanicznemu.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>
              <a:latin typeface="Arial" panose="020B0604020202020204" pitchFamily="34" charset="0"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6F84E43-3FA1-4CEE-AF94-3A0948A886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8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>
            <a:extLst>
              <a:ext uri="{FF2B5EF4-FFF2-40B4-BE49-F238E27FC236}">
                <a16:creationId xmlns:a16="http://schemas.microsoft.com/office/drawing/2014/main" id="{C0F26FB3-AA43-46A2-AA07-2A1614006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3638" y="1079500"/>
            <a:ext cx="6918325" cy="3659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l-PL" altLang="pl-PL" sz="1800">
                <a:latin typeface="Arial" panose="020B0604020202020204" pitchFamily="34" charset="0"/>
              </a:rPr>
              <a:t>Stężenie ścieków dopływających nie powinno być wysokie: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1800">
                <a:latin typeface="Arial" panose="020B0604020202020204" pitchFamily="34" charset="0"/>
              </a:rPr>
              <a:t>   - BZT5 do 150  mg O2/l  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1800">
                <a:latin typeface="Arial" panose="020B0604020202020204" pitchFamily="34" charset="0"/>
              </a:rPr>
              <a:t>   - ChZT do 250 mg O2/l, 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1800">
                <a:latin typeface="Arial" panose="020B0604020202020204" pitchFamily="34" charset="0"/>
              </a:rPr>
              <a:t>   - zawartość azotu w ściekach powinna  wynosić ok. 3-4%,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1800">
                <a:latin typeface="Arial" panose="020B0604020202020204" pitchFamily="34" charset="0"/>
              </a:rPr>
              <a:t>   - zawartość fosforu ok. 1% w stosunku do BZT5. </a:t>
            </a:r>
          </a:p>
          <a:p>
            <a:pPr eaLnBrk="1" hangingPunct="1">
              <a:spcBef>
                <a:spcPct val="0"/>
              </a:spcBef>
            </a:pPr>
            <a:endParaRPr lang="pl-PL" altLang="pl-PL" sz="180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pl-PL" altLang="pl-PL" sz="1800">
                <a:latin typeface="Arial" panose="020B0604020202020204" pitchFamily="34" charset="0"/>
              </a:rPr>
              <a:t>Są to czynniki niezbędne dla rozwoju błony biologicznej i procesów metabolizmu.</a:t>
            </a:r>
          </a:p>
          <a:p>
            <a:pPr eaLnBrk="1" hangingPunct="1">
              <a:spcBef>
                <a:spcPct val="0"/>
              </a:spcBef>
            </a:pPr>
            <a:endParaRPr lang="pl-PL" altLang="pl-PL" sz="1800" b="1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pl-PL" altLang="pl-PL" sz="1800" b="1">
                <a:latin typeface="Arial" panose="020B0604020202020204" pitchFamily="34" charset="0"/>
              </a:rPr>
              <a:t>Czas potrzebny na wytworzenie </a:t>
            </a:r>
            <a:r>
              <a:rPr lang="pl-PL" altLang="pl-PL" sz="1800" b="1" i="1">
                <a:latin typeface="Arial" panose="020B0604020202020204" pitchFamily="34" charset="0"/>
              </a:rPr>
              <a:t>2 mm błony nazywa się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1800" b="1">
                <a:latin typeface="Arial" panose="020B0604020202020204" pitchFamily="34" charset="0"/>
              </a:rPr>
              <a:t>dojrzewaniem albo wpracowywaniem się złoża.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BCB525FF-DC40-4B0B-B478-6DE8C40BA7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2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DC5C2077-EF73-4044-BB18-32822C1BF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25" y="115888"/>
            <a:ext cx="9144000" cy="5173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>
                <a:latin typeface="Arial" panose="020B0604020202020204" pitchFamily="34" charset="0"/>
              </a:rPr>
              <a:t>Skład błony biologicznej :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b="1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latin typeface="Arial" panose="020B0604020202020204" pitchFamily="34" charset="0"/>
              </a:rPr>
              <a:t>-</a:t>
            </a:r>
            <a:r>
              <a:rPr lang="pl-PL" altLang="pl-PL" sz="240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r>
              <a:rPr lang="pl-PL" altLang="pl-PL" sz="2400">
                <a:latin typeface="Arial" panose="020B0604020202020204" pitchFamily="34" charset="0"/>
              </a:rPr>
              <a:t>bakterie : takie jak w osadzie czynnym, więcej form nitkowatych (powodują, że błona będzie się lepiej trzymała)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latin typeface="Arial" panose="020B0604020202020204" pitchFamily="34" charset="0"/>
              </a:rPr>
              <a:t>-</a:t>
            </a:r>
            <a:r>
              <a:rPr lang="pl-PL" altLang="pl-PL" sz="240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r>
              <a:rPr lang="pl-PL" altLang="pl-PL" sz="2400">
                <a:latin typeface="Arial" panose="020B0604020202020204" pitchFamily="34" charset="0"/>
              </a:rPr>
              <a:t>pierwotniaki – jak w osadzie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latin typeface="Arial" panose="020B0604020202020204" pitchFamily="34" charset="0"/>
              </a:rPr>
              <a:t>-</a:t>
            </a:r>
            <a:r>
              <a:rPr lang="pl-PL" altLang="pl-PL" sz="240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r>
              <a:rPr lang="pl-PL" altLang="pl-PL" sz="2400">
                <a:latin typeface="Arial" panose="020B0604020202020204" pitchFamily="34" charset="0"/>
              </a:rPr>
              <a:t>grzyby : tu nie przeszkadzają, ułatwiają utrzymanie się na materiale wypełniającym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latin typeface="Arial" panose="020B0604020202020204" pitchFamily="34" charset="0"/>
              </a:rPr>
              <a:t>-</a:t>
            </a:r>
            <a:r>
              <a:rPr lang="pl-PL" altLang="pl-PL" sz="240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r>
              <a:rPr lang="pl-PL" altLang="pl-PL" sz="2400">
                <a:latin typeface="Arial" panose="020B0604020202020204" pitchFamily="34" charset="0"/>
              </a:rPr>
              <a:t>glony : na powierzchni (Cyanophycea - Phormodium, Chlorophycea)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latin typeface="Arial" panose="020B0604020202020204" pitchFamily="34" charset="0"/>
              </a:rPr>
              <a:t>-</a:t>
            </a:r>
            <a:r>
              <a:rPr lang="pl-PL" altLang="pl-PL" sz="240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 </a:t>
            </a:r>
            <a:r>
              <a:rPr lang="pl-PL" altLang="pl-PL" sz="2400">
                <a:latin typeface="Arial" panose="020B0604020202020204" pitchFamily="34" charset="0"/>
              </a:rPr>
              <a:t>pożądane są także inne organizmy wyższe : regulują ilość grzybów i błony biologicznej (nicienie, pajęczaki, larwy muchówek , wrotki)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057BF1E5-9189-456A-95B4-D4C3A32D61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1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>
            <a:extLst>
              <a:ext uri="{FF2B5EF4-FFF2-40B4-BE49-F238E27FC236}">
                <a16:creationId xmlns:a16="http://schemas.microsoft.com/office/drawing/2014/main" id="{423F0B3B-D835-473E-BCAA-AB3DE54BC3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88" y="642938"/>
            <a:ext cx="6643687" cy="4157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Parametry wpływające na efekt oczyszczania ścieków na złożach 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-         odpowiednie obciążenie ładunkiem zanieczyszczeń (ChZT, BZT5)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-         obciążenie hydrauliczne (zbyt szybki przepływ ścieków może powodować odrywanie się błony biologicznej)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-         temperatura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-         stężenie i rodzaj ścieków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-         natlenienie złoża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-         budowa złoża.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118B11F-8FA0-4491-92A0-54995071CD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6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Calibri"/>
        <a:ea typeface="SimSun"/>
        <a:cs typeface=""/>
      </a:majorFont>
      <a:minorFont>
        <a:latin typeface="Calibri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609</Words>
  <Application>Microsoft Office PowerPoint</Application>
  <PresentationFormat>Pokaz na ekranie (4:3)</PresentationFormat>
  <Paragraphs>66</Paragraphs>
  <Slides>11</Slides>
  <Notes>11</Notes>
  <HiddenSlides>0</HiddenSlides>
  <MMClips>11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6" baseType="lpstr">
      <vt:lpstr>Arial</vt:lpstr>
      <vt:lpstr>SimSun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Józek</dc:creator>
  <cp:lastModifiedBy>Justyna Zamorska</cp:lastModifiedBy>
  <cp:revision>14</cp:revision>
  <cp:lastPrinted>1601-01-01T00:00:00Z</cp:lastPrinted>
  <dcterms:created xsi:type="dcterms:W3CDTF">2010-05-23T16:01:58Z</dcterms:created>
  <dcterms:modified xsi:type="dcterms:W3CDTF">2021-01-05T10:33:14Z</dcterms:modified>
</cp:coreProperties>
</file>