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id="{88BE6994-4F37-44F1-A0EC-53825AD46CB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EF46E518-77A1-48EB-8E09-D9608ED5636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AB19245-7563-44D4-B0EA-B91426068BBD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4" name="Symbol zastępczy obrazu slajdu 3">
            <a:extLst>
              <a:ext uri="{FF2B5EF4-FFF2-40B4-BE49-F238E27FC236}">
                <a16:creationId xmlns:a16="http://schemas.microsoft.com/office/drawing/2014/main" id="{67F2FD22-5631-49B6-880E-D577BB626B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>
            <a:extLst>
              <a:ext uri="{FF2B5EF4-FFF2-40B4-BE49-F238E27FC236}">
                <a16:creationId xmlns:a16="http://schemas.microsoft.com/office/drawing/2014/main" id="{240E13A7-2897-4808-8DFC-2D384D4F8A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Edytuj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DBFFBC9-D2DA-4E31-86ED-9AF927C8B79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038ADF70-9C65-482D-A7D2-63929DAB7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A893FB3-FCB1-451E-8878-35E1E5D9FCB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A0A0E8B5-DA32-4AC6-AC57-A648BDAF744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0587ECA0-DC10-4C8D-9949-5D3A8FB3E866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EA63F3E7-39A5-47B7-80DE-83A22C9B09F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2C468276-E68F-4F55-9AAC-DC8FBCCCE68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F705797B-2778-4663-A2C4-2906E358596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285B3A12-0B38-4205-950A-2C7CD1A8342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53572217-6851-4A83-9173-D19A3D83F5D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28BC64D1-690C-428A-B117-22C7A71EE19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A296C4D6-99A0-49AD-89C6-108B6DB4192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08B57437-9611-4419-978E-81E9EAA6A44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0155BC3F-C1D3-43D4-AE69-98689B26515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3F3168AD-3DA2-4B9B-8FAF-F61FB5E9106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1BD2C585-DEF6-4C35-8344-8FC5F2B9E79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A766004E-9499-4BC5-8E9A-E51EFB3D600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1575E1D2-4494-42B2-A2A3-239485CC54C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EF37028D-5444-4443-BF1A-3E633D63744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4FF15E01-9948-4927-AFD5-B35FACE4228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678EFA59-08CE-4895-95E9-F9D17973370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082F380D-76DC-4CEB-83F5-F4DAC066DB6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269BE9BA-ADC7-43C5-BC08-9C77D37FF553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16A90C89-72DC-473D-8CF0-6293BC1353A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8577B186-2A26-498D-94CF-D3143D390BF2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878560CA-58AF-4B25-8E3D-EA10B0FE893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7A92DBC7-6726-4320-A8B1-9F766D02DF3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>
            <a:extLst>
              <a:ext uri="{FF2B5EF4-FFF2-40B4-BE49-F238E27FC236}">
                <a16:creationId xmlns:a16="http://schemas.microsoft.com/office/drawing/2014/main" id="{B14F037B-5553-4F3D-9C78-7981907D781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C76174DB-D29C-4208-840F-B10CFD86EF1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78463" cy="4106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C880A80-154F-4BEE-B281-4209AB65F0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8BCA31B-3A09-4B58-973A-EA50674EA8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43C9CBD-A18D-4C37-93E2-A282C3C59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12E83-1115-46D5-9B22-A450A3B246B6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5EFB4AC-3BFC-4C11-9ACD-6EC46D968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CA06499-AB35-4462-B122-5BBEFBFF7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10D3A-1246-4582-B273-788281B15E1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6284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013EF44-CFF0-4E4A-A87F-645D6C6FB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CC893B7-22F0-4FFD-9A03-F6D3426CC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B47046F-CF1B-4111-9213-3E19670DC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8E9B6-9FFE-48DA-9EBA-01F79DF0987B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BE058FA-98B0-4CB4-AB3E-F57610E6B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95B3F65-240E-4A19-A6B4-ED258A006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E97DE-212E-4C8F-84B4-882C22BA6CC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37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7935F9-6EE2-4088-A0D4-C9680FCB6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C013A68-D222-48A1-BB63-71588B245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1732107-AE45-4C27-90BF-35D1AB3F2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D19F9-CE5E-43B1-820C-A00788E39155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BD06965-6CDF-4C3A-95FA-00F4AA9E6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B4DA4CA-6A27-4009-A00E-8CFD204A5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090AE-42FA-46BD-B38C-2342E0C165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6325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16AC52-E93D-4176-B2C6-49903E665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A608FB1-B834-4347-807B-BA2296A8B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0059B82-57F7-41DA-92BE-4A7CA4AB9D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3">
            <a:extLst>
              <a:ext uri="{FF2B5EF4-FFF2-40B4-BE49-F238E27FC236}">
                <a16:creationId xmlns:a16="http://schemas.microsoft.com/office/drawing/2014/main" id="{FDAA3510-0881-4CB6-82BB-9F2264E18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37000-EA60-460F-8F87-5EB681723FCE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6" name="Symbol zastępczy stopki 4">
            <a:extLst>
              <a:ext uri="{FF2B5EF4-FFF2-40B4-BE49-F238E27FC236}">
                <a16:creationId xmlns:a16="http://schemas.microsoft.com/office/drawing/2014/main" id="{C4AB8907-081E-46A8-95D9-07F865BA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>
            <a:extLst>
              <a:ext uri="{FF2B5EF4-FFF2-40B4-BE49-F238E27FC236}">
                <a16:creationId xmlns:a16="http://schemas.microsoft.com/office/drawing/2014/main" id="{7FB24E3A-E28F-4F0B-BBC1-E436A3454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482C1-0F2B-4C8E-BCEF-CD2EC9A9620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9864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E1618DD-E437-4EDA-83D0-C418EECFA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F5BBE7B-4D12-45D7-80B9-6A7693D7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3585E96-BDF5-4BD7-B03D-381174C77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5417F40-F6B9-4338-8F70-BD86929421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F83510F-2A3E-427D-8206-7B893F5203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3">
            <a:extLst>
              <a:ext uri="{FF2B5EF4-FFF2-40B4-BE49-F238E27FC236}">
                <a16:creationId xmlns:a16="http://schemas.microsoft.com/office/drawing/2014/main" id="{CF0056FB-C341-4F0C-A9B6-72C0E6E0C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F1C22-1523-4BB2-9CCD-13BCDD0ED229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8" name="Symbol zastępczy stopki 4">
            <a:extLst>
              <a:ext uri="{FF2B5EF4-FFF2-40B4-BE49-F238E27FC236}">
                <a16:creationId xmlns:a16="http://schemas.microsoft.com/office/drawing/2014/main" id="{C16587B2-5F4F-4A03-BF5D-E52B71E0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>
            <a:extLst>
              <a:ext uri="{FF2B5EF4-FFF2-40B4-BE49-F238E27FC236}">
                <a16:creationId xmlns:a16="http://schemas.microsoft.com/office/drawing/2014/main" id="{A2B41702-3D3C-4CFD-BE00-97DB97FD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1DF43-A96B-49D2-B6EE-C0A1FD22C6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6537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5A2F078-8780-4D04-80B0-DA2CC8E8D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3">
            <a:extLst>
              <a:ext uri="{FF2B5EF4-FFF2-40B4-BE49-F238E27FC236}">
                <a16:creationId xmlns:a16="http://schemas.microsoft.com/office/drawing/2014/main" id="{9A3DBAD1-0012-46B4-B0A9-2CBC06325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557D2-ACBF-4351-9F53-57F23E6B33C5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4" name="Symbol zastępczy stopki 4">
            <a:extLst>
              <a:ext uri="{FF2B5EF4-FFF2-40B4-BE49-F238E27FC236}">
                <a16:creationId xmlns:a16="http://schemas.microsoft.com/office/drawing/2014/main" id="{386A5267-C5DD-4B8F-AE33-66ACF90DD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>
            <a:extLst>
              <a:ext uri="{FF2B5EF4-FFF2-40B4-BE49-F238E27FC236}">
                <a16:creationId xmlns:a16="http://schemas.microsoft.com/office/drawing/2014/main" id="{05CAC956-2B50-48E3-A339-DEC946925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2D2AF-3BBC-4F58-A52E-B3851A7AA52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813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>
            <a:extLst>
              <a:ext uri="{FF2B5EF4-FFF2-40B4-BE49-F238E27FC236}">
                <a16:creationId xmlns:a16="http://schemas.microsoft.com/office/drawing/2014/main" id="{EF1649E0-F1A0-4529-B0F1-BC2265986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7231E-C107-4715-9289-935D5630BF86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3" name="Symbol zastępczy stopki 4">
            <a:extLst>
              <a:ext uri="{FF2B5EF4-FFF2-40B4-BE49-F238E27FC236}">
                <a16:creationId xmlns:a16="http://schemas.microsoft.com/office/drawing/2014/main" id="{0E899299-60F4-43DF-9BD8-5124D5976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>
            <a:extLst>
              <a:ext uri="{FF2B5EF4-FFF2-40B4-BE49-F238E27FC236}">
                <a16:creationId xmlns:a16="http://schemas.microsoft.com/office/drawing/2014/main" id="{6E83BD7D-FE7C-4D44-B1B6-672924A8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D8CE9-8236-4599-B5A3-8D99C11A4BE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5175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1B0B01D-87C2-4AC3-9639-CDC7C649F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74C59AA-BCF8-47B8-961A-336F9ADA8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FE29522-44EB-4531-873C-8000B35BBB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3">
            <a:extLst>
              <a:ext uri="{FF2B5EF4-FFF2-40B4-BE49-F238E27FC236}">
                <a16:creationId xmlns:a16="http://schemas.microsoft.com/office/drawing/2014/main" id="{3BB10562-7DB3-4B66-AFCD-E6610C01F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04CBB-A264-4CFB-ABB9-E0D77C7C7E7F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6" name="Symbol zastępczy stopki 4">
            <a:extLst>
              <a:ext uri="{FF2B5EF4-FFF2-40B4-BE49-F238E27FC236}">
                <a16:creationId xmlns:a16="http://schemas.microsoft.com/office/drawing/2014/main" id="{11499E9D-336F-42C0-BF74-4D6E586BA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>
            <a:extLst>
              <a:ext uri="{FF2B5EF4-FFF2-40B4-BE49-F238E27FC236}">
                <a16:creationId xmlns:a16="http://schemas.microsoft.com/office/drawing/2014/main" id="{FC48CDDE-3D3F-4AC9-882E-978F921E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D75BB-BFC1-45D2-810F-8A81165FC47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8205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9D8CC9-59E1-4014-A135-0489C7888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816528DB-F0B1-4E29-AF0B-49EDC29BC7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4354186-84CD-4C70-BC4B-2BC2E681CF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3">
            <a:extLst>
              <a:ext uri="{FF2B5EF4-FFF2-40B4-BE49-F238E27FC236}">
                <a16:creationId xmlns:a16="http://schemas.microsoft.com/office/drawing/2014/main" id="{79E4B76A-B276-4839-A8E0-79F09A92C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43BDB-0204-44ED-9A34-F7DDFE723E54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6" name="Symbol zastępczy stopki 4">
            <a:extLst>
              <a:ext uri="{FF2B5EF4-FFF2-40B4-BE49-F238E27FC236}">
                <a16:creationId xmlns:a16="http://schemas.microsoft.com/office/drawing/2014/main" id="{6748AC0A-DA7A-4720-8610-F5B72E3A3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>
            <a:extLst>
              <a:ext uri="{FF2B5EF4-FFF2-40B4-BE49-F238E27FC236}">
                <a16:creationId xmlns:a16="http://schemas.microsoft.com/office/drawing/2014/main" id="{B92D2592-3C16-41D0-BCCA-CAF7E5E0C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37BEF-A754-4229-A60F-F097C79B4FF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7842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2C74CD5-A91E-4C9B-8F80-98CA9B686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A488BF9-0B09-487E-BD9B-E43AAD205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6F014BE-68F5-4C8D-BE65-6E82DD9FB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DE37E-505B-4C24-BBC9-A52902A02756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AF7015A-597B-4B5D-A75E-932B8A9B2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9131216-F114-4834-8D2C-1E75C9401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68072-2276-4C04-B284-765D7C70F14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198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DE4A28DF-8F9A-4BB6-B388-ACF9B514E9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F19E62A-A6CD-4390-8D74-8D8DC0F61D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C89C085-1DE8-4A0F-AAE7-15ADCEE95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CC7B8-EDDE-4CFC-AB18-CE2FF5CD839C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342195B-F314-471E-B7C2-4D46B613D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3463BB4-5CEC-41A8-AB9C-D9C456DBB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69D6E-9EB0-4F10-8334-408A62EBF50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7577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>
            <a:extLst>
              <a:ext uri="{FF2B5EF4-FFF2-40B4-BE49-F238E27FC236}">
                <a16:creationId xmlns:a16="http://schemas.microsoft.com/office/drawing/2014/main" id="{C46E9B5E-FEBA-4D6A-946A-96BB07EBBD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>
            <a:extLst>
              <a:ext uri="{FF2B5EF4-FFF2-40B4-BE49-F238E27FC236}">
                <a16:creationId xmlns:a16="http://schemas.microsoft.com/office/drawing/2014/main" id="{F7C5BDDA-348B-41C5-ADC5-B6DBBEA71D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Edytuj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A63BE31-DFB4-442C-81FD-D686F36A27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F50819-766A-4381-ADDF-E92A3FEBB952}" type="datetimeFigureOut">
              <a:rPr lang="pl-PL"/>
              <a:pPr>
                <a:defRPr/>
              </a:pPr>
              <a:t>07.10.2020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CAE3B2F-709B-44E0-9166-6F4F4E62A9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4C5A03B-3945-46F1-980A-98F391B546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E0A19D4-F9BA-4142-9E50-EE2F89A4A56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>
            <a:extLst>
              <a:ext uri="{FF2B5EF4-FFF2-40B4-BE49-F238E27FC236}">
                <a16:creationId xmlns:a16="http://schemas.microsoft.com/office/drawing/2014/main" id="{966ACA48-B970-401F-8E7A-8B2AE15556E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pl-PL" altLang="pl-PL" sz="2800" b="1" dirty="0"/>
              <a:t>Sinice – gatunki powodujące zakwity w Polsce i na Podkarpaciu</a:t>
            </a:r>
            <a:br>
              <a:rPr lang="pl-PL" altLang="pl-PL" sz="2400" dirty="0"/>
            </a:br>
            <a:endParaRPr lang="pl-PL" altLang="pl-PL" sz="2400" dirty="0"/>
          </a:p>
        </p:txBody>
      </p:sp>
      <p:sp>
        <p:nvSpPr>
          <p:cNvPr id="3075" name="Podtytuł 2">
            <a:extLst>
              <a:ext uri="{FF2B5EF4-FFF2-40B4-BE49-F238E27FC236}">
                <a16:creationId xmlns:a16="http://schemas.microsoft.com/office/drawing/2014/main" id="{FF40FBB8-100A-45E3-A094-4F059402C13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pl-PL" altLang="pl-PL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1E95D29-D168-4EA3-AE42-4F378E4E15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>
            <a:extLst>
              <a:ext uri="{FF2B5EF4-FFF2-40B4-BE49-F238E27FC236}">
                <a16:creationId xmlns:a16="http://schemas.microsoft.com/office/drawing/2014/main" id="{016F2109-D534-4BBA-8F61-A16CDD4C8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1268413"/>
            <a:ext cx="7272337" cy="531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9" name="pole tekstowe 1">
            <a:extLst>
              <a:ext uri="{FF2B5EF4-FFF2-40B4-BE49-F238E27FC236}">
                <a16:creationId xmlns:a16="http://schemas.microsoft.com/office/drawing/2014/main" id="{FC3533D6-F7CD-4AE1-863F-60EF76DA1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066" y="692150"/>
            <a:ext cx="114064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l-PL" altLang="pl-PL" sz="2800" b="1" dirty="0"/>
              <a:t>Sinice – gatunki powodujące zakwity w Polsce i na Podkarpaciu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5F37B9A-7AD3-42D5-9A82-7EBB64D6A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1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>
            <a:extLst>
              <a:ext uri="{FF2B5EF4-FFF2-40B4-BE49-F238E27FC236}">
                <a16:creationId xmlns:a16="http://schemas.microsoft.com/office/drawing/2014/main" id="{87C6E75E-D9AB-4344-B5CA-0BAD0466A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500063"/>
            <a:ext cx="7015162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45E1174-A901-4211-8A43-C4B3639C5A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:a16="http://schemas.microsoft.com/office/drawing/2014/main" id="{7D83DA94-E7F3-4C85-B75A-78BF64C28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671513"/>
            <a:ext cx="6218237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EAF9013-1B88-438F-9552-6CD131326A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54EC176E-D4E7-46C5-9DD0-E0060B8A0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642938"/>
            <a:ext cx="6072188" cy="455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E696BC1-007F-4B12-98DA-7441C4A292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26B8BB91-06F8-42B4-9A26-66719D9B7D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428625"/>
            <a:ext cx="842962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pl-PL" altLang="pl-PL" b="1" i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Microcystis aeruginosa</a:t>
            </a:r>
            <a:r>
              <a:rPr lang="pl-PL" altLang="pl-PL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kształt kulisty lub elipsoidalny o charakterystycznym seledynowym zabarwieniu. - zawierają one wakuole gazowe wypełnione bardzo dużą ilością (do 10 000) pęcherzyków powietrznych. Dzięki nim sinice utrzymują się na określonej głębokości wody oraz są chronione przed nadmiernym promieniowaniem słonecznym. 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stawy i jeziora. </a:t>
            </a: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DDD7EFEF-A6DC-4C1F-A54C-DC3576332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2500313"/>
            <a:ext cx="3357563" cy="292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3">
            <a:extLst>
              <a:ext uri="{FF2B5EF4-FFF2-40B4-BE49-F238E27FC236}">
                <a16:creationId xmlns:a16="http://schemas.microsoft.com/office/drawing/2014/main" id="{2A4D5E48-DD13-48B8-A72F-776006FB0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2571750"/>
            <a:ext cx="3429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A3E9DCB-1495-4BF6-AD11-52A5DE55E1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915DE216-CE52-4542-B4EA-C4E279162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836613"/>
            <a:ext cx="8569325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pl-PL" altLang="pl-PL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Gleocapsa minor</a:t>
            </a: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– </a:t>
            </a:r>
          </a:p>
          <a:p>
            <a:pPr eaLnBrk="1" hangingPunct="1">
              <a:buSzPct val="100000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jednokomórkowa i kolonijna sinica żyjąca na wilgotnych podłożach i w płytkich zbiornikach, 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tworzy śluzowate kłaczkowate agregaty sinawej lub niebieskawo-zielonej barwy. </a:t>
            </a:r>
          </a:p>
          <a:p>
            <a:pPr eaLnBrk="1" hangingPunct="1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komórki jajowate, kuliste lub pałeczkowate. </a:t>
            </a: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  <a:p>
            <a:pPr eaLnBrk="1" hangingPunct="1">
              <a:buSzPct val="100000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 </a:t>
            </a:r>
          </a:p>
          <a:p>
            <a:pPr eaLnBrk="1" hangingPunct="1">
              <a:buSzPct val="100000"/>
            </a:pPr>
            <a:endParaRPr lang="pl-PL" altLang="pl-PL">
              <a:solidFill>
                <a:srgbClr val="000000"/>
              </a:solidFill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id="{C46C5A32-7B6B-4501-8DCF-F383CAF56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3141663"/>
            <a:ext cx="3097212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AF3482B-6DBE-4F34-9F70-E63856C774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>
            <a:extLst>
              <a:ext uri="{FF2B5EF4-FFF2-40B4-BE49-F238E27FC236}">
                <a16:creationId xmlns:a16="http://schemas.microsoft.com/office/drawing/2014/main" id="{EE55FB56-39A6-44B6-B6DE-B114C19E1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549275"/>
            <a:ext cx="7343775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Nostoc</a:t>
            </a: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/trzęsidło/ – sinica nitkowata z rzędu Nostocales ze śluzowatymi otoczkami (pochewki). Żyje w wodach słodkich i na wilgotnych podłożach. Tworzy heterocysty i śluzowe rozdzielacze fragmentujące nitkowate ciało na odcinki potomne (hormogonia)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7E2EBDBF-89B2-40D3-AA98-3ACD56DF2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2133600"/>
            <a:ext cx="4897437" cy="345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87E56A6-6F12-4223-B66C-9EB99C89E4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>
            <a:extLst>
              <a:ext uri="{FF2B5EF4-FFF2-40B4-BE49-F238E27FC236}">
                <a16:creationId xmlns:a16="http://schemas.microsoft.com/office/drawing/2014/main" id="{1099FF2B-96E0-409C-AA36-4A3E1CF7B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928688"/>
            <a:ext cx="7775575" cy="131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sz="2000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Oscillatoria </a:t>
            </a: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/drgalnica) należy do rzędu Hormogonales. Przednia część ciała wykonuje wahadłowe ruchy. Tylny koniec ciała jest wygięty. Drgalnica wytwarza osłonki śluzowe. Ma barwę niebiesko-zieloną. Żyje w wodach słodkich.</a:t>
            </a: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90692947-69C4-4D6F-A295-08DE9FCB3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2565400"/>
            <a:ext cx="5257800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292C00C-92AF-4F95-9775-F511B89EE4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3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B8F1F95F-724F-4AF4-B8D1-BCCFE8C43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0"/>
            <a:ext cx="56165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6942A4C-5476-4F4D-A7DC-D98BD6900D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>
            <a:extLst>
              <a:ext uri="{FF2B5EF4-FFF2-40B4-BE49-F238E27FC236}">
                <a16:creationId xmlns:a16="http://schemas.microsoft.com/office/drawing/2014/main" id="{22542F9D-95F4-4F6E-BF5F-EFC573A48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836613"/>
            <a:ext cx="8208962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sz="2000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Rivularia</a:t>
            </a: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– sinice o ciele silnie wydłużonym, spłaszczonym, złożonym z dyskowatych komórek. Na tylnym końcu tasiemkowate ciało ulega zwężeniu. Tasiemkowate ciała są otoczone pochewkami śluzowymi, które zlepiają się bocznymi ścianami tworząc kolonię. Żyją w wodach słodkich i morskich. W wodach morskich trzymają się raczej brzegu i ujść rzek. Wiąże wolny azot. </a:t>
            </a: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0B84471A-83C9-4E67-9542-CD18D271E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38" y="2997200"/>
            <a:ext cx="4032250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2282A9F-152C-4FC0-AAA2-DEDC4FEFD9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>
            <a:extLst>
              <a:ext uri="{FF2B5EF4-FFF2-40B4-BE49-F238E27FC236}">
                <a16:creationId xmlns:a16="http://schemas.microsoft.com/office/drawing/2014/main" id="{422D1ED4-E8CC-4ADA-9668-C1A170147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620713"/>
            <a:ext cx="7775575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sz="2000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Spirulina </a:t>
            </a: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– należy do rzędu Nostocales (lub w innym systemie do rzędu Hormogonales), ciało nitkowate, spiralne. Żyje w wodach słodkich. Obecnie bardzo popularna sinica w biotechnologii. Istnieją hodowle Spirulina dla potrzeb przemysłu spożywczego i farmaceutycznego.</a:t>
            </a:r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A5C73DF7-3362-41A4-B664-8F3AEE718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2276475"/>
            <a:ext cx="3241675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C6616F3-C2C4-49FF-A7A9-172F0BCDB5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760B4683-1DDC-42E6-8ABB-1CC5DB511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908050"/>
            <a:ext cx="7416800" cy="131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sz="2000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Lyngbya</a:t>
            </a: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 – sinica toksyczna dla ludzi i zwierząt. Zaklasyfikowana do rzędu Nostocales. Ciało nitkowate. Nie wytwarza heterocyst. Ciało okryte śluzowatą pochewką. Żyją w wodach słodkich i morskich.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8E5571D5-95F4-4374-8C9A-D4A713F06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2349500"/>
            <a:ext cx="3744913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5E76BCC-57BE-43E2-8E49-A0EABFC7A0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id="{E6B2AF47-D6C3-4B63-8E8F-CA17DBC83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404813"/>
            <a:ext cx="7704137" cy="230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buSzPct val="100000"/>
            </a:pPr>
            <a:r>
              <a:rPr lang="pl-PL" altLang="pl-PL" b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Anabaena </a:t>
            </a: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– żyją w wodach słodkich i morskich, na wilgotnych glebach, torfie, torfowiskach, w przestworach międzykomórkowych paproci (np. Azolla). Niektóre są toksyczne dla ludzi i zwierząt.  Wiąże wolny azot dzięki obecności nitrogenazy w heterocystach. Wzbogaca podłoże w związki azotowe. Wykorzystywana jest do produkcji nawozów naturalnych. Ciało tej sinicy jest wydłużone i zbudowane ze zróżnicowanych strukturalnie i funkcjonalnie komórek ułożonych w paciorek. </a:t>
            </a:r>
          </a:p>
        </p:txBody>
      </p:sp>
      <p:pic>
        <p:nvPicPr>
          <p:cNvPr id="28675" name="Picture 2">
            <a:extLst>
              <a:ext uri="{FF2B5EF4-FFF2-40B4-BE49-F238E27FC236}">
                <a16:creationId xmlns:a16="http://schemas.microsoft.com/office/drawing/2014/main" id="{707F275C-C5F5-4199-82B0-61AE6E39E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3" y="3068638"/>
            <a:ext cx="316865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4636E0C-DAB4-4A84-891A-368EA39F4C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9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387</Words>
  <Application>Microsoft Office PowerPoint</Application>
  <PresentationFormat>Panoramiczny</PresentationFormat>
  <Paragraphs>25</Paragraphs>
  <Slides>14</Slides>
  <Notes>13</Notes>
  <HiddenSlides>0</HiddenSlides>
  <MMClips>14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9" baseType="lpstr">
      <vt:lpstr>Calibri</vt:lpstr>
      <vt:lpstr>Arial</vt:lpstr>
      <vt:lpstr>Calibri Light</vt:lpstr>
      <vt:lpstr>SimSun</vt:lpstr>
      <vt:lpstr>Motyw pakietu Office</vt:lpstr>
      <vt:lpstr>Sinice – gatunki powodujące zakwity w Polsce i na Podkarpaciu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7</cp:revision>
  <dcterms:created xsi:type="dcterms:W3CDTF">2020-10-06T10:32:21Z</dcterms:created>
  <dcterms:modified xsi:type="dcterms:W3CDTF">2020-10-07T18:38:14Z</dcterms:modified>
</cp:coreProperties>
</file>