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1" r:id="rId6"/>
    <p:sldId id="263" r:id="rId7"/>
    <p:sldId id="265" r:id="rId8"/>
    <p:sldId id="266" r:id="rId9"/>
    <p:sldId id="273" r:id="rId10"/>
    <p:sldId id="274" r:id="rId11"/>
    <p:sldId id="275" r:id="rId12"/>
    <p:sldId id="281" r:id="rId13"/>
    <p:sldId id="277" r:id="rId14"/>
    <p:sldId id="287" r:id="rId15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>
      <p:cViewPr varScale="1">
        <p:scale>
          <a:sx n="114" d="100"/>
          <a:sy n="114" d="100"/>
        </p:scale>
        <p:origin x="1332" y="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B0EDED6E-F0EE-4ECC-839E-701F39F7DEE2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70C3443-0681-4C02-9C2E-F69806FCBE90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C2C32358-8417-4E50-9929-FAB785410B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E8C0CA8B-62F7-4209-BE3C-620283E7C6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5636884B-DA87-435A-B9B5-427CAAA828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FEFDD1CB-AFBB-4E9F-B646-1F153D490E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D063215D-DF4F-4B99-9CE4-67E9CE86D7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317841B2-B396-4E4C-9AC6-6A254E5DDC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5F738F9F-F0D2-499A-9EAB-226E61A426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85896474-AEDC-4B24-8F7D-1AF62886A3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515D38EB-C22D-4F4E-98AE-10340F741E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FD36ED7E-63C7-4FC0-95BB-DB9449B19F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252D200F-4787-4EAA-BA41-795808D6C4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D6C74926-A23E-480A-AEA5-CAC7A9EE9C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ACB53A4E-A8F3-4124-A86A-7A502F0A4D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B030357D-DD21-4270-BCBA-32CBAC7743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0F590FD5-CDA3-4F9C-B072-9F3F087F4B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85B2DE91-6BE2-4098-9BCC-8FAAE44FCD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>
            <a:extLst>
              <a:ext uri="{FF2B5EF4-FFF2-40B4-BE49-F238E27FC236}">
                <a16:creationId xmlns:a16="http://schemas.microsoft.com/office/drawing/2014/main" id="{1996DD67-EA5E-4E53-AD49-35B467A635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452EF189-845B-4D5C-89D1-91F115C594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>
            <a:extLst>
              <a:ext uri="{FF2B5EF4-FFF2-40B4-BE49-F238E27FC236}">
                <a16:creationId xmlns:a16="http://schemas.microsoft.com/office/drawing/2014/main" id="{FF50C79E-31DB-44B5-8382-10E028BBAE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0773714D-71FA-4059-84CA-1AA70ED237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>
            <a:extLst>
              <a:ext uri="{FF2B5EF4-FFF2-40B4-BE49-F238E27FC236}">
                <a16:creationId xmlns:a16="http://schemas.microsoft.com/office/drawing/2014/main" id="{9EA95472-69E0-431B-A523-F2876E3AA3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DB013FD3-ECAB-4669-87EC-7D914505CC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>
            <a:extLst>
              <a:ext uri="{FF2B5EF4-FFF2-40B4-BE49-F238E27FC236}">
                <a16:creationId xmlns:a16="http://schemas.microsoft.com/office/drawing/2014/main" id="{3C09D19B-02A5-430A-BBB7-935EC5ED29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9DB737A9-22B9-4352-ACD6-A3A1D8E87F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2E563F7-FC64-4928-9892-021EECF4B8F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42281-A48A-4A70-AD53-092DF0D2E06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44709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7707A7B-5F84-4FAA-BEF6-B5FA0EFBFC3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03E55-512E-49A5-AAEB-B656D544437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57186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2BEC167-6BE0-4842-869C-B0391F73C65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7AE1C-E1D0-481B-B9A2-F034703D7E2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55925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233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233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FABD577-607F-4361-B6C8-E516AF51F68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1B678-C8B7-467A-B44F-6C50E4F1334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2939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D9C8BEC5-E047-4C46-B8B2-D8F01080754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A49DA-EE57-4601-9389-7B7B1AEB550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59712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70975B8D-21CE-4E81-BB97-276FE4CAA240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7256E-DF84-4036-B74F-9F90297811D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7352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F9CA7C32-6270-47AB-8E6A-64A1E31C6EA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C686A-B9E8-43BD-93ED-69FA5B63415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00824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E0C6E6B-E90F-46BB-B7D6-FE7DCD8E7A0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E2BEE-5F4C-48C0-B793-F4A792C3964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73157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92AFFB-7148-4DA3-85C6-C9D5B5D1F56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D0C6D-D768-49F5-9705-9A514B3630E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5462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175F206-E22F-41F8-A558-DDFD56BF59C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FC598-EDA8-4653-BCC3-967EEA613D1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79015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15100" y="463550"/>
            <a:ext cx="1941513" cy="575151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6900" cy="575151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F5C7A31-B84A-43A7-A898-7FC91713D4B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505EA-7211-47AB-905B-E0811A25374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00881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9A8C4571-52C1-4C1F-9189-4BFC17AC74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70813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4E5978C1-0F07-416C-B72A-0A97CB0032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2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998CF7B8-6855-4C68-A1BA-FE727B315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248400"/>
            <a:ext cx="1905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5ED85F4D-9D96-4285-99F7-A33F07B00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2CEAF4CA-CFF5-4318-B856-1749D0EE899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37EA620-E8D0-4E27-880B-5B5736315A1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4.emf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5.emf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>
            <a:extLst>
              <a:ext uri="{FF2B5EF4-FFF2-40B4-BE49-F238E27FC236}">
                <a16:creationId xmlns:a16="http://schemas.microsoft.com/office/drawing/2014/main" id="{2899E785-1744-4032-9757-61E0411606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8525" y="346075"/>
            <a:ext cx="6553795" cy="2433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b="1" dirty="0"/>
              <a:t>Bakterie. Budowa i morfologia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b="1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Bakterie kuliste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Bakterie cylindryczne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Bakterie spiralne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b="1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02262F79-14E7-4D6A-8A9B-724561D606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5816" y="2325441"/>
            <a:ext cx="6228184" cy="4150004"/>
          </a:xfrm>
          <a:prstGeom prst="rect">
            <a:avLst/>
          </a:prstGeom>
        </p:spPr>
      </p:pic>
      <p:pic>
        <p:nvPicPr>
          <p:cNvPr id="5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F7BB637-8EB5-4F58-B077-F6E5D50DE9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5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>
            <a:extLst>
              <a:ext uri="{FF2B5EF4-FFF2-40B4-BE49-F238E27FC236}">
                <a16:creationId xmlns:a16="http://schemas.microsoft.com/office/drawing/2014/main" id="{46F45250-4AFE-444B-9D82-005F8D470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490538"/>
            <a:ext cx="3857625" cy="587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5D2BBCD-0F87-4B12-B85F-A84B393806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7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>
            <a:extLst>
              <a:ext uri="{FF2B5EF4-FFF2-40B4-BE49-F238E27FC236}">
                <a16:creationId xmlns:a16="http://schemas.microsoft.com/office/drawing/2014/main" id="{748C9829-2507-48B6-AE73-7EB20D9F1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55600"/>
            <a:ext cx="5000625" cy="669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2C5E988-F4CB-4493-9311-89FF7D5C06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4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>
            <a:extLst>
              <a:ext uri="{FF2B5EF4-FFF2-40B4-BE49-F238E27FC236}">
                <a16:creationId xmlns:a16="http://schemas.microsoft.com/office/drawing/2014/main" id="{9877F9F3-04D2-4554-8A45-0FD94F8E0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463550"/>
            <a:ext cx="4614862" cy="618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C2138BB-F4ED-4488-B1FE-B5496EEC56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>
            <a:extLst>
              <a:ext uri="{FF2B5EF4-FFF2-40B4-BE49-F238E27FC236}">
                <a16:creationId xmlns:a16="http://schemas.microsoft.com/office/drawing/2014/main" id="{6EB02C84-E1AB-48C3-892C-D8C5F44EB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52514"/>
            <a:ext cx="4898504" cy="2551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AFAA30CB-AFAF-4F4D-817D-E0BCD92F1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861048"/>
            <a:ext cx="3086472" cy="232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5E63CC1-0C17-4617-B5D9-CB61F645D6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7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>
            <a:extLst>
              <a:ext uri="{FF2B5EF4-FFF2-40B4-BE49-F238E27FC236}">
                <a16:creationId xmlns:a16="http://schemas.microsoft.com/office/drawing/2014/main" id="{C2D9BA30-924C-406C-8D94-52E5FE5D6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6F815F93-315F-46E7-B22D-57B2E7E23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000" y="3284984"/>
            <a:ext cx="3772439" cy="3722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543D4FE-9BB4-4FB4-9989-C8495FF98F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0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>
            <a:extLst>
              <a:ext uri="{FF2B5EF4-FFF2-40B4-BE49-F238E27FC236}">
                <a16:creationId xmlns:a16="http://schemas.microsoft.com/office/drawing/2014/main" id="{B4439320-1B94-41EA-A4A3-AFC815164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90600"/>
            <a:ext cx="86106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03D195D-EEE8-4BD7-B55F-66FAD82853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>
            <a:extLst>
              <a:ext uri="{FF2B5EF4-FFF2-40B4-BE49-F238E27FC236}">
                <a16:creationId xmlns:a16="http://schemas.microsoft.com/office/drawing/2014/main" id="{6B553993-B2CD-4858-91F8-BB2980EB9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3064768" cy="2101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D88AE80C-15DB-4FDB-B8C3-AC720D26A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38809"/>
            <a:ext cx="2493640" cy="2493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C7B52820-026E-4A23-98EA-91EA82A28E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576" y="3645024"/>
            <a:ext cx="3716187" cy="2303761"/>
          </a:xfrm>
          <a:prstGeom prst="rect">
            <a:avLst/>
          </a:prstGeom>
        </p:spPr>
      </p:pic>
      <p:pic>
        <p:nvPicPr>
          <p:cNvPr id="4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139D10B-4194-415B-98DD-E0FAD5349E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Obraz 1">
            <a:extLst>
              <a:ext uri="{FF2B5EF4-FFF2-40B4-BE49-F238E27FC236}">
                <a16:creationId xmlns:a16="http://schemas.microsoft.com/office/drawing/2014/main" id="{E318EB65-B216-45F5-B409-A685B122B0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8" y="65088"/>
            <a:ext cx="8609012" cy="653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EEBCA2F-888F-4BC5-850B-488B2FFACF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5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az 1">
            <a:extLst>
              <a:ext uri="{FF2B5EF4-FFF2-40B4-BE49-F238E27FC236}">
                <a16:creationId xmlns:a16="http://schemas.microsoft.com/office/drawing/2014/main" id="{9C4E904A-6375-4460-8DDF-D2EEB10B37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20713"/>
            <a:ext cx="7164387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BF0D437-37C8-41F6-9BCC-F82DF578CC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8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>
            <a:extLst>
              <a:ext uri="{FF2B5EF4-FFF2-40B4-BE49-F238E27FC236}">
                <a16:creationId xmlns:a16="http://schemas.microsoft.com/office/drawing/2014/main" id="{E329485E-E2B8-4D05-93B8-66A90FA3B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285750"/>
            <a:ext cx="8358187" cy="572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 </a:t>
            </a:r>
            <a:r>
              <a:rPr lang="pl-PL" altLang="pl-PL" sz="1800" b="1" dirty="0"/>
              <a:t>Bakterie </a:t>
            </a:r>
            <a:r>
              <a:rPr lang="pl-PL" altLang="pl-PL" sz="1800" b="1" dirty="0" err="1"/>
              <a:t>gramdodatnie</a:t>
            </a:r>
            <a:endParaRPr lang="pl-PL" altLang="pl-PL" sz="1800" b="1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br>
              <a:rPr lang="pl-PL" altLang="pl-PL" sz="1800" dirty="0"/>
            </a:br>
            <a:r>
              <a:rPr lang="pl-PL" altLang="pl-PL" sz="1800" dirty="0"/>
              <a:t>•Ściany komórkowe stosunkowo grube (15 – 50 </a:t>
            </a:r>
            <a:r>
              <a:rPr lang="pl-PL" altLang="pl-PL" sz="1800" dirty="0" err="1"/>
              <a:t>nm</a:t>
            </a:r>
            <a:r>
              <a:rPr lang="pl-PL" altLang="pl-PL" sz="1800" dirty="0"/>
              <a:t>), składają się z kilku warstw </a:t>
            </a:r>
            <a:r>
              <a:rPr lang="pl-PL" altLang="pl-PL" sz="1800" dirty="0" err="1"/>
              <a:t>peptydoglikanu</a:t>
            </a:r>
            <a:r>
              <a:rPr lang="pl-PL" altLang="pl-PL" sz="1800" dirty="0"/>
              <a:t> (mureiny).</a:t>
            </a:r>
            <a:br>
              <a:rPr lang="pl-PL" altLang="pl-PL" sz="1800" dirty="0"/>
            </a:br>
            <a:r>
              <a:rPr lang="pl-PL" altLang="pl-PL" sz="1800" dirty="0"/>
              <a:t>•Wytwarzają egzotoksyny (toksyny bakteryjne wydzielane poza komórkę bakteryjną). </a:t>
            </a:r>
            <a:br>
              <a:rPr lang="pl-PL" altLang="pl-PL" sz="1800" dirty="0"/>
            </a:br>
            <a:r>
              <a:rPr lang="pl-PL" altLang="pl-PL" sz="1800" dirty="0"/>
              <a:t>•Wytwarzają podczas podziału ścianę komórkową między komórkami potomnymi podobnie jak komórki roślinne.</a:t>
            </a:r>
            <a:br>
              <a:rPr lang="pl-PL" altLang="pl-PL" sz="1800" dirty="0"/>
            </a:br>
            <a:br>
              <a:rPr lang="pl-PL" altLang="pl-PL" sz="1800" dirty="0"/>
            </a:br>
            <a:r>
              <a:rPr lang="pl-PL" altLang="pl-PL" sz="1800" b="1" dirty="0"/>
              <a:t>   Bakterie </a:t>
            </a:r>
            <a:r>
              <a:rPr lang="pl-PL" altLang="pl-PL" sz="1800" b="1" dirty="0" err="1"/>
              <a:t>gramujemne</a:t>
            </a:r>
            <a:endParaRPr lang="pl-PL" altLang="pl-PL" sz="1800" b="1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br>
              <a:rPr lang="pl-PL" altLang="pl-PL" sz="1800" dirty="0"/>
            </a:br>
            <a:r>
              <a:rPr lang="pl-PL" altLang="pl-PL" sz="1800" dirty="0"/>
              <a:t>•Ściany komórkowe cieńsze (2 – 10 </a:t>
            </a:r>
            <a:r>
              <a:rPr lang="pl-PL" altLang="pl-PL" sz="1800" dirty="0" err="1"/>
              <a:t>nm</a:t>
            </a:r>
            <a:r>
              <a:rPr lang="pl-PL" altLang="pl-PL" sz="1800" dirty="0"/>
              <a:t>), występuje tylko jedna warstwa </a:t>
            </a:r>
            <a:r>
              <a:rPr lang="pl-PL" altLang="pl-PL" sz="1800" dirty="0" err="1"/>
              <a:t>peptydoglikanu</a:t>
            </a:r>
            <a:r>
              <a:rPr lang="pl-PL" altLang="pl-PL" sz="1800" dirty="0"/>
              <a:t>.</a:t>
            </a:r>
            <a:br>
              <a:rPr lang="pl-PL" altLang="pl-PL" sz="1800" dirty="0"/>
            </a:br>
            <a:r>
              <a:rPr lang="pl-PL" altLang="pl-PL" sz="1800" dirty="0"/>
              <a:t>•Błona białkowo-cukrowo-lipidowa pokrywa od zewnątrz ścianę komórkową.</a:t>
            </a:r>
            <a:br>
              <a:rPr lang="pl-PL" altLang="pl-PL" sz="1800" dirty="0"/>
            </a:br>
            <a:r>
              <a:rPr lang="pl-PL" altLang="pl-PL" sz="1800" dirty="0"/>
              <a:t>•Odporne na działanie antybiotyków, </a:t>
            </a:r>
            <a:r>
              <a:rPr lang="pl-PL" altLang="pl-PL" sz="1800" dirty="0" err="1"/>
              <a:t>detergentow</a:t>
            </a:r>
            <a:r>
              <a:rPr lang="pl-PL" altLang="pl-PL" sz="1800" dirty="0"/>
              <a:t>, </a:t>
            </a:r>
            <a:r>
              <a:rPr lang="pl-PL" altLang="pl-PL" sz="1800" dirty="0" err="1"/>
              <a:t>srodkow</a:t>
            </a:r>
            <a:r>
              <a:rPr lang="pl-PL" altLang="pl-PL" sz="1800" dirty="0"/>
              <a:t> </a:t>
            </a:r>
            <a:r>
              <a:rPr lang="pl-PL" altLang="pl-PL" sz="1800" dirty="0" err="1"/>
              <a:t>utleniajacych</a:t>
            </a:r>
            <a:r>
              <a:rPr lang="pl-PL" altLang="pl-PL" sz="1800" dirty="0"/>
              <a:t> i lizozymu (enzymu znajdującego się m.in. w łzach, ślinie). Hydrolizuje wiązania glikozydowe w </a:t>
            </a:r>
            <a:r>
              <a:rPr lang="pl-PL" altLang="pl-PL" sz="1800" dirty="0" err="1"/>
              <a:t>peptydoglikanie</a:t>
            </a:r>
            <a:r>
              <a:rPr lang="pl-PL" altLang="pl-PL" sz="1800" dirty="0"/>
              <a:t>).</a:t>
            </a:r>
            <a:br>
              <a:rPr lang="pl-PL" altLang="pl-PL" sz="1800" dirty="0"/>
            </a:br>
            <a:r>
              <a:rPr lang="pl-PL" altLang="pl-PL" sz="1800" dirty="0"/>
              <a:t>•Wytwarzają endotoksyny (uwalniane w czasie rozpadu komórki bakteryjnej).</a:t>
            </a:r>
            <a:br>
              <a:rPr lang="pl-PL" altLang="pl-PL" sz="1800" dirty="0"/>
            </a:br>
            <a:r>
              <a:rPr lang="pl-PL" altLang="pl-PL" sz="1800" dirty="0"/>
              <a:t>•Wytwarzają przewężenie oddzielające komórki potomne, nieco podobne do komórek zwierzęcych.</a:t>
            </a:r>
            <a:br>
              <a:rPr lang="pl-PL" altLang="pl-PL" sz="1800" dirty="0"/>
            </a:br>
            <a:endParaRPr lang="pl-PL" altLang="pl-PL" sz="18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DFD3075-66D5-4B6F-A63F-2313734C31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9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Obraz 1">
            <a:extLst>
              <a:ext uri="{FF2B5EF4-FFF2-40B4-BE49-F238E27FC236}">
                <a16:creationId xmlns:a16="http://schemas.microsoft.com/office/drawing/2014/main" id="{B92113DD-4828-4D9A-8B5F-E6E64BA29B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404813"/>
            <a:ext cx="8283575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C576887-EF55-493D-B803-EC0E7E51FB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3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1">
            <a:extLst>
              <a:ext uri="{FF2B5EF4-FFF2-40B4-BE49-F238E27FC236}">
                <a16:creationId xmlns:a16="http://schemas.microsoft.com/office/drawing/2014/main" id="{A36DBCD1-393B-4E37-86F0-E98A89B96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714375"/>
            <a:ext cx="8215313" cy="460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Przetrwalniki bakteryjne (endospory)</a:t>
            </a:r>
            <a:br>
              <a:rPr lang="pl-PL" altLang="pl-PL" sz="2400" b="1" dirty="0"/>
            </a:br>
            <a:br>
              <a:rPr lang="pl-PL" altLang="pl-PL" sz="2400" b="1" dirty="0"/>
            </a:br>
            <a:r>
              <a:rPr lang="pl-PL" altLang="pl-PL" sz="2000" dirty="0"/>
              <a:t>Formy przetrwalnikowe bakterii – niektóre gatunki bakterii, takie jak między innymi </a:t>
            </a:r>
            <a:r>
              <a:rPr lang="pl-PL" altLang="pl-PL" sz="2000" i="1" dirty="0" err="1"/>
              <a:t>Bacillus</a:t>
            </a:r>
            <a:r>
              <a:rPr lang="pl-PL" altLang="pl-PL" sz="2000" i="1" dirty="0"/>
              <a:t>, Clostridium, </a:t>
            </a:r>
            <a:r>
              <a:rPr lang="pl-PL" altLang="pl-PL" sz="2000" dirty="0"/>
              <a:t>posiadają zdolność </a:t>
            </a:r>
            <a:r>
              <a:rPr lang="pl-PL" altLang="pl-PL" sz="2000" dirty="0" err="1"/>
              <a:t>przetrwalnikowania</a:t>
            </a:r>
            <a:r>
              <a:rPr lang="pl-PL" altLang="pl-PL" sz="2000" dirty="0"/>
              <a:t>, czyli przechodzenia w stan anabiozy inaczej życia utajonego, mają one zdolność wytwarzania wewnątrz komórki przetrwalników.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/>
              <a:t>              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/>
              <a:t>Przetrwalniki powstają przez obudowanie genoforu (wraz z pewną ilością cytoplazmy, błoną komórkową i rybosomami) wielowarstwową ścianką. Endospory są odporne na wysoką i niską temperaturę, wysychanie, promienie UV, niekorzystne </a:t>
            </a:r>
            <a:r>
              <a:rPr lang="pl-PL" altLang="pl-PL" sz="2000" dirty="0" err="1"/>
              <a:t>pH</a:t>
            </a:r>
            <a:r>
              <a:rPr lang="pl-PL" altLang="pl-PL" sz="2000" dirty="0"/>
              <a:t> itd. W stanie życia utajonego (anabiozy) mogą przebywać wiele lat, a z chwilą poprawy warunków z przetrwalnika odbudowana zostaje nowa komórka.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E1B347D-A7BB-4A29-A354-49BFDF1D5C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8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Obraz 1">
            <a:extLst>
              <a:ext uri="{FF2B5EF4-FFF2-40B4-BE49-F238E27FC236}">
                <a16:creationId xmlns:a16="http://schemas.microsoft.com/office/drawing/2014/main" id="{45D88808-4B91-4CB0-8882-34A75FE9B5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88" y="1068388"/>
            <a:ext cx="6550025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BD9DB21-95F2-4963-8902-50F661606D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</TotalTime>
  <Words>274</Words>
  <Application>Microsoft Office PowerPoint</Application>
  <PresentationFormat>Pokaz na ekranie (4:3)</PresentationFormat>
  <Paragraphs>11</Paragraphs>
  <Slides>14</Slides>
  <Notes>12</Notes>
  <HiddenSlides>0</HiddenSlides>
  <MMClips>14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8" baseType="lpstr">
      <vt:lpstr>SimSun</vt:lpstr>
      <vt:lpstr>Arial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Politechnika</dc:creator>
  <cp:lastModifiedBy>Justyna Zamorska</cp:lastModifiedBy>
  <cp:revision>27</cp:revision>
  <cp:lastPrinted>1601-01-01T00:00:00Z</cp:lastPrinted>
  <dcterms:created xsi:type="dcterms:W3CDTF">2009-03-11T07:26:48Z</dcterms:created>
  <dcterms:modified xsi:type="dcterms:W3CDTF">2020-11-03T09:20:50Z</dcterms:modified>
</cp:coreProperties>
</file>