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9"/>
  </p:notes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85" autoAdjust="0"/>
    <p:restoredTop sz="94660"/>
  </p:normalViewPr>
  <p:slideViewPr>
    <p:cSldViewPr>
      <p:cViewPr varScale="1">
        <p:scale>
          <a:sx n="108" d="100"/>
          <a:sy n="108" d="100"/>
        </p:scale>
        <p:origin x="1956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AC069DDF-F62B-439B-9339-D64B16A19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361C89EC-31FA-4126-9362-1DAA3CE7B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E69CC9BB-70AD-4017-94DB-901F6EBB7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D691CA30-85B2-4646-953B-E29AD0560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428D498E-A3EE-453B-BBF0-09D6CF8D14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5" name="Rectangle 6">
            <a:extLst>
              <a:ext uri="{FF2B5EF4-FFF2-40B4-BE49-F238E27FC236}">
                <a16:creationId xmlns:a16="http://schemas.microsoft.com/office/drawing/2014/main" id="{D0E05041-BE9E-420E-9EF9-A7E88F4B7284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0362" cy="1248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74870F73-0669-48D5-97AD-D6E6D10F7BF0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6875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4FC25FFF-75A1-4618-90CC-E9B8A21E4CC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FEC6E2FC-A69F-426B-A986-5A03B490C3E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3FDD9F5C-5A8E-429B-ABC2-D6D21839830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38859597-C1CC-4875-9522-5EB053A40AE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3F9D6D12-B7CF-49D7-ABB4-66A613E58D4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B121C857-1359-4E68-B66B-5453A8A0AD3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8672D5B7-C628-4946-908D-DD2EF23317A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6810E27A-F299-4D88-ABB2-BDC2A8F6EAF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D1E53245-8198-4374-A07C-59FB26B89C7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5DEC4DE2-3878-4655-90F1-9F34401F635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6B0B6544-E809-43E0-85B9-A9D50675E72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8219FA24-702A-4185-A11E-8B01AA68055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9DED27DD-7135-43E7-8830-E3568B07F4E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96D1085C-BB96-447C-B718-939E73E0C7D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1FC6285-F21A-4E87-8A9A-EC3D23274820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9CFB0-9986-40E2-A862-88A272C0759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20975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DD133A9-A2F5-463A-9C82-3FF0945EC65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20345-9858-43BC-A8AD-52BA689959E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1354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D6CB72C-69DD-4997-BB25-A2C87F39772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614A6-0AEB-4E2D-8E65-BC16C8667FE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1761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3838" cy="45164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3438" y="1600200"/>
            <a:ext cx="4033837" cy="45164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4438C7-C1FD-4FD4-AD9F-BB745B06DF36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F0E0D-9EC0-4E0D-A257-CCFEB39DA33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99854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A217EC5-C13E-4F3C-BB23-072ABB868EB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4E181-D838-4F1C-A71C-81A8674E16D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16581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CE2497C-8994-4775-9846-22421187F62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068A5-DC81-454B-A718-C40C5BE9F2D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6431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1B11DB77-69D1-4F26-BCDB-ADB8B84FDBD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89E2D-C885-4405-A2F8-DDE0F158039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17966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C17F37E-CDD8-44E6-B720-92537F1EB3A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F0AA9-90BD-4438-9565-1AEA6153639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3494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319524-3688-4C07-9A9B-32B0185D8A2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E56E8-AD83-45AA-BF4C-48C23FDDA86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1327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617BA1A-882F-4974-969F-2F1499832D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774B3-2B11-4B7E-A35E-505E6C5C3B5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1521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3050" y="128588"/>
            <a:ext cx="2054225" cy="5988050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3450" cy="598805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FB61301-CF30-4EFF-BCE4-36EF15F310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3C328-DADE-4A68-AE46-8161FF3A207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7479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921EAAD7-5901-417B-9AB5-D17D0FD53F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0075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9815E0B1-4B79-436E-A2C9-2043831AE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0075" cy="451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5E831172-4E12-4E8C-9B65-C454D94885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E6045028-B988-404D-A6FE-B13B70591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6BB7F1C5-9593-48A5-AFC6-E1F3AF0907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40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1E63002-57AB-45FE-AF6A-FA4FF57F493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>
            <a:extLst>
              <a:ext uri="{FF2B5EF4-FFF2-40B4-BE49-F238E27FC236}">
                <a16:creationId xmlns:a16="http://schemas.microsoft.com/office/drawing/2014/main" id="{1A97BADD-9FE4-4FC8-82C9-E603A9F09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76250"/>
            <a:ext cx="77724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b="1"/>
              <a:t>Sinice - </a:t>
            </a:r>
            <a:r>
              <a:rPr lang="pl-PL" altLang="pl-PL" sz="4400" b="1" i="1"/>
              <a:t>Cyanobacteria</a:t>
            </a:r>
          </a:p>
        </p:txBody>
      </p:sp>
      <p:sp>
        <p:nvSpPr>
          <p:cNvPr id="3075" name="Text Box 2">
            <a:extLst>
              <a:ext uri="{FF2B5EF4-FFF2-40B4-BE49-F238E27FC236}">
                <a16:creationId xmlns:a16="http://schemas.microsoft.com/office/drawing/2014/main" id="{3D3D108B-72F3-40C4-9DAD-1D3A7913F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628775"/>
            <a:ext cx="7304087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ClrTx/>
              <a:buFontTx/>
              <a:buNone/>
            </a:pPr>
            <a:r>
              <a:rPr lang="pl-PL" altLang="pl-PL" dirty="0"/>
              <a:t>Królestwo: </a:t>
            </a:r>
            <a:r>
              <a:rPr lang="pl-PL" altLang="pl-PL" i="1" dirty="0" err="1"/>
              <a:t>Procaryota</a:t>
            </a:r>
            <a:r>
              <a:rPr lang="pl-PL" altLang="pl-PL" dirty="0"/>
              <a:t> – </a:t>
            </a:r>
            <a:r>
              <a:rPr lang="pl-PL" altLang="pl-PL" dirty="0" err="1"/>
              <a:t>bezjądrowe</a:t>
            </a:r>
            <a:endParaRPr lang="pl-PL" altLang="pl-PL" dirty="0"/>
          </a:p>
          <a:p>
            <a:pPr algn="ctr" eaLnBrk="1" hangingPunct="1">
              <a:lnSpc>
                <a:spcPct val="90000"/>
              </a:lnSpc>
              <a:buClrTx/>
              <a:buFontTx/>
              <a:buNone/>
            </a:pPr>
            <a:r>
              <a:rPr lang="pl-PL" altLang="pl-PL" dirty="0"/>
              <a:t>Podkrólestwo: </a:t>
            </a:r>
            <a:r>
              <a:rPr lang="pl-PL" altLang="pl-PL" i="1" dirty="0" err="1"/>
              <a:t>Eubacteria</a:t>
            </a:r>
            <a:r>
              <a:rPr lang="pl-PL" altLang="pl-PL" dirty="0"/>
              <a:t> - </a:t>
            </a:r>
            <a:r>
              <a:rPr lang="pl-PL" altLang="pl-PL" dirty="0" err="1"/>
              <a:t>eubakterie</a:t>
            </a:r>
            <a:endParaRPr lang="pl-PL" altLang="pl-PL" dirty="0"/>
          </a:p>
          <a:p>
            <a:pPr algn="just" eaLnBrk="1" hangingPunct="1">
              <a:lnSpc>
                <a:spcPct val="90000"/>
              </a:lnSpc>
              <a:buClrTx/>
              <a:buFontTx/>
              <a:buNone/>
            </a:pPr>
            <a:r>
              <a:rPr lang="pl-PL" altLang="pl-PL" dirty="0"/>
              <a:t>Sinice są to organizmy: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Char char=""/>
            </a:pPr>
            <a:r>
              <a:rPr lang="pl-PL" altLang="pl-PL" dirty="0" err="1"/>
              <a:t>bezjądrowe</a:t>
            </a:r>
            <a:r>
              <a:rPr lang="pl-PL" altLang="pl-PL" dirty="0"/>
              <a:t>, 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Char char=""/>
            </a:pPr>
            <a:r>
              <a:rPr lang="pl-PL" altLang="pl-PL" dirty="0"/>
              <a:t>samożywne (autotroficzne),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Char char=""/>
            </a:pPr>
            <a:r>
              <a:rPr lang="pl-PL" altLang="pl-PL" dirty="0"/>
              <a:t>jednokomórkowe, wielokomórkowe i kolonijne.</a:t>
            </a:r>
          </a:p>
          <a:p>
            <a:pPr algn="just" eaLnBrk="1" hangingPunct="1">
              <a:lnSpc>
                <a:spcPct val="90000"/>
              </a:lnSpc>
              <a:buClrTx/>
              <a:buFontTx/>
              <a:buNone/>
            </a:pPr>
            <a:r>
              <a:rPr lang="pl-PL" altLang="pl-PL" dirty="0"/>
              <a:t>Należą do </a:t>
            </a:r>
            <a:r>
              <a:rPr lang="pl-PL" altLang="pl-PL" dirty="0" err="1"/>
              <a:t>prokariontów</a:t>
            </a:r>
            <a:r>
              <a:rPr lang="pl-PL" altLang="pl-PL" dirty="0"/>
              <a:t> gram-ujemnych.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5C210DB-0607-4452-BE63-4F7E576479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2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>
            <a:extLst>
              <a:ext uri="{FF2B5EF4-FFF2-40B4-BE49-F238E27FC236}">
                <a16:creationId xmlns:a16="http://schemas.microsoft.com/office/drawing/2014/main" id="{55E9237A-87BE-4D91-B4DF-64754325B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-15875"/>
            <a:ext cx="3581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123" name="Text Box 2">
            <a:extLst>
              <a:ext uri="{FF2B5EF4-FFF2-40B4-BE49-F238E27FC236}">
                <a16:creationId xmlns:a16="http://schemas.microsoft.com/office/drawing/2014/main" id="{F2C43ADC-F017-402C-801A-FCEACC4F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14400"/>
            <a:ext cx="822960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33375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pl-PL" altLang="pl-PL" sz="2000"/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r>
              <a:rPr lang="pl-PL" altLang="pl-PL" sz="2000" b="1">
                <a:cs typeface="Times New Roman" panose="02020603050405020304" pitchFamily="18" charset="0"/>
              </a:rPr>
              <a:t>Sinice wykazuj</a:t>
            </a:r>
            <a:r>
              <a:rPr lang="pl-PL" altLang="pl-PL" sz="2000" b="1"/>
              <a:t>ą</a:t>
            </a:r>
            <a:r>
              <a:rPr lang="pl-PL" altLang="pl-PL" sz="2000" b="1">
                <a:cs typeface="Times New Roman" panose="02020603050405020304" pitchFamily="18" charset="0"/>
              </a:rPr>
              <a:t> du</a:t>
            </a:r>
            <a:r>
              <a:rPr lang="pl-PL" altLang="pl-PL" sz="2000" b="1"/>
              <a:t>ż</a:t>
            </a:r>
            <a:r>
              <a:rPr lang="pl-PL" altLang="pl-PL" sz="2000" b="1">
                <a:cs typeface="Times New Roman" panose="02020603050405020304" pitchFamily="18" charset="0"/>
              </a:rPr>
              <a:t>e mo</a:t>
            </a:r>
            <a:r>
              <a:rPr lang="pl-PL" altLang="pl-PL" sz="2000" b="1"/>
              <a:t>ż</a:t>
            </a:r>
            <a:r>
              <a:rPr lang="pl-PL" altLang="pl-PL" sz="2000" b="1">
                <a:cs typeface="Times New Roman" panose="02020603050405020304" pitchFamily="18" charset="0"/>
              </a:rPr>
              <a:t>liwo</a:t>
            </a:r>
            <a:r>
              <a:rPr lang="pl-PL" altLang="pl-PL" sz="2000" b="1"/>
              <a:t>ś</a:t>
            </a:r>
            <a:r>
              <a:rPr lang="pl-PL" altLang="pl-PL" sz="2000" b="1">
                <a:cs typeface="Times New Roman" panose="02020603050405020304" pitchFamily="18" charset="0"/>
              </a:rPr>
              <a:t>ci przystosowawcze</a:t>
            </a:r>
            <a:r>
              <a:rPr lang="pl-PL" altLang="pl-PL" sz="2000">
                <a:cs typeface="Times New Roman" panose="02020603050405020304" pitchFamily="18" charset="0"/>
              </a:rPr>
              <a:t>:</a:t>
            </a:r>
            <a:br>
              <a:rPr lang="pl-PL" altLang="pl-PL" sz="2000">
                <a:cs typeface="Times New Roman" panose="02020603050405020304" pitchFamily="18" charset="0"/>
              </a:rPr>
            </a:br>
            <a:br>
              <a:rPr lang="pl-PL" altLang="pl-PL" sz="2000">
                <a:cs typeface="Times New Roman" panose="02020603050405020304" pitchFamily="18" charset="0"/>
              </a:rPr>
            </a:br>
            <a:r>
              <a:rPr lang="pl-PL" altLang="pl-PL" sz="2000">
                <a:cs typeface="Times New Roman" panose="02020603050405020304" pitchFamily="18" charset="0"/>
              </a:rPr>
              <a:t>- </a:t>
            </a:r>
            <a:r>
              <a:rPr lang="pl-PL" altLang="pl-PL" sz="2000"/>
              <a:t>wykazują </a:t>
            </a:r>
            <a:r>
              <a:rPr lang="pl-PL" altLang="pl-PL" sz="2000">
                <a:cs typeface="Times New Roman" panose="02020603050405020304" pitchFamily="18" charset="0"/>
              </a:rPr>
              <a:t>zdolno</a:t>
            </a:r>
            <a:r>
              <a:rPr lang="pl-PL" altLang="pl-PL" sz="2000"/>
              <a:t>ść</a:t>
            </a:r>
            <a:r>
              <a:rPr lang="pl-PL" altLang="pl-PL" sz="2000">
                <a:cs typeface="Times New Roman" panose="02020603050405020304" pitchFamily="18" charset="0"/>
              </a:rPr>
              <a:t> wykorzystania szerokiego spektrum </a:t>
            </a:r>
            <a:r>
              <a:rPr lang="pl-PL" altLang="pl-PL" sz="2000"/>
              <a:t>ś</a:t>
            </a:r>
            <a:r>
              <a:rPr lang="pl-PL" altLang="pl-PL" sz="2000">
                <a:cs typeface="Times New Roman" panose="02020603050405020304" pitchFamily="18" charset="0"/>
              </a:rPr>
              <a:t>wiat</a:t>
            </a:r>
            <a:r>
              <a:rPr lang="pl-PL" altLang="pl-PL" sz="2000"/>
              <a:t>ł</a:t>
            </a:r>
            <a:r>
              <a:rPr lang="pl-PL" altLang="pl-PL" sz="2000">
                <a:cs typeface="Times New Roman" panose="02020603050405020304" pitchFamily="18" charset="0"/>
              </a:rPr>
              <a:t>a</a:t>
            </a:r>
            <a:r>
              <a:rPr lang="pl-PL" altLang="pl-PL" sz="2000"/>
              <a:t>,</a:t>
            </a:r>
            <a:br>
              <a:rPr lang="pl-PL" altLang="pl-PL" sz="2000">
                <a:cs typeface="Times New Roman" panose="02020603050405020304" pitchFamily="18" charset="0"/>
              </a:rPr>
            </a:br>
            <a:r>
              <a:rPr lang="pl-PL" altLang="pl-PL" sz="2000">
                <a:cs typeface="Times New Roman" panose="02020603050405020304" pitchFamily="18" charset="0"/>
              </a:rPr>
              <a:t>- </a:t>
            </a:r>
            <a:r>
              <a:rPr lang="pl-PL" altLang="pl-PL" sz="2000"/>
              <a:t>są </a:t>
            </a:r>
            <a:r>
              <a:rPr lang="pl-PL" altLang="pl-PL" sz="2000">
                <a:cs typeface="Times New Roman" panose="02020603050405020304" pitchFamily="18" charset="0"/>
              </a:rPr>
              <a:t>odporn</a:t>
            </a:r>
            <a:r>
              <a:rPr lang="pl-PL" altLang="pl-PL" sz="2000"/>
              <a:t>e</a:t>
            </a:r>
            <a:r>
              <a:rPr lang="pl-PL" altLang="pl-PL" sz="2000">
                <a:cs typeface="Times New Roman" panose="02020603050405020304" pitchFamily="18" charset="0"/>
              </a:rPr>
              <a:t> na z</a:t>
            </a:r>
            <a:r>
              <a:rPr lang="pl-PL" altLang="pl-PL" sz="2000"/>
              <a:t>ł</a:t>
            </a:r>
            <a:r>
              <a:rPr lang="pl-PL" altLang="pl-PL" sz="2000">
                <a:cs typeface="Times New Roman" panose="02020603050405020304" pitchFamily="18" charset="0"/>
              </a:rPr>
              <a:t>e warunki tlenowe  i wysokie pH</a:t>
            </a:r>
            <a:r>
              <a:rPr lang="pl-PL" altLang="pl-PL" sz="2000"/>
              <a:t>,</a:t>
            </a:r>
            <a:br>
              <a:rPr lang="pl-PL" altLang="pl-PL" sz="2000">
                <a:cs typeface="Times New Roman" panose="02020603050405020304" pitchFamily="18" charset="0"/>
              </a:rPr>
            </a:br>
            <a:r>
              <a:rPr lang="pl-PL" altLang="pl-PL" sz="2000">
                <a:cs typeface="Times New Roman" panose="02020603050405020304" pitchFamily="18" charset="0"/>
              </a:rPr>
              <a:t>- rozwija</a:t>
            </a:r>
            <a:r>
              <a:rPr lang="pl-PL" altLang="pl-PL" sz="2000"/>
              <a:t>ją</a:t>
            </a:r>
            <a:r>
              <a:rPr lang="pl-PL" altLang="pl-PL" sz="2000">
                <a:cs typeface="Times New Roman" panose="02020603050405020304" pitchFamily="18" charset="0"/>
              </a:rPr>
              <a:t> si</a:t>
            </a:r>
            <a:r>
              <a:rPr lang="pl-PL" altLang="pl-PL" sz="2000"/>
              <a:t>ę</a:t>
            </a:r>
            <a:r>
              <a:rPr lang="pl-PL" altLang="pl-PL" sz="2000">
                <a:cs typeface="Times New Roman" panose="02020603050405020304" pitchFamily="18" charset="0"/>
              </a:rPr>
              <a:t> przy niskim stosunku azotu do fosforu w wodzie, poniewa</a:t>
            </a:r>
            <a:r>
              <a:rPr lang="pl-PL" altLang="pl-PL" sz="2000"/>
              <a:t>ż</a:t>
            </a:r>
            <a:r>
              <a:rPr lang="pl-PL" altLang="pl-PL" sz="2000">
                <a:cs typeface="Times New Roman" panose="02020603050405020304" pitchFamily="18" charset="0"/>
              </a:rPr>
              <a:t> potrafi</a:t>
            </a:r>
            <a:r>
              <a:rPr lang="pl-PL" altLang="pl-PL" sz="2000"/>
              <a:t>ą</a:t>
            </a:r>
            <a:r>
              <a:rPr lang="pl-PL" altLang="pl-PL" sz="2000">
                <a:cs typeface="Times New Roman" panose="02020603050405020304" pitchFamily="18" charset="0"/>
              </a:rPr>
              <a:t> wi</a:t>
            </a:r>
            <a:r>
              <a:rPr lang="pl-PL" altLang="pl-PL" sz="2000"/>
              <a:t>ą</a:t>
            </a:r>
            <a:r>
              <a:rPr lang="pl-PL" altLang="pl-PL" sz="2000">
                <a:cs typeface="Times New Roman" panose="02020603050405020304" pitchFamily="18" charset="0"/>
              </a:rPr>
              <a:t>za</a:t>
            </a:r>
            <a:r>
              <a:rPr lang="pl-PL" altLang="pl-PL" sz="2000"/>
              <a:t>ć</a:t>
            </a:r>
            <a:r>
              <a:rPr lang="pl-PL" altLang="pl-PL" sz="2000">
                <a:cs typeface="Times New Roman" panose="02020603050405020304" pitchFamily="18" charset="0"/>
              </a:rPr>
              <a:t> wolny azot z powietrza</a:t>
            </a:r>
            <a:r>
              <a:rPr lang="pl-PL" altLang="pl-PL" sz="2000"/>
              <a:t>,</a:t>
            </a:r>
            <a:br>
              <a:rPr lang="pl-PL" altLang="pl-PL" sz="2000">
                <a:cs typeface="Times New Roman" panose="02020603050405020304" pitchFamily="18" charset="0"/>
              </a:rPr>
            </a:br>
            <a:r>
              <a:rPr lang="pl-PL" altLang="pl-PL" sz="2000">
                <a:cs typeface="Times New Roman" panose="02020603050405020304" pitchFamily="18" charset="0"/>
              </a:rPr>
              <a:t>- charakteryzuj</a:t>
            </a:r>
            <a:r>
              <a:rPr lang="pl-PL" altLang="pl-PL" sz="2000"/>
              <a:t>ą</a:t>
            </a:r>
            <a:r>
              <a:rPr lang="pl-PL" altLang="pl-PL" sz="2000">
                <a:cs typeface="Times New Roman" panose="02020603050405020304" pitchFamily="18" charset="0"/>
              </a:rPr>
              <a:t> si</a:t>
            </a:r>
            <a:r>
              <a:rPr lang="pl-PL" altLang="pl-PL" sz="2000"/>
              <a:t>ę</a:t>
            </a:r>
            <a:r>
              <a:rPr lang="pl-PL" altLang="pl-PL" sz="2000">
                <a:cs typeface="Times New Roman" panose="02020603050405020304" pitchFamily="18" charset="0"/>
              </a:rPr>
              <a:t> du</a:t>
            </a:r>
            <a:r>
              <a:rPr lang="pl-PL" altLang="pl-PL" sz="2000"/>
              <a:t>ż</a:t>
            </a:r>
            <a:r>
              <a:rPr lang="pl-PL" altLang="pl-PL" sz="2000">
                <a:cs typeface="Times New Roman" panose="02020603050405020304" pitchFamily="18" charset="0"/>
              </a:rPr>
              <a:t>ymi rozmiarami, </a:t>
            </a:r>
            <a:br>
              <a:rPr lang="pl-PL" altLang="pl-PL" sz="2000">
                <a:cs typeface="Times New Roman" panose="02020603050405020304" pitchFamily="18" charset="0"/>
              </a:rPr>
            </a:br>
            <a:r>
              <a:rPr lang="pl-PL" altLang="pl-PL" sz="2000">
                <a:cs typeface="Times New Roman" panose="02020603050405020304" pitchFamily="18" charset="0"/>
              </a:rPr>
              <a:t>co uniemo</a:t>
            </a:r>
            <a:r>
              <a:rPr lang="pl-PL" altLang="pl-PL" sz="2000"/>
              <a:t>ż</a:t>
            </a:r>
            <a:r>
              <a:rPr lang="pl-PL" altLang="pl-PL" sz="2000">
                <a:cs typeface="Times New Roman" panose="02020603050405020304" pitchFamily="18" charset="0"/>
              </a:rPr>
              <a:t>liwia ich wyjadanie przez zooplankton</a:t>
            </a:r>
            <a:r>
              <a:rPr lang="pl-PL" altLang="pl-PL" sz="2000"/>
              <a:t>,</a:t>
            </a:r>
            <a:br>
              <a:rPr lang="pl-PL" altLang="pl-PL" sz="2000">
                <a:cs typeface="Times New Roman" panose="02020603050405020304" pitchFamily="18" charset="0"/>
              </a:rPr>
            </a:br>
            <a:r>
              <a:rPr lang="pl-PL" altLang="pl-PL" sz="2000">
                <a:cs typeface="Times New Roman" panose="02020603050405020304" pitchFamily="18" charset="0"/>
              </a:rPr>
              <a:t>- obecno</a:t>
            </a:r>
            <a:r>
              <a:rPr lang="pl-PL" altLang="pl-PL" sz="2000"/>
              <a:t>ść</a:t>
            </a:r>
            <a:r>
              <a:rPr lang="pl-PL" altLang="pl-PL" sz="2000">
                <a:cs typeface="Times New Roman" panose="02020603050405020304" pitchFamily="18" charset="0"/>
              </a:rPr>
              <a:t> w komórkach wakuoli gazowych umo</a:t>
            </a:r>
            <a:r>
              <a:rPr lang="pl-PL" altLang="pl-PL" sz="2000"/>
              <a:t>ż</a:t>
            </a:r>
            <a:r>
              <a:rPr lang="pl-PL" altLang="pl-PL" sz="2000">
                <a:cs typeface="Times New Roman" panose="02020603050405020304" pitchFamily="18" charset="0"/>
              </a:rPr>
              <a:t>liwia </a:t>
            </a:r>
            <a:r>
              <a:rPr lang="pl-PL" altLang="pl-PL" sz="2000"/>
              <a:t>im </a:t>
            </a:r>
            <a:r>
              <a:rPr lang="pl-PL" altLang="pl-PL" sz="2000">
                <a:cs typeface="Times New Roman" panose="02020603050405020304" pitchFamily="18" charset="0"/>
              </a:rPr>
              <a:t>zmian</a:t>
            </a:r>
            <a:r>
              <a:rPr lang="pl-PL" altLang="pl-PL" sz="2000"/>
              <a:t>ę</a:t>
            </a:r>
            <a:r>
              <a:rPr lang="pl-PL" altLang="pl-PL" sz="2000">
                <a:cs typeface="Times New Roman" panose="02020603050405020304" pitchFamily="18" charset="0"/>
              </a:rPr>
              <a:t> ci</a:t>
            </a:r>
            <a:r>
              <a:rPr lang="pl-PL" altLang="pl-PL" sz="2000"/>
              <a:t>ęż</a:t>
            </a:r>
            <a:r>
              <a:rPr lang="pl-PL" altLang="pl-PL" sz="2000">
                <a:cs typeface="Times New Roman" panose="02020603050405020304" pitchFamily="18" charset="0"/>
              </a:rPr>
              <a:t>aru w</a:t>
            </a:r>
            <a:r>
              <a:rPr lang="pl-PL" altLang="pl-PL" sz="2000"/>
              <a:t>ł</a:t>
            </a:r>
            <a:r>
              <a:rPr lang="pl-PL" altLang="pl-PL" sz="2000">
                <a:cs typeface="Times New Roman" panose="02020603050405020304" pitchFamily="18" charset="0"/>
              </a:rPr>
              <a:t>a</a:t>
            </a:r>
            <a:r>
              <a:rPr lang="pl-PL" altLang="pl-PL" sz="2000"/>
              <a:t>ś</a:t>
            </a:r>
            <a:r>
              <a:rPr lang="pl-PL" altLang="pl-PL" sz="2000">
                <a:cs typeface="Times New Roman" panose="02020603050405020304" pitchFamily="18" charset="0"/>
              </a:rPr>
              <a:t>ciwego komórki i pozwala na przemieszczanie si</a:t>
            </a:r>
            <a:r>
              <a:rPr lang="pl-PL" altLang="pl-PL" sz="2000"/>
              <a:t>ę</a:t>
            </a:r>
            <a:r>
              <a:rPr lang="pl-PL" altLang="pl-PL" sz="2000">
                <a:cs typeface="Times New Roman" panose="02020603050405020304" pitchFamily="18" charset="0"/>
              </a:rPr>
              <a:t> ich w pionie wody</a:t>
            </a:r>
            <a:r>
              <a:rPr lang="pl-PL" altLang="pl-PL" sz="2000"/>
              <a:t> </a:t>
            </a: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pl-PL" altLang="pl-PL" sz="20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B2109CF5-463E-4FCC-944A-CAF79A4390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9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>
            <a:extLst>
              <a:ext uri="{FF2B5EF4-FFF2-40B4-BE49-F238E27FC236}">
                <a16:creationId xmlns:a16="http://schemas.microsoft.com/office/drawing/2014/main" id="{93FC1FA7-D916-44FA-94F8-78E033947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497887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3375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800100" indent="-333375"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Sinice liczą około 2000 gatunków.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Żyją w wodach słodkich, morskich i w źródłach solankowych. Wiele sinic żyje w symbiozie z: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"/>
            </a:pPr>
            <a:r>
              <a:rPr lang="pl-PL" altLang="pl-PL" sz="2000"/>
              <a:t>glonami,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"/>
            </a:pPr>
            <a:r>
              <a:rPr lang="pl-PL" altLang="pl-PL" sz="2000"/>
              <a:t>grzybami,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"/>
            </a:pPr>
            <a:r>
              <a:rPr lang="pl-PL" altLang="pl-PL" sz="2000"/>
              <a:t>roślinami zarodnikowymi i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"/>
            </a:pPr>
            <a:r>
              <a:rPr lang="pl-PL" altLang="pl-PL" sz="2000"/>
              <a:t>roślinami nasiennymi.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Mają zdolność wiązania wolnego azotu z powietrza.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Protoplast sinic można podzielić na dwie strefy: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	1. chromaplazma (chromatoplazma) zawiera:</a:t>
            </a: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tylakoidy (lamelle) zawierające barwniki: chlorofil a, c-fikocyjaninę, c-fikoerytrynę, karotenoidy i ksantofile. </a:t>
            </a: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materiały zapasowe: kwas poli-beta-hydroksymasłowy,</a:t>
            </a: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glikogen, lipidy i cyjanoficynę,  </a:t>
            </a: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/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wakuole powietrzne służą do czasowego przechowywania gazów (np. tlenu, dwutlenku węgla, azotu, siarkowodoru), ponadto zapewniają unoszenie się sinic na powierzchni wód.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     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	2. centroplazma, w której mieści się nukleoid z genami.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EFA2EA6-0F24-4026-9216-097FB19D67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2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>
            <a:extLst>
              <a:ext uri="{FF2B5EF4-FFF2-40B4-BE49-F238E27FC236}">
                <a16:creationId xmlns:a16="http://schemas.microsoft.com/office/drawing/2014/main" id="{F60C61B4-7548-49E6-8307-61AAD4C6C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125538"/>
            <a:ext cx="7848600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Heterocysty – komórki silnie załamujące światło w mikroskopie, większe od pozostałych komórek, o grubych ścianach komórkowych i mniej wysycone barwnikami. W heterocystach zachodzi wiązanie wolnego azotu z powietrza. Dawniej heterocysty uważano za komórki puste i uczestniczące w rozmnażaniu (hormogonii).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A84DFAF-F7CD-413E-8E8E-C47A398DF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3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3" name="Group 1">
            <a:extLst>
              <a:ext uri="{FF2B5EF4-FFF2-40B4-BE49-F238E27FC236}">
                <a16:creationId xmlns:a16="http://schemas.microsoft.com/office/drawing/2014/main" id="{7CB00A3F-AB8C-4A15-883F-210C02845F3E}"/>
              </a:ext>
            </a:extLst>
          </p:cNvPr>
          <p:cNvGraphicFramePr>
            <a:graphicFrameLocks noGrp="1"/>
          </p:cNvGraphicFramePr>
          <p:nvPr/>
        </p:nvGraphicFramePr>
        <p:xfrm>
          <a:off x="428625" y="642938"/>
          <a:ext cx="8431213" cy="5643564"/>
        </p:xfrm>
        <a:graphic>
          <a:graphicData uri="http://schemas.openxmlformats.org/drawingml/2006/table">
            <a:tbl>
              <a:tblPr/>
              <a:tblGrid>
                <a:gridCol w="2414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9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6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73162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Toksyna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          Źródło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Dawka letalna </a:t>
                      </a:r>
                      <a:r>
                        <a:rPr kumimoji="0" lang="en-US" alt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LD</a:t>
                      </a:r>
                      <a:r>
                        <a:rPr kumimoji="0" lang="en-US" altLang="pl-PL" sz="1800" b="1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50</a:t>
                      </a:r>
                      <a:r>
                        <a:rPr kumimoji="0" lang="en-US" alt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[µg/kg wagi]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863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Botulina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Clostridium botulinum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0,00003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450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Rycyna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Ricinus communis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0,02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863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Saksytoksyna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Aphanizomenon flos-aquae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450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Jad kobry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Naja naja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863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Anatoksyna-a(s)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Anabaena flos-aquae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5450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Nodularyna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Nodularia spumigena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2925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Mikrocystyna-LR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Microcystic sp., Anabaena sp.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863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Anatoksyna-a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Anabaena flos-aquae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0225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Kurrara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Chrondodendron tomoentosuum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500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5450"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cyjanek sodu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57200"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457200" algn="just" defTabSz="449263" rtl="0" eaLnBrk="1" fontAlgn="base" latinLnBrk="0" hangingPunct="1">
                        <a:lnSpc>
                          <a:spcPct val="7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10.000</a:t>
                      </a:r>
                    </a:p>
                  </a:txBody>
                  <a:tcPr marL="68760" marR="68760" marT="204048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4C70754-6009-42DB-9E38-734AE69979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6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C539096E-C9AE-458D-B3AD-86E740E2F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1000125"/>
            <a:ext cx="7072313" cy="338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>
                <a:cs typeface="Times New Roman" panose="02020603050405020304" pitchFamily="18" charset="0"/>
              </a:rPr>
              <a:t>Zwi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zki toksyczne produkowane przez sinice dzieli si</a:t>
            </a:r>
            <a:r>
              <a:rPr lang="pl-PL" altLang="pl-PL" sz="2400" dirty="0"/>
              <a:t>ę</a:t>
            </a:r>
            <a:r>
              <a:rPr lang="pl-PL" altLang="pl-PL" sz="2400" dirty="0">
                <a:cs typeface="Times New Roman" panose="02020603050405020304" pitchFamily="18" charset="0"/>
              </a:rPr>
              <a:t> ze wzgl</a:t>
            </a:r>
            <a:r>
              <a:rPr lang="pl-PL" altLang="pl-PL" sz="2400" dirty="0"/>
              <a:t>ę</a:t>
            </a:r>
            <a:r>
              <a:rPr lang="pl-PL" altLang="pl-PL" sz="2400" dirty="0">
                <a:cs typeface="Times New Roman" panose="02020603050405020304" pitchFamily="18" charset="0"/>
              </a:rPr>
              <a:t>du na sposób </a:t>
            </a:r>
            <a:r>
              <a:rPr lang="pl-PL" altLang="pl-PL" sz="2400" dirty="0"/>
              <a:t>ich </a:t>
            </a:r>
            <a:r>
              <a:rPr lang="pl-PL" altLang="pl-PL" sz="2400" dirty="0">
                <a:cs typeface="Times New Roman" panose="02020603050405020304" pitchFamily="18" charset="0"/>
              </a:rPr>
              <a:t>dzia</a:t>
            </a:r>
            <a:r>
              <a:rPr lang="pl-PL" altLang="pl-PL" sz="2400" dirty="0"/>
              <a:t>ł</a:t>
            </a:r>
            <a:r>
              <a:rPr lang="pl-PL" altLang="pl-PL" sz="2400" dirty="0">
                <a:cs typeface="Times New Roman" panose="02020603050405020304" pitchFamily="18" charset="0"/>
              </a:rPr>
              <a:t>ania</a:t>
            </a:r>
            <a:r>
              <a:rPr lang="pl-PL" altLang="pl-PL" sz="2400" dirty="0"/>
              <a:t> na</a:t>
            </a:r>
            <a:r>
              <a:rPr lang="pl-PL" altLang="pl-PL" sz="2400" dirty="0">
                <a:cs typeface="Times New Roman" panose="02020603050405020304" pitchFamily="18" charset="0"/>
              </a:rPr>
              <a:t>:</a:t>
            </a:r>
            <a:br>
              <a:rPr lang="pl-PL" altLang="pl-PL" sz="2400" dirty="0">
                <a:cs typeface="Times New Roman" panose="02020603050405020304" pitchFamily="18" charset="0"/>
              </a:rPr>
            </a:br>
            <a:r>
              <a:rPr lang="pl-PL" altLang="pl-PL" sz="2400" dirty="0">
                <a:cs typeface="Times New Roman" panose="02020603050405020304" pitchFamily="18" charset="0"/>
              </a:rPr>
              <a:t> </a:t>
            </a:r>
            <a:br>
              <a:rPr lang="pl-PL" altLang="pl-PL" sz="2400" dirty="0">
                <a:cs typeface="Times New Roman" panose="02020603050405020304" pitchFamily="18" charset="0"/>
              </a:rPr>
            </a:br>
            <a:r>
              <a:rPr lang="pl-PL" altLang="pl-PL" sz="2400" b="1" dirty="0"/>
              <a:t>- </a:t>
            </a:r>
            <a:r>
              <a:rPr lang="pl-PL" altLang="pl-PL" sz="2400" b="1" dirty="0" err="1">
                <a:cs typeface="Times New Roman" panose="02020603050405020304" pitchFamily="18" charset="0"/>
              </a:rPr>
              <a:t>hepatotoksyczne</a:t>
            </a:r>
            <a:r>
              <a:rPr lang="pl-PL" altLang="pl-PL" sz="2400" b="1" dirty="0"/>
              <a:t>,</a:t>
            </a:r>
            <a:r>
              <a:rPr lang="pl-PL" altLang="pl-PL" sz="2400" dirty="0">
                <a:cs typeface="Times New Roman" panose="02020603050405020304" pitchFamily="18" charset="0"/>
              </a:rPr>
              <a:t> uszkadzaj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ce w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trob</a:t>
            </a:r>
            <a:r>
              <a:rPr lang="pl-PL" altLang="pl-PL" sz="2400" dirty="0"/>
              <a:t>ę,</a:t>
            </a:r>
            <a:br>
              <a:rPr lang="pl-PL" altLang="pl-PL" sz="2400" dirty="0">
                <a:cs typeface="Times New Roman" panose="02020603050405020304" pitchFamily="18" charset="0"/>
              </a:rPr>
            </a:br>
            <a:r>
              <a:rPr lang="pl-PL" altLang="pl-PL" sz="2400" b="1" dirty="0"/>
              <a:t>- </a:t>
            </a:r>
            <a:r>
              <a:rPr lang="pl-PL" altLang="pl-PL" sz="2400" b="1" dirty="0">
                <a:cs typeface="Times New Roman" panose="02020603050405020304" pitchFamily="18" charset="0"/>
              </a:rPr>
              <a:t>neurotoksyczne</a:t>
            </a:r>
            <a:r>
              <a:rPr lang="pl-PL" altLang="pl-PL" sz="2400" b="1" dirty="0"/>
              <a:t>,</a:t>
            </a:r>
            <a:r>
              <a:rPr lang="pl-PL" altLang="pl-PL" sz="2400" dirty="0">
                <a:cs typeface="Times New Roman" panose="02020603050405020304" pitchFamily="18" charset="0"/>
              </a:rPr>
              <a:t> podra</a:t>
            </a:r>
            <a:r>
              <a:rPr lang="pl-PL" altLang="pl-PL" sz="2400" dirty="0"/>
              <a:t>ż</a:t>
            </a:r>
            <a:r>
              <a:rPr lang="pl-PL" altLang="pl-PL" sz="2400" dirty="0">
                <a:cs typeface="Times New Roman" panose="02020603050405020304" pitchFamily="18" charset="0"/>
              </a:rPr>
              <a:t>niaj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ce uk</a:t>
            </a:r>
            <a:r>
              <a:rPr lang="pl-PL" altLang="pl-PL" sz="2400" dirty="0"/>
              <a:t>ł</a:t>
            </a:r>
            <a:r>
              <a:rPr lang="pl-PL" altLang="pl-PL" sz="2400" dirty="0">
                <a:cs typeface="Times New Roman" panose="02020603050405020304" pitchFamily="18" charset="0"/>
              </a:rPr>
              <a:t>ad nerwowy</a:t>
            </a:r>
            <a:r>
              <a:rPr lang="pl-PL" altLang="pl-PL" sz="2400" dirty="0"/>
              <a:t>,</a:t>
            </a:r>
            <a:br>
              <a:rPr lang="pl-PL" altLang="pl-PL" sz="2400" dirty="0">
                <a:cs typeface="Times New Roman" panose="02020603050405020304" pitchFamily="18" charset="0"/>
              </a:rPr>
            </a:br>
            <a:r>
              <a:rPr lang="pl-PL" altLang="pl-PL" sz="2400" b="1" dirty="0"/>
              <a:t>- </a:t>
            </a:r>
            <a:r>
              <a:rPr lang="pl-PL" altLang="pl-PL" sz="2400" b="1" dirty="0" err="1">
                <a:cs typeface="Times New Roman" panose="02020603050405020304" pitchFamily="18" charset="0"/>
              </a:rPr>
              <a:t>dermatotoksyczne</a:t>
            </a:r>
            <a:r>
              <a:rPr lang="pl-PL" altLang="pl-PL" sz="2400" dirty="0"/>
              <a:t>,</a:t>
            </a:r>
            <a:r>
              <a:rPr lang="pl-PL" altLang="pl-PL" sz="2400" dirty="0">
                <a:cs typeface="Times New Roman" panose="02020603050405020304" pitchFamily="18" charset="0"/>
              </a:rPr>
              <a:t> dzia</a:t>
            </a:r>
            <a:r>
              <a:rPr lang="pl-PL" altLang="pl-PL" sz="2400" dirty="0"/>
              <a:t>ł</a:t>
            </a:r>
            <a:r>
              <a:rPr lang="pl-PL" altLang="pl-PL" sz="2400" dirty="0">
                <a:cs typeface="Times New Roman" panose="02020603050405020304" pitchFamily="18" charset="0"/>
              </a:rPr>
              <a:t>aj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ce dra</a:t>
            </a:r>
            <a:r>
              <a:rPr lang="pl-PL" altLang="pl-PL" sz="2400" dirty="0"/>
              <a:t>ż</a:t>
            </a:r>
            <a:r>
              <a:rPr lang="pl-PL" altLang="pl-PL" sz="2400" dirty="0">
                <a:cs typeface="Times New Roman" panose="02020603050405020304" pitchFamily="18" charset="0"/>
              </a:rPr>
              <a:t>ni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co na skór</a:t>
            </a:r>
            <a:r>
              <a:rPr lang="pl-PL" altLang="pl-PL" sz="2400" dirty="0"/>
              <a:t>ę</a:t>
            </a:r>
            <a:r>
              <a:rPr lang="pl-PL" altLang="pl-PL" sz="2400" dirty="0">
                <a:cs typeface="Times New Roman" panose="02020603050405020304" pitchFamily="18" charset="0"/>
              </a:rPr>
              <a:t> i b</a:t>
            </a:r>
            <a:r>
              <a:rPr lang="pl-PL" altLang="pl-PL" sz="2400" dirty="0"/>
              <a:t>ł</a:t>
            </a:r>
            <a:r>
              <a:rPr lang="pl-PL" altLang="pl-PL" sz="2400" dirty="0">
                <a:cs typeface="Times New Roman" panose="02020603050405020304" pitchFamily="18" charset="0"/>
              </a:rPr>
              <a:t>ony </a:t>
            </a:r>
            <a:r>
              <a:rPr lang="pl-PL" altLang="pl-PL" sz="2400" dirty="0"/>
              <a:t>ś</a:t>
            </a:r>
            <a:r>
              <a:rPr lang="pl-PL" altLang="pl-PL" sz="2400" dirty="0">
                <a:cs typeface="Times New Roman" panose="02020603050405020304" pitchFamily="18" charset="0"/>
              </a:rPr>
              <a:t>luzowe</a:t>
            </a:r>
            <a:r>
              <a:rPr lang="pl-PL" altLang="pl-PL" sz="2400" dirty="0"/>
              <a:t>,</a:t>
            </a:r>
            <a:br>
              <a:rPr lang="pl-PL" altLang="pl-PL" sz="2400" dirty="0">
                <a:cs typeface="Times New Roman" panose="02020603050405020304" pitchFamily="18" charset="0"/>
              </a:rPr>
            </a:br>
            <a:r>
              <a:rPr lang="pl-PL" altLang="pl-PL" sz="2400" b="1" dirty="0"/>
              <a:t>- </a:t>
            </a:r>
            <a:r>
              <a:rPr lang="pl-PL" altLang="pl-PL" sz="2400" b="1" dirty="0" err="1">
                <a:cs typeface="Times New Roman" panose="02020603050405020304" pitchFamily="18" charset="0"/>
              </a:rPr>
              <a:t>cytotoksyny</a:t>
            </a:r>
            <a:r>
              <a:rPr lang="pl-PL" altLang="pl-PL" sz="2400" dirty="0"/>
              <a:t>,</a:t>
            </a:r>
            <a:r>
              <a:rPr lang="pl-PL" altLang="pl-PL" sz="2400" dirty="0">
                <a:cs typeface="Times New Roman" panose="02020603050405020304" pitchFamily="18" charset="0"/>
              </a:rPr>
              <a:t> powoduj</a:t>
            </a:r>
            <a:r>
              <a:rPr lang="pl-PL" altLang="pl-PL" sz="2400" dirty="0"/>
              <a:t>ą</a:t>
            </a:r>
            <a:r>
              <a:rPr lang="pl-PL" altLang="pl-PL" sz="2400" dirty="0">
                <a:cs typeface="Times New Roman" panose="02020603050405020304" pitchFamily="18" charset="0"/>
              </a:rPr>
              <a:t>ce powstawanie guzów nowotworowych</a:t>
            </a: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1DB6D81-8E5E-45E0-AC68-614EEFE389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8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>
            <a:extLst>
              <a:ext uri="{FF2B5EF4-FFF2-40B4-BE49-F238E27FC236}">
                <a16:creationId xmlns:a16="http://schemas.microsoft.com/office/drawing/2014/main" id="{E8801287-C6FE-4427-97F4-56CE97A1D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04862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33375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Pod względem morfologicznym sinice można podzielić na: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/>
              <a:t>Sinice chrookokalne – komórki sinic są kuliste lub pałeczkowate, żyją pojedynczo lub w koloniach. Należą tutaj: Gleocapsa,  Gleobacter, Anacystis.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/>
              <a:t>Sinice pleurokapsularne – sinice jednokomórkowe, często żyjące w koloniach, mające zdolność tworzenia beocytów. Tutaj należy Myxosarcina, Pleurocapsa, Dermocarpa.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/>
              <a:t>Sinice nitkowate </a:t>
            </a:r>
            <a:r>
              <a:rPr lang="pl-PL" altLang="pl-PL" sz="2400" b="1"/>
              <a:t>nie mające</a:t>
            </a:r>
            <a:r>
              <a:rPr lang="pl-PL" altLang="pl-PL" sz="2400"/>
              <a:t> zdolności tworzenia heterocyst. Tutaj należy Lyngbya, Spirulina,Oscillatoria.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/>
              <a:t>Sinice nitkowate </a:t>
            </a:r>
            <a:r>
              <a:rPr lang="pl-PL" altLang="pl-PL" sz="2400" b="1"/>
              <a:t>mające</a:t>
            </a:r>
            <a:r>
              <a:rPr lang="pl-PL" altLang="pl-PL" sz="2400"/>
              <a:t> zdolność tworzenia heterocyst. Są to sinice wielokomórkowe i kolonijne. Należą tutaj: Calothrix, Anabaena, Nostoc.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64D5D4A-BCF1-4D45-8CC4-890A977A66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9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504</Words>
  <Application>Microsoft Office PowerPoint</Application>
  <PresentationFormat>Pokaz na ekranie (4:3)</PresentationFormat>
  <Paragraphs>65</Paragraphs>
  <Slides>7</Slides>
  <Notes>7</Notes>
  <HiddenSlides>0</HiddenSlides>
  <MMClips>7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2" baseType="lpstr">
      <vt:lpstr>Arial</vt:lpstr>
      <vt:lpstr>SimSun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Sinice - Cyanobacteria</dc:title>
  <dc:creator>Michał &amp; Majka</dc:creator>
  <cp:lastModifiedBy>Admin</cp:lastModifiedBy>
  <cp:revision>36</cp:revision>
  <cp:lastPrinted>1601-01-01T00:00:00Z</cp:lastPrinted>
  <dcterms:created xsi:type="dcterms:W3CDTF">2005-02-16T18:24:34Z</dcterms:created>
  <dcterms:modified xsi:type="dcterms:W3CDTF">2020-10-07T17:31:52Z</dcterms:modified>
</cp:coreProperties>
</file>