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4" name="Text Box 5"/>
          <p:cNvSpPr txBox="1"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5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914400" y="4343400"/>
            <a:ext cx="5024438" cy="411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  <p:sp>
        <p:nvSpPr>
          <p:cNvPr id="2057" name="Text Box 8"/>
          <p:cNvSpPr txBox="1"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86200" y="8686800"/>
            <a:ext cx="2967038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D10F410-D546-4496-B7F2-C3BA904ADB0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171171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DFE3782D-4C65-4A8D-83BB-B98E74F1844E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pl-PL" altLang="pl-PL"/>
          </a:p>
        </p:txBody>
      </p:sp>
      <p:sp>
        <p:nvSpPr>
          <p:cNvPr id="40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31597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91A6FFB3-DBC8-49BC-8D86-0E8A346515C6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pl-PL" altLang="pl-PL"/>
          </a:p>
        </p:txBody>
      </p:sp>
      <p:sp>
        <p:nvSpPr>
          <p:cNvPr id="61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48523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27D9BB7-195B-432E-8A6D-96DA6EEE5FBF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3</a:t>
            </a:fld>
            <a:endParaRPr lang="pl-PL" altLang="pl-PL"/>
          </a:p>
        </p:txBody>
      </p:sp>
      <p:sp>
        <p:nvSpPr>
          <p:cNvPr id="81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3747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8158A156-53AE-4BEB-BB6A-AA855C4519B2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pl-PL" altLang="pl-PL"/>
          </a:p>
        </p:txBody>
      </p:sp>
      <p:sp>
        <p:nvSpPr>
          <p:cNvPr id="102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42429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19C4AEE-D3B3-4019-9C30-B90BB47E8132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5</a:t>
            </a:fld>
            <a:endParaRPr lang="pl-PL" altLang="pl-PL"/>
          </a:p>
        </p:txBody>
      </p:sp>
      <p:sp>
        <p:nvSpPr>
          <p:cNvPr id="122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789889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76DAFE85-CFB8-435E-8317-3AFF432C87A8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pl-PL" altLang="pl-PL"/>
          </a:p>
        </p:txBody>
      </p:sp>
      <p:sp>
        <p:nvSpPr>
          <p:cNvPr id="143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83455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23693790-ACE7-4250-BA0F-65C4A1AB0C29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pl-PL" altLang="pl-PL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347938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8C13C42-81FB-409C-856C-E2AD39507AE6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pl-PL" altLang="pl-PL"/>
          </a:p>
        </p:txBody>
      </p:sp>
      <p:sp>
        <p:nvSpPr>
          <p:cNvPr id="184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482223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2716BF48-6711-4EBE-A6D9-6C1986CD08C1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9</a:t>
            </a:fld>
            <a:endParaRPr lang="pl-PL" altLang="pl-PL"/>
          </a:p>
        </p:txBody>
      </p:sp>
      <p:sp>
        <p:nvSpPr>
          <p:cNvPr id="204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232233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6BF4B2A-A449-458B-B5EE-FF3BCFA5CA37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pl-PL" altLang="pl-PL"/>
          </a:p>
        </p:txBody>
      </p:sp>
      <p:sp>
        <p:nvSpPr>
          <p:cNvPr id="22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63355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9C4FACD1-B327-40BE-B2BD-0A5689FC5942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11</a:t>
            </a:fld>
            <a:endParaRPr lang="pl-PL" altLang="pl-PL"/>
          </a:p>
        </p:txBody>
      </p:sp>
      <p:sp>
        <p:nvSpPr>
          <p:cNvPr id="24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359216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2537F6D-C6C3-41BA-B861-005FB4E7CCCE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12</a:t>
            </a:fld>
            <a:endParaRPr lang="pl-PL" altLang="pl-PL"/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86490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B7503E6B-3B37-4D46-BB54-B8F9EFC75C96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13</a:t>
            </a:fld>
            <a:endParaRPr lang="pl-PL" altLang="pl-PL"/>
          </a:p>
        </p:txBody>
      </p:sp>
      <p:sp>
        <p:nvSpPr>
          <p:cNvPr id="286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8829177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983CEAD-F4CC-4B6C-803A-C56E4D522DBA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14</a:t>
            </a:fld>
            <a:endParaRPr lang="pl-PL" altLang="pl-PL"/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317106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DB0DB167-1BB6-41A0-9298-2C2F2DAF18E4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15</a:t>
            </a:fld>
            <a:endParaRPr lang="pl-PL" altLang="pl-PL"/>
          </a:p>
        </p:txBody>
      </p:sp>
      <p:sp>
        <p:nvSpPr>
          <p:cNvPr id="32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50254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1AB3297-843B-4DB4-A440-872D4C6E9D66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pl-PL" altLang="pl-PL"/>
          </a:p>
        </p:txBody>
      </p:sp>
      <p:sp>
        <p:nvSpPr>
          <p:cNvPr id="348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555804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B8170073-C491-4EA3-AE34-32843AE2EF42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17</a:t>
            </a:fld>
            <a:endParaRPr lang="pl-PL" altLang="pl-PL"/>
          </a:p>
        </p:txBody>
      </p:sp>
      <p:sp>
        <p:nvSpPr>
          <p:cNvPr id="368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545478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703E8810-AF53-43A2-9221-0C8744EE8367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18</a:t>
            </a:fld>
            <a:endParaRPr lang="pl-PL" altLang="pl-PL"/>
          </a:p>
        </p:txBody>
      </p:sp>
      <p:sp>
        <p:nvSpPr>
          <p:cNvPr id="389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53230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D11A59CE-C3EA-45FD-994E-9221AC05E50C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pl-PL" altLang="pl-PL"/>
          </a:p>
        </p:txBody>
      </p:sp>
      <p:sp>
        <p:nvSpPr>
          <p:cNvPr id="409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022712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2CAB6D2E-F284-4A44-B437-527A88F82E73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20</a:t>
            </a:fld>
            <a:endParaRPr lang="pl-PL" altLang="pl-PL"/>
          </a:p>
        </p:txBody>
      </p:sp>
      <p:sp>
        <p:nvSpPr>
          <p:cNvPr id="430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205940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49CBE7D-46AB-4AA0-BBB1-CB9A447FA884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21</a:t>
            </a:fld>
            <a:endParaRPr lang="pl-PL" altLang="pl-PL"/>
          </a:p>
        </p:txBody>
      </p:sp>
      <p:sp>
        <p:nvSpPr>
          <p:cNvPr id="450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640092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A32FCC4-AE82-451C-A3D5-80D52464C11B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22</a:t>
            </a:fld>
            <a:endParaRPr lang="pl-PL" altLang="pl-PL"/>
          </a:p>
        </p:txBody>
      </p:sp>
      <p:sp>
        <p:nvSpPr>
          <p:cNvPr id="471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245444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B35D9D32-2252-4CFE-9C72-A58D6FA9222D}" type="slidenum">
              <a:rPr lang="pl-PL" altLang="pl-PL" smtClean="0"/>
              <a:pPr>
                <a:spcBef>
                  <a:spcPct val="0"/>
                </a:spcBef>
                <a:buClrTx/>
                <a:buFontTx/>
                <a:buNone/>
              </a:pPr>
              <a:t>23</a:t>
            </a:fld>
            <a:endParaRPr lang="pl-PL" altLang="pl-PL"/>
          </a:p>
        </p:txBody>
      </p:sp>
      <p:sp>
        <p:nvSpPr>
          <p:cNvPr id="491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60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318746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32AFB-F05F-4D12-8526-6B401D0BCFF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6865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A991D-DE29-4362-B682-FA6FACDC8C0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04989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7FA3A-D782-43CA-BA1B-3C588DCC735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23580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6825" cy="4233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08413" cy="4233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1F8D6-DE9A-43F5-89E6-33986187A98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09466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F9699-09B4-4633-866A-2C6777ADFAD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952156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97259-F2A8-41E3-8BD9-BDB73EADF3A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09603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2AA82-D910-485A-B72C-0C5B43CFA1E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39207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CDDB2-2992-41A8-A148-5515B74FC6D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793298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405B9-6E56-4CC5-9CBF-2509F83B7E4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30959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0AF7E-3E34-4FE5-9FDD-3B61D83B71D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23775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11925" y="463550"/>
            <a:ext cx="1941513" cy="575151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3725" cy="575151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86EBC-DFDB-4FB5-AB8E-E193FA7E03B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02180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67638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7638" cy="42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0238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fld id="{89E997BB-8E90-471E-A89C-E8B3C0C975D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4.m4a"/><Relationship Id="rId7" Type="http://schemas.openxmlformats.org/officeDocument/2006/relationships/image" Target="../media/image2.wmf"/><Relationship Id="rId2" Type="http://schemas.microsoft.com/office/2007/relationships/media" Target="../media/media4.m4a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5.m4a"/><Relationship Id="rId7" Type="http://schemas.openxmlformats.org/officeDocument/2006/relationships/image" Target="../media/image3.wmf"/><Relationship Id="rId2" Type="http://schemas.microsoft.com/office/2007/relationships/media" Target="../media/media5.m4a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7.m4a"/><Relationship Id="rId7" Type="http://schemas.openxmlformats.org/officeDocument/2006/relationships/image" Target="../media/image5.wmf"/><Relationship Id="rId2" Type="http://schemas.microsoft.com/office/2007/relationships/media" Target="../media/media7.m4a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10.m4a"/><Relationship Id="rId7" Type="http://schemas.openxmlformats.org/officeDocument/2006/relationships/image" Target="../media/image6.wmf"/><Relationship Id="rId2" Type="http://schemas.microsoft.com/office/2007/relationships/media" Target="../media/media10.m4a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0" y="-1471613"/>
            <a:ext cx="9144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b="1">
                <a:solidFill>
                  <a:srgbClr val="FFFF00"/>
                </a:solidFill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 b="1">
              <a:solidFill>
                <a:srgbClr val="FFFF00"/>
              </a:solidFill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-815975"/>
            <a:ext cx="9144000" cy="71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200" b="1">
              <a:solidFill>
                <a:srgbClr val="FFFF00"/>
              </a:solidFill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b="1">
                <a:solidFill>
                  <a:srgbClr val="FFFF00"/>
                </a:solidFill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 b="1">
              <a:solidFill>
                <a:srgbClr val="FFFF00"/>
              </a:solidFill>
            </a:endParaRP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0" y="22225"/>
            <a:ext cx="91440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200" b="1">
              <a:solidFill>
                <a:srgbClr val="FFFF00"/>
              </a:solidFill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b="1">
                <a:solidFill>
                  <a:srgbClr val="FFFF00"/>
                </a:solidFill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 b="1">
              <a:solidFill>
                <a:srgbClr val="FFFF00"/>
              </a:solidFill>
            </a:endParaRP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0" y="860425"/>
            <a:ext cx="9144000" cy="175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200" b="1">
              <a:solidFill>
                <a:srgbClr val="FFFF00"/>
              </a:solidFill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b="1">
                <a:solidFill>
                  <a:srgbClr val="FFFF00"/>
                </a:solidFill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>
                <a:solidFill>
                  <a:srgbClr val="FFFF00"/>
                </a:solidFill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>
                <a:solidFill>
                  <a:srgbClr val="FFFF00"/>
                </a:solidFill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>
                <a:solidFill>
                  <a:srgbClr val="FFFF00"/>
                </a:solidFill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>
                <a:solidFill>
                  <a:srgbClr val="FFFF00"/>
                </a:solidFill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>
                <a:solidFill>
                  <a:srgbClr val="FFFF00"/>
                </a:solidFill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>
                <a:solidFill>
                  <a:srgbClr val="FFFF00"/>
                </a:solidFill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200">
              <a:solidFill>
                <a:srgbClr val="FFFF00"/>
              </a:solidFill>
              <a:cs typeface="Times New Roman" panose="02020603050405020304" pitchFamily="18" charset="0"/>
            </a:endParaRPr>
          </a:p>
        </p:txBody>
      </p:sp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0" y="6494463"/>
            <a:ext cx="91440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br>
              <a:rPr lang="pl-PL" altLang="pl-PL" sz="900">
                <a:solidFill>
                  <a:srgbClr val="FFFF00"/>
                </a:solidFill>
              </a:rPr>
            </a:br>
            <a:endParaRPr lang="pl-PL" altLang="pl-PL" sz="900">
              <a:solidFill>
                <a:srgbClr val="FFFF00"/>
              </a:solidFill>
            </a:endParaRPr>
          </a:p>
        </p:txBody>
      </p:sp>
      <p:sp>
        <p:nvSpPr>
          <p:cNvPr id="3079" name="Rectangle 6"/>
          <p:cNvSpPr>
            <a:spLocks noChangeArrowheads="1"/>
          </p:cNvSpPr>
          <p:nvPr/>
        </p:nvSpPr>
        <p:spPr bwMode="auto">
          <a:xfrm>
            <a:off x="0" y="7091363"/>
            <a:ext cx="9144000" cy="15875"/>
          </a:xfrm>
          <a:prstGeom prst="rect">
            <a:avLst/>
          </a:prstGeom>
          <a:solidFill>
            <a:srgbClr val="000000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3080" name="Rectangle 7"/>
          <p:cNvSpPr>
            <a:spLocks noChangeArrowheads="1"/>
          </p:cNvSpPr>
          <p:nvPr/>
        </p:nvSpPr>
        <p:spPr bwMode="auto">
          <a:xfrm>
            <a:off x="0" y="7110413"/>
            <a:ext cx="9144000" cy="24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000">
                <a:solidFill>
                  <a:srgbClr val="CCCCFF"/>
                </a:solidFill>
                <a:cs typeface="Times New Roman" panose="02020603050405020304" pitchFamily="18" charset="0"/>
                <a:hlinkClick r:id="" action="ppaction://noaction"/>
              </a:rPr>
              <a:t>[</a:t>
            </a:r>
          </a:p>
        </p:txBody>
      </p:sp>
      <p:sp>
        <p:nvSpPr>
          <p:cNvPr id="3081" name="Text Box 8"/>
          <p:cNvSpPr txBox="1">
            <a:spLocks noChangeArrowheads="1"/>
          </p:cNvSpPr>
          <p:nvPr/>
        </p:nvSpPr>
        <p:spPr bwMode="auto">
          <a:xfrm>
            <a:off x="533400" y="1562100"/>
            <a:ext cx="77724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br>
              <a:rPr lang="pl-PL" altLang="pl-PL">
                <a:solidFill>
                  <a:srgbClr val="FFFF00"/>
                </a:solidFill>
              </a:rPr>
            </a:br>
            <a:r>
              <a:rPr lang="pl-PL" altLang="pl-PL" sz="6600" b="1">
                <a:solidFill>
                  <a:srgbClr val="FFFF00"/>
                </a:solidFill>
              </a:rPr>
              <a:t>Mikrobiologia wody</a:t>
            </a:r>
            <a:br>
              <a:rPr lang="pl-PL" altLang="pl-PL" sz="6600" b="1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pl-PL" altLang="pl-PL" sz="6600" b="1">
              <a:solidFill>
                <a:srgbClr val="FFFF00"/>
              </a:solidFill>
              <a:cs typeface="Times New Roman" panose="02020603050405020304" pitchFamily="18" charset="0"/>
            </a:endParaRPr>
          </a:p>
        </p:txBody>
      </p:sp>
      <p:sp>
        <p:nvSpPr>
          <p:cNvPr id="3082" name="Text Box 9"/>
          <p:cNvSpPr txBox="1">
            <a:spLocks noChangeArrowheads="1"/>
          </p:cNvSpPr>
          <p:nvPr/>
        </p:nvSpPr>
        <p:spPr bwMode="auto">
          <a:xfrm>
            <a:off x="6842125" y="776288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D8F9B6F-C454-42DA-8704-EBF6EEFBC1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900113" y="1079500"/>
            <a:ext cx="7559675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>
                <a:solidFill>
                  <a:srgbClr val="FFFF00"/>
                </a:solidFill>
                <a:cs typeface="Times New Roman" panose="02020603050405020304" pitchFamily="18" charset="0"/>
              </a:rPr>
              <a:t>Wędrówka </a:t>
            </a:r>
            <a:r>
              <a:rPr lang="pl-PL" altLang="pl-PL">
                <a:solidFill>
                  <a:srgbClr val="FFFF00"/>
                </a:solidFill>
              </a:rPr>
              <a:t>mikroorganizmów</a:t>
            </a:r>
            <a:r>
              <a:rPr lang="pl-PL" altLang="pl-PL">
                <a:solidFill>
                  <a:srgbClr val="FFFF00"/>
                </a:solidFill>
                <a:cs typeface="Times New Roman" panose="02020603050405020304" pitchFamily="18" charset="0"/>
              </a:rPr>
              <a:t> do wody wodociągowej biegnie następującymi szlakami:</a:t>
            </a:r>
            <a:br>
              <a:rPr lang="pl-PL" altLang="pl-PL">
                <a:solidFill>
                  <a:srgbClr val="FFFF00"/>
                </a:solidFill>
                <a:cs typeface="Times New Roman" panose="02020603050405020304" pitchFamily="18" charset="0"/>
              </a:rPr>
            </a:br>
            <a:r>
              <a:rPr lang="pl-PL" altLang="pl-PL">
                <a:solidFill>
                  <a:srgbClr val="FFFF00"/>
                </a:solidFill>
                <a:cs typeface="Times New Roman" panose="02020603050405020304" pitchFamily="18" charset="0"/>
              </a:rPr>
              <a:t>chory człowiek – kał ludzki – ścieki kanalizacyjne – oczyszczalnia ścieków – odbiornik ścieków – ujęcie wodociągowe – woda surowa – uzdatnianie – woda wodociągowa.  </a:t>
            </a: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9B89661-436F-43EB-AAB5-014BAEE0AC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1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/>
          <p:cNvSpPr txBox="1">
            <a:spLocks noChangeArrowheads="1"/>
          </p:cNvSpPr>
          <p:nvPr/>
        </p:nvSpPr>
        <p:spPr bwMode="auto">
          <a:xfrm>
            <a:off x="685800" y="381000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00"/>
                </a:solidFill>
              </a:rPr>
              <a:t>Wirusy chorobotwórcze występujące w wodach</a:t>
            </a: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85800" y="1219200"/>
            <a:ext cx="7772400" cy="5049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3813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ts val="450"/>
              </a:spcBef>
              <a:buClrTx/>
              <a:buFontTx/>
              <a:buNone/>
            </a:pPr>
            <a:r>
              <a:rPr lang="pl-PL" altLang="pl-PL" sz="1800" b="1"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ts val="450"/>
              </a:spcBef>
              <a:buClr>
                <a:srgbClr val="FFFF99"/>
              </a:buClr>
              <a:buFont typeface="Times New Roman" panose="02020603050405020304" pitchFamily="18" charset="0"/>
              <a:buChar char="•"/>
            </a:pPr>
            <a:r>
              <a:rPr lang="pl-PL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Polio 1,2,3</a:t>
            </a:r>
            <a:r>
              <a:rPr lang="pl-PL" altLang="pl-PL" sz="1800" b="1" i="1">
                <a:solidFill>
                  <a:srgbClr val="FFFF99"/>
                </a:solidFill>
              </a:rPr>
              <a:t>  -  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 Porażenie dziecięce (choroba Heinego-Medina)</a:t>
            </a:r>
          </a:p>
          <a:p>
            <a:pPr eaLnBrk="1" hangingPunct="1">
              <a:spcBef>
                <a:spcPts val="450"/>
              </a:spcBef>
              <a:buClr>
                <a:srgbClr val="FFFF99"/>
              </a:buClr>
              <a:buFont typeface="Times New Roman" panose="02020603050405020304" pitchFamily="18" charset="0"/>
              <a:buChar char="•"/>
            </a:pPr>
            <a:r>
              <a:rPr lang="pl-PL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Coxsackie A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1800">
                <a:solidFill>
                  <a:srgbClr val="FFFF99"/>
                </a:solidFill>
              </a:rPr>
              <a:t>- 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Angina opryszczkowa, zapalenie opon  mózgowych, choroby układu oddechowego, </a:t>
            </a:r>
          </a:p>
          <a:p>
            <a:pPr eaLnBrk="1" hangingPunct="1">
              <a:spcBef>
                <a:spcPts val="450"/>
              </a:spcBef>
              <a:buClr>
                <a:srgbClr val="FFFF99"/>
              </a:buClr>
              <a:buFont typeface="Times New Roman" panose="02020603050405020304" pitchFamily="18" charset="0"/>
              <a:buChar char="•"/>
            </a:pPr>
            <a:r>
              <a:rPr lang="pl-PL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Coxsackie B</a:t>
            </a:r>
            <a:r>
              <a:rPr lang="pl-PL" altLang="pl-PL" sz="1800" b="1" i="1">
                <a:solidFill>
                  <a:srgbClr val="FFFF99"/>
                </a:solidFill>
              </a:rPr>
              <a:t>  -  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Zapalenie opon mózgowych, zapalenie  mięśnia sercowego, zapalenie opłucnej, zapalenie spojówek ocznych       </a:t>
            </a:r>
          </a:p>
          <a:p>
            <a:pPr eaLnBrk="1" hangingPunct="1">
              <a:spcBef>
                <a:spcPts val="450"/>
              </a:spcBef>
              <a:buClr>
                <a:srgbClr val="FFFF99"/>
              </a:buClr>
              <a:buFont typeface="Times New Roman" panose="02020603050405020304" pitchFamily="18" charset="0"/>
              <a:buChar char="•"/>
            </a:pPr>
            <a:r>
              <a:rPr lang="pl-PL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ECHO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1800">
                <a:solidFill>
                  <a:srgbClr val="FFFF99"/>
                </a:solidFill>
              </a:rPr>
              <a:t>- 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Zapalenie opon mózgowych, choroby  układu oddechowego, przeziębienia, </a:t>
            </a:r>
          </a:p>
          <a:p>
            <a:pPr eaLnBrk="1" hangingPunct="1">
              <a:spcBef>
                <a:spcPts val="450"/>
              </a:spcBef>
              <a:buClr>
                <a:srgbClr val="FFFF99"/>
              </a:buClr>
              <a:buFont typeface="Times New Roman" panose="02020603050405020304" pitchFamily="18" charset="0"/>
              <a:buChar char="•"/>
            </a:pPr>
            <a:r>
              <a:rPr lang="pl-PL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Adenoviru</a:t>
            </a:r>
            <a:r>
              <a:rPr lang="pl-PL" altLang="pl-PL" sz="1800" b="1" i="1">
                <a:solidFill>
                  <a:srgbClr val="FFFF99"/>
                </a:solidFill>
              </a:rPr>
              <a:t>s -</a:t>
            </a:r>
            <a:r>
              <a:rPr lang="pl-PL" altLang="pl-PL" sz="1800">
                <a:solidFill>
                  <a:srgbClr val="FFFF99"/>
                </a:solidFill>
              </a:rPr>
              <a:t> 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Choroby układu oddechowego, zapalenie oczu, ostre krwotoczne zapalenie pęcherza  moczowego u dzieci, zapalenie spojówek ocznych i rogówki</a:t>
            </a:r>
          </a:p>
          <a:p>
            <a:pPr eaLnBrk="1" hangingPunct="1">
              <a:spcBef>
                <a:spcPts val="450"/>
              </a:spcBef>
              <a:buClr>
                <a:srgbClr val="FFFF99"/>
              </a:buClr>
              <a:buFont typeface="Times New Roman" panose="02020603050405020304" pitchFamily="18" charset="0"/>
              <a:buChar char="•"/>
            </a:pPr>
            <a:r>
              <a:rPr lang="en-US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Hepatitis A </a:t>
            </a:r>
            <a:r>
              <a:rPr lang="en-US" altLang="pl-PL" sz="1800" b="1">
                <a:solidFill>
                  <a:srgbClr val="FFFF99"/>
                </a:solidFill>
                <a:cs typeface="Times New Roman" panose="02020603050405020304" pitchFamily="18" charset="0"/>
              </a:rPr>
              <a:t>i</a:t>
            </a:r>
            <a:r>
              <a:rPr lang="en-US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 E</a:t>
            </a:r>
            <a:r>
              <a:rPr lang="en-US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1800">
                <a:solidFill>
                  <a:srgbClr val="FFFF99"/>
                </a:solidFill>
              </a:rPr>
              <a:t>- 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Zakaźne zapalenie wątroby</a:t>
            </a:r>
          </a:p>
          <a:p>
            <a:pPr eaLnBrk="1" hangingPunct="1">
              <a:spcBef>
                <a:spcPts val="450"/>
              </a:spcBef>
              <a:buClr>
                <a:srgbClr val="FFFF99"/>
              </a:buClr>
              <a:buFont typeface="Times New Roman" panose="02020603050405020304" pitchFamily="18" charset="0"/>
              <a:buChar char="•"/>
            </a:pPr>
            <a:r>
              <a:rPr lang="pl-PL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Rotavirus</a:t>
            </a:r>
            <a:r>
              <a:rPr lang="pl-PL" altLang="pl-PL" sz="1800">
                <a:solidFill>
                  <a:srgbClr val="FFFF99"/>
                </a:solidFill>
              </a:rPr>
              <a:t> - 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Zapalenie żołądkowe – jelitowe, biegunka u niemowląt i dzieci</a:t>
            </a:r>
          </a:p>
          <a:p>
            <a:pPr eaLnBrk="1" hangingPunct="1">
              <a:spcBef>
                <a:spcPts val="450"/>
              </a:spcBef>
              <a:buClr>
                <a:srgbClr val="FFFF99"/>
              </a:buClr>
              <a:buFont typeface="Times New Roman" panose="02020603050405020304" pitchFamily="18" charset="0"/>
              <a:buChar char="•"/>
            </a:pPr>
            <a:r>
              <a:rPr lang="pl-PL" altLang="pl-PL" sz="1800" b="1" i="1">
                <a:solidFill>
                  <a:srgbClr val="FFFF99"/>
                </a:solidFill>
                <a:cs typeface="Times New Roman" panose="02020603050405020304" pitchFamily="18" charset="0"/>
              </a:rPr>
              <a:t>Norwalk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1800">
                <a:solidFill>
                  <a:srgbClr val="FFFF99"/>
                </a:solidFill>
              </a:rPr>
              <a:t>- </a:t>
            </a:r>
            <a:r>
              <a:rPr lang="pl-PL" altLang="pl-PL" sz="1800">
                <a:solidFill>
                  <a:srgbClr val="FFFF99"/>
                </a:solidFill>
                <a:cs typeface="Times New Roman" panose="02020603050405020304" pitchFamily="18" charset="0"/>
              </a:rPr>
              <a:t>Ostra choroba  żołądkowo – jelitowa, sezonowe epidemie</a:t>
            </a:r>
          </a:p>
          <a:p>
            <a:pPr eaLnBrk="1" hangingPunct="1">
              <a:spcBef>
                <a:spcPts val="450"/>
              </a:spcBef>
              <a:buFont typeface="Times New Roman" panose="02020603050405020304" pitchFamily="18" charset="0"/>
              <a:buChar char="•"/>
            </a:pPr>
            <a:r>
              <a:rPr lang="pl-PL" altLang="pl-PL" sz="1800"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ts val="450"/>
              </a:spcBef>
              <a:buClrTx/>
              <a:buFontTx/>
              <a:buNone/>
            </a:pPr>
            <a:endParaRPr lang="pl-PL" altLang="pl-PL" sz="1800">
              <a:cs typeface="Times New Roman" panose="02020603050405020304" pitchFamily="18" charset="0"/>
            </a:endParaRP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063B2E6-FACF-4CD9-BA90-56B236223C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769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800">
                <a:solidFill>
                  <a:srgbClr val="FFFFFF"/>
                </a:solidFill>
              </a:rPr>
              <a:t>Bakterie chorobotwórcze przenoszone przez wodę</a:t>
            </a:r>
          </a:p>
        </p:txBody>
      </p:sp>
      <p:graphicFrame>
        <p:nvGraphicFramePr>
          <p:cNvPr id="6146" name="Group 2"/>
          <p:cNvGraphicFramePr>
            <a:graphicFrameLocks noGrp="1"/>
          </p:cNvGraphicFramePr>
          <p:nvPr/>
        </p:nvGraphicFramePr>
        <p:xfrm>
          <a:off x="381000" y="1600200"/>
          <a:ext cx="8535988" cy="5257800"/>
        </p:xfrm>
        <a:graphic>
          <a:graphicData uri="http://schemas.openxmlformats.org/drawingml/2006/table">
            <a:tbl>
              <a:tblPr/>
              <a:tblGrid>
                <a:gridCol w="21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16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57800"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2400" b="1" i="1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90000" marR="90000" marT="134496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1pPr>
                      <a:lvl2pPr eaLnBrk="0" hangingPunct="0">
                        <a:spcBef>
                          <a:spcPts val="7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2pPr>
                      <a:lvl3pPr eaLnBrk="0" hangingPunct="0">
                        <a:spcBef>
                          <a:spcPts val="6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3pPr>
                      <a:lvl4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4pPr>
                      <a:lvl5pPr eaLnBrk="0" hangingPunct="0">
                        <a:spcBef>
                          <a:spcPts val="5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5pPr>
                      <a:lvl6pPr marL="25146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6pPr>
                      <a:lvl7pPr marL="29718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7pPr>
                      <a:lvl8pPr marL="34290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8pPr>
                      <a:lvl9pPr marL="3886200" indent="-228600"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SimSun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pl-PL" altLang="pl-PL" sz="2000" b="1" i="1" u="none" strike="noStrike" cap="none" normalizeH="0" baseline="0">
                        <a:ln>
                          <a:noFill/>
                        </a:ln>
                        <a:solidFill>
                          <a:srgbClr val="FFFF99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90000" marR="90000" marT="119880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222" name="Object 5"/>
          <p:cNvGraphicFramePr>
            <a:graphicFrameLocks noChangeAspect="1"/>
          </p:cNvGraphicFramePr>
          <p:nvPr/>
        </p:nvGraphicFramePr>
        <p:xfrm>
          <a:off x="661988" y="1739900"/>
          <a:ext cx="8242300" cy="5218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r:id="rId6" imgW="1796399" imgH="1796399" progId="">
                  <p:embed/>
                </p:oleObj>
              </mc:Choice>
              <mc:Fallback>
                <p:oleObj r:id="rId6" imgW="1796399" imgH="1796399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988" y="1739900"/>
                        <a:ext cx="8242300" cy="5218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EE15991-62FE-4F6E-BA00-567C88E76A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57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1"/>
          <p:cNvGraphicFramePr>
            <a:graphicFrameLocks noChangeAspect="1"/>
          </p:cNvGraphicFramePr>
          <p:nvPr/>
        </p:nvGraphicFramePr>
        <p:xfrm>
          <a:off x="800100" y="773113"/>
          <a:ext cx="6999288" cy="5135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4" r:id="rId6" imgW="1797693" imgH="1797693" progId="">
                  <p:embed/>
                </p:oleObj>
              </mc:Choice>
              <mc:Fallback>
                <p:oleObj r:id="rId6" imgW="1797693" imgH="1797693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0" y="773113"/>
                        <a:ext cx="6999288" cy="5135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8F728DB-3548-40AF-8C0E-8D8F9504940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8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057400"/>
            <a:ext cx="5427663" cy="366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1584325" y="776288"/>
            <a:ext cx="54260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i="1">
                <a:solidFill>
                  <a:srgbClr val="FFFF00"/>
                </a:solidFill>
              </a:rPr>
              <a:t>Legionella pneumophila</a:t>
            </a: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F1E352D-506C-4E5E-8393-4AF6E2DBC3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1"/>
          <p:cNvGraphicFramePr>
            <a:graphicFrameLocks noChangeAspect="1"/>
          </p:cNvGraphicFramePr>
          <p:nvPr/>
        </p:nvGraphicFramePr>
        <p:xfrm>
          <a:off x="668338" y="787400"/>
          <a:ext cx="7927975" cy="603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r:id="rId6" imgW="1887379" imgH="1887379" progId="">
                  <p:embed/>
                </p:oleObj>
              </mc:Choice>
              <mc:Fallback>
                <p:oleObj r:id="rId6" imgW="1887379" imgH="1887379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338" y="787400"/>
                        <a:ext cx="7927975" cy="603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2C10BC2-7965-4531-93B6-AFD4683CE5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7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323850" y="784225"/>
            <a:ext cx="7777163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Rosnące zagrożenie legionellozą wynika z: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coraz powszechniejszego stosowania instalacji ciepłej wody użytkowej, oraz instalacji wentylacyjnej i klimatyzacji,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 coraz liczniej stosowanych kotłów niskotemperaturowych i kondensacyjnych, co jest rezultatem dążenia do oszczędzania energii,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 zwiększającej się liczby instalacji niewłaściwie zaprojektowanych, wykonanych oraz wadliwie eksploatowanych,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 szerzenia się instalacji ciepłej wody, pokrytych kamieniem kotłowym oraz z warstwami biologicznymi sprzyjającymi rozwojowi bakterii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A485795-C2FB-4D41-8FA7-8CEE37B04B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1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381000" y="762000"/>
            <a:ext cx="8372475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Bakterie z grupy </a:t>
            </a:r>
            <a:r>
              <a:rPr lang="pl-PL" altLang="pl-PL" sz="2000" i="1">
                <a:solidFill>
                  <a:srgbClr val="FFFF00"/>
                </a:solidFill>
                <a:latin typeface="Arial" panose="020B0604020202020204" pitchFamily="34" charset="0"/>
              </a:rPr>
              <a:t>Legionellae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 zaliczane są do rodziny </a:t>
            </a:r>
            <a:r>
              <a:rPr lang="pl-PL" altLang="pl-PL" sz="2000" i="1">
                <a:solidFill>
                  <a:srgbClr val="FFFF00"/>
                </a:solidFill>
                <a:latin typeface="Arial" panose="020B0604020202020204" pitchFamily="34" charset="0"/>
              </a:rPr>
              <a:t>Legionellae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, w której jest tylko jeden rodzaj o nazwie </a:t>
            </a:r>
            <a:r>
              <a:rPr lang="pl-PL" altLang="pl-PL" sz="2000" i="1">
                <a:solidFill>
                  <a:srgbClr val="FFFF00"/>
                </a:solidFill>
                <a:latin typeface="Arial" panose="020B0604020202020204" pitchFamily="34" charset="0"/>
              </a:rPr>
              <a:t>Legionella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. 48 gatunków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z czego 18 gatunków chorobotwórczych dla człowieka. Najbardziej znane z nich, to </a:t>
            </a: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L. pneumophila</a:t>
            </a:r>
            <a:r>
              <a:rPr lang="pl-PL" altLang="pl-PL" sz="2000" i="1">
                <a:solidFill>
                  <a:srgbClr val="FFFF00"/>
                </a:solidFill>
                <a:latin typeface="Arial" panose="020B0604020202020204" pitchFamily="34" charset="0"/>
              </a:rPr>
              <a:t>, L. bozemani, L. Micdadeii, L. Longbeachae.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- Właściwości morfologiczne: koko pałeczek, pałeczki, formy nitkowate.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- Bakterie te są organizmami </a:t>
            </a: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mezofilnymi.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 Wzrost ich następuje w temperaturze 22 - 43°C, optymalna temperatura wynosi 36 ± 1°C. </a:t>
            </a:r>
          </a:p>
          <a:p>
            <a:pPr algn="just"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-"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 Czas generacji komórek w  temperaturze optymalnej wynosi 6-8 godzin. </a:t>
            </a:r>
          </a:p>
          <a:p>
            <a:pPr algn="just"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-"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 Bakterie te bytując w warunkach naturalnych w komórkach glonów zdolne są do rozmnażania w temperaturze sięgającej nawet 67°C. </a:t>
            </a:r>
          </a:p>
          <a:p>
            <a:pPr algn="just"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-"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 Wzrost </a:t>
            </a:r>
            <a:r>
              <a:rPr lang="pl-PL" altLang="pl-PL" sz="2000" i="1">
                <a:solidFill>
                  <a:srgbClr val="FFFF00"/>
                </a:solidFill>
                <a:latin typeface="Arial" panose="020B0604020202020204" pitchFamily="34" charset="0"/>
              </a:rPr>
              <a:t>Legionellae 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następuje przy odczynie od </a:t>
            </a: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pH 5,5 do 9,2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, optymalny jest odczyn pH 6.8-7,0.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FC36E69-F38B-471C-B0DE-4598D8D048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3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381000" y="0"/>
            <a:ext cx="8534400" cy="704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Naturalnym miejscem bytowania bakterii </a:t>
            </a:r>
            <a:r>
              <a:rPr lang="pl-PL" altLang="pl-PL" sz="2400" i="1">
                <a:solidFill>
                  <a:srgbClr val="FFFF99"/>
                </a:solidFill>
                <a:latin typeface="Arial" panose="020B0604020202020204" pitchFamily="34" charset="0"/>
              </a:rPr>
              <a:t>Legionellae</a:t>
            </a: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 są: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 - wody śródlądowe i morskie,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 - źródła wody gorącej oraz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 - gleba.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solidFill>
                <a:srgbClr val="FFFF99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W zbiornikach wodnych rozwój tych bakterii następuje głównie w: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   strefach przybrzeżnych, usytuowanych wokół zrzutu ścieków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   terenów zalesionych,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   podczas obfitych zakwitów glonów, spowodowanych wzrostem eutrofizacji wód.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solidFill>
                <a:srgbClr val="FFFF99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99"/>
                </a:solidFill>
                <a:latin typeface="Arial" panose="020B0604020202020204" pitchFamily="34" charset="0"/>
              </a:rPr>
              <a:t>Wzrost tych bakterii w warunkach naturalnych następuje wyłącznie w obecności innych bakterii heterotroficznych, promieniowców, grzybów i glonów oraz szczególnie pierwotniaków z grupy ameb i orzęsków. Uznane mogą być zatem za bakterie pasożytnicze.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solidFill>
                <a:srgbClr val="FFFF9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1"/>
          <p:cNvGraphicFramePr>
            <a:graphicFrameLocks noChangeAspect="1"/>
          </p:cNvGraphicFramePr>
          <p:nvPr/>
        </p:nvGraphicFramePr>
        <p:xfrm>
          <a:off x="1008063" y="1008063"/>
          <a:ext cx="7550150" cy="592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r:id="rId6" imgW="1887379" imgH="1887379" progId="">
                  <p:embed/>
                </p:oleObj>
              </mc:Choice>
              <mc:Fallback>
                <p:oleObj r:id="rId6" imgW="1887379" imgH="1887379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8063" y="1008063"/>
                        <a:ext cx="7550150" cy="592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C85F294-3E77-4DBB-AE9F-639CA9B668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9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533400" y="685800"/>
            <a:ext cx="8001000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>
                <a:solidFill>
                  <a:srgbClr val="FFFF00"/>
                </a:solidFill>
                <a:cs typeface="Times New Roman" panose="02020603050405020304" pitchFamily="18" charset="0"/>
              </a:rPr>
              <a:t>Najczęściej skupiska bakterii</a:t>
            </a:r>
            <a:r>
              <a:rPr lang="pl-PL" altLang="pl-PL" sz="2400" i="1" dirty="0">
                <a:solidFill>
                  <a:srgbClr val="FFFF00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2400" i="1" dirty="0" err="1">
                <a:solidFill>
                  <a:srgbClr val="FFFF00"/>
                </a:solidFill>
                <a:cs typeface="Times New Roman" panose="02020603050405020304" pitchFamily="18" charset="0"/>
              </a:rPr>
              <a:t>Legionella</a:t>
            </a:r>
            <a:r>
              <a:rPr lang="pl-PL" altLang="pl-PL" sz="2400" dirty="0">
                <a:solidFill>
                  <a:srgbClr val="FFFF00"/>
                </a:solidFill>
                <a:cs typeface="Times New Roman" panose="02020603050405020304" pitchFamily="18" charset="0"/>
              </a:rPr>
              <a:t> w ilościach niebezpiecznych dla człowieka występują w następujących miejscach instalacji: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>
              <a:solidFill>
                <a:srgbClr val="FFFF00"/>
              </a:solidFill>
            </a:endParaRP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Times New Roman" panose="02020603050405020304" pitchFamily="18" charset="0"/>
              <a:buChar char="•"/>
            </a:pPr>
            <a:r>
              <a:rPr lang="pl-PL" altLang="pl-PL" sz="2400" dirty="0">
                <a:solidFill>
                  <a:srgbClr val="FFFF00"/>
                </a:solidFill>
              </a:rPr>
              <a:t>wanny i baseny z hydromasażem,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Times New Roman" panose="02020603050405020304" pitchFamily="18" charset="0"/>
              <a:buChar char="•"/>
            </a:pPr>
            <a:r>
              <a:rPr lang="pl-PL" altLang="pl-PL" sz="2400" dirty="0">
                <a:solidFill>
                  <a:srgbClr val="FFFF00"/>
                </a:solidFill>
              </a:rPr>
              <a:t>natryski z prysznicami,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Times New Roman" panose="02020603050405020304" pitchFamily="18" charset="0"/>
              <a:buChar char="•"/>
            </a:pPr>
            <a:r>
              <a:rPr lang="pl-PL" altLang="pl-PL" sz="2400" dirty="0">
                <a:solidFill>
                  <a:srgbClr val="FFFF00"/>
                </a:solidFill>
              </a:rPr>
              <a:t>podgrzewacze ciepłej wody,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Times New Roman" panose="02020603050405020304" pitchFamily="18" charset="0"/>
              <a:buChar char="•"/>
            </a:pPr>
            <a:r>
              <a:rPr lang="pl-PL" altLang="pl-PL" sz="2400" dirty="0">
                <a:solidFill>
                  <a:srgbClr val="FFFF00"/>
                </a:solidFill>
              </a:rPr>
              <a:t>wieże chłodnicze,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Times New Roman" panose="02020603050405020304" pitchFamily="18" charset="0"/>
              <a:buChar char="•"/>
            </a:pPr>
            <a:r>
              <a:rPr lang="pl-PL" altLang="pl-PL" sz="2400" dirty="0">
                <a:solidFill>
                  <a:srgbClr val="FFFF00"/>
                </a:solidFill>
              </a:rPr>
              <a:t>komory zraszania,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Times New Roman" panose="02020603050405020304" pitchFamily="18" charset="0"/>
              <a:buChar char="•"/>
            </a:pPr>
            <a:r>
              <a:rPr lang="pl-PL" altLang="pl-PL" sz="2400" dirty="0">
                <a:solidFill>
                  <a:srgbClr val="FFFF00"/>
                </a:solidFill>
              </a:rPr>
              <a:t>urządzenia klimatyzacyjne,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Times New Roman" panose="02020603050405020304" pitchFamily="18" charset="0"/>
              <a:buChar char="•"/>
            </a:pPr>
            <a:r>
              <a:rPr lang="pl-PL" altLang="pl-PL" sz="2400" dirty="0">
                <a:solidFill>
                  <a:srgbClr val="FFFF00"/>
                </a:solidFill>
              </a:rPr>
              <a:t>instalacje balneotechniczne.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>
              <a:solidFill>
                <a:srgbClr val="FFFF00"/>
              </a:solidFill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19C68E7-096A-4CF5-AF0C-8A3D7EB1E7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441325" y="1030288"/>
            <a:ext cx="8397875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Do czynników wpływających na aktywność rozwoju bakterii należą: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temperatura,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odczyn,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czynnik ekologiczny,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rodzaj materiału stosowanego w instalacji,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mała prędkość przepływu lub całkowity bezruch wody,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warstwy osadów (biofilm),</a:t>
            </a:r>
          </a:p>
          <a:p>
            <a:pPr eaLnBrk="1" hangingPunct="1">
              <a:spcBef>
                <a:spcPct val="0"/>
              </a:spcBef>
              <a:buClr>
                <a:srgbClr val="FFFF00"/>
              </a:buClr>
              <a:buFont typeface="Arial" panose="020B0604020202020204" pitchFamily="34" charset="0"/>
              <a:buChar char="•"/>
            </a:pPr>
            <a:r>
              <a:rPr lang="pl-PL" altLang="pl-PL" sz="2400">
                <a:solidFill>
                  <a:srgbClr val="FFFF00"/>
                </a:solidFill>
                <a:latin typeface="Arial" panose="020B0604020202020204" pitchFamily="34" charset="0"/>
              </a:rPr>
              <a:t>pojedyncze wżery korozyjne.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F7BB11E-F8D7-4D19-96B3-8FC257950B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2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304800" y="900113"/>
            <a:ext cx="8610600" cy="405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Do zwalczania bakterii </a:t>
            </a:r>
            <a:r>
              <a:rPr lang="pl-PL" altLang="pl-PL" sz="2000" i="1">
                <a:solidFill>
                  <a:srgbClr val="FFFF00"/>
                </a:solidFill>
                <a:latin typeface="Arial" panose="020B0604020202020204" pitchFamily="34" charset="0"/>
              </a:rPr>
              <a:t>Legionella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 w instalacjach wentylacji i klimatyzacji stosujemy dezynfekcję chemiczną oraz promienie UV. Odstępy czasu pomiędzy dezynfekcjami zależą od stopnia zanieczyszczenia otoczenia i są na ogół przeprowadzane: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co </a:t>
            </a: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2 lata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 w instalacjach klimatyzacyjnych,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co </a:t>
            </a: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3 lata 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w instalacjach wentylacyjnych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W przypadku instalacji wodociągowej stosujemy mikrofiltrację, dezynfekcję chemiczną oraz fizyczną.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Dezynfekcja termiczna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- przez przynajmniej 3 minuty przy temperaturze powyżej 70°C.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6F9EE3B-E729-491A-BBAF-C530996482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136525" y="152400"/>
            <a:ext cx="8778875" cy="508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solidFill>
                  <a:srgbClr val="FFFF00"/>
                </a:solidFill>
                <a:latin typeface="Arial" panose="020B0604020202020204" pitchFamily="34" charset="0"/>
              </a:rPr>
              <a:t>Dezynfekcja chemiczna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u="sng">
                <a:solidFill>
                  <a:srgbClr val="FFFF00"/>
                </a:solidFill>
                <a:latin typeface="Arial" panose="020B0604020202020204" pitchFamily="34" charset="0"/>
              </a:rPr>
              <a:t>Chlorowanie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solidFill>
                  <a:srgbClr val="FFFF00"/>
                </a:solidFill>
                <a:latin typeface="Arial" panose="020B0604020202020204" pitchFamily="34" charset="0"/>
              </a:rPr>
              <a:t>Spośród licznych metod dezynfekcji najczęściej stosowaną i najtańszą metodą jest chlorowanie.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solidFill>
                  <a:srgbClr val="FFFF00"/>
                </a:solidFill>
                <a:latin typeface="Arial" panose="020B0604020202020204" pitchFamily="34" charset="0"/>
              </a:rPr>
              <a:t>Chlor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>
                <a:solidFill>
                  <a:srgbClr val="FFFF00"/>
                </a:solidFill>
                <a:latin typeface="Arial" panose="020B0604020202020204" pitchFamily="34" charset="0"/>
              </a:rPr>
              <a:t>Podczas chlorowania stosuje się chlor Cl</a:t>
            </a:r>
            <a:r>
              <a:rPr lang="pl-PL" altLang="pl-PL" sz="1800" baseline="-25000">
                <a:solidFill>
                  <a:srgbClr val="FFFF00"/>
                </a:solidFill>
                <a:latin typeface="Arial" panose="020B0604020202020204" pitchFamily="34" charset="0"/>
              </a:rPr>
              <a:t>2</a:t>
            </a:r>
            <a:r>
              <a:rPr lang="pl-PL" altLang="pl-PL" sz="1800">
                <a:solidFill>
                  <a:srgbClr val="FFFF00"/>
                </a:solidFill>
                <a:latin typeface="Arial" panose="020B0604020202020204" pitchFamily="34" charset="0"/>
              </a:rPr>
              <a:t> w dawce 50 mg w ciągu 3 godzin, a następnie utrzymuje się stężenie Cl</a:t>
            </a:r>
            <a:r>
              <a:rPr lang="pl-PL" altLang="pl-PL" sz="1800" baseline="-25000">
                <a:solidFill>
                  <a:srgbClr val="FFFF00"/>
                </a:solidFill>
                <a:latin typeface="Arial" panose="020B0604020202020204" pitchFamily="34" charset="0"/>
              </a:rPr>
              <a:t>2</a:t>
            </a:r>
            <a:r>
              <a:rPr lang="pl-PL" altLang="pl-PL" sz="1800">
                <a:solidFill>
                  <a:srgbClr val="FFFF00"/>
                </a:solidFill>
                <a:latin typeface="Arial" panose="020B0604020202020204" pitchFamily="34" charset="0"/>
              </a:rPr>
              <a:t> na poziomie 2 ÷ 3 mg/dm³.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>
                <a:solidFill>
                  <a:srgbClr val="FFFF00"/>
                </a:solidFill>
                <a:latin typeface="Arial" panose="020B0604020202020204" pitchFamily="34" charset="0"/>
              </a:rPr>
              <a:t>Monochloraminy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Podchloryn sodu NaOCl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Dwutlenek chloru (ClO</a:t>
            </a:r>
            <a:r>
              <a:rPr lang="pl-PL" altLang="pl-PL" sz="2000" b="1" baseline="-25000">
                <a:solidFill>
                  <a:srgbClr val="FFFF00"/>
                </a:solidFill>
                <a:latin typeface="Arial" panose="020B0604020202020204" pitchFamily="34" charset="0"/>
              </a:rPr>
              <a:t>2</a:t>
            </a: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 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solidFill>
                  <a:srgbClr val="FFFF00"/>
                </a:solidFill>
                <a:latin typeface="Arial" panose="020B0604020202020204" pitchFamily="34" charset="0"/>
              </a:rPr>
              <a:t>Dezynfekcja promieniami ultrafioletowymi (UV)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Dawka promieniowania, która powoduje redukcję bakterii </a:t>
            </a:r>
            <a:r>
              <a:rPr lang="pl-PL" altLang="pl-PL" sz="2000" i="1">
                <a:solidFill>
                  <a:srgbClr val="FFFF00"/>
                </a:solidFill>
                <a:latin typeface="Arial" panose="020B0604020202020204" pitchFamily="34" charset="0"/>
              </a:rPr>
              <a:t>Legionella</a:t>
            </a:r>
            <a:r>
              <a:rPr lang="pl-PL" altLang="pl-PL" sz="2000">
                <a:solidFill>
                  <a:srgbClr val="FFFF00"/>
                </a:solidFill>
                <a:latin typeface="Arial" panose="020B0604020202020204" pitchFamily="34" charset="0"/>
              </a:rPr>
              <a:t> o 90% wynosi około 2,0 mJ/cm².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20C5AB1-0C4B-48B5-A2C1-4CCFA0F689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5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/>
          <p:cNvSpPr txBox="1">
            <a:spLocks noChangeArrowheads="1"/>
          </p:cNvSpPr>
          <p:nvPr/>
        </p:nvSpPr>
        <p:spPr bwMode="auto">
          <a:xfrm>
            <a:off x="530225" y="471488"/>
            <a:ext cx="25082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ntique Olive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ntique Olive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ntique Olive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ntique Olive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ntique Olive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ntique Olive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ntique Olive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Antique Olive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solidFill>
                <a:srgbClr val="FFFF00"/>
              </a:solidFill>
              <a:latin typeface="Antique Olive" charset="0"/>
              <a:cs typeface="Times New Roman" panose="02020603050405020304" pitchFamily="18" charset="0"/>
            </a:endParaRP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1600200" y="914400"/>
            <a:ext cx="6416675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</a:rPr>
              <a:t>ZAKRES ANALIZY SANITARNEJ WODY</a:t>
            </a:r>
          </a:p>
        </p:txBody>
      </p:sp>
      <p:sp>
        <p:nvSpPr>
          <p:cNvPr id="33796" name="Text Box 3"/>
          <p:cNvSpPr txBox="1">
            <a:spLocks noChangeArrowheads="1"/>
          </p:cNvSpPr>
          <p:nvPr/>
        </p:nvSpPr>
        <p:spPr bwMode="auto">
          <a:xfrm>
            <a:off x="438150" y="2071688"/>
            <a:ext cx="2598738" cy="131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 dirty="0">
                <a:solidFill>
                  <a:srgbClr val="FFFF00"/>
                </a:solidFill>
              </a:rPr>
              <a:t>Ogólna liczba bakterii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 dirty="0">
              <a:solidFill>
                <a:srgbClr val="FFFF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 err="1">
                <a:solidFill>
                  <a:srgbClr val="FFFF00"/>
                </a:solidFill>
              </a:rPr>
              <a:t>Psychrofilnych</a:t>
            </a:r>
            <a:endParaRPr lang="pl-PL" altLang="pl-PL" sz="2000" dirty="0">
              <a:solidFill>
                <a:srgbClr val="FFFF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 err="1">
                <a:solidFill>
                  <a:srgbClr val="FFFF00"/>
                </a:solidFill>
              </a:rPr>
              <a:t>Mezofilnych</a:t>
            </a:r>
            <a:endParaRPr lang="pl-PL" altLang="pl-PL" sz="2000" dirty="0">
              <a:solidFill>
                <a:srgbClr val="FFFF00"/>
              </a:solidFill>
            </a:endParaRPr>
          </a:p>
        </p:txBody>
      </p:sp>
      <p:sp>
        <p:nvSpPr>
          <p:cNvPr id="33797" name="Text Box 4"/>
          <p:cNvSpPr txBox="1">
            <a:spLocks noChangeArrowheads="1"/>
          </p:cNvSpPr>
          <p:nvPr/>
        </p:nvSpPr>
        <p:spPr bwMode="auto">
          <a:xfrm>
            <a:off x="3962400" y="1995488"/>
            <a:ext cx="4953000" cy="375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solidFill>
                  <a:srgbClr val="FFFF00"/>
                </a:solidFill>
              </a:rPr>
              <a:t>Wskaźniki fekalnego zanieczyszczenia wody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>
              <a:solidFill>
                <a:srgbClr val="FFFF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</a:rPr>
              <a:t>Bakterie grupy </a:t>
            </a:r>
            <a:r>
              <a:rPr lang="pl-PL" altLang="pl-PL" sz="2000" i="1">
                <a:solidFill>
                  <a:srgbClr val="FFFF00"/>
                </a:solidFill>
              </a:rPr>
              <a:t>coli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</a:rPr>
              <a:t>Termotolerancyjne bakterie</a:t>
            </a:r>
            <a:r>
              <a:rPr lang="pl-PL" altLang="pl-PL" sz="2000" i="1">
                <a:solidFill>
                  <a:srgbClr val="FFFF00"/>
                </a:solidFill>
              </a:rPr>
              <a:t> coli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</a:rPr>
              <a:t>Escherichia coli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</a:rPr>
              <a:t>Paciorkowce kałowe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i="1">
                <a:solidFill>
                  <a:srgbClr val="FFFF00"/>
                </a:solidFill>
                <a:cs typeface="Times New Roman" panose="02020603050405020304" pitchFamily="18" charset="0"/>
              </a:rPr>
              <a:t>Clostridium</a:t>
            </a:r>
            <a:r>
              <a:rPr lang="pl-PL" altLang="pl-PL" sz="2000">
                <a:solidFill>
                  <a:srgbClr val="FFFF00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2000" i="1">
                <a:solidFill>
                  <a:srgbClr val="FFFF00"/>
                </a:solidFill>
              </a:rPr>
              <a:t>perfringens</a:t>
            </a:r>
            <a:r>
              <a:rPr lang="pl-PL" altLang="pl-PL" sz="2000">
                <a:solidFill>
                  <a:srgbClr val="FFFF00"/>
                </a:solidFill>
              </a:rPr>
              <a:t> łącznie ze sporami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i="1">
                <a:solidFill>
                  <a:srgbClr val="FFFF00"/>
                </a:solidFill>
              </a:rPr>
              <a:t>Pseudomonas aeruginosa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 i="1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solidFill>
                <a:srgbClr val="FFFF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solidFill>
                <a:srgbClr val="FFFF00"/>
              </a:solidFill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3A3BC29-4F22-4548-86B7-3A7D1AC11D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1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/>
          <p:cNvSpPr txBox="1">
            <a:spLocks noChangeArrowheads="1"/>
          </p:cNvSpPr>
          <p:nvPr/>
        </p:nvSpPr>
        <p:spPr bwMode="auto">
          <a:xfrm>
            <a:off x="304800" y="622300"/>
            <a:ext cx="79248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>
                <a:solidFill>
                  <a:srgbClr val="FFFF00"/>
                </a:solidFill>
                <a:cs typeface="Times New Roman" panose="02020603050405020304" pitchFamily="18" charset="0"/>
              </a:rPr>
              <a:t>Ogólna liczba bakterii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>
              <a:solidFill>
                <a:srgbClr val="FFFF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</a:t>
            </a:r>
            <a:r>
              <a:rPr lang="pl-PL" altLang="pl-PL" sz="2000">
                <a:solidFill>
                  <a:srgbClr val="FFFF00"/>
                </a:solidFill>
                <a:cs typeface="Times New Roman" panose="02020603050405020304" pitchFamily="18" charset="0"/>
              </a:rPr>
              <a:t>           Bakterie psychrofilne są wskaźnikami zanieczyszczenia wody substancjami organicznymi. Ich optymalna temperatura rozwoju wynosi od 10 do 25 °C ( zwykle około 20°C).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</a:t>
            </a:r>
            <a:r>
              <a:rPr lang="pl-PL" altLang="pl-PL" sz="2000">
                <a:solidFill>
                  <a:srgbClr val="FFFF00"/>
                </a:solidFill>
                <a:cs typeface="Times New Roman" panose="02020603050405020304" pitchFamily="18" charset="0"/>
              </a:rPr>
              <a:t>           Do bakterii mezofilnych zalicza się między innymi większość bakterii chorobotwórczych oraz bakterie występujące w przewodzie pokarmowym ludzi i zwierząt ciepłokrwistych. Ich optymalna temperatura rozwoju wynosi od 25 do 40</a:t>
            </a:r>
            <a:r>
              <a:rPr lang="pl-PL" altLang="pl-PL" sz="2000" baseline="30000">
                <a:solidFill>
                  <a:srgbClr val="FFFF00"/>
                </a:solidFill>
                <a:cs typeface="Times New Roman" panose="02020603050405020304" pitchFamily="18" charset="0"/>
              </a:rPr>
              <a:t>o</a:t>
            </a:r>
            <a:r>
              <a:rPr lang="pl-PL" altLang="pl-PL" sz="2000">
                <a:solidFill>
                  <a:srgbClr val="FFFF00"/>
                </a:solidFill>
                <a:cs typeface="Times New Roman" panose="02020603050405020304" pitchFamily="18" charset="0"/>
              </a:rPr>
              <a:t>C ( zwykle 37°C).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</a:t>
            </a:r>
            <a:r>
              <a:rPr lang="pl-PL" altLang="pl-PL" sz="2000">
                <a:solidFill>
                  <a:srgbClr val="FFFF00"/>
                </a:solidFill>
                <a:cs typeface="Times New Roman" panose="02020603050405020304" pitchFamily="18" charset="0"/>
              </a:rPr>
              <a:t>          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>
                <a:solidFill>
                  <a:srgbClr val="FFFF00"/>
                </a:solidFill>
              </a:rPr>
              <a:t>         </a:t>
            </a:r>
            <a:r>
              <a:rPr lang="pl-PL" altLang="pl-PL" sz="2000">
                <a:solidFill>
                  <a:srgbClr val="FFFF00"/>
                </a:solidFill>
                <a:cs typeface="Times New Roman" panose="02020603050405020304" pitchFamily="18" charset="0"/>
              </a:rPr>
              <a:t>Oznaczenie „ogólnej” liczby bakterii przeprowadza się metodą płytkową Kocha. Wyniki badań podaje się jako „ogólną” liczbę bakterii występującą w 1 cm</a:t>
            </a:r>
            <a:r>
              <a:rPr lang="pl-PL" altLang="pl-PL" sz="2000" baseline="30000">
                <a:solidFill>
                  <a:srgbClr val="FFFF00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</a:t>
            </a:r>
            <a:r>
              <a:rPr lang="pl-PL" altLang="pl-PL" sz="2000">
                <a:solidFill>
                  <a:srgbClr val="FFFF00"/>
                </a:solidFill>
                <a:cs typeface="Times New Roman" panose="02020603050405020304" pitchFamily="18" charset="0"/>
              </a:rPr>
              <a:t> wody</a:t>
            </a:r>
            <a:r>
              <a:rPr lang="pl-PL" altLang="pl-PL" sz="2000" b="1">
                <a:solidFill>
                  <a:srgbClr val="FFFF00"/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/>
          <p:cNvSpPr txBox="1">
            <a:spLocks noChangeArrowheads="1"/>
          </p:cNvSpPr>
          <p:nvPr/>
        </p:nvSpPr>
        <p:spPr bwMode="auto">
          <a:xfrm>
            <a:off x="365125" y="319088"/>
            <a:ext cx="8321675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 u="sng">
                <a:cs typeface="Times New Roman" panose="02020603050405020304" pitchFamily="18" charset="0"/>
              </a:rPr>
              <a:t>Bakterie grupy </a:t>
            </a:r>
            <a:r>
              <a:rPr lang="pl-PL" altLang="pl-PL" sz="2000" b="1" i="1" u="sng">
                <a:cs typeface="Times New Roman" panose="02020603050405020304" pitchFamily="18" charset="0"/>
              </a:rPr>
              <a:t>coli</a:t>
            </a:r>
            <a:r>
              <a:rPr lang="pl-PL" altLang="pl-PL" sz="2000" b="1" u="sng">
                <a:cs typeface="Times New Roman" panose="02020603050405020304" pitchFamily="18" charset="0"/>
              </a:rPr>
              <a:t> (wszystkie bakterie grupy </a:t>
            </a:r>
            <a:r>
              <a:rPr lang="pl-PL" altLang="pl-PL" sz="2000" b="1" i="1" u="sng">
                <a:cs typeface="Times New Roman" panose="02020603050405020304" pitchFamily="18" charset="0"/>
              </a:rPr>
              <a:t>coli</a:t>
            </a:r>
            <a:r>
              <a:rPr lang="pl-PL" altLang="pl-PL" sz="2000" b="1" u="sng">
                <a:cs typeface="Times New Roman" panose="02020603050405020304" pitchFamily="18" charset="0"/>
              </a:rPr>
              <a:t>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>
              <a:solidFill>
                <a:srgbClr val="FFFF00"/>
              </a:solidFill>
            </a:endParaRP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>
                <a:cs typeface="Times New Roman" panose="02020603050405020304" pitchFamily="18" charset="0"/>
              </a:rPr>
              <a:t> łatwo wykrywan</a:t>
            </a:r>
            <a:r>
              <a:rPr lang="pl-PL" altLang="pl-PL" sz="2000"/>
              <a:t>e</a:t>
            </a:r>
            <a:r>
              <a:rPr lang="pl-PL" altLang="pl-PL" sz="2000">
                <a:cs typeface="Times New Roman" panose="02020603050405020304" pitchFamily="18" charset="0"/>
              </a:rPr>
              <a:t> i oznaczani</a:t>
            </a:r>
            <a:r>
              <a:rPr lang="pl-PL" altLang="pl-PL" sz="2000"/>
              <a:t>e</a:t>
            </a:r>
            <a:r>
              <a:rPr lang="pl-PL" altLang="pl-PL" sz="2000">
                <a:cs typeface="Times New Roman" panose="02020603050405020304" pitchFamily="18" charset="0"/>
              </a:rPr>
              <a:t> w wodzie.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>
                <a:cs typeface="Times New Roman" panose="02020603050405020304" pitchFamily="18" charset="0"/>
              </a:rPr>
              <a:t> Gram</a:t>
            </a:r>
            <a:r>
              <a:rPr lang="pl-PL" altLang="pl-PL" sz="2000"/>
              <a:t>-</a:t>
            </a:r>
            <a:r>
              <a:rPr lang="pl-PL" altLang="pl-PL" sz="2000">
                <a:cs typeface="Times New Roman" panose="02020603050405020304" pitchFamily="18" charset="0"/>
              </a:rPr>
              <a:t> ujemn</a:t>
            </a:r>
            <a:r>
              <a:rPr lang="pl-PL" altLang="pl-PL" sz="2000"/>
              <a:t>e</a:t>
            </a:r>
            <a:r>
              <a:rPr lang="pl-PL" altLang="pl-PL" sz="2000">
                <a:cs typeface="Times New Roman" panose="02020603050405020304" pitchFamily="18" charset="0"/>
              </a:rPr>
              <a:t> pałecz</a:t>
            </a:r>
            <a:r>
              <a:rPr lang="pl-PL" altLang="pl-PL" sz="2000"/>
              <a:t>ki</a:t>
            </a:r>
            <a:r>
              <a:rPr lang="pl-PL" altLang="pl-PL" sz="200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/>
              <a:t> </a:t>
            </a:r>
            <a:r>
              <a:rPr lang="pl-PL" altLang="pl-PL" sz="2000">
                <a:cs typeface="Times New Roman" panose="02020603050405020304" pitchFamily="18" charset="0"/>
              </a:rPr>
              <a:t>zdolnych do fermentacji laktozy w temperaturze 35-37°C z wytworzeniem kwasu, gazu i aldehydów w ciągu 24-48 godzin.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/>
              <a:t> </a:t>
            </a:r>
            <a:r>
              <a:rPr lang="pl-PL" altLang="pl-PL" sz="2000">
                <a:cs typeface="Times New Roman" panose="02020603050405020304" pitchFamily="18" charset="0"/>
              </a:rPr>
              <a:t>oksydazo-ujemne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>
                <a:cs typeface="Times New Roman" panose="02020603050405020304" pitchFamily="18" charset="0"/>
              </a:rPr>
              <a:t> nie tworzą form przetrwalnikowych.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>
                <a:cs typeface="Times New Roman" panose="02020603050405020304" pitchFamily="18" charset="0"/>
              </a:rPr>
              <a:t> wykazują aktywność ß-galaktozydazy.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/>
              <a:t>t</a:t>
            </a:r>
            <a:r>
              <a:rPr lang="pl-PL" altLang="pl-PL" sz="2000">
                <a:cs typeface="Times New Roman" panose="02020603050405020304" pitchFamily="18" charset="0"/>
              </a:rPr>
              <a:t>radycyjne bakterie grupy coli były uważane za należące do rodzajów </a:t>
            </a:r>
            <a:r>
              <a:rPr lang="pl-PL" altLang="pl-PL" sz="2000" i="1">
                <a:cs typeface="Times New Roman" panose="02020603050405020304" pitchFamily="18" charset="0"/>
              </a:rPr>
              <a:t>Escherichia, Citrobacter, Enterobacter</a:t>
            </a:r>
            <a:r>
              <a:rPr lang="pl-PL" altLang="pl-PL" sz="2000">
                <a:cs typeface="Times New Roman" panose="02020603050405020304" pitchFamily="18" charset="0"/>
              </a:rPr>
              <a:t> i </a:t>
            </a:r>
            <a:r>
              <a:rPr lang="pl-PL" altLang="pl-PL" sz="2000" i="1">
                <a:cs typeface="Times New Roman" panose="02020603050405020304" pitchFamily="18" charset="0"/>
              </a:rPr>
              <a:t>Klebsiella.</a:t>
            </a:r>
            <a:r>
              <a:rPr lang="pl-PL" altLang="pl-PL" sz="200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>
                <a:cs typeface="Times New Roman" panose="02020603050405020304" pitchFamily="18" charset="0"/>
              </a:rPr>
              <a:t> gatunki takie jak np. </a:t>
            </a:r>
            <a:r>
              <a:rPr lang="pl-PL" altLang="pl-PL" sz="2000" i="1">
                <a:cs typeface="Times New Roman" panose="02020603050405020304" pitchFamily="18" charset="0"/>
              </a:rPr>
              <a:t>Serralia fonticola, Rahnella aquatilis</a:t>
            </a:r>
            <a:r>
              <a:rPr lang="pl-PL" altLang="pl-PL" sz="2000">
                <a:cs typeface="Times New Roman" panose="02020603050405020304" pitchFamily="18" charset="0"/>
              </a:rPr>
              <a:t> i </a:t>
            </a:r>
            <a:r>
              <a:rPr lang="pl-PL" altLang="pl-PL" sz="2000" i="1">
                <a:cs typeface="Times New Roman" panose="02020603050405020304" pitchFamily="18" charset="0"/>
              </a:rPr>
              <a:t>Butlialadlu agrestis,</a:t>
            </a:r>
            <a:r>
              <a:rPr lang="pl-PL" altLang="pl-PL" sz="2000">
                <a:cs typeface="Times New Roman" panose="02020603050405020304" pitchFamily="18" charset="0"/>
              </a:rPr>
              <a:t> są rzadko wykrywane  wykrywane w kale, a mogą rozmnażać w wodzie do picia o stosunkowo wysokiej jakości.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441325" y="700088"/>
            <a:ext cx="8245475" cy="563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 u="sng">
                <a:cs typeface="Times New Roman" panose="02020603050405020304" pitchFamily="18" charset="0"/>
              </a:rPr>
              <a:t>Termotolerancyjne bakterie grupy coli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>
              <a:solidFill>
                <a:srgbClr val="FFFF00"/>
              </a:solidFill>
            </a:endParaRP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/>
              <a:t>g</a:t>
            </a:r>
            <a:r>
              <a:rPr lang="pl-PL" altLang="pl-PL" sz="2000">
                <a:cs typeface="Times New Roman" panose="02020603050405020304" pitchFamily="18" charset="0"/>
              </a:rPr>
              <a:t>rupa ta określana jest jako bakterie grupy </a:t>
            </a:r>
            <a:r>
              <a:rPr lang="pl-PL" altLang="pl-PL" sz="2000" i="1">
                <a:cs typeface="Times New Roman" panose="02020603050405020304" pitchFamily="18" charset="0"/>
              </a:rPr>
              <a:t>coli</a:t>
            </a:r>
            <a:r>
              <a:rPr lang="pl-PL" altLang="pl-PL" sz="2000">
                <a:cs typeface="Times New Roman" panose="02020603050405020304" pitchFamily="18" charset="0"/>
              </a:rPr>
              <a:t>,</a:t>
            </a:r>
            <a:r>
              <a:rPr lang="pl-PL" altLang="pl-PL" sz="2000" b="1">
                <a:cs typeface="Times New Roman" panose="02020603050405020304" pitchFamily="18" charset="0"/>
              </a:rPr>
              <a:t> </a:t>
            </a:r>
            <a:r>
              <a:rPr lang="pl-PL" altLang="pl-PL" sz="2000">
                <a:cs typeface="Times New Roman" panose="02020603050405020304" pitchFamily="18" charset="0"/>
              </a:rPr>
              <a:t>które są zdolne do fermentacji laktozy</a:t>
            </a:r>
            <a:r>
              <a:rPr lang="pl-PL" altLang="pl-PL" sz="2000" b="1">
                <a:cs typeface="Times New Roman" panose="02020603050405020304" pitchFamily="18" charset="0"/>
              </a:rPr>
              <a:t> </a:t>
            </a:r>
            <a:r>
              <a:rPr lang="pl-PL" altLang="pl-PL" sz="2000">
                <a:cs typeface="Times New Roman" panose="02020603050405020304" pitchFamily="18" charset="0"/>
              </a:rPr>
              <a:t>w temperaturze 44-45°C,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>
                <a:cs typeface="Times New Roman" panose="02020603050405020304" pitchFamily="18" charset="0"/>
              </a:rPr>
              <a:t>obejmuje ona rodzaj </a:t>
            </a:r>
            <a:r>
              <a:rPr lang="pl-PL" altLang="pl-PL" sz="2000" i="1">
                <a:cs typeface="Times New Roman" panose="02020603050405020304" pitchFamily="18" charset="0"/>
              </a:rPr>
              <a:t>Escherichia</a:t>
            </a:r>
            <a:r>
              <a:rPr lang="pl-PL" altLang="pl-PL" sz="2000">
                <a:cs typeface="Times New Roman" panose="02020603050405020304" pitchFamily="18" charset="0"/>
              </a:rPr>
              <a:t> i w mniejszym stopniu gatunki z rodzajów </a:t>
            </a:r>
            <a:r>
              <a:rPr lang="pl-PL" altLang="pl-PL" sz="2000" i="1">
                <a:cs typeface="Times New Roman" panose="02020603050405020304" pitchFamily="18" charset="0"/>
              </a:rPr>
              <a:t>Klebsiella, Enterobacter</a:t>
            </a:r>
            <a:r>
              <a:rPr lang="pl-PL" altLang="pl-PL" sz="2000">
                <a:cs typeface="Times New Roman" panose="02020603050405020304" pitchFamily="18" charset="0"/>
              </a:rPr>
              <a:t> i </a:t>
            </a:r>
            <a:r>
              <a:rPr lang="pl-PL" altLang="pl-PL" sz="2000" i="1">
                <a:cs typeface="Times New Roman" panose="02020603050405020304" pitchFamily="18" charset="0"/>
              </a:rPr>
              <a:t>Citrobacter.</a:t>
            </a:r>
            <a:r>
              <a:rPr lang="pl-PL" altLang="pl-PL" sz="200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/>
              <a:t>t</a:t>
            </a:r>
            <a:r>
              <a:rPr lang="pl-PL" altLang="pl-PL" sz="2000">
                <a:cs typeface="Times New Roman" panose="02020603050405020304" pitchFamily="18" charset="0"/>
              </a:rPr>
              <a:t>ermotolerancyjne bakterie grupy coli, inne niż </a:t>
            </a:r>
            <a:r>
              <a:rPr lang="pl-PL" altLang="pl-PL" sz="2000" i="1">
                <a:cs typeface="Times New Roman" panose="02020603050405020304" pitchFamily="18" charset="0"/>
              </a:rPr>
              <a:t>E. coli,</a:t>
            </a:r>
            <a:r>
              <a:rPr lang="pl-PL" altLang="pl-PL" sz="2000">
                <a:cs typeface="Times New Roman" panose="02020603050405020304" pitchFamily="18" charset="0"/>
              </a:rPr>
              <a:t> mogą pochodzić </a:t>
            </a:r>
            <a:r>
              <a:rPr lang="pl-PL" altLang="pl-PL" sz="2000"/>
              <a:t>:</a:t>
            </a:r>
            <a:r>
              <a:rPr lang="pl-PL" altLang="pl-PL" sz="200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1. </a:t>
            </a:r>
            <a:r>
              <a:rPr lang="pl-PL" altLang="pl-PL" sz="2000">
                <a:cs typeface="Times New Roman" panose="02020603050405020304" pitchFamily="18" charset="0"/>
              </a:rPr>
              <a:t>wód wzbogaconych w substancje organiczne, takich jak ścieki przemysłowe</a:t>
            </a:r>
            <a:r>
              <a:rPr lang="pl-PL" altLang="pl-PL" sz="2000" b="1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2. </a:t>
            </a:r>
            <a:r>
              <a:rPr lang="pl-PL" altLang="pl-PL" sz="2000">
                <a:cs typeface="Times New Roman" panose="02020603050405020304" pitchFamily="18" charset="0"/>
              </a:rPr>
              <a:t> z rozkładających się resztek pochodzenia roślinnego i z gleby.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/>
          </a:p>
          <a:p>
            <a:pPr eaLnBrk="1" hangingPunct="1">
              <a:spcBef>
                <a:spcPct val="0"/>
              </a:spcBef>
            </a:pPr>
            <a:r>
              <a:rPr lang="pl-PL" altLang="pl-PL" sz="2000">
                <a:cs typeface="Times New Roman" panose="02020603050405020304" pitchFamily="18" charset="0"/>
              </a:rPr>
              <a:t>Mało prawdopodobne jest  pojawienie się termotolerancyjnych</a:t>
            </a:r>
            <a:r>
              <a:rPr lang="pl-PL" altLang="pl-PL" sz="2000" b="1">
                <a:cs typeface="Times New Roman" panose="02020603050405020304" pitchFamily="18" charset="0"/>
              </a:rPr>
              <a:t> </a:t>
            </a:r>
            <a:r>
              <a:rPr lang="pl-PL" altLang="pl-PL" sz="2000">
                <a:cs typeface="Times New Roman" panose="02020603050405020304" pitchFamily="18" charset="0"/>
              </a:rPr>
              <a:t>bakterii grupy coli w systemach rozprowadzających wodę. Może</a:t>
            </a:r>
            <a:r>
              <a:rPr lang="pl-PL" altLang="pl-PL" sz="2000" b="1">
                <a:cs typeface="Times New Roman" panose="02020603050405020304" pitchFamily="18" charset="0"/>
              </a:rPr>
              <a:t> </a:t>
            </a:r>
            <a:r>
              <a:rPr lang="pl-PL" altLang="pl-PL" sz="2000">
                <a:cs typeface="Times New Roman" panose="02020603050405020304" pitchFamily="18" charset="0"/>
              </a:rPr>
              <a:t>to nastąpić w wypadku, gdy: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000">
                <a:cs typeface="Times New Roman" panose="02020603050405020304" pitchFamily="18" charset="0"/>
              </a:rPr>
              <a:t>1.  w wodzie znajduje się wystarczająca ilość związków pokarmowych dla bakterii lub 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000">
                <a:cs typeface="Times New Roman" panose="02020603050405020304" pitchFamily="18" charset="0"/>
              </a:rPr>
              <a:t>2.  przy temperaturze wody powyżej 13°C i przy braku wolnego chloru pozostałego.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365125" y="304800"/>
            <a:ext cx="8093075" cy="4403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 i="1" u="sng" dirty="0">
                <a:cs typeface="Times New Roman" panose="02020603050405020304" pitchFamily="18" charset="0"/>
              </a:rPr>
              <a:t>Escherichia coli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i="1" dirty="0">
                <a:cs typeface="Times New Roman" panose="02020603050405020304" pitchFamily="18" charset="0"/>
              </a:rPr>
              <a:t>Escherichia coli</a:t>
            </a:r>
            <a:r>
              <a:rPr lang="pl-PL" altLang="pl-PL" sz="2000" dirty="0">
                <a:cs typeface="Times New Roman" panose="02020603050405020304" pitchFamily="18" charset="0"/>
              </a:rPr>
              <a:t> należy do rodziny </a:t>
            </a:r>
            <a:r>
              <a:rPr lang="pl-PL" altLang="pl-PL" sz="2000" i="1" dirty="0" err="1">
                <a:cs typeface="Times New Roman" panose="02020603050405020304" pitchFamily="18" charset="0"/>
              </a:rPr>
              <a:t>Enterobacteriaceae</a:t>
            </a:r>
            <a:r>
              <a:rPr lang="pl-PL" altLang="pl-PL" sz="2000" dirty="0">
                <a:cs typeface="Times New Roman" panose="02020603050405020304" pitchFamily="18" charset="0"/>
              </a:rPr>
              <a:t> i charakteryzuje się posiadaniem dwóch enzymów: ß-galaktozydazy i ß-</a:t>
            </a:r>
            <a:r>
              <a:rPr lang="pl-PL" altLang="pl-PL" sz="2000" dirty="0" err="1">
                <a:cs typeface="Times New Roman" panose="02020603050405020304" pitchFamily="18" charset="0"/>
              </a:rPr>
              <a:t>glukoronidazy</a:t>
            </a:r>
            <a:r>
              <a:rPr lang="pl-PL" altLang="pl-PL" sz="2000" dirty="0">
                <a:cs typeface="Times New Roman" panose="02020603050405020304" pitchFamily="18" charset="0"/>
              </a:rPr>
              <a:t>.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w</a:t>
            </a:r>
            <a:r>
              <a:rPr lang="pl-PL" altLang="pl-PL" sz="2000" dirty="0">
                <a:cs typeface="Times New Roman" panose="02020603050405020304" pitchFamily="18" charset="0"/>
              </a:rPr>
              <a:t>zrost tych bakterii następuje w temperaturze 44-45°C, na podłożach złożonych.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i="1" dirty="0" err="1">
                <a:cs typeface="Times New Roman" panose="02020603050405020304" pitchFamily="18" charset="0"/>
              </a:rPr>
              <a:t>E.coli</a:t>
            </a:r>
            <a:r>
              <a:rPr lang="pl-PL" altLang="pl-PL" sz="2000" dirty="0">
                <a:cs typeface="Times New Roman" panose="02020603050405020304" pitchFamily="18" charset="0"/>
              </a:rPr>
              <a:t> znajduje się w dużych ilościach w odchodach ludzkich i zwierzęcych, gdzie może osiągać stężenia do 10</a:t>
            </a:r>
            <a:r>
              <a:rPr lang="pl-PL" altLang="pl-PL" sz="2000" baseline="30000" dirty="0">
                <a:cs typeface="Times New Roman" panose="02020603050405020304" pitchFamily="18" charset="0"/>
              </a:rPr>
              <a:t>9</a:t>
            </a:r>
            <a:r>
              <a:rPr lang="pl-PL" altLang="pl-PL" sz="2000" dirty="0">
                <a:cs typeface="Times New Roman" panose="02020603050405020304" pitchFamily="18" charset="0"/>
              </a:rPr>
              <a:t> w gramie świeżych odchodów. Występuje też w</a:t>
            </a:r>
            <a:r>
              <a:rPr lang="pl-PL" altLang="pl-PL" sz="2000" dirty="0"/>
              <a:t>: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>
                <a:cs typeface="Times New Roman" panose="02020603050405020304" pitchFamily="18" charset="0"/>
              </a:rPr>
              <a:t> ściekach surowych,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</a:t>
            </a:r>
            <a:r>
              <a:rPr lang="pl-PL" altLang="pl-PL" sz="2000" dirty="0">
                <a:cs typeface="Times New Roman" panose="02020603050405020304" pitchFamily="18" charset="0"/>
              </a:rPr>
              <a:t>ściekach oczyszczonych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w</a:t>
            </a:r>
            <a:r>
              <a:rPr lang="pl-PL" altLang="pl-PL" sz="2000" dirty="0">
                <a:cs typeface="Times New Roman" panose="02020603050405020304" pitchFamily="18" charset="0"/>
              </a:rPr>
              <a:t> wodach naturalnych oraz glebach zanieczyszczonych niedawno odchodami, zarówno pochodzenia ludzkiego, rolniczego lub od dzikich zwierząt i ptaków.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/>
          <p:cNvSpPr txBox="1">
            <a:spLocks noChangeArrowheads="1"/>
          </p:cNvSpPr>
          <p:nvPr/>
        </p:nvSpPr>
        <p:spPr bwMode="auto">
          <a:xfrm>
            <a:off x="457200" y="609600"/>
            <a:ext cx="8077200" cy="3203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pl-PL" altLang="pl-PL" sz="2000" b="1" u="sng" dirty="0">
                <a:cs typeface="Times New Roman" panose="02020603050405020304" pitchFamily="18" charset="0"/>
              </a:rPr>
              <a:t>Paciorkowce kałowe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endParaRPr lang="pl-PL" altLang="pl-PL" sz="2000" b="1" u="sng" dirty="0">
              <a:cs typeface="Times New Roman" panose="02020603050405020304" pitchFamily="18" charset="0"/>
            </a:endParaRPr>
          </a:p>
          <a:p>
            <a:pPr marL="285750" indent="-285750"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l-PL" altLang="pl-PL" sz="1800" dirty="0"/>
              <a:t>t</a:t>
            </a:r>
            <a:r>
              <a:rPr lang="pl-PL" altLang="pl-PL" sz="1800" dirty="0">
                <a:cs typeface="Times New Roman" panose="02020603050405020304" pitchFamily="18" charset="0"/>
              </a:rPr>
              <a:t>aksonomicznie należą one do rodzajów </a:t>
            </a:r>
            <a:r>
              <a:rPr lang="pl-PL" altLang="pl-PL" sz="1800" i="1" dirty="0" err="1">
                <a:cs typeface="Times New Roman" panose="02020603050405020304" pitchFamily="18" charset="0"/>
              </a:rPr>
              <a:t>Enterococcus</a:t>
            </a:r>
            <a:r>
              <a:rPr lang="pl-PL" altLang="pl-PL" sz="1800" i="1" dirty="0">
                <a:cs typeface="Times New Roman" panose="02020603050405020304" pitchFamily="18" charset="0"/>
              </a:rPr>
              <a:t> </a:t>
            </a:r>
            <a:r>
              <a:rPr lang="pl-PL" altLang="pl-PL" sz="1800" dirty="0">
                <a:cs typeface="Times New Roman" panose="02020603050405020304" pitchFamily="18" charset="0"/>
              </a:rPr>
              <a:t>i </a:t>
            </a:r>
            <a:r>
              <a:rPr lang="pl-PL" altLang="pl-PL" sz="1800" i="1" dirty="0" err="1">
                <a:cs typeface="Times New Roman" panose="02020603050405020304" pitchFamily="18" charset="0"/>
              </a:rPr>
              <a:t>Streptococcus</a:t>
            </a:r>
            <a:r>
              <a:rPr lang="pl-PL" altLang="pl-PL" sz="1800" i="1" dirty="0"/>
              <a:t>,</a:t>
            </a:r>
          </a:p>
          <a:p>
            <a:pPr marL="285750" indent="-285750" algn="just" eaLnBrk="1" hangingPunct="1">
              <a:spcBef>
                <a:spcPct val="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pl-PL" altLang="pl-PL" sz="1800" dirty="0">
                <a:cs typeface="Times New Roman" panose="02020603050405020304" pitchFamily="18" charset="0"/>
              </a:rPr>
              <a:t>są bardziej wytrzymałe niż </a:t>
            </a:r>
            <a:r>
              <a:rPr lang="pl-PL" altLang="pl-PL" sz="1800" i="1" dirty="0">
                <a:cs typeface="Times New Roman" panose="02020603050405020304" pitchFamily="18" charset="0"/>
              </a:rPr>
              <a:t>E. coli</a:t>
            </a:r>
            <a:r>
              <a:rPr lang="pl-PL" altLang="pl-PL" sz="1800" dirty="0">
                <a:cs typeface="Times New Roman" panose="02020603050405020304" pitchFamily="18" charset="0"/>
              </a:rPr>
              <a:t> i bakterie grupy coli.</a:t>
            </a:r>
          </a:p>
          <a:p>
            <a:pPr marL="285750" indent="-285750" algn="just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800" dirty="0">
                <a:cs typeface="Times New Roman" panose="02020603050405020304" pitchFamily="18" charset="0"/>
              </a:rPr>
              <a:t>w kale pochodzenia zwierzęcego jest przewaga liczebności paciorkowców nad liczebnością bakterii grupy coli typu fekalnego,</a:t>
            </a:r>
            <a:endParaRPr lang="pl-PL" altLang="pl-PL" sz="1800" dirty="0"/>
          </a:p>
          <a:p>
            <a:pPr marL="285750" indent="-285750" algn="just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800" dirty="0">
                <a:cs typeface="Times New Roman" panose="02020603050405020304" pitchFamily="18" charset="0"/>
              </a:rPr>
              <a:t>bardzo odporne na wysuszenie </a:t>
            </a:r>
          </a:p>
          <a:p>
            <a:pPr marL="285750" indent="-285750" algn="just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800" dirty="0">
                <a:cs typeface="Times New Roman" panose="02020603050405020304" pitchFamily="18" charset="0"/>
              </a:rPr>
              <a:t>mogą być przydatne w rutynowej kontroli przeprowadzanej po ułożeniu nowych lub po wykonaniu napraw istniejących przewodów wodociągowych </a:t>
            </a:r>
          </a:p>
          <a:p>
            <a:pPr marL="285750" indent="-285750" algn="just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pl-PL" altLang="pl-PL" sz="1800" dirty="0">
                <a:cs typeface="Times New Roman" panose="02020603050405020304" pitchFamily="18" charset="0"/>
              </a:rPr>
              <a:t>do wykrywania zanieczyszczeń powodowanych spływem powierzchniowym do wód gruntowych lub powierzchniowych.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360363" y="622300"/>
            <a:ext cx="8250237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u="sng" dirty="0">
                <a:solidFill>
                  <a:srgbClr val="FFFF00"/>
                </a:solidFill>
                <a:cs typeface="Times New Roman" panose="02020603050405020304" pitchFamily="18" charset="0"/>
              </a:rPr>
              <a:t> </a:t>
            </a:r>
            <a:r>
              <a:rPr lang="pl-PL" altLang="pl-PL" sz="2000" i="1" u="sng" dirty="0">
                <a:cs typeface="Times New Roman" panose="02020603050405020304" pitchFamily="18" charset="0"/>
              </a:rPr>
              <a:t>Clostridium</a:t>
            </a:r>
            <a:r>
              <a:rPr lang="pl-PL" altLang="pl-PL" sz="2000" u="sng" dirty="0">
                <a:cs typeface="Times New Roman" panose="02020603050405020304" pitchFamily="18" charset="0"/>
              </a:rPr>
              <a:t> </a:t>
            </a:r>
            <a:r>
              <a:rPr lang="pl-PL" altLang="pl-PL" sz="2000" u="sng" dirty="0" err="1"/>
              <a:t>perfringens</a:t>
            </a:r>
            <a:r>
              <a:rPr lang="pl-PL" altLang="pl-PL" sz="2000" u="sng" dirty="0"/>
              <a:t> łącznie ze sporami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s</a:t>
            </a:r>
            <a:r>
              <a:rPr lang="pl-PL" altLang="pl-PL" sz="2000" dirty="0">
                <a:cs typeface="Times New Roman" panose="02020603050405020304" pitchFamily="18" charset="0"/>
              </a:rPr>
              <a:t>ą to organizmy beztlenowe tworzące formy przetrwalnikowe.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>
                <a:cs typeface="Times New Roman" panose="02020603050405020304" pitchFamily="18" charset="0"/>
              </a:rPr>
              <a:t>charakterystycznym organizmem tej grupy jest </a:t>
            </a:r>
            <a:r>
              <a:rPr lang="pl-PL" altLang="pl-PL" sz="2000" i="1" dirty="0">
                <a:cs typeface="Times New Roman" panose="02020603050405020304" pitchFamily="18" charset="0"/>
              </a:rPr>
              <a:t>Clostridium </a:t>
            </a:r>
            <a:r>
              <a:rPr lang="pl-PL" altLang="pl-PL" sz="2000" i="1" dirty="0" err="1">
                <a:cs typeface="Times New Roman" panose="02020603050405020304" pitchFamily="18" charset="0"/>
              </a:rPr>
              <a:t>perfringens</a:t>
            </a:r>
            <a:r>
              <a:rPr lang="pl-PL" altLang="pl-PL" sz="2000" dirty="0">
                <a:cs typeface="Times New Roman" panose="02020603050405020304" pitchFamily="18" charset="0"/>
              </a:rPr>
              <a:t>, który znajduje się  w odchodach, w znacznie mniejszych ilościach niż </a:t>
            </a:r>
            <a:r>
              <a:rPr lang="pl-PL" altLang="pl-PL" sz="2000" i="1" dirty="0" err="1">
                <a:cs typeface="Times New Roman" panose="02020603050405020304" pitchFamily="18" charset="0"/>
              </a:rPr>
              <a:t>E.coli</a:t>
            </a:r>
            <a:r>
              <a:rPr lang="pl-PL" altLang="pl-PL" sz="2000" dirty="0">
                <a:cs typeface="Times New Roman" panose="02020603050405020304" pitchFamily="18" charset="0"/>
              </a:rPr>
              <a:t>. 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p</a:t>
            </a:r>
            <a:r>
              <a:rPr lang="pl-PL" altLang="pl-PL" sz="2000" dirty="0">
                <a:cs typeface="Times New Roman" panose="02020603050405020304" pitchFamily="18" charset="0"/>
              </a:rPr>
              <a:t>rzetrwalniki tych bakterii mogą przetrwać w wodzie znacznie dłużej niż bakterie z grupy </a:t>
            </a:r>
            <a:r>
              <a:rPr lang="pl-PL" altLang="pl-PL" sz="2000" i="1" dirty="0">
                <a:cs typeface="Times New Roman" panose="02020603050405020304" pitchFamily="18" charset="0"/>
              </a:rPr>
              <a:t>coli</a:t>
            </a:r>
            <a:r>
              <a:rPr lang="pl-PL" altLang="pl-PL" sz="2000" dirty="0">
                <a:cs typeface="Times New Roman" panose="02020603050405020304" pitchFamily="18" charset="0"/>
              </a:rPr>
              <a:t> i są oporne na dezynfekcję.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o</a:t>
            </a:r>
            <a:r>
              <a:rPr lang="pl-PL" altLang="pl-PL" sz="2000" dirty="0">
                <a:cs typeface="Times New Roman" panose="02020603050405020304" pitchFamily="18" charset="0"/>
              </a:rPr>
              <a:t>becność ich w wodzie poddanej dezynfekcji może wskazywać na niedociągnięcia w uzdatnianiu wody i uwidaczniać fakt, że organizmy patogenne oporne na dezynfekcję mogły przetrwać proces uzdatniania, </a:t>
            </a:r>
            <a:r>
              <a:rPr lang="pl-PL" altLang="pl-PL" sz="2000" dirty="0"/>
              <a:t>(</a:t>
            </a:r>
            <a:r>
              <a:rPr lang="pl-PL" altLang="pl-PL" sz="2000" dirty="0">
                <a:cs typeface="Times New Roman" panose="02020603050405020304" pitchFamily="18" charset="0"/>
              </a:rPr>
              <a:t>niedociągnięcia w procesie filtracji</a:t>
            </a:r>
            <a:r>
              <a:rPr lang="pl-PL" altLang="pl-PL" sz="2000" dirty="0"/>
              <a:t>)</a:t>
            </a:r>
            <a:r>
              <a:rPr lang="pl-PL" altLang="pl-PL" sz="2000" dirty="0">
                <a:cs typeface="Times New Roman" panose="02020603050405020304" pitchFamily="18" charset="0"/>
              </a:rPr>
              <a:t>.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>
                <a:cs typeface="Times New Roman" panose="02020603050405020304" pitchFamily="18" charset="0"/>
              </a:rPr>
              <a:t>długi</a:t>
            </a:r>
            <a:r>
              <a:rPr lang="pl-PL" altLang="pl-PL" sz="2000" dirty="0"/>
              <a:t>e</a:t>
            </a:r>
            <a:r>
              <a:rPr lang="pl-PL" altLang="pl-PL" sz="2000" dirty="0">
                <a:cs typeface="Times New Roman" panose="02020603050405020304" pitchFamily="18" charset="0"/>
              </a:rPr>
              <a:t> przeżywani</a:t>
            </a:r>
            <a:r>
              <a:rPr lang="pl-PL" altLang="pl-PL" sz="2000" dirty="0"/>
              <a:t>e</a:t>
            </a:r>
            <a:r>
              <a:rPr lang="pl-PL" altLang="pl-PL" sz="2000" dirty="0">
                <a:cs typeface="Times New Roman" panose="02020603050405020304" pitchFamily="18" charset="0"/>
              </a:rPr>
              <a:t> w środowisku, a więc mogą one być wskaźnikiem  dawnych zanieczyszczeń.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/>
          <p:cNvSpPr txBox="1">
            <a:spLocks noChangeArrowheads="1"/>
          </p:cNvSpPr>
          <p:nvPr/>
        </p:nvSpPr>
        <p:spPr bwMode="auto">
          <a:xfrm>
            <a:off x="365125" y="395288"/>
            <a:ext cx="8016875" cy="3787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i="1" dirty="0" err="1"/>
              <a:t>Pseudomonas</a:t>
            </a:r>
            <a:r>
              <a:rPr lang="pl-PL" altLang="pl-PL" sz="2000" i="1" dirty="0"/>
              <a:t> </a:t>
            </a:r>
            <a:r>
              <a:rPr lang="pl-PL" altLang="pl-PL" sz="2000" i="1" dirty="0" err="1"/>
              <a:t>aeruginosa</a:t>
            </a:r>
            <a:endParaRPr lang="pl-PL" altLang="pl-PL" sz="2000" i="1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i="1" dirty="0"/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Gram-ujemna bakteria o wymiarach 0,5-0,8 µm na 1,5-3,0 µm,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 żyjącą w glebie i wodzie, a także w organizmach ludzi i zwierząt,   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 tlenowa (może również rosnąć beztlenowo przy obecności NO</a:t>
            </a:r>
            <a:r>
              <a:rPr lang="pl-PL" altLang="pl-PL" sz="2000" baseline="-30000" dirty="0"/>
              <a:t>3</a:t>
            </a:r>
            <a:r>
              <a:rPr lang="pl-PL" altLang="pl-PL" sz="2000" dirty="0"/>
              <a:t>),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 ruchliwą,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 </a:t>
            </a:r>
            <a:r>
              <a:rPr lang="pl-PL" altLang="pl-PL" sz="2000" dirty="0" err="1"/>
              <a:t>nieprzetrwalnikująca</a:t>
            </a:r>
            <a:endParaRPr lang="pl-PL" altLang="pl-PL" sz="2000" dirty="0"/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 optymalną temperaturą do wzrostu jest 37 °C, ale może również rosnąć w temp. do 42 °C.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•"/>
            </a:pPr>
            <a:r>
              <a:rPr lang="pl-PL" altLang="pl-PL" sz="2000" dirty="0"/>
              <a:t>  mogą tworzyć kolonie  - </a:t>
            </a:r>
            <a:r>
              <a:rPr lang="pl-PL" altLang="pl-PL" sz="2000" dirty="0" err="1"/>
              <a:t>biofilm</a:t>
            </a:r>
            <a:r>
              <a:rPr lang="pl-PL" altLang="pl-PL" sz="2000" dirty="0"/>
              <a:t>  albo bytować w formie wolnej jako jednokomórkowe organizmy.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1485</Words>
  <Application>Microsoft Office PowerPoint</Application>
  <PresentationFormat>Pokaz na ekranie (4:3)</PresentationFormat>
  <Paragraphs>197</Paragraphs>
  <Slides>23</Slides>
  <Notes>23</Notes>
  <HiddenSlides>0</HiddenSlides>
  <MMClips>15</MMClips>
  <ScaleCrop>false</ScaleCrop>
  <HeadingPairs>
    <vt:vector size="8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0</vt:i4>
      </vt:variant>
      <vt:variant>
        <vt:lpstr>Tytuły slajdów</vt:lpstr>
      </vt:variant>
      <vt:variant>
        <vt:i4>23</vt:i4>
      </vt:variant>
    </vt:vector>
  </HeadingPairs>
  <TitlesOfParts>
    <vt:vector size="29" baseType="lpstr">
      <vt:lpstr>SimSun</vt:lpstr>
      <vt:lpstr>Antique Olive</vt:lpstr>
      <vt:lpstr>Arial</vt:lpstr>
      <vt:lpstr>Symbol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user</dc:creator>
  <cp:lastModifiedBy>Justyna Zamorska</cp:lastModifiedBy>
  <cp:revision>37</cp:revision>
  <cp:lastPrinted>1601-01-01T00:00:00Z</cp:lastPrinted>
  <dcterms:created xsi:type="dcterms:W3CDTF">2003-11-03T15:18:20Z</dcterms:created>
  <dcterms:modified xsi:type="dcterms:W3CDTF">2020-11-24T09:39:37Z</dcterms:modified>
</cp:coreProperties>
</file>