
<file path=[Content_Types].xml><?xml version="1.0" encoding="utf-8"?>
<Types xmlns="http://schemas.openxmlformats.org/package/2006/content-types">
  <Default Extension="png" ContentType="image/png"/>
  <Default Extension="m4a" ContentType="audio/mp4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84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86" r:id="rId15"/>
    <p:sldId id="287" r:id="rId16"/>
    <p:sldId id="269" r:id="rId17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Times New Roman" panose="02020603050405020304" pitchFamily="18" charset="0"/>
        <a:ea typeface="SimSun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14" d="100"/>
          <a:sy n="114" d="100"/>
        </p:scale>
        <p:origin x="1560" y="11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1">
            <a:extLst>
              <a:ext uri="{FF2B5EF4-FFF2-40B4-BE49-F238E27FC236}">
                <a16:creationId xmlns:a16="http://schemas.microsoft.com/office/drawing/2014/main" id="{D03A8B72-CA0B-4249-9CD8-A4560B28E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1" name="AutoShape 2">
            <a:extLst>
              <a:ext uri="{FF2B5EF4-FFF2-40B4-BE49-F238E27FC236}">
                <a16:creationId xmlns:a16="http://schemas.microsoft.com/office/drawing/2014/main" id="{D11D4C0E-BEB4-43AD-9D89-2D251A5C4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2" name="AutoShape 3">
            <a:extLst>
              <a:ext uri="{FF2B5EF4-FFF2-40B4-BE49-F238E27FC236}">
                <a16:creationId xmlns:a16="http://schemas.microsoft.com/office/drawing/2014/main" id="{B165F8CC-4262-4DF8-9CE6-02A1F31FB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3" name="AutoShape 4">
            <a:extLst>
              <a:ext uri="{FF2B5EF4-FFF2-40B4-BE49-F238E27FC236}">
                <a16:creationId xmlns:a16="http://schemas.microsoft.com/office/drawing/2014/main" id="{9F113C9E-17B5-4C67-B3F8-E9B518070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4" name="AutoShape 5">
            <a:extLst>
              <a:ext uri="{FF2B5EF4-FFF2-40B4-BE49-F238E27FC236}">
                <a16:creationId xmlns:a16="http://schemas.microsoft.com/office/drawing/2014/main" id="{9EEFBF66-B609-4030-91DE-5667F70967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5" name="AutoShape 6">
            <a:extLst>
              <a:ext uri="{FF2B5EF4-FFF2-40B4-BE49-F238E27FC236}">
                <a16:creationId xmlns:a16="http://schemas.microsoft.com/office/drawing/2014/main" id="{3AC581D8-E58B-4504-B4E3-0D39A45D9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6" name="AutoShape 7">
            <a:extLst>
              <a:ext uri="{FF2B5EF4-FFF2-40B4-BE49-F238E27FC236}">
                <a16:creationId xmlns:a16="http://schemas.microsoft.com/office/drawing/2014/main" id="{3E488F1F-DE47-4F5C-912F-D55B2906A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057" name="Rectangle 8">
            <a:extLst>
              <a:ext uri="{FF2B5EF4-FFF2-40B4-BE49-F238E27FC236}">
                <a16:creationId xmlns:a16="http://schemas.microsoft.com/office/drawing/2014/main" id="{B241A859-4135-46CC-A9F8-D0C46A0DE451}"/>
              </a:ext>
            </a:extLst>
          </p:cNvPr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87187" cy="12480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" name="Rectangle 9">
            <a:extLst>
              <a:ext uri="{FF2B5EF4-FFF2-40B4-BE49-F238E27FC236}">
                <a16:creationId xmlns:a16="http://schemas.microsoft.com/office/drawing/2014/main" id="{35DA1770-AC18-4E38-AA6A-FD0F305EE40F}"/>
              </a:ext>
            </a:extLst>
          </p:cNvPr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3700" cy="4102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altLang="pl-PL" noProof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>
            <a:extLst>
              <a:ext uri="{FF2B5EF4-FFF2-40B4-BE49-F238E27FC236}">
                <a16:creationId xmlns:a16="http://schemas.microsoft.com/office/drawing/2014/main" id="{2DBE3297-1734-47E4-ABCC-23D951AC172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CF6CA53B-C27E-49E9-A23D-6A01E772144A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>
            <a:extLst>
              <a:ext uri="{FF2B5EF4-FFF2-40B4-BE49-F238E27FC236}">
                <a16:creationId xmlns:a16="http://schemas.microsoft.com/office/drawing/2014/main" id="{DD8A4D5B-AC9A-478D-982D-FA731B57990C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133CD69E-747F-409B-82C0-1BF440ACBBF4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>
            <a:extLst>
              <a:ext uri="{FF2B5EF4-FFF2-40B4-BE49-F238E27FC236}">
                <a16:creationId xmlns:a16="http://schemas.microsoft.com/office/drawing/2014/main" id="{A66A6F5D-777D-4A46-A6D7-78BAC7EB2A0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D53757DC-BBCE-4AF6-BCC4-5715158B45C8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>
            <a:extLst>
              <a:ext uri="{FF2B5EF4-FFF2-40B4-BE49-F238E27FC236}">
                <a16:creationId xmlns:a16="http://schemas.microsoft.com/office/drawing/2014/main" id="{9D38B74B-0A8F-4CA2-B33B-D25867D7C7A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BD9E75A7-8B39-4F32-8D37-1D3E31853B8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>
            <a:extLst>
              <a:ext uri="{FF2B5EF4-FFF2-40B4-BE49-F238E27FC236}">
                <a16:creationId xmlns:a16="http://schemas.microsoft.com/office/drawing/2014/main" id="{3F08175A-AE9C-4878-9897-633BED60A42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6E2A191C-9B12-404A-8503-B0CCB8A6ED5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>
            <a:extLst>
              <a:ext uri="{FF2B5EF4-FFF2-40B4-BE49-F238E27FC236}">
                <a16:creationId xmlns:a16="http://schemas.microsoft.com/office/drawing/2014/main" id="{AA70DF61-0533-42CD-86A8-8405CB100CA1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9C5C15AA-BCAA-48DA-B528-D939005C750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DF32BC75-648E-411C-A619-312CBB0537E6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7DEE1114-D716-4549-8D76-D5E38CD97FB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extLst>
              <a:ext uri="{FF2B5EF4-FFF2-40B4-BE49-F238E27FC236}">
                <a16:creationId xmlns:a16="http://schemas.microsoft.com/office/drawing/2014/main" id="{2F621B9C-C02F-4E19-B4DF-3B72192D11B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F6F4FB11-2BF9-4AD2-96E7-6FF61BD63251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>
            <a:extLst>
              <a:ext uri="{FF2B5EF4-FFF2-40B4-BE49-F238E27FC236}">
                <a16:creationId xmlns:a16="http://schemas.microsoft.com/office/drawing/2014/main" id="{5262AEDB-AD10-43ED-A132-85D4E38D61A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DD794779-BA30-4B3B-AF6D-02802110A4AF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>
            <a:extLst>
              <a:ext uri="{FF2B5EF4-FFF2-40B4-BE49-F238E27FC236}">
                <a16:creationId xmlns:a16="http://schemas.microsoft.com/office/drawing/2014/main" id="{397C7733-BAE4-4C94-830D-2B40A262BBD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6C277574-CD3F-4B9E-9D24-D0DE6EB4D82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>
            <a:extLst>
              <a:ext uri="{FF2B5EF4-FFF2-40B4-BE49-F238E27FC236}">
                <a16:creationId xmlns:a16="http://schemas.microsoft.com/office/drawing/2014/main" id="{E5046742-3813-4838-8868-9F87CD4F434E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-14227175" y="-11796713"/>
            <a:ext cx="16656050" cy="12492038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>
            <a:extLst>
              <a:ext uri="{FF2B5EF4-FFF2-40B4-BE49-F238E27FC236}">
                <a16:creationId xmlns:a16="http://schemas.microsoft.com/office/drawing/2014/main" id="{F8CAB780-D3C3-4690-9E2A-F46BE1B4157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>
            <a:extLst>
              <a:ext uri="{FF2B5EF4-FFF2-40B4-BE49-F238E27FC236}">
                <a16:creationId xmlns:a16="http://schemas.microsoft.com/office/drawing/2014/main" id="{B9F84437-F14B-4467-B666-E890B94FBC4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2F2FA17A-580F-4D16-9DE5-FA97DCFEE48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>
            <a:extLst>
              <a:ext uri="{FF2B5EF4-FFF2-40B4-BE49-F238E27FC236}">
                <a16:creationId xmlns:a16="http://schemas.microsoft.com/office/drawing/2014/main" id="{0FE33E67-3EFE-4137-B05C-8351C06E44DA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136559A1-89B2-414D-B407-ADF5FA5BE58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75288" cy="4103688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l-PL" altLang="pl-P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CAB34845-87C1-49A5-BCE8-38D9E96F6ECE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9A74A-1030-44F6-A246-616FED09471E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152927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C307D07-D733-4747-9E8D-28C87E8A49E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FF81-EEBF-4EC5-B9B0-19A9D0082A7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616227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625E1208-BB9E-45E3-9018-924C1A60CD1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FB2FE-4D6A-4E61-9EED-CF91BDE75FD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07840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3650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1850" y="1981200"/>
            <a:ext cx="3803650" cy="42338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5EAB03E-6A72-4412-A737-0E28FCD378DD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1B4939-07AA-45D5-8772-EAB60B39ED44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910610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B4E8B497-4CF8-42F5-835E-B324CBFB19C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570027-16A6-4903-B1D2-F9782297B27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626689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80B59E6-3376-4768-A9C4-CA08D902BDA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8E282-45D5-4A2B-9D00-2E83075F570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4502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id="{0618DE1A-2B7F-4E4A-9EC5-109D6CEB3428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81EB94-FEA5-447C-BECE-79C35DEFF226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808013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DC85BB6-6DB1-460F-89D6-CC64C0B827BA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C17391-B8E1-4BEB-A9B2-05056315AF68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745024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300C4F-F5E6-42EF-89AD-A65C2599D87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B27DA-259F-4033-92DC-56DD35D86AEB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78735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B91B08E-5835-46A7-AAD9-E58E0DB58271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F4674-1895-46DA-8264-F580728F6253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5552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505575" y="463550"/>
            <a:ext cx="1939925" cy="5751513"/>
          </a:xfr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67375" cy="5751513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B18E2508-3A62-4331-8D5B-280C853F8395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CF9BD-E0E3-462F-98F0-449B1E12CED0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923976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>
            <a:extLst>
              <a:ext uri="{FF2B5EF4-FFF2-40B4-BE49-F238E27FC236}">
                <a16:creationId xmlns:a16="http://schemas.microsoft.com/office/drawing/2014/main" id="{E57D20CA-9A3D-4C46-A488-73C4017F76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5970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tytułu</a:t>
            </a:r>
          </a:p>
        </p:txBody>
      </p:sp>
      <p:sp>
        <p:nvSpPr>
          <p:cNvPr id="1027" name="Rectangle 2">
            <a:extLst>
              <a:ext uri="{FF2B5EF4-FFF2-40B4-BE49-F238E27FC236}">
                <a16:creationId xmlns:a16="http://schemas.microsoft.com/office/drawing/2014/main" id="{1BCF3FA3-A003-4690-A2E1-223F827DF4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59700" cy="423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l-PL"/>
              <a:t>Kliknij, aby edytować format tekstu konspektu</a:t>
            </a:r>
          </a:p>
          <a:p>
            <a:pPr lvl="1"/>
            <a:r>
              <a:rPr lang="en-GB" altLang="pl-PL"/>
              <a:t>Drugi poziom konspektu</a:t>
            </a:r>
          </a:p>
          <a:p>
            <a:pPr lvl="2"/>
            <a:r>
              <a:rPr lang="en-GB" altLang="pl-PL"/>
              <a:t>Trzeci poziom konspektu</a:t>
            </a:r>
          </a:p>
          <a:p>
            <a:pPr lvl="3"/>
            <a:r>
              <a:rPr lang="en-GB" altLang="pl-PL"/>
              <a:t>Czwarty poziom konspektu</a:t>
            </a:r>
          </a:p>
          <a:p>
            <a:pPr lvl="4"/>
            <a:r>
              <a:rPr lang="en-GB" altLang="pl-PL"/>
              <a:t>Piąty poziom konspektu</a:t>
            </a:r>
          </a:p>
          <a:p>
            <a:pPr lvl="4"/>
            <a:r>
              <a:rPr lang="en-GB" altLang="pl-PL"/>
              <a:t>Szósty poziom konspektu</a:t>
            </a:r>
          </a:p>
          <a:p>
            <a:pPr lvl="4"/>
            <a:r>
              <a:rPr lang="en-GB" altLang="pl-PL"/>
              <a:t>Siódmy poziom konspektu</a:t>
            </a:r>
          </a:p>
          <a:p>
            <a:pPr lvl="4"/>
            <a:r>
              <a:rPr lang="en-GB" altLang="pl-PL"/>
              <a:t>Ósmy poziom konspektu</a:t>
            </a:r>
          </a:p>
          <a:p>
            <a:pPr lvl="4"/>
            <a:r>
              <a:rPr lang="en-GB" altLang="pl-PL"/>
              <a:t>Dziewiąty poziom konspektu</a:t>
            </a:r>
          </a:p>
        </p:txBody>
      </p:sp>
      <p:sp>
        <p:nvSpPr>
          <p:cNvPr id="1028" name="Text Box 3">
            <a:extLst>
              <a:ext uri="{FF2B5EF4-FFF2-40B4-BE49-F238E27FC236}">
                <a16:creationId xmlns:a16="http://schemas.microsoft.com/office/drawing/2014/main" id="{0CF38E3F-EB99-4479-8C70-85618CFE8E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6248400"/>
            <a:ext cx="19050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1029" name="Text Box 4">
            <a:extLst>
              <a:ext uri="{FF2B5EF4-FFF2-40B4-BE49-F238E27FC236}">
                <a16:creationId xmlns:a16="http://schemas.microsoft.com/office/drawing/2014/main" id="{871BB545-032B-4606-B2DB-A05DE685B0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2" name="Rectangle 5">
            <a:extLst>
              <a:ext uri="{FF2B5EF4-FFF2-40B4-BE49-F238E27FC236}">
                <a16:creationId xmlns:a16="http://schemas.microsoft.com/office/drawing/2014/main" id="{511CF1D0-D324-4C88-ACE9-71C38F5F1F25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89230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 hangingPunct="1">
              <a:buClrTx/>
              <a:buSzPct val="100000"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897A4087-2BA9-4438-9F00-2AD373728ADF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 kern="12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anose="02020603050405020304" pitchFamily="18" charset="0"/>
          <a:ea typeface="SimSun" panose="02010600030101010101" pitchFamily="2" charset="-122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openxmlformats.org/officeDocument/2006/relationships/image" Target="../media/image1.emf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>
            <a:extLst>
              <a:ext uri="{FF2B5EF4-FFF2-40B4-BE49-F238E27FC236}">
                <a16:creationId xmlns:a16="http://schemas.microsoft.com/office/drawing/2014/main" id="{40401FFA-976A-48B5-9B94-EF3214C9F4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346075"/>
            <a:ext cx="8439150" cy="3295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21925" algn="l"/>
                <a:tab pos="10779125" algn="l"/>
                <a:tab pos="1078071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>
                <a:cs typeface="Times New Roman" panose="02020603050405020304" pitchFamily="18" charset="0"/>
              </a:rPr>
              <a:t>		</a:t>
            </a:r>
            <a:r>
              <a:rPr lang="pl-PL" altLang="pl-PL" sz="2800" dirty="0">
                <a:cs typeface="Times New Roman" panose="02020603050405020304" pitchFamily="18" charset="0"/>
              </a:rPr>
              <a:t>MIKROBIOLOGIA POWIETRZA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dirty="0">
                <a:cs typeface="Times New Roman" panose="02020603050405020304" pitchFamily="18" charset="0"/>
              </a:rPr>
              <a:t>Poprzez zanieczyszczenie biologiczne powietrza będziemy rozumieli przede wszystkim zanieczyszczenia wirusami, bakteriami, grzybami, pyłkami i igiełkami roślin. Zanieczyszczenia te występują w postaci aerozolu biologicznego</a:t>
            </a:r>
            <a:r>
              <a:rPr lang="pl-PL" altLang="pl-PL" sz="2000" dirty="0"/>
              <a:t>.</a:t>
            </a:r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 dirty="0">
                <a:cs typeface="Times New Roman" panose="02020603050405020304" pitchFamily="18" charset="0"/>
              </a:rPr>
              <a:t>Aerozolem biologicznym nazywamy drobne kropelki płynu lub drobne cząsteczki materii stałej, które zawierają mikroorganizmy znajdujące się w stanie dyspersyjnym w powietrzu</a:t>
            </a:r>
            <a:r>
              <a:rPr lang="pl-PL" altLang="pl-PL" sz="2000" dirty="0">
                <a:cs typeface="Times New Roman" panose="02020603050405020304" pitchFamily="18" charset="0"/>
              </a:rPr>
              <a:t>. </a:t>
            </a:r>
            <a:endParaRPr lang="pl-PL" altLang="pl-PL" sz="2000" dirty="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000" dirty="0"/>
          </a:p>
        </p:txBody>
      </p:sp>
      <p:pic>
        <p:nvPicPr>
          <p:cNvPr id="3" name="Obraz 1">
            <a:extLst>
              <a:ext uri="{FF2B5EF4-FFF2-40B4-BE49-F238E27FC236}">
                <a16:creationId xmlns:a16="http://schemas.microsoft.com/office/drawing/2014/main" id="{A1C614E0-C3A1-4155-8551-B927FC9BF4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861048"/>
            <a:ext cx="4542259" cy="2935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9C51A23F-BBF3-467A-9580-DD269A2562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32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>
            <a:extLst>
              <a:ext uri="{FF2B5EF4-FFF2-40B4-BE49-F238E27FC236}">
                <a16:creationId xmlns:a16="http://schemas.microsoft.com/office/drawing/2014/main" id="{FE92A985-66CD-451E-B09C-13E8CF3CAD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925513"/>
            <a:ext cx="7848600" cy="405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 b="1"/>
              <a:t>Powietrze jako środowisko bytowania mikroorganizmów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● Powietrze jest środowiskiem niesprzyjającym życiu mikroorganizmów, w którym nie  mogą one rosnąć i dzielić się. Jest ono jedynie miejscem ich okresowego przebywania   i ośrodkiem umożliwiającym przemieszczanie się.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● Między drobnoustrojami występującymi w powietrzu nie wykształca się więc sieć powiązań metabolicznych (jak np. w wodzie czy glebie), dlatego nie tworzą one mikrobiocenozy, a jedynie przypadkowy zbiór mikroorganizmów.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000"/>
              <a:t>● Drobnoustroje dostają się do powietrza w wyniku podmuchów wiatru, porywającego je z różnych środowisk (gleby, wody, odpadów, powierzchni roślin, zwierząt i in.), bądź  też są tam aktywnie wyrzucane np. podczas kichania, kaszlu, czy w procesie napowietrzania ścieków.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A2131A6-592B-4FBB-9C5C-56F2A6D16E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7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>
            <a:extLst>
              <a:ext uri="{FF2B5EF4-FFF2-40B4-BE49-F238E27FC236}">
                <a16:creationId xmlns:a16="http://schemas.microsoft.com/office/drawing/2014/main" id="{5DC6FEEB-74FA-47DE-9275-D60DCB7304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1108075"/>
            <a:ext cx="7632700" cy="366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W powietrzu działają 3 podstawowe czynniki ograniczające: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brak wystarczającej ilości składników pokarmowych,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częsty deficyt wody, grożący wyschnięciem,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promieniowanie słoneczne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W atmosferze najdłużej mogą przebywać te formy, które ze względu na swoją budowę lub skład chemiczny są odporne na wysychanie i działanie promieniowania słonecznego.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C27BD90-CADA-4DBF-BF8C-A689E86CEA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9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1">
            <a:extLst>
              <a:ext uri="{FF2B5EF4-FFF2-40B4-BE49-F238E27FC236}">
                <a16:creationId xmlns:a16="http://schemas.microsoft.com/office/drawing/2014/main" id="{F63C1A5F-2CB0-4B71-B25B-6581E721FC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60363"/>
            <a:ext cx="8099425" cy="622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Szkodliwe czynniki biologiczne, pod względem rodzaju działania chorobotwórczego na organizm człowieka, można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podzielić na następujące grupy: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• czynniki wywołujące choroby zakaźne i inwazyjne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600"/>
              <a:t>formy przetrwalne bakterii,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600"/>
              <a:t>formy wegetatywne bakterii wytwarzające barwniki karotenoidowe lub specjalne  warstwy ochronne (otoczki, specjalna budowa ściany komórkowej)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600"/>
              <a:t>zarodniki grzybów,</a:t>
            </a:r>
          </a:p>
          <a:p>
            <a:pPr eaLnBrk="1" hangingPunct="1">
              <a:spcBef>
                <a:spcPct val="0"/>
              </a:spcBef>
              <a:buFont typeface="Times New Roman" panose="02020603050405020304" pitchFamily="18" charset="0"/>
              <a:buAutoNum type="arabicPeriod"/>
            </a:pPr>
            <a:r>
              <a:rPr lang="pl-PL" altLang="pl-PL" sz="1600"/>
              <a:t>wirusy mające otoczkę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• alergeny biologiczne (np. cząstki  roślinne i zwierzęce)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• toksyny biologiczne (np. endotoksyna bakteryjna, mikotoksyny)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• czynniki rakotwórcze (aflatoksyny – toksyny o właściwościach rakotwórczych -  grzyby </a:t>
            </a:r>
            <a:r>
              <a:rPr lang="pl-PL" altLang="pl-PL" sz="2400" i="1"/>
              <a:t>Aspergillus sp.</a:t>
            </a:r>
            <a:r>
              <a:rPr lang="pl-PL" altLang="pl-PL" sz="2400"/>
              <a:t> 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• biologiczne wektory, czyli stawonogi przenoszące zarazki chorób  (np. kleszcze, komary).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CC412AA8-2691-4FD2-AFFB-BCB8A0A87D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98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az 1">
            <a:extLst>
              <a:ext uri="{FF2B5EF4-FFF2-40B4-BE49-F238E27FC236}">
                <a16:creationId xmlns:a16="http://schemas.microsoft.com/office/drawing/2014/main" id="{F9411A40-C484-4978-85E3-762C14213F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5400600" cy="3638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Obraz 1">
            <a:extLst>
              <a:ext uri="{FF2B5EF4-FFF2-40B4-BE49-F238E27FC236}">
                <a16:creationId xmlns:a16="http://schemas.microsoft.com/office/drawing/2014/main" id="{33A9E175-6080-426F-9E25-4C49449239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538" y="3899089"/>
            <a:ext cx="4426461" cy="3258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6CCE481-1033-4E59-809C-1B2F8AFEF9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85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>
            <a:extLst>
              <a:ext uri="{FF2B5EF4-FFF2-40B4-BE49-F238E27FC236}">
                <a16:creationId xmlns:a16="http://schemas.microsoft.com/office/drawing/2014/main" id="{05A57AD6-6410-4F2B-B598-1FB0448839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922338"/>
            <a:ext cx="7848600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/>
              <a:t>Choroby zakaźne przenoszone drogą powietrzną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 b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Wrotami zakażenia dla większości mikroorganizmów chorobotwórczych unoszonych przez powietrze jest błona śluzowa układu oddechowego. Podatność na infekcje zwiększają  zanieczyszczenia pyłowe i gazowe powietrza, np. SO</a:t>
            </a:r>
            <a:r>
              <a:rPr lang="pl-PL" altLang="pl-PL" sz="1200"/>
              <a:t>2</a:t>
            </a:r>
            <a:r>
              <a:rPr lang="pl-PL" altLang="pl-PL" sz="1800"/>
              <a:t> reaguje z wodą obecną w drogach  oddechowych tworząc H</a:t>
            </a:r>
            <a:r>
              <a:rPr lang="pl-PL" altLang="pl-PL" sz="1200"/>
              <a:t>2</a:t>
            </a:r>
            <a:r>
              <a:rPr lang="pl-PL" altLang="pl-PL" sz="1800"/>
              <a:t>S0</a:t>
            </a:r>
            <a:r>
              <a:rPr lang="pl-PL" altLang="pl-PL" sz="1200"/>
              <a:t>4</a:t>
            </a:r>
            <a:r>
              <a:rPr lang="pl-PL" altLang="pl-PL" sz="1800"/>
              <a:t>, który uszkadza ochronną warstwę śluzu.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Bioaerozol może przenosić nie tylko drobnoustroje wnikające do organizmu przez układ  oddechowy. Zawieszone w powietrzu mikroorganizmy,  po opadnięciu, mogą dostać się na  powierzchnię skóry lub, za pośrednictwem rąk, przedostać się do układu pokarmowego  (a stamtąd, z krwią, także do innych układów, np. nerwowego). Przykładem mogą tu być grzyby powodujące choroby skóry, bakterie jelitowe wywołujące choroby układu  pokarmowego lub enterowirusy atakujące układ nerwowy.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FB802FAB-619B-4B33-ABCF-D31A55C0E5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4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>
            <a:extLst>
              <a:ext uri="{FF2B5EF4-FFF2-40B4-BE49-F238E27FC236}">
                <a16:creationId xmlns:a16="http://schemas.microsoft.com/office/drawing/2014/main" id="{CECACA86-0FAE-44DC-A61C-74454A45D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368300"/>
            <a:ext cx="7272337" cy="4757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i="1"/>
              <a:t>Choroby wirusowe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Cząstki wirusowe po wniknięciu, wraz z wdychanym powietrzem, do układu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oddechowego, namnażają się w komórkach nabłonkowych górnych i dolnych dróg  oddechowych. Po namnożeniu, część wirusów pozostaje w układzie oddechowym  wywołując tam różnorodne zmiany chorobowe 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Do ważniejszych chorób wirusowych należą: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grypa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świnka, odra, zapalenie oskrzelików i płuc u niemowląt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różyczka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choroby przeziębieniowe,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krowianka i ospa prawdziwa,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ospa wietrzna,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pryszczyca,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zapalenie opon mózgowo-rdzeniowych.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427A175-76AB-407F-8A89-5A602FC7D8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6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189F63CA-7211-47F4-BB45-78C97F01E3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303213"/>
            <a:ext cx="6911975" cy="411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i="1"/>
              <a:t>Choroby bakteryjne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 i="1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Do chorób bakteryjnych przenoszonych drogą powietrzną  należą m.in.: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gruźlica płuc (prątki gruźlicy </a:t>
            </a:r>
            <a:r>
              <a:rPr lang="pl-PL" altLang="pl-PL" sz="1800" i="1"/>
              <a:t>Mycobacterium tuberculosis</a:t>
            </a:r>
            <a:r>
              <a:rPr lang="pl-PL" altLang="pl-PL" sz="18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zapalenie płuc (gronkowce, pneumokoki </a:t>
            </a:r>
            <a:r>
              <a:rPr lang="pl-PL" altLang="pl-PL" sz="1800" i="1"/>
              <a:t>Streptococcus pneumoniae</a:t>
            </a:r>
            <a:r>
              <a:rPr lang="pl-PL" altLang="pl-PL" sz="1800"/>
              <a:t>, rzadziej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pałeczki </a:t>
            </a:r>
            <a:r>
              <a:rPr lang="pl-PL" altLang="pl-PL" sz="1800" i="1"/>
              <a:t>Klebsiella pneumoniae</a:t>
            </a:r>
            <a:r>
              <a:rPr lang="pl-PL" altLang="pl-PL" sz="1800"/>
              <a:t>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angina, płonica, zapalenie gardła (paciorkowce),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ropne zapalenia górnych i dolnych dróg układu oddechowego i zapalenie opon mózgowych ( pałeczki </a:t>
            </a:r>
            <a:r>
              <a:rPr lang="pl-PL" altLang="pl-PL" sz="1800" i="1"/>
              <a:t>Haemophilus influenzae</a:t>
            </a:r>
            <a:r>
              <a:rPr lang="pl-PL" altLang="pl-PL" sz="18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krztusiec (pałeczki </a:t>
            </a:r>
            <a:r>
              <a:rPr lang="pl-PL" altLang="pl-PL" sz="1800" i="1"/>
              <a:t>Bordetella pertussis</a:t>
            </a:r>
            <a:r>
              <a:rPr lang="pl-PL" altLang="pl-PL" sz="18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błonica (maczugowiec błonicy </a:t>
            </a:r>
            <a:r>
              <a:rPr lang="pl-PL" altLang="pl-PL" sz="1800" i="1"/>
              <a:t>Corynebacterium diphteriae</a:t>
            </a:r>
            <a:r>
              <a:rPr lang="pl-PL" altLang="pl-PL" sz="18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legionelloza (pałeczki z rodzaju </a:t>
            </a:r>
            <a:r>
              <a:rPr lang="pl-PL" altLang="pl-PL" sz="1800" i="1"/>
              <a:t>Legionella</a:t>
            </a:r>
            <a:r>
              <a:rPr lang="pl-PL" altLang="pl-PL" sz="1800"/>
              <a:t>, m. in. </a:t>
            </a:r>
            <a:r>
              <a:rPr lang="pl-PL" altLang="pl-PL" sz="1800" i="1"/>
              <a:t>L. pneumophila</a:t>
            </a:r>
            <a:r>
              <a:rPr lang="pl-PL" altLang="pl-PL" sz="18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nokardioza (tlenowe promieniowce z rodzaju </a:t>
            </a:r>
            <a:r>
              <a:rPr lang="pl-PL" altLang="pl-PL" sz="1800" i="1"/>
              <a:t>Nocardia).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2E2DC62A-D419-40FF-84BE-57F026059A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>
            <a:extLst>
              <a:ext uri="{FF2B5EF4-FFF2-40B4-BE49-F238E27FC236}">
                <a16:creationId xmlns:a16="http://schemas.microsoft.com/office/drawing/2014/main" id="{6E11DBC8-DB0E-4AEB-A40B-34ECFB2EF5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0500"/>
            <a:ext cx="7777163" cy="496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i="1"/>
              <a:t>Choroby grzybowe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Wiele potencjalnie patogennych grzybów przenoszonych przez powietrze to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mikroorganizmy </a:t>
            </a:r>
            <a:r>
              <a:rPr lang="pl-PL" altLang="pl-PL" sz="1600" b="1"/>
              <a:t>geofilne</a:t>
            </a:r>
            <a:r>
              <a:rPr lang="pl-PL" altLang="pl-PL" sz="1600"/>
              <a:t>, a więc żyjące w glebie saprofity. Mają one zwykle zdolność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do keratynolizy, czyli rozkładu </a:t>
            </a:r>
            <a:r>
              <a:rPr lang="pl-PL" altLang="pl-PL" sz="1600" b="1"/>
              <a:t>keratyny </a:t>
            </a:r>
            <a:r>
              <a:rPr lang="pl-PL" altLang="pl-PL" sz="1600"/>
              <a:t>- trudnorozkładalnego białka obecnego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w zrogowaciałych wytworach naskórka np. we włosach, piórach, sierści czy pazurach,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które często znajdują się w glebie.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Część </a:t>
            </a:r>
            <a:r>
              <a:rPr lang="pl-PL" altLang="pl-PL" sz="1600" b="1"/>
              <a:t>grzybów keratynolitycznych, </a:t>
            </a:r>
            <a:r>
              <a:rPr lang="pl-PL" altLang="pl-PL" sz="1600"/>
              <a:t>zwana </a:t>
            </a:r>
            <a:r>
              <a:rPr lang="pl-PL" altLang="pl-PL" sz="1600" b="1"/>
              <a:t>dermatofitami</a:t>
            </a:r>
            <a:r>
              <a:rPr lang="pl-PL" altLang="pl-PL" sz="1600"/>
              <a:t>, po dostaniu się na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powierzchnię skóry powoduje </a:t>
            </a:r>
            <a:r>
              <a:rPr lang="pl-PL" altLang="pl-PL" sz="1600" b="1"/>
              <a:t>grzybice powierzchniowe</a:t>
            </a:r>
            <a:r>
              <a:rPr lang="pl-PL" altLang="pl-PL" sz="1600"/>
              <a:t>, czyli dermatozy, ponieważ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rozkład keratyny umożliwia im penetrację struktur naskórka. Inne grzyby, po wniknięciu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w głąb układu oddechowego, wywołują tzw. </a:t>
            </a:r>
            <a:r>
              <a:rPr lang="pl-PL" altLang="pl-PL" sz="1600" b="1"/>
              <a:t>grzybice głębokie </a:t>
            </a:r>
            <a:r>
              <a:rPr lang="pl-PL" altLang="pl-PL" sz="1600"/>
              <a:t>(narządowe) np.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atakując płuca.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Przykładem chorób grzybowych i wywołujących je grzybów przenoszonych drogą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powietrzną są: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● grzybice powierzchniowe (</a:t>
            </a:r>
            <a:r>
              <a:rPr lang="pl-PL" altLang="pl-PL" sz="1600" i="1"/>
              <a:t>Microsporum racemosum</a:t>
            </a:r>
            <a:r>
              <a:rPr lang="pl-PL" altLang="pl-PL" sz="16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● grzybice głębokie: aspergilloza (kropidlak popielaty </a:t>
            </a:r>
            <a:r>
              <a:rPr lang="pl-PL" altLang="pl-PL" sz="1600" i="1"/>
              <a:t>Aspergillus fumigatus</a:t>
            </a:r>
            <a:r>
              <a:rPr lang="pl-PL" altLang="pl-PL" sz="1600"/>
              <a:t>),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/>
              <a:t>kryptokokkoza (drożdżak </a:t>
            </a:r>
            <a:r>
              <a:rPr lang="pl-PL" altLang="pl-PL" sz="1600" i="1"/>
              <a:t>Cryptococcus neoformans</a:t>
            </a:r>
            <a:r>
              <a:rPr lang="pl-PL" altLang="pl-PL" sz="1600"/>
              <a:t>).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70C9954C-3502-4CB2-967C-F0B226A01D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7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97EBA66B-DFD6-432F-900C-6CCC1B0B9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313" y="358775"/>
            <a:ext cx="8351837" cy="4208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i="1"/>
              <a:t>Choroby pierwotniacze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Niektóre pierwotniaki, zdolne do wytwarzania cyst odpornych na wysychanie 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promieniowanie słoneczne, mogą również zakażać człowieka drogą wziewną. Najbardziej  znanym przykładem jest sporowiec </a:t>
            </a:r>
            <a:r>
              <a:rPr lang="pl-PL" altLang="pl-PL" sz="1800" i="1"/>
              <a:t>Pneumocystis carinii</a:t>
            </a:r>
            <a:r>
              <a:rPr lang="pl-PL" altLang="pl-PL" sz="1800"/>
              <a:t>, wywołujący śródmiąższowe  zapalenie płuc.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Zagrożenia związane z bioaerozolem chorobotwórczym nie dotyczą tylko chorób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człowieka. Ważne są również choroby zakaźne atakujące uprawiane przez człowieka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rośliny, czy hodowane zwierzęta.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8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 Przykładem mogą tu być odpowiednio: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rdza źdźbłowa – choroba zbóż wywoływana przez grzyba podstawkowego </a:t>
            </a:r>
            <a:r>
              <a:rPr lang="pl-PL" altLang="pl-PL" sz="1800" i="1"/>
              <a:t>Puccinia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i="1"/>
              <a:t>graminis </a:t>
            </a:r>
            <a:r>
              <a:rPr lang="pl-PL" altLang="pl-PL" sz="1800"/>
              <a:t>i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/>
              <a:t>● pryszczyca – bardzo zaraźliwa choroba wirusowa zwierząt parzystokopytnych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73568E9-27A6-4614-98E0-98BC7ADABD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>
            <a:extLst>
              <a:ext uri="{FF2B5EF4-FFF2-40B4-BE49-F238E27FC236}">
                <a16:creationId xmlns:a16="http://schemas.microsoft.com/office/drawing/2014/main" id="{7D113FA7-F227-44DF-9976-19F58D448C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1079500"/>
            <a:ext cx="8459787" cy="4591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/>
              <a:t>Mikotoksyny</a:t>
            </a:r>
            <a:r>
              <a:rPr lang="pl-PL" altLang="pl-PL" sz="2400"/>
              <a:t> to bardzo toksyczne  metabolity wtórne wytwarzane przez niektóre gatunki grzybów pleśniowych.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Substancje te u ludzi powodują zapalenia  skóry oraz zatrucia z następującymi objawami: bóle głowy, biegunki, zaburzenia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mechanizmów immunologicznych oraz uszkodzenia wątroby i nerek.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Znaczna  grupa mikotoksyn ma działanie mutagenne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i rakotwórcze, np. aflatoksyny, wytwarzane przez gatunki z rodzaju </a:t>
            </a:r>
            <a:r>
              <a:rPr lang="pl-PL" altLang="pl-PL" sz="2400" i="1"/>
              <a:t>Aspergillus</a:t>
            </a:r>
            <a:r>
              <a:rPr lang="pl-PL" altLang="pl-PL" sz="2400"/>
              <a:t>. Mikotoksyny wywołują również zaburzenia  w funkcjonowaniu ośrodkowego układu  nerwowego.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276EDF3-E268-4708-A991-C0A2672B7F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0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>
            <a:extLst>
              <a:ext uri="{FF2B5EF4-FFF2-40B4-BE49-F238E27FC236}">
                <a16:creationId xmlns:a16="http://schemas.microsoft.com/office/drawing/2014/main" id="{DED1FCD2-9078-42F5-953F-42CE8DB1A7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363" y="1374775"/>
            <a:ext cx="8459787" cy="4479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 b="1"/>
              <a:t>Endotoksyny </a:t>
            </a:r>
            <a:r>
              <a:rPr lang="pl-PL" altLang="pl-PL" sz="2400"/>
              <a:t>są związkami wytwarzanymi przez ściany komórkowe bakterii   Gram-ujemnych. Należą do związków o szerokim spektrum działania toksycznego i decydują o właściwościach patogennych bakterii.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24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Endotoksyny wdychane przez człowieka wraz z kurzem mogą być przyczyną: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podwyższonej temperatury ciała,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trudności w oddychaniu,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zmiany liczby leukocytów we krwi,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/>
              <a:t>mogą zaostrzać  przebieg astmy oskrzelowej.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60CFC04A-7BB3-4319-9962-24683130C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>
            <a:extLst>
              <a:ext uri="{FF2B5EF4-FFF2-40B4-BE49-F238E27FC236}">
                <a16:creationId xmlns:a16="http://schemas.microsoft.com/office/drawing/2014/main" id="{C2A68369-BA85-46D5-8F8F-D25966D073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125" y="269875"/>
            <a:ext cx="8397875" cy="448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Mikroflora powietrza może być bardzo zróżnicowana. Liczba i rodzaje mikroorganizmów występujących w powietrzu zależą od źródeł zanieczyszczenia, a także od warunków meteorologicznych oraz terenowych.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O przeżywalności mikroorganizmów w powietrzu decydują głównie: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Wingdings" panose="05000000000000000000" pitchFamily="2" charset="2"/>
                <a:cs typeface="Times New Roman" panose="02020603050405020304" pitchFamily="18" charset="0"/>
              </a:rPr>
              <a:t></a:t>
            </a:r>
            <a:r>
              <a:rPr lang="pl-PL" altLang="pl-PL" sz="2400">
                <a:cs typeface="Times New Roman" panose="02020603050405020304" pitchFamily="18" charset="0"/>
              </a:rPr>
              <a:t>         wilgotność,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Wingdings" panose="05000000000000000000" pitchFamily="2" charset="2"/>
                <a:cs typeface="Times New Roman" panose="02020603050405020304" pitchFamily="18" charset="0"/>
              </a:rPr>
              <a:t></a:t>
            </a:r>
            <a:r>
              <a:rPr lang="pl-PL" altLang="pl-PL" sz="2400">
                <a:cs typeface="Times New Roman" panose="02020603050405020304" pitchFamily="18" charset="0"/>
              </a:rPr>
              <a:t>         intensywność promieniowania słonecznego,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Wingdings" panose="05000000000000000000" pitchFamily="2" charset="2"/>
                <a:cs typeface="Times New Roman" panose="02020603050405020304" pitchFamily="18" charset="0"/>
              </a:rPr>
              <a:t></a:t>
            </a:r>
            <a:r>
              <a:rPr lang="pl-PL" altLang="pl-PL" sz="2400">
                <a:cs typeface="Times New Roman" panose="02020603050405020304" pitchFamily="18" charset="0"/>
              </a:rPr>
              <a:t>         temperatura,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Wingdings" panose="05000000000000000000" pitchFamily="2" charset="2"/>
                <a:cs typeface="Times New Roman" panose="02020603050405020304" pitchFamily="18" charset="0"/>
              </a:rPr>
              <a:t></a:t>
            </a:r>
            <a:r>
              <a:rPr lang="pl-PL" altLang="pl-PL" sz="2400">
                <a:cs typeface="Times New Roman" panose="02020603050405020304" pitchFamily="18" charset="0"/>
              </a:rPr>
              <a:t>         wielkość cząstek przenoszących mikroorganizmy,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latin typeface="Wingdings" panose="05000000000000000000" pitchFamily="2" charset="2"/>
                <a:cs typeface="Times New Roman" panose="02020603050405020304" pitchFamily="18" charset="0"/>
              </a:rPr>
              <a:t></a:t>
            </a:r>
            <a:r>
              <a:rPr lang="pl-PL" altLang="pl-PL" sz="2400">
                <a:cs typeface="Times New Roman" panose="02020603050405020304" pitchFamily="18" charset="0"/>
              </a:rPr>
              <a:t>         rodzaj mikroorganizmów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2400">
                <a:cs typeface="Times New Roman" panose="02020603050405020304" pitchFamily="18" charset="0"/>
              </a:rPr>
              <a:t>oraz ich wrażliwość na fizyczne warunki środowiska.</a:t>
            </a:r>
            <a:r>
              <a:rPr lang="pl-PL" altLang="pl-PL" sz="2400"/>
              <a:t> </a:t>
            </a:r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A18ACC27-9697-4072-982C-1F9CD4CC20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9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az 1">
            <a:extLst>
              <a:ext uri="{FF2B5EF4-FFF2-40B4-BE49-F238E27FC236}">
                <a16:creationId xmlns:a16="http://schemas.microsoft.com/office/drawing/2014/main" id="{B792EA3C-0FC3-4090-A9EF-588FA442A8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1254125"/>
            <a:ext cx="5794375" cy="434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8C65463D-CB60-40FD-B15E-E49BD5CBD4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96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Obraz 1">
            <a:extLst>
              <a:ext uri="{FF2B5EF4-FFF2-40B4-BE49-F238E27FC236}">
                <a16:creationId xmlns:a16="http://schemas.microsoft.com/office/drawing/2014/main" id="{F8E76948-C3C5-4A73-BDB9-5C11957B26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038" y="1384300"/>
            <a:ext cx="5749925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538B47D7-1F90-445F-BD5B-F8A39B6102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9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1">
            <a:extLst>
              <a:ext uri="{FF2B5EF4-FFF2-40B4-BE49-F238E27FC236}">
                <a16:creationId xmlns:a16="http://schemas.microsoft.com/office/drawing/2014/main" id="{F4751909-818A-4283-9CF0-F50135B34A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925" y="346075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l-PL" altLang="pl-PL"/>
          </a:p>
        </p:txBody>
      </p:sp>
      <p:sp>
        <p:nvSpPr>
          <p:cNvPr id="35843" name="Text Box 2">
            <a:extLst>
              <a:ext uri="{FF2B5EF4-FFF2-40B4-BE49-F238E27FC236}">
                <a16:creationId xmlns:a16="http://schemas.microsoft.com/office/drawing/2014/main" id="{8E2FADCC-5F4D-4910-92C2-4CB06B4867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6613" y="423863"/>
            <a:ext cx="6994264" cy="54806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spcBef>
                <a:spcPts val="8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1pPr>
            <a:lvl2pPr>
              <a:spcBef>
                <a:spcPts val="7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2pPr>
            <a:lvl3pPr>
              <a:spcBef>
                <a:spcPts val="6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3pPr>
            <a:lvl4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4pPr>
            <a:lvl5pPr>
              <a:spcBef>
                <a:spcPts val="5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5pPr>
            <a:lvl6pPr marL="25146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6pPr>
            <a:lvl7pPr marL="29718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7pPr>
            <a:lvl8pPr marL="34290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8pPr>
            <a:lvl9pPr marL="3886200" indent="-228600" defTabSz="449263" eaLnBrk="0" fontAlgn="base" hangingPunct="0">
              <a:spcBef>
                <a:spcPts val="5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rgbClr val="000000"/>
                </a:solidFill>
                <a:latin typeface="Times New Roman" panose="02020603050405020304" pitchFamily="18" charset="0"/>
                <a:ea typeface="SimSun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800" b="1" dirty="0"/>
              <a:t>                                </a:t>
            </a:r>
            <a:r>
              <a:rPr lang="pl-PL" altLang="pl-PL" sz="1800" b="1" dirty="0">
                <a:latin typeface="Antique Olive" pitchFamily="32" charset="0"/>
                <a:cs typeface="Times New Roman" panose="02020603050405020304" pitchFamily="18" charset="0"/>
              </a:rPr>
              <a:t>Zakres analizy sanitarnej powietrza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 b="1" dirty="0">
                <a:latin typeface="Antique Olive" pitchFamily="3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 b="1" dirty="0">
                <a:latin typeface="Antique Olive" pitchFamily="3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 dirty="0">
                <a:latin typeface="Antique Olive" pitchFamily="3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 dirty="0">
                <a:latin typeface="Antique Olive" pitchFamily="3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br>
              <a:rPr lang="pl-PL" altLang="pl-PL" sz="1200" dirty="0"/>
            </a:b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Liczba bakterii</a:t>
            </a:r>
            <a:r>
              <a:rPr lang="pl-PL" altLang="pl-PL" sz="1200" dirty="0">
                <a:latin typeface="Antique Olive" pitchFamily="32" charset="0"/>
                <a:cs typeface="Times New Roman" panose="02020603050405020304" pitchFamily="18" charset="0"/>
              </a:rPr>
              <a:t> </a:t>
            </a:r>
            <a:r>
              <a:rPr lang="pl-PL" altLang="pl-PL" sz="1200" dirty="0"/>
              <a:t>:</a:t>
            </a:r>
            <a:r>
              <a:rPr lang="pl-PL" altLang="pl-PL" sz="1200" dirty="0">
                <a:latin typeface="Antique Olive" pitchFamily="32" charset="0"/>
                <a:cs typeface="Times New Roman" panose="02020603050405020304" pitchFamily="18" charset="0"/>
              </a:rPr>
              <a:t>       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2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                             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Liczba gronkowców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                                                                  - </a:t>
            </a:r>
            <a:r>
              <a:rPr lang="pl-PL" altLang="pl-PL" sz="1600" dirty="0">
                <a:latin typeface="Symbol" panose="05050102010706020507" pitchFamily="18" charset="2"/>
                <a:cs typeface="Times New Roman" panose="02020603050405020304" pitchFamily="18" charset="0"/>
              </a:rPr>
              <a:t>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-hemolizujących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Oznaczanie liczby                                                                            - </a:t>
            </a:r>
            <a:r>
              <a:rPr lang="pl-PL" altLang="pl-PL" sz="1600" dirty="0">
                <a:latin typeface="Symbol" panose="05050102010706020507" pitchFamily="18" charset="2"/>
                <a:cs typeface="Times New Roman" panose="02020603050405020304" pitchFamily="18" charset="0"/>
              </a:rPr>
              <a:t>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-hemolizujących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bakterii </a:t>
            </a:r>
            <a:r>
              <a:rPr lang="pl-PL" altLang="pl-PL" sz="1600" dirty="0" err="1">
                <a:latin typeface="Antique Olive" pitchFamily="32" charset="0"/>
                <a:cs typeface="Times New Roman" panose="02020603050405020304" pitchFamily="18" charset="0"/>
              </a:rPr>
              <a:t>psychrofilny</a:t>
            </a:r>
            <a:r>
              <a:rPr lang="pl-PL" altLang="pl-PL" sz="1600" dirty="0" err="1"/>
              <a:t>ch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                             - niehemolizujących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-pigmentowych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-</a:t>
            </a:r>
            <a:r>
              <a:rPr lang="pl-PL" altLang="pl-PL" sz="1600" dirty="0" err="1">
                <a:latin typeface="Antique Olive" pitchFamily="32" charset="0"/>
                <a:cs typeface="Times New Roman" panose="02020603050405020304" pitchFamily="18" charset="0"/>
              </a:rPr>
              <a:t>sporowych</a:t>
            </a:r>
            <a:r>
              <a:rPr lang="pl-PL" altLang="pl-PL" sz="12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Liczba grzybów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            z uwzględnieniem: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Oznaczanie liczby                - pleśni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bakterii </a:t>
            </a:r>
            <a:r>
              <a:rPr lang="pl-PL" altLang="pl-PL" sz="1600" dirty="0" err="1">
                <a:latin typeface="Antique Olive" pitchFamily="32" charset="0"/>
                <a:cs typeface="Times New Roman" panose="02020603050405020304" pitchFamily="18" charset="0"/>
              </a:rPr>
              <a:t>mezofilnych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:             - grzybów drożdżopodobnych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-pigmentowych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-</a:t>
            </a:r>
            <a:r>
              <a:rPr lang="pl-PL" altLang="pl-PL" sz="1600" dirty="0" err="1">
                <a:latin typeface="Antique Olive" pitchFamily="32" charset="0"/>
                <a:cs typeface="Times New Roman" panose="02020603050405020304" pitchFamily="18" charset="0"/>
              </a:rPr>
              <a:t>sporowych</a:t>
            </a: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                                               Liczba paciorkowców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hemolizujących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                      Liczba promieniowców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pl-PL" altLang="pl-PL" sz="1600" dirty="0">
                <a:latin typeface="Antique Olive" pitchFamily="32" charset="0"/>
                <a:cs typeface="Times New Roman" panose="02020603050405020304" pitchFamily="18" charset="0"/>
              </a:rPr>
              <a:t> 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pl-PL" altLang="pl-PL" sz="1600" i="1" dirty="0">
              <a:latin typeface="Antique Olive" pitchFamily="32" charset="0"/>
              <a:cs typeface="Times New Roman" panose="02020603050405020304" pitchFamily="18" charset="0"/>
            </a:endParaRPr>
          </a:p>
        </p:txBody>
      </p:sp>
      <p:sp>
        <p:nvSpPr>
          <p:cNvPr id="35844" name="Line 3">
            <a:extLst>
              <a:ext uri="{FF2B5EF4-FFF2-40B4-BE49-F238E27FC236}">
                <a16:creationId xmlns:a16="http://schemas.microsoft.com/office/drawing/2014/main" id="{9E2DCAF3-B400-4D15-9895-D696EEBFF49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051720" y="841374"/>
            <a:ext cx="1831002" cy="715417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5845" name="Line 4">
            <a:extLst>
              <a:ext uri="{FF2B5EF4-FFF2-40B4-BE49-F238E27FC236}">
                <a16:creationId xmlns:a16="http://schemas.microsoft.com/office/drawing/2014/main" id="{2BE13DC8-3AFB-4CF2-93F1-E33373CC0F5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28307" y="803275"/>
            <a:ext cx="254000" cy="190500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5846" name="Line 5">
            <a:extLst>
              <a:ext uri="{FF2B5EF4-FFF2-40B4-BE49-F238E27FC236}">
                <a16:creationId xmlns:a16="http://schemas.microsoft.com/office/drawing/2014/main" id="{C9D15300-2124-4593-AE6E-038C659AAF45}"/>
              </a:ext>
            </a:extLst>
          </p:cNvPr>
          <p:cNvSpPr>
            <a:spLocks noChangeShapeType="1"/>
          </p:cNvSpPr>
          <p:nvPr/>
        </p:nvSpPr>
        <p:spPr bwMode="auto">
          <a:xfrm>
            <a:off x="5388974" y="841374"/>
            <a:ext cx="1055234" cy="931441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5847" name="Line 6">
            <a:extLst>
              <a:ext uri="{FF2B5EF4-FFF2-40B4-BE49-F238E27FC236}">
                <a16:creationId xmlns:a16="http://schemas.microsoft.com/office/drawing/2014/main" id="{C712B46B-2105-4B6F-950E-4D4DF38D7E4F}"/>
              </a:ext>
            </a:extLst>
          </p:cNvPr>
          <p:cNvSpPr>
            <a:spLocks noChangeShapeType="1"/>
          </p:cNvSpPr>
          <p:nvPr/>
        </p:nvSpPr>
        <p:spPr bwMode="auto">
          <a:xfrm>
            <a:off x="4769855" y="841374"/>
            <a:ext cx="1882340" cy="3365779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sp>
        <p:nvSpPr>
          <p:cNvPr id="35848" name="Line 7">
            <a:extLst>
              <a:ext uri="{FF2B5EF4-FFF2-40B4-BE49-F238E27FC236}">
                <a16:creationId xmlns:a16="http://schemas.microsoft.com/office/drawing/2014/main" id="{E23977A9-760C-4D9E-AA2A-2C14CD29C41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645569" y="803275"/>
            <a:ext cx="1473200" cy="381000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pl-PL"/>
          </a:p>
        </p:txBody>
      </p:sp>
      <p:pic>
        <p:nvPicPr>
          <p:cNvPr id="2" name="Nagrany dźwięk">
            <a:hlinkClick r:id="" action="ppaction://media"/>
            <a:extLst>
              <a:ext uri="{FF2B5EF4-FFF2-40B4-BE49-F238E27FC236}">
                <a16:creationId xmlns:a16="http://schemas.microsoft.com/office/drawing/2014/main" id="{4C5BC055-1998-4332-B150-ADCA31BFAA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35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yw pakietu Office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anose="02020603050405020304" pitchFamily="18" charset="0"/>
          <a:buNone/>
          <a:tabLst/>
          <a:defRPr kumimoji="0" lang="en-GB" altLang="pl-PL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  <a:ea typeface="SimSun" panose="02010600030101010101" pitchFamily="2" charset="-122"/>
          </a:defRPr>
        </a:defPPr>
      </a:lstStyle>
    </a:lnDef>
  </a:objectDefaults>
  <a:extraClrSchemeLst>
    <a:extraClrScheme>
      <a:clrScheme name="Motyw pakiet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yw pakiet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yw pakiet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1183</Words>
  <Application>Microsoft Office PowerPoint</Application>
  <PresentationFormat>Pokaz na ekranie (4:3)</PresentationFormat>
  <Paragraphs>138</Paragraphs>
  <Slides>16</Slides>
  <Notes>13</Notes>
  <HiddenSlides>0</HiddenSlides>
  <MMClips>16</MMClips>
  <ScaleCrop>false</ScaleCrop>
  <HeadingPairs>
    <vt:vector size="6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8" baseType="lpstr">
      <vt:lpstr>Times New Roman</vt:lpstr>
      <vt:lpstr>SimSun</vt:lpstr>
      <vt:lpstr>Arial</vt:lpstr>
      <vt:lpstr>Wingdings</vt:lpstr>
      <vt:lpstr>Antique Olive</vt:lpstr>
      <vt:lpstr>Symbol</vt:lpstr>
      <vt:lpstr>Toronto</vt:lpstr>
      <vt:lpstr>Toronto-Italic</vt:lpstr>
      <vt:lpstr>Verdana</vt:lpstr>
      <vt:lpstr>Verdana,Bold</vt:lpstr>
      <vt:lpstr>Verdana,Italic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Politechnika</dc:creator>
  <cp:lastModifiedBy>Justyna Zamorska</cp:lastModifiedBy>
  <cp:revision>48</cp:revision>
  <cp:lastPrinted>1601-01-01T00:00:00Z</cp:lastPrinted>
  <dcterms:created xsi:type="dcterms:W3CDTF">2005-04-24T14:32:43Z</dcterms:created>
  <dcterms:modified xsi:type="dcterms:W3CDTF">2020-11-25T18:19:36Z</dcterms:modified>
</cp:coreProperties>
</file>