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66" r:id="rId5"/>
    <p:sldId id="259" r:id="rId6"/>
    <p:sldId id="260" r:id="rId7"/>
    <p:sldId id="265" r:id="rId8"/>
    <p:sldId id="267" r:id="rId9"/>
    <p:sldId id="268" r:id="rId10"/>
    <p:sldId id="263" r:id="rId11"/>
    <p:sldId id="264" r:id="rId12"/>
    <p:sldId id="262" r:id="rId13"/>
  </p:sldIdLst>
  <p:sldSz cx="9144000" cy="6858000" type="screen4x3"/>
  <p:notesSz cx="6858000" cy="91440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5pPr>
    <a:lvl6pPr marL="2286000" algn="l" defTabSz="914400" rtl="0" eaLnBrk="1" latinLnBrk="0" hangingPunct="1"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6pPr>
    <a:lvl7pPr marL="2743200" algn="l" defTabSz="914400" rtl="0" eaLnBrk="1" latinLnBrk="0" hangingPunct="1"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7pPr>
    <a:lvl8pPr marL="3200400" algn="l" defTabSz="914400" rtl="0" eaLnBrk="1" latinLnBrk="0" hangingPunct="1"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8pPr>
    <a:lvl9pPr marL="3657600" algn="l" defTabSz="914400" rtl="0" eaLnBrk="1" latinLnBrk="0" hangingPunct="1"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AutoShape 1">
            <a:extLst>
              <a:ext uri="{FF2B5EF4-FFF2-40B4-BE49-F238E27FC236}">
                <a16:creationId xmlns:a16="http://schemas.microsoft.com/office/drawing/2014/main" id="{828FF7A0-20BA-4BB5-914D-3E29203494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051" name="AutoShape 2">
            <a:extLst>
              <a:ext uri="{FF2B5EF4-FFF2-40B4-BE49-F238E27FC236}">
                <a16:creationId xmlns:a16="http://schemas.microsoft.com/office/drawing/2014/main" id="{95F464B0-D422-4BFA-99BA-843ED49D5B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052" name="Rectangle 3">
            <a:extLst>
              <a:ext uri="{FF2B5EF4-FFF2-40B4-BE49-F238E27FC236}">
                <a16:creationId xmlns:a16="http://schemas.microsoft.com/office/drawing/2014/main" id="{3BC5CE88-E891-431F-AE7A-802021B44317}"/>
              </a:ext>
            </a:extLst>
          </p:cNvPr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0" y="-8737600"/>
            <a:ext cx="0" cy="18861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" name="Rectangle 4">
            <a:extLst>
              <a:ext uri="{FF2B5EF4-FFF2-40B4-BE49-F238E27FC236}">
                <a16:creationId xmlns:a16="http://schemas.microsoft.com/office/drawing/2014/main" id="{2D6F0556-E24B-4D36-8FCC-39D6DDADFB92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1638" cy="4110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pl-PL" altLang="pl-PL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>
            <a:extLst>
              <a:ext uri="{FF2B5EF4-FFF2-40B4-BE49-F238E27FC236}">
                <a16:creationId xmlns:a16="http://schemas.microsoft.com/office/drawing/2014/main" id="{2588AA3B-3F71-4A79-8FE2-7DD293100AC6}"/>
              </a:ext>
            </a:extLst>
          </p:cNvPr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9" name="Rectangle 2">
            <a:extLst>
              <a:ext uri="{FF2B5EF4-FFF2-40B4-BE49-F238E27FC236}">
                <a16:creationId xmlns:a16="http://schemas.microsoft.com/office/drawing/2014/main" id="{277E93BE-2ABA-4E4C-9311-75299CA1E178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>
            <a:extLst>
              <a:ext uri="{FF2B5EF4-FFF2-40B4-BE49-F238E27FC236}">
                <a16:creationId xmlns:a16="http://schemas.microsoft.com/office/drawing/2014/main" id="{C30AE1C2-1CF1-4DBB-8BFD-253B9DFB7E32}"/>
              </a:ext>
            </a:extLst>
          </p:cNvPr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4296369A-F349-4CCC-AB53-0D16B42D5F0E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>
            <a:extLst>
              <a:ext uri="{FF2B5EF4-FFF2-40B4-BE49-F238E27FC236}">
                <a16:creationId xmlns:a16="http://schemas.microsoft.com/office/drawing/2014/main" id="{8B2183BA-34BE-4A6C-BFC2-4A91BAF7223E}"/>
              </a:ext>
            </a:extLst>
          </p:cNvPr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195" name="Rectangle 2">
            <a:extLst>
              <a:ext uri="{FF2B5EF4-FFF2-40B4-BE49-F238E27FC236}">
                <a16:creationId xmlns:a16="http://schemas.microsoft.com/office/drawing/2014/main" id="{F97C36DD-4611-4045-8AE3-390AAAB10E26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>
            <a:extLst>
              <a:ext uri="{FF2B5EF4-FFF2-40B4-BE49-F238E27FC236}">
                <a16:creationId xmlns:a16="http://schemas.microsoft.com/office/drawing/2014/main" id="{A902434D-4B7F-4B2B-A895-AF93C94AD0AF}"/>
              </a:ext>
            </a:extLst>
          </p:cNvPr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88" y="0"/>
            <a:ext cx="1587" cy="158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243" name="Rectangle 2">
            <a:extLst>
              <a:ext uri="{FF2B5EF4-FFF2-40B4-BE49-F238E27FC236}">
                <a16:creationId xmlns:a16="http://schemas.microsoft.com/office/drawing/2014/main" id="{F493A0CE-FBF3-470F-94CC-4D276283764B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>
            <a:extLst>
              <a:ext uri="{FF2B5EF4-FFF2-40B4-BE49-F238E27FC236}">
                <a16:creationId xmlns:a16="http://schemas.microsoft.com/office/drawing/2014/main" id="{5972A06B-2B90-4F85-98A3-F1F0FEFF03A9}"/>
              </a:ext>
            </a:extLst>
          </p:cNvPr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291" name="Rectangle 2">
            <a:extLst>
              <a:ext uri="{FF2B5EF4-FFF2-40B4-BE49-F238E27FC236}">
                <a16:creationId xmlns:a16="http://schemas.microsoft.com/office/drawing/2014/main" id="{C6B56423-A17C-4830-AF5F-A506E18AF708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">
            <a:extLst>
              <a:ext uri="{FF2B5EF4-FFF2-40B4-BE49-F238E27FC236}">
                <a16:creationId xmlns:a16="http://schemas.microsoft.com/office/drawing/2014/main" id="{62A8BF4E-3D5E-494A-BE75-075E16339692}"/>
              </a:ext>
            </a:extLst>
          </p:cNvPr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2573000" y="-8736013"/>
            <a:ext cx="25147588" cy="18862676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1" name="Rectangle 2">
            <a:extLst>
              <a:ext uri="{FF2B5EF4-FFF2-40B4-BE49-F238E27FC236}">
                <a16:creationId xmlns:a16="http://schemas.microsoft.com/office/drawing/2014/main" id="{3F841DF5-DAB4-489C-9A14-E9984E1604A5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>
            <a:extLst>
              <a:ext uri="{FF2B5EF4-FFF2-40B4-BE49-F238E27FC236}">
                <a16:creationId xmlns:a16="http://schemas.microsoft.com/office/drawing/2014/main" id="{3841EF58-D931-4BA1-9301-9E35C77E6CCD}"/>
              </a:ext>
            </a:extLst>
          </p:cNvPr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8435" name="Rectangle 2">
            <a:extLst>
              <a:ext uri="{FF2B5EF4-FFF2-40B4-BE49-F238E27FC236}">
                <a16:creationId xmlns:a16="http://schemas.microsoft.com/office/drawing/2014/main" id="{71D39F47-1D43-4569-A97D-05095D66E990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>
            <a:extLst>
              <a:ext uri="{FF2B5EF4-FFF2-40B4-BE49-F238E27FC236}">
                <a16:creationId xmlns:a16="http://schemas.microsoft.com/office/drawing/2014/main" id="{CF37BD58-1F5A-47F7-8F1A-896108EA5160}"/>
              </a:ext>
            </a:extLst>
          </p:cNvPr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0483" name="Rectangle 2">
            <a:extLst>
              <a:ext uri="{FF2B5EF4-FFF2-40B4-BE49-F238E27FC236}">
                <a16:creationId xmlns:a16="http://schemas.microsoft.com/office/drawing/2014/main" id="{26AACD64-B6F4-46FD-BDD9-0C136391518B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>
            <a:extLst>
              <a:ext uri="{FF2B5EF4-FFF2-40B4-BE49-F238E27FC236}">
                <a16:creationId xmlns:a16="http://schemas.microsoft.com/office/drawing/2014/main" id="{81F810D9-45F7-43BA-86B7-65C3C747C480}"/>
              </a:ext>
            </a:extLst>
          </p:cNvPr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387" name="Rectangle 2">
            <a:extLst>
              <a:ext uri="{FF2B5EF4-FFF2-40B4-BE49-F238E27FC236}">
                <a16:creationId xmlns:a16="http://schemas.microsoft.com/office/drawing/2014/main" id="{BDE5F0CC-0102-401A-8A01-ABEA521409A9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A33809F-9172-4984-BEE0-25AB2E744D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63D312A8-11AB-452E-9E43-8C06AC42E7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48726364-EF37-4137-B574-81B615B3960C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FE15E1-4F18-441A-88AE-9829E3FEA526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4918521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9C060285-E830-4467-8ECB-99850B8935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985BABC4-95EF-4CC5-9082-206775DD42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2E7F264E-F6EE-4E90-B3C0-E546CA3BA0C1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FBAC96-CA3E-4C40-A93B-667B47C4DFE8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404419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2D7E979-4B49-45D0-A6EA-6978CEF23D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D9FB7904-D484-4955-92E8-204BE59705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2595E5AB-61DF-47FB-BE71-3C5912B31627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023933-F5A0-4D51-B2AC-B9620D9C87BD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6542025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0EC3D84-2825-4C4A-8C43-F378B7EFEC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DD91C553-8E88-405C-8244-7D4B76DC5A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6825" cy="4233863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C0CD5E26-735D-4A4C-A82B-49CDF07135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5025" y="1981200"/>
            <a:ext cx="3808413" cy="4233863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0983347-B978-48E3-AAFC-75CFE59E4E64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E88A51-1FC7-4D8E-B4C7-C895DFE25F8F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315119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4D9BFCF-6F80-41A6-B63B-ECB540D4BE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AA6264E0-9B61-4B06-A7AF-BF8658C40D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49AAB7E6-F515-4C6A-952B-0810EA4992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215158DC-DA9A-4768-8E6D-D0BE0D7424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0F44F376-7E78-46BC-AB7B-D6536B01D4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C25EF81F-5FB1-4E12-8C27-13A29A74F4B7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03FB04-6BDC-4ACB-B6CC-719DF50D11D0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54509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D5CE8DF-21F4-41EE-B485-1E3C91014C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AA1B2095-EB3C-4F4E-9FF8-6B2FAB07A4C3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C755F8-FCB9-40F3-ABDF-197AE16F96F4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0527158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id="{BC3CE6C5-40C0-4852-B0A2-4792D5DBF149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42071D-1B17-4ED2-A30E-A2489AEAF06D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462806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D44C3BE-FA97-4C9B-82F0-245B5C89B1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A17951DB-A2C5-4E0D-B7FE-F5CADE8390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BA4D0780-3487-4A41-8271-9933F931D0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6BCD62C-4A3B-4198-AC38-8AAE913F0C6E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1C8E95-3522-4A5C-BCA8-247D900CD5C6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3048770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219DAA3-62F9-45D2-8D23-9C3E45901B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52E5D694-A4D2-4054-8BEC-E2A942AFBB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8E1C96F7-E683-47A0-9D8C-3FA1934E4A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AC8A4C0-D3C6-49C3-8EB0-44F91714EB4F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238C80-382D-4BD2-87A7-0BA76695D91E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630810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D5777FA-8718-4620-B52B-ABFC9B151A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43D41E9A-8F7C-4AA0-A2B3-3989A5C4A8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1B4EAA6A-AE1C-4C8D-B025-EFA5E3A644E7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0251D3-C6D1-41B4-97AF-5CD86A45AE76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1393336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id="{122CD188-800B-4EDF-9714-19E9C52265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11925" y="463550"/>
            <a:ext cx="1941513" cy="5751513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3B8857FC-EBF1-4ACB-9E8A-0564BAAC6E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5800" y="463550"/>
            <a:ext cx="5673725" cy="5751513"/>
          </a:xfrm>
        </p:spPr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F4083A88-33D1-4676-A59D-B522697A9DD1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FB7B8D-9117-4713-99A4-A8BA20579E74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690265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>
            <a:extLst>
              <a:ext uri="{FF2B5EF4-FFF2-40B4-BE49-F238E27FC236}">
                <a16:creationId xmlns:a16="http://schemas.microsoft.com/office/drawing/2014/main" id="{CDA3F540-C187-4EA6-8229-6CE13F8459F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63550"/>
            <a:ext cx="7767638" cy="1433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l-PL"/>
              <a:t>Kliknij, aby edytować format tekstu tytułu</a:t>
            </a:r>
          </a:p>
        </p:txBody>
      </p:sp>
      <p:sp>
        <p:nvSpPr>
          <p:cNvPr id="1027" name="Rectangle 2">
            <a:extLst>
              <a:ext uri="{FF2B5EF4-FFF2-40B4-BE49-F238E27FC236}">
                <a16:creationId xmlns:a16="http://schemas.microsoft.com/office/drawing/2014/main" id="{E8577A89-2196-4B9A-B516-F151E92375C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67638" cy="4233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l-PL"/>
              <a:t>Kliknij, aby edytować format tekstu konspektu</a:t>
            </a:r>
          </a:p>
          <a:p>
            <a:pPr lvl="1"/>
            <a:r>
              <a:rPr lang="en-GB" altLang="pl-PL"/>
              <a:t>Drugi poziom konspektu</a:t>
            </a:r>
          </a:p>
          <a:p>
            <a:pPr lvl="2"/>
            <a:r>
              <a:rPr lang="en-GB" altLang="pl-PL"/>
              <a:t>Trzeci poziom konspektu</a:t>
            </a:r>
          </a:p>
          <a:p>
            <a:pPr lvl="3"/>
            <a:r>
              <a:rPr lang="en-GB" altLang="pl-PL"/>
              <a:t>Czwarty poziom konspektu</a:t>
            </a:r>
          </a:p>
          <a:p>
            <a:pPr lvl="4"/>
            <a:r>
              <a:rPr lang="en-GB" altLang="pl-PL"/>
              <a:t>Piąty poziom konspektu</a:t>
            </a:r>
          </a:p>
          <a:p>
            <a:pPr lvl="4"/>
            <a:r>
              <a:rPr lang="en-GB" altLang="pl-PL"/>
              <a:t>Szósty poziom konspektu</a:t>
            </a:r>
          </a:p>
          <a:p>
            <a:pPr lvl="4"/>
            <a:r>
              <a:rPr lang="en-GB" altLang="pl-PL"/>
              <a:t>Siódmy poziom konspektu</a:t>
            </a:r>
          </a:p>
          <a:p>
            <a:pPr lvl="4"/>
            <a:r>
              <a:rPr lang="en-GB" altLang="pl-PL"/>
              <a:t>Ósmy poziom konspektu</a:t>
            </a:r>
          </a:p>
          <a:p>
            <a:pPr lvl="4"/>
            <a:r>
              <a:rPr lang="en-GB" altLang="pl-PL"/>
              <a:t>Dziewiąty poziom konspektu</a:t>
            </a:r>
          </a:p>
        </p:txBody>
      </p:sp>
      <p:sp>
        <p:nvSpPr>
          <p:cNvPr id="1028" name="Text Box 3">
            <a:extLst>
              <a:ext uri="{FF2B5EF4-FFF2-40B4-BE49-F238E27FC236}">
                <a16:creationId xmlns:a16="http://schemas.microsoft.com/office/drawing/2014/main" id="{972BBB28-25B3-4B2C-B622-52C0584AAA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6248400"/>
            <a:ext cx="19050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1029" name="Text Box 4">
            <a:extLst>
              <a:ext uri="{FF2B5EF4-FFF2-40B4-BE49-F238E27FC236}">
                <a16:creationId xmlns:a16="http://schemas.microsoft.com/office/drawing/2014/main" id="{1C97B5CC-FE73-4FA5-86A3-DD51F24626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6248400"/>
            <a:ext cx="28956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" name="Rectangle 5">
            <a:extLst>
              <a:ext uri="{FF2B5EF4-FFF2-40B4-BE49-F238E27FC236}">
                <a16:creationId xmlns:a16="http://schemas.microsoft.com/office/drawing/2014/main" id="{E271639C-7C1B-4D85-B9CB-C1C499952B07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1900238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eaLnBrk="1" hangingPunct="1"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39F2B4AB-F7B1-4C94-85BC-7F544B293020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anose="02020603050405020304" pitchFamily="18" charset="0"/>
          <a:ea typeface="SimSun" panose="02010600030101010101" pitchFamily="2" charset="-122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anose="02020603050405020304" pitchFamily="18" charset="0"/>
          <a:ea typeface="SimSun" panose="02010600030101010101" pitchFamily="2" charset="-122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anose="02020603050405020304" pitchFamily="18" charset="0"/>
          <a:ea typeface="SimSun" panose="02010600030101010101" pitchFamily="2" charset="-122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anose="02020603050405020304" pitchFamily="18" charset="0"/>
          <a:ea typeface="SimSun" panose="02010600030101010101" pitchFamily="2" charset="-122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anose="02020603050405020304" pitchFamily="18" charset="0"/>
          <a:ea typeface="SimSun" panose="02010600030101010101" pitchFamily="2" charset="-122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anose="02020603050405020304" pitchFamily="18" charset="0"/>
          <a:ea typeface="SimSun" panose="02010600030101010101" pitchFamily="2" charset="-122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anose="02020603050405020304" pitchFamily="18" charset="0"/>
          <a:ea typeface="SimSun" panose="02010600030101010101" pitchFamily="2" charset="-122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anose="02020603050405020304" pitchFamily="18" charset="0"/>
          <a:ea typeface="SimSun" panose="02010600030101010101" pitchFamily="2" charset="-122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1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>
            <a:extLst>
              <a:ext uri="{FF2B5EF4-FFF2-40B4-BE49-F238E27FC236}">
                <a16:creationId xmlns:a16="http://schemas.microsoft.com/office/drawing/2014/main" id="{77466F43-1648-4CC9-B006-79BB492923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381000"/>
            <a:ext cx="7924800" cy="6040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ts val="2500"/>
              </a:spcBef>
              <a:buClrTx/>
              <a:buFontTx/>
              <a:buNone/>
            </a:pPr>
            <a:r>
              <a:rPr lang="pl-PL" altLang="pl-PL" sz="4000">
                <a:solidFill>
                  <a:srgbClr val="000000"/>
                </a:solidFill>
                <a:latin typeface="Arial" panose="020B0604020202020204" pitchFamily="34" charset="0"/>
              </a:rPr>
              <a:t>Grzyby - </a:t>
            </a:r>
            <a:r>
              <a:rPr lang="pl-PL" altLang="pl-PL" sz="4000" i="1">
                <a:solidFill>
                  <a:srgbClr val="000000"/>
                </a:solidFill>
                <a:latin typeface="Arial" panose="020B0604020202020204" pitchFamily="34" charset="0"/>
              </a:rPr>
              <a:t>Mycota</a:t>
            </a:r>
          </a:p>
          <a:p>
            <a:pPr eaLnBrk="1" hangingPunct="1">
              <a:lnSpc>
                <a:spcPct val="80000"/>
              </a:lnSpc>
              <a:spcBef>
                <a:spcPts val="1500"/>
              </a:spcBef>
              <a:buFont typeface="Arial" panose="020B0604020202020204" pitchFamily="34" charset="0"/>
              <a:buChar char="•"/>
            </a:pPr>
            <a:r>
              <a:rPr lang="pl-PL" altLang="pl-PL">
                <a:solidFill>
                  <a:srgbClr val="000000"/>
                </a:solidFill>
                <a:latin typeface="Arial" panose="020B0604020202020204" pitchFamily="34" charset="0"/>
              </a:rPr>
              <a:t>grzyby są organizmami szeroko rozpowszechnionymi na kuli ziemskiej. Rozwijają się wszędzie tam, gdzie w podłożu znajdują dostateczną ilość substancji odżywczych. </a:t>
            </a:r>
          </a:p>
          <a:p>
            <a:pPr eaLnBrk="1" hangingPunct="1">
              <a:lnSpc>
                <a:spcPct val="80000"/>
              </a:lnSpc>
              <a:spcBef>
                <a:spcPts val="1500"/>
              </a:spcBef>
              <a:buFont typeface="Arial" panose="020B0604020202020204" pitchFamily="34" charset="0"/>
              <a:buChar char="•"/>
            </a:pPr>
            <a:r>
              <a:rPr lang="pl-PL" altLang="pl-PL">
                <a:solidFill>
                  <a:srgbClr val="000000"/>
                </a:solidFill>
                <a:latin typeface="Arial" panose="020B0604020202020204" pitchFamily="34" charset="0"/>
              </a:rPr>
              <a:t> nie zawierają chlorofilu, odżywiają się całkowicie heterotroficznie. </a:t>
            </a:r>
          </a:p>
          <a:p>
            <a:pPr eaLnBrk="1" hangingPunct="1">
              <a:lnSpc>
                <a:spcPct val="80000"/>
              </a:lnSpc>
              <a:spcBef>
                <a:spcPts val="1500"/>
              </a:spcBef>
              <a:buFont typeface="Arial" panose="020B0604020202020204" pitchFamily="34" charset="0"/>
              <a:buChar char="•"/>
            </a:pPr>
            <a:r>
              <a:rPr lang="pl-PL" altLang="pl-PL">
                <a:solidFill>
                  <a:srgbClr val="000000"/>
                </a:solidFill>
                <a:latin typeface="Arial" panose="020B0604020202020204" pitchFamily="34" charset="0"/>
              </a:rPr>
              <a:t>najwięcej jest saprofitów mających olbrzymi udział w rozkładzie substancji organicznej.</a:t>
            </a:r>
          </a:p>
          <a:p>
            <a:pPr eaLnBrk="1" hangingPunct="1">
              <a:lnSpc>
                <a:spcPct val="80000"/>
              </a:lnSpc>
              <a:spcBef>
                <a:spcPts val="1500"/>
              </a:spcBef>
              <a:buFont typeface="Arial" panose="020B0604020202020204" pitchFamily="34" charset="0"/>
              <a:buChar char="•"/>
            </a:pPr>
            <a:r>
              <a:rPr lang="pl-PL" altLang="pl-PL">
                <a:solidFill>
                  <a:srgbClr val="000000"/>
                </a:solidFill>
                <a:latin typeface="Arial" panose="020B0604020202020204" pitchFamily="34" charset="0"/>
              </a:rPr>
              <a:t> liczne są również gatunki prowadzące pasożytniczy tryb życia, odpowiedzialne za większość chorób roślin, atakujące również ludzi i zwierzęta. </a:t>
            </a:r>
          </a:p>
          <a:p>
            <a:pPr eaLnBrk="1" hangingPunct="1">
              <a:lnSpc>
                <a:spcPct val="80000"/>
              </a:lnSpc>
              <a:spcBef>
                <a:spcPts val="1500"/>
              </a:spcBef>
              <a:buFont typeface="Arial" panose="020B0604020202020204" pitchFamily="34" charset="0"/>
              <a:buChar char="•"/>
            </a:pPr>
            <a:r>
              <a:rPr lang="pl-PL" altLang="pl-PL">
                <a:solidFill>
                  <a:srgbClr val="000000"/>
                </a:solidFill>
                <a:latin typeface="Arial" panose="020B0604020202020204" pitchFamily="34" charset="0"/>
              </a:rPr>
              <a:t>dla wzrostu grzybów niezbędna jest wysoka wilgotność względna powietrza (optimum powyżej 70%) i odpowiednia temperatura (optimum 16-25 stopni Celsjusza). 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E461DC85-B87B-4BF6-9B1A-A95FFE5D8AA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156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>
            <a:extLst>
              <a:ext uri="{FF2B5EF4-FFF2-40B4-BE49-F238E27FC236}">
                <a16:creationId xmlns:a16="http://schemas.microsoft.com/office/drawing/2014/main" id="{08BACC85-101F-4CF4-8A1B-A64E58D8D1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9200" y="1676400"/>
            <a:ext cx="48768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5123" name="Rectangle 2">
            <a:extLst>
              <a:ext uri="{FF2B5EF4-FFF2-40B4-BE49-F238E27FC236}">
                <a16:creationId xmlns:a16="http://schemas.microsoft.com/office/drawing/2014/main" id="{F638283A-B844-48DC-8866-CFE1A9AB31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79925" y="3048000"/>
            <a:ext cx="18415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5124" name="Rectangle 3">
            <a:extLst>
              <a:ext uri="{FF2B5EF4-FFF2-40B4-BE49-F238E27FC236}">
                <a16:creationId xmlns:a16="http://schemas.microsoft.com/office/drawing/2014/main" id="{93F9982C-2CE8-44BE-A336-08329F498E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228600"/>
            <a:ext cx="8382000" cy="5449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algn="just" eaLnBrk="1" hangingPunct="1">
              <a:spcBef>
                <a:spcPts val="1250"/>
              </a:spcBef>
              <a:buClrTx/>
              <a:buFontTx/>
              <a:buNone/>
            </a:pPr>
            <a:r>
              <a:rPr lang="pl-PL" altLang="pl-PL" sz="2000" dirty="0">
                <a:solidFill>
                  <a:srgbClr val="000000"/>
                </a:solidFill>
                <a:latin typeface="Arial" panose="020B0604020202020204" pitchFamily="34" charset="0"/>
              </a:rPr>
              <a:t>Liczbę gatunków grzybów ocenia się na 80 000, spośród których kilkadziesiąt należy do silnie alergizujących. Grzyby stanowią grupę bardzo niejednorodną. Podstawą podziału systematycznego są cechy anatomiczne i sposób rozmnażania. </a:t>
            </a:r>
          </a:p>
          <a:p>
            <a:pPr algn="just" eaLnBrk="1" hangingPunct="1">
              <a:spcBef>
                <a:spcPts val="1250"/>
              </a:spcBef>
              <a:buClrTx/>
              <a:buFontTx/>
              <a:buNone/>
            </a:pPr>
            <a:endParaRPr lang="pl-PL" altLang="pl-PL" sz="20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just" eaLnBrk="1" hangingPunct="1">
              <a:spcBef>
                <a:spcPts val="1250"/>
              </a:spcBef>
              <a:buClrTx/>
              <a:buFontTx/>
              <a:buNone/>
            </a:pPr>
            <a:r>
              <a:rPr lang="pl-PL" altLang="pl-PL" sz="2000" dirty="0">
                <a:solidFill>
                  <a:srgbClr val="000000"/>
                </a:solidFill>
                <a:latin typeface="Arial" panose="020B0604020202020204" pitchFamily="34" charset="0"/>
              </a:rPr>
              <a:t>W obrębie gromady grzybów właściwych  wydzielono 2 grupy:</a:t>
            </a:r>
          </a:p>
          <a:p>
            <a:pPr eaLnBrk="1" hangingPunct="1">
              <a:spcBef>
                <a:spcPts val="1250"/>
              </a:spcBef>
              <a:buClrTx/>
              <a:buFontTx/>
              <a:buNone/>
            </a:pPr>
            <a:r>
              <a:rPr lang="pl-PL" altLang="pl-PL" sz="2000" dirty="0">
                <a:solidFill>
                  <a:srgbClr val="000000"/>
                </a:solidFill>
                <a:latin typeface="Arial" panose="020B0604020202020204" pitchFamily="34" charset="0"/>
              </a:rPr>
              <a:t>                                    </a:t>
            </a:r>
            <a:r>
              <a:rPr lang="pl-PL" altLang="pl-PL" sz="2000" i="1" dirty="0" err="1">
                <a:solidFill>
                  <a:srgbClr val="000000"/>
                </a:solidFill>
                <a:latin typeface="Arial" panose="020B0604020202020204" pitchFamily="34" charset="0"/>
              </a:rPr>
              <a:t>Myxomycotina</a:t>
            </a:r>
            <a:r>
              <a:rPr lang="pl-PL" altLang="pl-PL" sz="2000" dirty="0">
                <a:solidFill>
                  <a:srgbClr val="000000"/>
                </a:solidFill>
                <a:latin typeface="Arial" panose="020B0604020202020204" pitchFamily="34" charset="0"/>
              </a:rPr>
              <a:t> (grzyby śluzowate) </a:t>
            </a:r>
          </a:p>
          <a:p>
            <a:pPr eaLnBrk="1" hangingPunct="1">
              <a:spcBef>
                <a:spcPts val="1250"/>
              </a:spcBef>
              <a:buClrTx/>
              <a:buFontTx/>
              <a:buNone/>
            </a:pPr>
            <a:r>
              <a:rPr lang="pl-PL" altLang="pl-PL" sz="2000" dirty="0">
                <a:solidFill>
                  <a:srgbClr val="000000"/>
                </a:solidFill>
                <a:latin typeface="Arial" panose="020B0604020202020204" pitchFamily="34" charset="0"/>
              </a:rPr>
              <a:t>                                    </a:t>
            </a:r>
            <a:r>
              <a:rPr lang="pl-PL" altLang="pl-PL" sz="2000" i="1" dirty="0" err="1">
                <a:solidFill>
                  <a:srgbClr val="000000"/>
                </a:solidFill>
                <a:latin typeface="Arial" panose="020B0604020202020204" pitchFamily="34" charset="0"/>
              </a:rPr>
              <a:t>Eumycotina</a:t>
            </a:r>
            <a:r>
              <a:rPr lang="pl-PL" altLang="pl-PL" sz="2000" dirty="0">
                <a:solidFill>
                  <a:srgbClr val="000000"/>
                </a:solidFill>
                <a:latin typeface="Arial" panose="020B0604020202020204" pitchFamily="34" charset="0"/>
              </a:rPr>
              <a:t> (grzyby właściwe)</a:t>
            </a:r>
          </a:p>
          <a:p>
            <a:pPr eaLnBrk="1" hangingPunct="1">
              <a:spcBef>
                <a:spcPts val="1125"/>
              </a:spcBef>
              <a:buFont typeface="Wingdings" panose="05000000000000000000" pitchFamily="2" charset="2"/>
              <a:buChar char=""/>
            </a:pPr>
            <a:r>
              <a:rPr lang="pl-PL" altLang="pl-PL" sz="1800" dirty="0" err="1">
                <a:solidFill>
                  <a:srgbClr val="000000"/>
                </a:solidFill>
                <a:latin typeface="Arial" panose="020B0604020202020204" pitchFamily="34" charset="0"/>
              </a:rPr>
              <a:t>sprzężniaki</a:t>
            </a:r>
            <a:r>
              <a:rPr lang="pl-PL" altLang="pl-PL" sz="1800" dirty="0">
                <a:solidFill>
                  <a:srgbClr val="000000"/>
                </a:solidFill>
                <a:latin typeface="Arial" panose="020B0604020202020204" pitchFamily="34" charset="0"/>
              </a:rPr>
              <a:t> (reprezentowana przez rodzaj </a:t>
            </a:r>
            <a:r>
              <a:rPr lang="pl-PL" altLang="pl-PL" sz="1800" i="1" dirty="0" err="1">
                <a:solidFill>
                  <a:srgbClr val="000000"/>
                </a:solidFill>
                <a:latin typeface="Arial" panose="020B0604020202020204" pitchFamily="34" charset="0"/>
              </a:rPr>
              <a:t>Mucor</a:t>
            </a:r>
            <a:r>
              <a:rPr lang="pl-PL" altLang="pl-PL" sz="1800" i="1" dirty="0">
                <a:solidFill>
                  <a:srgbClr val="000000"/>
                </a:solidFill>
                <a:latin typeface="Arial" panose="020B0604020202020204" pitchFamily="34" charset="0"/>
              </a:rPr>
              <a:t> i </a:t>
            </a:r>
            <a:r>
              <a:rPr lang="pl-PL" altLang="pl-PL" sz="1800" i="1" dirty="0" err="1">
                <a:solidFill>
                  <a:srgbClr val="000000"/>
                </a:solidFill>
                <a:latin typeface="Arial" panose="020B0604020202020204" pitchFamily="34" charset="0"/>
              </a:rPr>
              <a:t>Rhizopus</a:t>
            </a:r>
            <a:r>
              <a:rPr lang="pl-PL" altLang="pl-PL" sz="1800" dirty="0">
                <a:solidFill>
                  <a:srgbClr val="000000"/>
                </a:solidFill>
                <a:latin typeface="Arial" panose="020B0604020202020204" pitchFamily="34" charset="0"/>
              </a:rPr>
              <a:t>),</a:t>
            </a:r>
          </a:p>
          <a:p>
            <a:pPr eaLnBrk="1" hangingPunct="1">
              <a:spcBef>
                <a:spcPts val="1125"/>
              </a:spcBef>
              <a:buFont typeface="Wingdings" panose="05000000000000000000" pitchFamily="2" charset="2"/>
              <a:buChar char=""/>
            </a:pPr>
            <a:r>
              <a:rPr lang="pl-PL" altLang="pl-PL" sz="1800" dirty="0">
                <a:solidFill>
                  <a:srgbClr val="000000"/>
                </a:solidFill>
                <a:latin typeface="Arial" panose="020B0604020202020204" pitchFamily="34" charset="0"/>
              </a:rPr>
              <a:t>workowce (rodzaj </a:t>
            </a:r>
            <a:r>
              <a:rPr lang="pl-PL" altLang="pl-PL" sz="1800" i="1" dirty="0">
                <a:solidFill>
                  <a:srgbClr val="000000"/>
                </a:solidFill>
                <a:latin typeface="Arial" panose="020B0604020202020204" pitchFamily="34" charset="0"/>
              </a:rPr>
              <a:t>Aspergillus, </a:t>
            </a:r>
            <a:r>
              <a:rPr lang="pl-PL" altLang="pl-PL" sz="1800" i="1" dirty="0" err="1">
                <a:solidFill>
                  <a:srgbClr val="000000"/>
                </a:solidFill>
                <a:latin typeface="Arial" panose="020B0604020202020204" pitchFamily="34" charset="0"/>
              </a:rPr>
              <a:t>Penicillum</a:t>
            </a:r>
            <a:r>
              <a:rPr lang="pl-PL" altLang="pl-PL" sz="1800" i="1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pl-PL" altLang="pl-PL" sz="1800" i="1" dirty="0" err="1">
                <a:solidFill>
                  <a:srgbClr val="000000"/>
                </a:solidFill>
                <a:latin typeface="Arial" panose="020B0604020202020204" pitchFamily="34" charset="0"/>
              </a:rPr>
              <a:t>Saccharomyces</a:t>
            </a:r>
            <a:r>
              <a:rPr lang="pl-PL" altLang="pl-PL" sz="1800" dirty="0">
                <a:solidFill>
                  <a:srgbClr val="000000"/>
                </a:solidFill>
                <a:latin typeface="Arial" panose="020B0604020202020204" pitchFamily="34" charset="0"/>
              </a:rPr>
              <a:t>), </a:t>
            </a:r>
          </a:p>
          <a:p>
            <a:pPr eaLnBrk="1" hangingPunct="1">
              <a:spcBef>
                <a:spcPts val="1125"/>
              </a:spcBef>
              <a:buFont typeface="Wingdings" panose="05000000000000000000" pitchFamily="2" charset="2"/>
              <a:buChar char=""/>
            </a:pPr>
            <a:r>
              <a:rPr lang="pl-PL" altLang="pl-PL" sz="1800" dirty="0">
                <a:solidFill>
                  <a:srgbClr val="000000"/>
                </a:solidFill>
                <a:latin typeface="Arial" panose="020B0604020202020204" pitchFamily="34" charset="0"/>
              </a:rPr>
              <a:t>podstawczaki</a:t>
            </a:r>
          </a:p>
          <a:p>
            <a:pPr eaLnBrk="1" hangingPunct="1">
              <a:spcBef>
                <a:spcPts val="1125"/>
              </a:spcBef>
              <a:buFont typeface="Wingdings" panose="05000000000000000000" pitchFamily="2" charset="2"/>
              <a:buChar char=""/>
            </a:pPr>
            <a:r>
              <a:rPr lang="pl-PL" altLang="pl-PL" sz="1800" dirty="0">
                <a:solidFill>
                  <a:srgbClr val="000000"/>
                </a:solidFill>
                <a:latin typeface="Arial" panose="020B0604020202020204" pitchFamily="34" charset="0"/>
              </a:rPr>
              <a:t>grzyby niedoskonałe, budząca najszersze zainteresowanie alergologii, do której należą grzyby z rodzaju </a:t>
            </a:r>
            <a:r>
              <a:rPr lang="pl-PL" altLang="pl-PL" sz="1800" i="1" dirty="0" err="1">
                <a:solidFill>
                  <a:srgbClr val="000000"/>
                </a:solidFill>
                <a:latin typeface="Arial" panose="020B0604020202020204" pitchFamily="34" charset="0"/>
              </a:rPr>
              <a:t>Alternaria</a:t>
            </a:r>
            <a:r>
              <a:rPr lang="pl-PL" altLang="pl-PL" sz="1800" i="1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pl-PL" altLang="pl-PL" sz="1800" i="1" dirty="0" err="1">
                <a:solidFill>
                  <a:srgbClr val="000000"/>
                </a:solidFill>
                <a:latin typeface="Arial" panose="020B0604020202020204" pitchFamily="34" charset="0"/>
              </a:rPr>
              <a:t>Botrytis</a:t>
            </a:r>
            <a:r>
              <a:rPr lang="pl-PL" altLang="pl-PL" sz="1800" i="1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pl-PL" altLang="pl-PL" sz="1800" i="1" dirty="0" err="1">
                <a:solidFill>
                  <a:srgbClr val="000000"/>
                </a:solidFill>
                <a:latin typeface="Arial" panose="020B0604020202020204" pitchFamily="34" charset="0"/>
              </a:rPr>
              <a:t>Cladosporium</a:t>
            </a:r>
            <a:r>
              <a:rPr lang="pl-PL" altLang="pl-PL" sz="1800" i="1" dirty="0">
                <a:solidFill>
                  <a:srgbClr val="000000"/>
                </a:solidFill>
                <a:latin typeface="Arial" panose="020B0604020202020204" pitchFamily="34" charset="0"/>
              </a:rPr>
              <a:t>, Candida, </a:t>
            </a:r>
            <a:r>
              <a:rPr lang="pl-PL" altLang="pl-PL" sz="1800" i="1" dirty="0" err="1">
                <a:solidFill>
                  <a:srgbClr val="000000"/>
                </a:solidFill>
                <a:latin typeface="Arial" panose="020B0604020202020204" pitchFamily="34" charset="0"/>
              </a:rPr>
              <a:t>Epicoccum</a:t>
            </a:r>
            <a:r>
              <a:rPr lang="pl-PL" altLang="pl-PL" sz="1800" i="1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pl-PL" altLang="pl-PL" sz="1800" i="1" dirty="0" err="1">
                <a:solidFill>
                  <a:srgbClr val="000000"/>
                </a:solidFill>
                <a:latin typeface="Arial" panose="020B0604020202020204" pitchFamily="34" charset="0"/>
              </a:rPr>
              <a:t>Fusarium</a:t>
            </a:r>
            <a:r>
              <a:rPr lang="pl-PL" altLang="pl-PL" sz="1800" i="1" dirty="0">
                <a:solidFill>
                  <a:srgbClr val="000000"/>
                </a:solidFill>
                <a:latin typeface="Arial" panose="020B0604020202020204" pitchFamily="34" charset="0"/>
              </a:rPr>
              <a:t>. 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CBE9B1BE-9D56-41A1-8A14-34FA89A82BF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353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1">
            <a:extLst>
              <a:ext uri="{FF2B5EF4-FFF2-40B4-BE49-F238E27FC236}">
                <a16:creationId xmlns:a16="http://schemas.microsoft.com/office/drawing/2014/main" id="{5EA2CC43-2B4F-4C99-BD04-22D73CDC94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9925" y="544513"/>
            <a:ext cx="7712075" cy="5888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pl-PL" altLang="pl-PL" sz="2000">
                <a:solidFill>
                  <a:srgbClr val="000000"/>
                </a:solidFill>
                <a:latin typeface="Arial" panose="020B0604020202020204" pitchFamily="34" charset="0"/>
              </a:rPr>
              <a:t>Ciało wegetatywne grzybów, zwane grzybnią, zbudowane jest z nitkowatych tworów noszących nazwę strzępek.</a:t>
            </a:r>
          </a:p>
          <a:p>
            <a:pPr eaLnBrk="1" hangingPunct="1">
              <a:buClrTx/>
              <a:buFontTx/>
              <a:buNone/>
            </a:pPr>
            <a:r>
              <a:rPr lang="pl-PL" altLang="pl-PL" sz="200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l-PL" altLang="pl-PL" sz="2000">
                <a:solidFill>
                  <a:srgbClr val="000000"/>
                </a:solidFill>
                <a:latin typeface="Arial" panose="020B0604020202020204" pitchFamily="34" charset="0"/>
              </a:rPr>
              <a:t>Większość grzybów to organizmy mikroskopijne, niewidoczne dla nieuzbrojonego oka, lub widoczne tylko w postaci nalotów. </a:t>
            </a:r>
          </a:p>
          <a:p>
            <a:pPr eaLnBrk="1" hangingPunct="1">
              <a:buClrTx/>
              <a:buFontTx/>
              <a:buNone/>
            </a:pPr>
            <a:endParaRPr lang="pl-PL" altLang="pl-PL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l-PL" altLang="pl-PL" sz="2000">
                <a:solidFill>
                  <a:srgbClr val="000000"/>
                </a:solidFill>
                <a:latin typeface="Arial" panose="020B0604020202020204" pitchFamily="34" charset="0"/>
              </a:rPr>
              <a:t>Te, których cechą jest tworzenie grzybni w postaci nalotów nazywamy potocznie pleśniami. </a:t>
            </a:r>
          </a:p>
          <a:p>
            <a:pPr eaLnBrk="1" hangingPunct="1">
              <a:buClrTx/>
              <a:buFontTx/>
              <a:buNone/>
            </a:pPr>
            <a:endParaRPr lang="pl-PL" altLang="pl-PL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l-PL" altLang="pl-PL" sz="2000">
                <a:solidFill>
                  <a:srgbClr val="000000"/>
                </a:solidFill>
                <a:latin typeface="Arial" panose="020B0604020202020204" pitchFamily="34" charset="0"/>
              </a:rPr>
              <a:t>Grzyby rozmnażają się zarówno płciowo, jak i bezpłciowo, wytwarzając w obu przypadkach zarodniki jako produkt końcowy.  Rozprzestrzeniają się za pomocą zarodników, które w wielkich ilościach przenoszone są przez prądy powietrza. </a:t>
            </a:r>
          </a:p>
          <a:p>
            <a:pPr eaLnBrk="1" hangingPunct="1">
              <a:buClrTx/>
              <a:buFontTx/>
              <a:buNone/>
            </a:pPr>
            <a:endParaRPr lang="pl-PL" altLang="pl-PL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l-PL" altLang="pl-PL" sz="2000">
                <a:solidFill>
                  <a:srgbClr val="000000"/>
                </a:solidFill>
                <a:latin typeface="Arial" panose="020B0604020202020204" pitchFamily="34" charset="0"/>
              </a:rPr>
              <a:t>Choć obecność zarodników grzybów w powietrzu atmosferycznym znana jest od dawna, wiedza na temat ilościowej i jakościowej charakterystyki tego naturalnego bioareozolu jest wciąż niekompletna. </a:t>
            </a:r>
          </a:p>
          <a:p>
            <a:pPr eaLnBrk="1" hangingPunct="1">
              <a:buClrTx/>
              <a:buFontTx/>
              <a:buNone/>
            </a:pPr>
            <a:endParaRPr lang="pl-PL" altLang="pl-PL" sz="2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87F8057B-85F7-4C14-9E48-F9BE01957E5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335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>
            <a:extLst>
              <a:ext uri="{FF2B5EF4-FFF2-40B4-BE49-F238E27FC236}">
                <a16:creationId xmlns:a16="http://schemas.microsoft.com/office/drawing/2014/main" id="{CC5A0F5E-F346-40C4-92EB-ACA01D3844D6}"/>
              </a:ext>
            </a:extLst>
          </p:cNvPr>
          <p:cNvSpPr/>
          <p:nvPr/>
        </p:nvSpPr>
        <p:spPr>
          <a:xfrm>
            <a:off x="539552" y="1605712"/>
            <a:ext cx="7776864" cy="3353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l-PL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PRZYCZYNY WYSTĘPOWANIA GRZYBÓW PLEŚNIOWYCH wewnątrz budynków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pl-PL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l-PL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Niesprawna wentylacja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l-PL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Szczelna stolarka okienna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l-PL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Przemarzanie ścian zewnętrznych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l-PL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Niewłaściwa izolacja przeciwwilgociowa</a:t>
            </a:r>
          </a:p>
        </p:txBody>
      </p:sp>
      <p:pic>
        <p:nvPicPr>
          <p:cNvPr id="3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EEEE2FD3-8054-4E92-8159-5C703567678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630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444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1">
            <a:extLst>
              <a:ext uri="{FF2B5EF4-FFF2-40B4-BE49-F238E27FC236}">
                <a16:creationId xmlns:a16="http://schemas.microsoft.com/office/drawing/2014/main" id="{3EC6A1A5-A17C-4573-99EF-933CF4954B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363" y="539750"/>
            <a:ext cx="8459787" cy="4545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r>
              <a:rPr lang="pl-PL" b="1" dirty="0">
                <a:solidFill>
                  <a:schemeClr val="tx1"/>
                </a:solidFill>
              </a:rPr>
              <a:t>Problemy w budownictwie</a:t>
            </a:r>
          </a:p>
          <a:p>
            <a:pPr algn="just"/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Pleśnie wytwarzają ogromną ilość zarodników. Bardzo małe rozmiary (3–10 </a:t>
            </a:r>
            <a:r>
              <a:rPr lang="pl-PL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μm</a:t>
            </a:r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zarodników pozwalają im głęboko penetrować drzewo oskrzelowe, co w efekcie sprzyja uczuleniu dolnych dróg oddechowych. W powietrzu pomieszczeń mieszkalnych poziom spor grzybów niekiedy przekracza nawet 1000/m</a:t>
            </a:r>
            <a:r>
              <a:rPr lang="pl-PL" sz="2000" baseline="30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</a:t>
            </a:r>
          </a:p>
          <a:p>
            <a:endParaRPr lang="pl-PL" baseline="30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l-PL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just"/>
            <a:r>
              <a:rPr lang="pl-PL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Mykotoksyny</a:t>
            </a:r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pl-PL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aflatoksyny</a:t>
            </a:r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pl-PL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ochratoksyna</a:t>
            </a:r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  cechują się różnokierunkowym działaniem</a:t>
            </a:r>
            <a:r>
              <a:rPr lang="pl-PL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mutagennym,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neurotoksycznym,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immunosupresyjnym,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rakotwórczym</a:t>
            </a:r>
            <a:r>
              <a:rPr lang="pl-PL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endParaRPr lang="pl-P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 tym względem największe zagrożenie dla zdrowia ludzi i zwierząt mają grzyby strzępkowe z rodzajów: </a:t>
            </a:r>
            <a:r>
              <a:rPr lang="pl-PL" sz="20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Aspergillus</a:t>
            </a:r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pl-PL" sz="2000" i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Penicillium</a:t>
            </a:r>
            <a:r>
              <a:rPr lang="pl-PL" sz="20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pl-PL" sz="2000" i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Fusarium</a:t>
            </a:r>
            <a:r>
              <a:rPr lang="pl-PL" sz="20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pl-PL" sz="2000" i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Stachybotrys</a:t>
            </a:r>
            <a:r>
              <a:rPr lang="pl-PL" sz="20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pl-PL" sz="2000" i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Alternaria</a:t>
            </a:r>
            <a:r>
              <a:rPr lang="pl-PL" sz="20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pl-PL" sz="20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2000" i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Cladosporium</a:t>
            </a:r>
            <a:r>
              <a:rPr lang="pl-PL" sz="20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eaLnBrk="1" hangingPunct="1">
              <a:buClrTx/>
              <a:buFontTx/>
              <a:buNone/>
            </a:pPr>
            <a:endParaRPr lang="pl-PL" altLang="pl-PL" dirty="0">
              <a:solidFill>
                <a:srgbClr val="000000"/>
              </a:solidFill>
            </a:endParaRP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C9BD0D06-F98A-4BD0-A1B3-4A8B1BB2AF3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654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Grzyb i pleśń na ścianie w domu: przyczyny i usuwanie - murator.pl">
            <a:extLst>
              <a:ext uri="{FF2B5EF4-FFF2-40B4-BE49-F238E27FC236}">
                <a16:creationId xmlns:a16="http://schemas.microsoft.com/office/drawing/2014/main" id="{6FDCF1CA-B3C0-4A18-85B9-A0C21CD65C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79" y="749166"/>
            <a:ext cx="4182498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">
            <a:extLst>
              <a:ext uri="{FF2B5EF4-FFF2-40B4-BE49-F238E27FC236}">
                <a16:creationId xmlns:a16="http://schemas.microsoft.com/office/drawing/2014/main" id="{E2B33DB9-E120-416B-8885-972BE7065A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716810"/>
            <a:ext cx="3726461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EBD726F0-5F93-4C58-9C41-F67583F54DD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27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>
            <a:extLst>
              <a:ext uri="{FF2B5EF4-FFF2-40B4-BE49-F238E27FC236}">
                <a16:creationId xmlns:a16="http://schemas.microsoft.com/office/drawing/2014/main" id="{09E5A34D-423B-4AB2-8006-B13F9EA937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33375"/>
            <a:ext cx="3235325" cy="2411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07" name="Picture 2">
            <a:extLst>
              <a:ext uri="{FF2B5EF4-FFF2-40B4-BE49-F238E27FC236}">
                <a16:creationId xmlns:a16="http://schemas.microsoft.com/office/drawing/2014/main" id="{D7F70778-AAF6-4D54-985C-62B1492664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2492375"/>
            <a:ext cx="4329112" cy="2520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1508" name="Rectangle 3">
            <a:extLst>
              <a:ext uri="{FF2B5EF4-FFF2-40B4-BE49-F238E27FC236}">
                <a16:creationId xmlns:a16="http://schemas.microsoft.com/office/drawing/2014/main" id="{DDB6CB58-FAC4-4826-9BDD-9C085916CC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3068638"/>
            <a:ext cx="3311525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l-PL" altLang="pl-PL" dirty="0">
                <a:solidFill>
                  <a:srgbClr val="000000"/>
                </a:solidFill>
              </a:rPr>
              <a:t>Stroczek domowy (</a:t>
            </a:r>
            <a:r>
              <a:rPr lang="pl-PL" altLang="pl-PL" i="1" dirty="0" err="1">
                <a:solidFill>
                  <a:srgbClr val="000000"/>
                </a:solidFill>
              </a:rPr>
              <a:t>Serpulla</a:t>
            </a:r>
            <a:r>
              <a:rPr lang="pl-PL" altLang="pl-PL" i="1" dirty="0">
                <a:solidFill>
                  <a:srgbClr val="000000"/>
                </a:solidFill>
              </a:rPr>
              <a:t> </a:t>
            </a:r>
            <a:r>
              <a:rPr lang="pl-PL" altLang="pl-PL" i="1" dirty="0" err="1">
                <a:solidFill>
                  <a:srgbClr val="000000"/>
                </a:solidFill>
              </a:rPr>
              <a:t>lacrymans</a:t>
            </a:r>
            <a:r>
              <a:rPr lang="pl-PL" altLang="pl-PL" dirty="0">
                <a:solidFill>
                  <a:srgbClr val="000000"/>
                </a:solidFill>
              </a:rPr>
              <a:t>)</a:t>
            </a:r>
            <a:r>
              <a:rPr lang="pl-PL" altLang="pl-PL" dirty="0">
                <a:solidFill>
                  <a:srgbClr val="FFFFFF"/>
                </a:solidFill>
              </a:rPr>
              <a:t>)</a:t>
            </a:r>
          </a:p>
        </p:txBody>
      </p:sp>
      <p:sp>
        <p:nvSpPr>
          <p:cNvPr id="21509" name="Rectangle 4">
            <a:extLst>
              <a:ext uri="{FF2B5EF4-FFF2-40B4-BE49-F238E27FC236}">
                <a16:creationId xmlns:a16="http://schemas.microsoft.com/office/drawing/2014/main" id="{495FC697-B176-4DFC-90D8-8621482B79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6463" y="5157788"/>
            <a:ext cx="3743325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l-PL" altLang="pl-PL" dirty="0">
                <a:solidFill>
                  <a:srgbClr val="000000"/>
                </a:solidFill>
              </a:rPr>
              <a:t>Grzyb piwniczny (</a:t>
            </a:r>
            <a:r>
              <a:rPr lang="pl-PL" altLang="pl-PL" i="1" dirty="0" err="1">
                <a:solidFill>
                  <a:srgbClr val="000000"/>
                </a:solidFill>
              </a:rPr>
              <a:t>Coniophora</a:t>
            </a:r>
            <a:r>
              <a:rPr lang="pl-PL" altLang="pl-PL" i="1" dirty="0">
                <a:solidFill>
                  <a:srgbClr val="000000"/>
                </a:solidFill>
              </a:rPr>
              <a:t> </a:t>
            </a:r>
            <a:r>
              <a:rPr lang="pl-PL" altLang="pl-PL" i="1" dirty="0" err="1">
                <a:solidFill>
                  <a:srgbClr val="000000"/>
                </a:solidFill>
              </a:rPr>
              <a:t>cerebella</a:t>
            </a:r>
            <a:r>
              <a:rPr lang="pl-PL" altLang="pl-PL" dirty="0">
                <a:solidFill>
                  <a:srgbClr val="000000"/>
                </a:solidFill>
              </a:rPr>
              <a:t>),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608313B0-08BE-40D9-AE47-9DD04E71573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953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Morphology of A. Niger: two weeks old colonies growing on minimal media (left) and microscopic picture of a conidiophore, the structure producing asexual spores (right).">
            <a:extLst>
              <a:ext uri="{FF2B5EF4-FFF2-40B4-BE49-F238E27FC236}">
                <a16:creationId xmlns:a16="http://schemas.microsoft.com/office/drawing/2014/main" id="{E953B251-6F79-49D6-8F28-F3C573446EC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id="{5CF72136-E5F4-41FD-B90B-9BD2933BA5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5616" y="1052736"/>
            <a:ext cx="6350099" cy="3677475"/>
          </a:xfrm>
          <a:prstGeom prst="rect">
            <a:avLst/>
          </a:prstGeom>
        </p:spPr>
      </p:pic>
      <p:sp>
        <p:nvSpPr>
          <p:cNvPr id="8" name="Prostokąt 7">
            <a:extLst>
              <a:ext uri="{FF2B5EF4-FFF2-40B4-BE49-F238E27FC236}">
                <a16:creationId xmlns:a16="http://schemas.microsoft.com/office/drawing/2014/main" id="{F02B2FDE-B070-4307-8B5A-B69AF4B21C4B}"/>
              </a:ext>
            </a:extLst>
          </p:cNvPr>
          <p:cNvSpPr/>
          <p:nvPr/>
        </p:nvSpPr>
        <p:spPr>
          <a:xfrm>
            <a:off x="3347864" y="5073784"/>
            <a:ext cx="23535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l-PL" b="1" i="1" dirty="0">
                <a:solidFill>
                  <a:srgbClr val="333333"/>
                </a:solidFill>
                <a:effectLst/>
                <a:latin typeface="FrutigerCE"/>
              </a:rPr>
              <a:t>Aspergillus Niger</a:t>
            </a:r>
            <a:endParaRPr lang="pl-PL" b="1" i="0" dirty="0">
              <a:solidFill>
                <a:srgbClr val="333333"/>
              </a:solidFill>
              <a:effectLst/>
              <a:latin typeface="FrutigerCE"/>
            </a:endParaRPr>
          </a:p>
        </p:txBody>
      </p:sp>
      <p:pic>
        <p:nvPicPr>
          <p:cNvPr id="9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6BEDCC88-2821-4532-8D61-E49CDBA6AD6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603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34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>
            <a:extLst>
              <a:ext uri="{FF2B5EF4-FFF2-40B4-BE49-F238E27FC236}">
                <a16:creationId xmlns:a16="http://schemas.microsoft.com/office/drawing/2014/main" id="{DC055AA7-C492-4D0C-B277-72E23FC6EB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764704"/>
            <a:ext cx="4155670" cy="2736304"/>
          </a:xfrm>
          <a:prstGeom prst="rect">
            <a:avLst/>
          </a:prstGeom>
        </p:spPr>
      </p:pic>
      <p:pic>
        <p:nvPicPr>
          <p:cNvPr id="5" name="Obraz 4">
            <a:extLst>
              <a:ext uri="{FF2B5EF4-FFF2-40B4-BE49-F238E27FC236}">
                <a16:creationId xmlns:a16="http://schemas.microsoft.com/office/drawing/2014/main" id="{9E8D7B88-B3E6-4B44-97F2-3FB04DA25C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4048" y="3720914"/>
            <a:ext cx="2948947" cy="2211710"/>
          </a:xfrm>
          <a:prstGeom prst="rect">
            <a:avLst/>
          </a:prstGeom>
        </p:spPr>
      </p:pic>
      <p:sp>
        <p:nvSpPr>
          <p:cNvPr id="6" name="Prostokąt 5">
            <a:extLst>
              <a:ext uri="{FF2B5EF4-FFF2-40B4-BE49-F238E27FC236}">
                <a16:creationId xmlns:a16="http://schemas.microsoft.com/office/drawing/2014/main" id="{310DAAE7-04AB-441A-9798-58BABF68A4D7}"/>
              </a:ext>
            </a:extLst>
          </p:cNvPr>
          <p:cNvSpPr/>
          <p:nvPr/>
        </p:nvSpPr>
        <p:spPr>
          <a:xfrm>
            <a:off x="1547664" y="4365104"/>
            <a:ext cx="20281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 err="1">
                <a:solidFill>
                  <a:schemeClr val="tx1"/>
                </a:solidFill>
              </a:rPr>
              <a:t>Penicillium</a:t>
            </a:r>
            <a:r>
              <a:rPr lang="pl-PL" dirty="0">
                <a:solidFill>
                  <a:schemeClr val="tx1"/>
                </a:solidFill>
              </a:rPr>
              <a:t> sp.</a:t>
            </a:r>
          </a:p>
        </p:txBody>
      </p:sp>
    </p:spTree>
    <p:extLst>
      <p:ext uri="{BB962C8B-B14F-4D97-AF65-F5344CB8AC3E}">
        <p14:creationId xmlns:p14="http://schemas.microsoft.com/office/powerpoint/2010/main" val="20623736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>
            <a:extLst>
              <a:ext uri="{FF2B5EF4-FFF2-40B4-BE49-F238E27FC236}">
                <a16:creationId xmlns:a16="http://schemas.microsoft.com/office/drawing/2014/main" id="{D440C165-991D-444C-9FCF-5F1E6B0A53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595313"/>
            <a:ext cx="4392612" cy="300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1" name="Picture 2">
            <a:extLst>
              <a:ext uri="{FF2B5EF4-FFF2-40B4-BE49-F238E27FC236}">
                <a16:creationId xmlns:a16="http://schemas.microsoft.com/office/drawing/2014/main" id="{F523AAB1-A925-4056-A9B1-FA289639E4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3644900"/>
            <a:ext cx="4060825" cy="273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7412" name="Text Box 3">
            <a:extLst>
              <a:ext uri="{FF2B5EF4-FFF2-40B4-BE49-F238E27FC236}">
                <a16:creationId xmlns:a16="http://schemas.microsoft.com/office/drawing/2014/main" id="{29B520DC-9075-48FD-9EC9-28DF0FB3B5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3588" y="5013325"/>
            <a:ext cx="1876425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l-PL" altLang="pl-PL" i="1">
                <a:solidFill>
                  <a:srgbClr val="000000"/>
                </a:solidFill>
              </a:rPr>
              <a:t>Alternaria sp</a:t>
            </a:r>
            <a:r>
              <a:rPr lang="pl-PL" altLang="pl-PL">
                <a:solidFill>
                  <a:srgbClr val="000000"/>
                </a:solidFill>
              </a:rPr>
              <a:t>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>
            <a:extLst>
              <a:ext uri="{FF2B5EF4-FFF2-40B4-BE49-F238E27FC236}">
                <a16:creationId xmlns:a16="http://schemas.microsoft.com/office/drawing/2014/main" id="{682B9816-79D0-4F2A-ADF2-3E6D767552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714375"/>
            <a:ext cx="2500313" cy="375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59" name="Picture 2">
            <a:extLst>
              <a:ext uri="{FF2B5EF4-FFF2-40B4-BE49-F238E27FC236}">
                <a16:creationId xmlns:a16="http://schemas.microsoft.com/office/drawing/2014/main" id="{E1BBB65D-C022-49B3-A16B-1B65DAE25B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938" y="785813"/>
            <a:ext cx="2667000" cy="3714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pole tekstowe 1">
            <a:extLst>
              <a:ext uri="{FF2B5EF4-FFF2-40B4-BE49-F238E27FC236}">
                <a16:creationId xmlns:a16="http://schemas.microsoft.com/office/drawing/2014/main" id="{E105AB9C-9147-4686-BF84-1EA83DE30CF6}"/>
              </a:ext>
            </a:extLst>
          </p:cNvPr>
          <p:cNvSpPr txBox="1"/>
          <p:nvPr/>
        </p:nvSpPr>
        <p:spPr>
          <a:xfrm>
            <a:off x="2555776" y="5445224"/>
            <a:ext cx="14334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err="1">
                <a:solidFill>
                  <a:schemeClr val="tx1"/>
                </a:solidFill>
              </a:rPr>
              <a:t>Mucor</a:t>
            </a:r>
            <a:r>
              <a:rPr lang="pl-PL" dirty="0">
                <a:solidFill>
                  <a:schemeClr val="tx1"/>
                </a:solidFill>
              </a:rPr>
              <a:t> sp.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>
            <a:extLst>
              <a:ext uri="{FF2B5EF4-FFF2-40B4-BE49-F238E27FC236}">
                <a16:creationId xmlns:a16="http://schemas.microsoft.com/office/drawing/2014/main" id="{EDF297B8-9BEC-4B66-927A-D01A61D8FC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692150"/>
            <a:ext cx="3333750" cy="4686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5363" name="Text Box 2">
            <a:extLst>
              <a:ext uri="{FF2B5EF4-FFF2-40B4-BE49-F238E27FC236}">
                <a16:creationId xmlns:a16="http://schemas.microsoft.com/office/drawing/2014/main" id="{AC36E7CE-2B7D-468F-9C89-6C71AC7C7C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98763" y="5929313"/>
            <a:ext cx="233045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l-PL" altLang="pl-PL">
                <a:solidFill>
                  <a:srgbClr val="000000"/>
                </a:solidFill>
              </a:rPr>
              <a:t>Cladosporium sp.</a:t>
            </a:r>
          </a:p>
        </p:txBody>
      </p:sp>
      <p:pic>
        <p:nvPicPr>
          <p:cNvPr id="15364" name="Picture 3">
            <a:extLst>
              <a:ext uri="{FF2B5EF4-FFF2-40B4-BE49-F238E27FC236}">
                <a16:creationId xmlns:a16="http://schemas.microsoft.com/office/drawing/2014/main" id="{D61B8527-F9BD-41E2-9568-05B49362FB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3313" y="1916113"/>
            <a:ext cx="3487737" cy="2881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yw pakietu Office">
      <a:majorFont>
        <a:latin typeface="Times New Roman"/>
        <a:ea typeface="SimSun"/>
        <a:cs typeface=""/>
      </a:majorFont>
      <a:minorFont>
        <a:latin typeface="Times New Roman"/>
        <a:ea typeface="SimSun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pl-PL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anose="02020603050405020304" pitchFamily="18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pl-PL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anose="02020603050405020304" pitchFamily="18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Motyw pakiet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yw pakiet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</TotalTime>
  <Words>446</Words>
  <Application>Microsoft Office PowerPoint</Application>
  <PresentationFormat>Pokaz na ekranie (4:3)</PresentationFormat>
  <Paragraphs>48</Paragraphs>
  <Slides>12</Slides>
  <Notes>9</Notes>
  <HiddenSlides>0</HiddenSlides>
  <MMClips>8</MMClips>
  <ScaleCrop>false</ScaleCrop>
  <HeadingPairs>
    <vt:vector size="6" baseType="variant">
      <vt:variant>
        <vt:lpstr>Używane czcionki</vt:lpstr>
      </vt:variant>
      <vt:variant>
        <vt:i4>6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19" baseType="lpstr">
      <vt:lpstr>SimSun</vt:lpstr>
      <vt:lpstr>Arial</vt:lpstr>
      <vt:lpstr>Calibri</vt:lpstr>
      <vt:lpstr>FrutigerCE</vt:lpstr>
      <vt:lpstr>Times New Roman</vt:lpstr>
      <vt:lpstr>Wingdings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Politechnika</dc:creator>
  <cp:lastModifiedBy>Justyna Zamorska</cp:lastModifiedBy>
  <cp:revision>24</cp:revision>
  <cp:lastPrinted>1601-01-01T00:00:00Z</cp:lastPrinted>
  <dcterms:created xsi:type="dcterms:W3CDTF">2008-03-05T07:56:16Z</dcterms:created>
  <dcterms:modified xsi:type="dcterms:W3CDTF">2020-11-03T09:26:55Z</dcterms:modified>
</cp:coreProperties>
</file>