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89" r:id="rId1"/>
  </p:sldMasterIdLst>
  <p:notesMasterIdLst>
    <p:notesMasterId r:id="rId18"/>
  </p:notesMasterIdLst>
  <p:sldIdLst>
    <p:sldId id="273" r:id="rId2"/>
    <p:sldId id="256" r:id="rId3"/>
    <p:sldId id="257" r:id="rId4"/>
    <p:sldId id="258" r:id="rId5"/>
    <p:sldId id="260" r:id="rId6"/>
    <p:sldId id="262" r:id="rId7"/>
    <p:sldId id="263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4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1">
            <a:extLst>
              <a:ext uri="{FF2B5EF4-FFF2-40B4-BE49-F238E27FC236}">
                <a16:creationId xmlns:a16="http://schemas.microsoft.com/office/drawing/2014/main" id="{49A2428B-1FB1-4408-BC4F-D650013E54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1" name="AutoShape 2">
            <a:extLst>
              <a:ext uri="{FF2B5EF4-FFF2-40B4-BE49-F238E27FC236}">
                <a16:creationId xmlns:a16="http://schemas.microsoft.com/office/drawing/2014/main" id="{2036DC43-AFE1-45B5-AE35-3A95271998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2" name="AutoShape 3">
            <a:extLst>
              <a:ext uri="{FF2B5EF4-FFF2-40B4-BE49-F238E27FC236}">
                <a16:creationId xmlns:a16="http://schemas.microsoft.com/office/drawing/2014/main" id="{3756FEE1-6B41-4241-AFE1-2EE17804AD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3" name="Rectangle 4">
            <a:extLst>
              <a:ext uri="{FF2B5EF4-FFF2-40B4-BE49-F238E27FC236}">
                <a16:creationId xmlns:a16="http://schemas.microsoft.com/office/drawing/2014/main" id="{13BCE445-E22C-470A-BAAF-F65E945A112E}"/>
              </a:ext>
            </a:extLst>
          </p:cNvPr>
          <p:cNvSpPr>
            <a:spLocks noGrp="1" noChangeArrowheads="1"/>
          </p:cNvSpPr>
          <p:nvPr>
            <p:ph type="sldImg"/>
          </p:nvPr>
        </p:nvSpPr>
        <p:spPr bwMode="auto">
          <a:xfrm>
            <a:off x="-11798300" y="-11796713"/>
            <a:ext cx="11793537" cy="12487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" name="Rectangle 5">
            <a:extLst>
              <a:ext uri="{FF2B5EF4-FFF2-40B4-BE49-F238E27FC236}">
                <a16:creationId xmlns:a16="http://schemas.microsoft.com/office/drawing/2014/main" id="{5BE25B55-59E5-4162-A2FA-572D900666AD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altLang="pl-PL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>
            <a:extLst>
              <a:ext uri="{FF2B5EF4-FFF2-40B4-BE49-F238E27FC236}">
                <a16:creationId xmlns:a16="http://schemas.microsoft.com/office/drawing/2014/main" id="{EE8143C0-365A-417A-929F-4E342C27E2DC}"/>
              </a:ext>
            </a:extLst>
          </p:cNvPr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3" name="Rectangle 2">
            <a:extLst>
              <a:ext uri="{FF2B5EF4-FFF2-40B4-BE49-F238E27FC236}">
                <a16:creationId xmlns:a16="http://schemas.microsoft.com/office/drawing/2014/main" id="{A449B5DE-592A-4321-B482-58C30C00E175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1638" cy="411162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>
            <a:extLst>
              <a:ext uri="{FF2B5EF4-FFF2-40B4-BE49-F238E27FC236}">
                <a16:creationId xmlns:a16="http://schemas.microsoft.com/office/drawing/2014/main" id="{E8F9FFF4-EE28-4B89-95C3-E8C2F8DEFA8A}"/>
              </a:ext>
            </a:extLst>
          </p:cNvPr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171" name="Rectangle 2">
            <a:extLst>
              <a:ext uri="{FF2B5EF4-FFF2-40B4-BE49-F238E27FC236}">
                <a16:creationId xmlns:a16="http://schemas.microsoft.com/office/drawing/2014/main" id="{A7519EEF-698C-499F-9D64-54DF1DE349A6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1638" cy="411162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>
            <a:extLst>
              <a:ext uri="{FF2B5EF4-FFF2-40B4-BE49-F238E27FC236}">
                <a16:creationId xmlns:a16="http://schemas.microsoft.com/office/drawing/2014/main" id="{BA1839D2-A084-4890-8AEB-1A6013C1266A}"/>
              </a:ext>
            </a:extLst>
          </p:cNvPr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219" name="Rectangle 2">
            <a:extLst>
              <a:ext uri="{FF2B5EF4-FFF2-40B4-BE49-F238E27FC236}">
                <a16:creationId xmlns:a16="http://schemas.microsoft.com/office/drawing/2014/main" id="{B1FC7AFF-A871-43DB-9E7B-DC01EDCE34CD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1638" cy="411162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>
            <a:extLst>
              <a:ext uri="{FF2B5EF4-FFF2-40B4-BE49-F238E27FC236}">
                <a16:creationId xmlns:a16="http://schemas.microsoft.com/office/drawing/2014/main" id="{8B591FFA-D952-4596-92F7-9BC976326A3B}"/>
              </a:ext>
            </a:extLst>
          </p:cNvPr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7" name="Rectangle 2">
            <a:extLst>
              <a:ext uri="{FF2B5EF4-FFF2-40B4-BE49-F238E27FC236}">
                <a16:creationId xmlns:a16="http://schemas.microsoft.com/office/drawing/2014/main" id="{B3FB583D-F3B0-4ABE-A7CD-718CA61ABA69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1638" cy="411162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>
            <a:extLst>
              <a:ext uri="{FF2B5EF4-FFF2-40B4-BE49-F238E27FC236}">
                <a16:creationId xmlns:a16="http://schemas.microsoft.com/office/drawing/2014/main" id="{1CF4D519-FB30-4669-9120-34B92F90E44D}"/>
              </a:ext>
            </a:extLst>
          </p:cNvPr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id="{3821CDC1-E066-4415-AB0E-826A2123CFBC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1638" cy="411162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>
            <a:extLst>
              <a:ext uri="{FF2B5EF4-FFF2-40B4-BE49-F238E27FC236}">
                <a16:creationId xmlns:a16="http://schemas.microsoft.com/office/drawing/2014/main" id="{C3EF11F9-995E-4A84-8EAD-7B55435EF11C}"/>
              </a:ext>
            </a:extLst>
          </p:cNvPr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73777F24-95AD-42EB-A583-592E3EDC8449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1638" cy="411162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>
            <a:extLst>
              <a:ext uri="{FF2B5EF4-FFF2-40B4-BE49-F238E27FC236}">
                <a16:creationId xmlns:a16="http://schemas.microsoft.com/office/drawing/2014/main" id="{A6D9D174-04FD-4E18-A593-9AC07D22E9D8}"/>
              </a:ext>
            </a:extLst>
          </p:cNvPr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7411" name="Rectangle 2">
            <a:extLst>
              <a:ext uri="{FF2B5EF4-FFF2-40B4-BE49-F238E27FC236}">
                <a16:creationId xmlns:a16="http://schemas.microsoft.com/office/drawing/2014/main" id="{8E2EA0BE-5365-4604-A2D2-D7D99B9159BA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1638" cy="411162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>
            <a:extLst>
              <a:ext uri="{FF2B5EF4-FFF2-40B4-BE49-F238E27FC236}">
                <a16:creationId xmlns:a16="http://schemas.microsoft.com/office/drawing/2014/main" id="{4B68EC90-6876-4DA1-8120-77184EFF202F}"/>
              </a:ext>
            </a:extLst>
          </p:cNvPr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86591623-6BA4-4F10-BBE9-C6BA59DE34BB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1638" cy="411162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>
            <a:extLst>
              <a:ext uri="{FF2B5EF4-FFF2-40B4-BE49-F238E27FC236}">
                <a16:creationId xmlns:a16="http://schemas.microsoft.com/office/drawing/2014/main" id="{A0A23BAF-B424-4749-BAB0-84C58585B002}"/>
              </a:ext>
            </a:extLst>
          </p:cNvPr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1507" name="Rectangle 2">
            <a:extLst>
              <a:ext uri="{FF2B5EF4-FFF2-40B4-BE49-F238E27FC236}">
                <a16:creationId xmlns:a16="http://schemas.microsoft.com/office/drawing/2014/main" id="{6B499061-3A93-4D92-A152-521EDFAD8588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1638" cy="411162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>
            <a:extLst>
              <a:ext uri="{FF2B5EF4-FFF2-40B4-BE49-F238E27FC236}">
                <a16:creationId xmlns:a16="http://schemas.microsoft.com/office/drawing/2014/main" id="{F0BB3939-A8BA-48C2-BC5F-B5055EC5594C}"/>
              </a:ext>
            </a:extLst>
          </p:cNvPr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3555" name="Rectangle 2">
            <a:extLst>
              <a:ext uri="{FF2B5EF4-FFF2-40B4-BE49-F238E27FC236}">
                <a16:creationId xmlns:a16="http://schemas.microsoft.com/office/drawing/2014/main" id="{6B48943E-D0FA-4659-8897-D449CAAA8852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1638" cy="411162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>
            <a:extLst>
              <a:ext uri="{FF2B5EF4-FFF2-40B4-BE49-F238E27FC236}">
                <a16:creationId xmlns:a16="http://schemas.microsoft.com/office/drawing/2014/main" id="{32B7115A-5A1B-4500-8CF0-33A684CEA2A6}"/>
              </a:ext>
            </a:extLst>
          </p:cNvPr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5603" name="Rectangle 2">
            <a:extLst>
              <a:ext uri="{FF2B5EF4-FFF2-40B4-BE49-F238E27FC236}">
                <a16:creationId xmlns:a16="http://schemas.microsoft.com/office/drawing/2014/main" id="{0C334518-4E4E-4737-9B2B-DFB500F2F34F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1638" cy="411162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">
            <a:extLst>
              <a:ext uri="{FF2B5EF4-FFF2-40B4-BE49-F238E27FC236}">
                <a16:creationId xmlns:a16="http://schemas.microsoft.com/office/drawing/2014/main" id="{3DF2F35F-BCED-4CBC-8019-F3B8F155BAD6}"/>
              </a:ext>
            </a:extLst>
          </p:cNvPr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7651" name="Rectangle 2">
            <a:extLst>
              <a:ext uri="{FF2B5EF4-FFF2-40B4-BE49-F238E27FC236}">
                <a16:creationId xmlns:a16="http://schemas.microsoft.com/office/drawing/2014/main" id="{C5197765-8FE4-482B-8EF2-88C58A17CB90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1638" cy="411162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">
            <a:extLst>
              <a:ext uri="{FF2B5EF4-FFF2-40B4-BE49-F238E27FC236}">
                <a16:creationId xmlns:a16="http://schemas.microsoft.com/office/drawing/2014/main" id="{C308839A-B841-4C61-BDD7-BD50E7ECF616}"/>
              </a:ext>
            </a:extLst>
          </p:cNvPr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9699" name="Rectangle 2">
            <a:extLst>
              <a:ext uri="{FF2B5EF4-FFF2-40B4-BE49-F238E27FC236}">
                <a16:creationId xmlns:a16="http://schemas.microsoft.com/office/drawing/2014/main" id="{F7C121EB-0F02-4680-B65A-4FBA880C8DCC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1638" cy="411162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">
            <a:extLst>
              <a:ext uri="{FF2B5EF4-FFF2-40B4-BE49-F238E27FC236}">
                <a16:creationId xmlns:a16="http://schemas.microsoft.com/office/drawing/2014/main" id="{7CBEA26C-BD95-4E27-858D-7A4754BB7FFD}"/>
              </a:ext>
            </a:extLst>
          </p:cNvPr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7" name="Rectangle 2">
            <a:extLst>
              <a:ext uri="{FF2B5EF4-FFF2-40B4-BE49-F238E27FC236}">
                <a16:creationId xmlns:a16="http://schemas.microsoft.com/office/drawing/2014/main" id="{4B1CE02D-60AA-4B5E-81DD-B8B452D5F796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1638" cy="411162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A977F-2504-E741-85B4-8F01994E1F25}" type="datetimeFigureOut">
              <a:rPr lang="en-US" smtClean="0"/>
              <a:t>10/27/2020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F2CF43-2AE5-4734-BDE2-2A35DFD4E3FE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314540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9A02F-357D-AF42-B110-A7740AFDCA1B}" type="datetimeFigureOut">
              <a:rPr lang="en-US" smtClean="0"/>
              <a:t>10/27/2020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3D6863-5D22-44B5-A846-46E8403A2AD0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712801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B9B27-4D02-2940-AED5-BC8F2B3B1507}" type="datetimeFigureOut">
              <a:rPr lang="en-US" smtClean="0"/>
              <a:t>10/27/2020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1186C0-1A54-4BC3-B5CD-113FC5B201D9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764176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FFFB4-400D-1240-AB24-6F86C96D4DFB}" type="datetimeFigureOut">
              <a:rPr lang="en-US" smtClean="0"/>
              <a:t>10/27/2020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967E48-522F-451B-9A18-31E198295328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732533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2F403-9584-1749-B6AB-5E1C5F94527C}" type="datetimeFigureOut">
              <a:rPr lang="en-US" smtClean="0"/>
              <a:t>10/27/2020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3D0E15-2B05-4AF7-9D88-591E8609666D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7973083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C0351-EB03-5444-BA93-B7E778374E24}" type="datetimeFigureOut">
              <a:rPr lang="en-US" smtClean="0"/>
              <a:t>10/27/2020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04F1DA-3B05-4766-9CF8-298430302948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879912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ADB90-FF7E-5041-AB9F-1BC0957AB829}" type="datetimeFigureOut">
              <a:rPr lang="en-US" smtClean="0"/>
              <a:t>10/27/2020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39DE51-44F7-4F6A-A6A8-E98CF7CD7462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1620036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B8CB6-48D8-4E47-B0D3-B56230F429D0}" type="datetimeFigureOut">
              <a:rPr lang="en-US" smtClean="0"/>
              <a:t>10/27/2020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0007B8-01A2-404B-89FA-7E5B8FE0B62B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20254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FFFB4-400D-1240-AB24-6F86C96D4DFB}" type="datetimeFigureOut">
              <a:rPr lang="en-US" smtClean="0"/>
              <a:t>10/27/2020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967E48-522F-451B-9A18-31E198295328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734776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FFFB4-400D-1240-AB24-6F86C96D4DFB}" type="datetimeFigureOut">
              <a:rPr lang="en-US" smtClean="0"/>
              <a:t>10/27/2020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967E48-522F-451B-9A18-31E198295328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4432749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FFFB4-400D-1240-AB24-6F86C96D4DFB}" type="datetimeFigureOut">
              <a:rPr lang="en-US" smtClean="0"/>
              <a:t>10/27/2020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967E48-522F-451B-9A18-31E198295328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9407325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FFFB4-400D-1240-AB24-6F86C96D4DFB}" type="datetimeFigureOut">
              <a:rPr lang="en-US" smtClean="0"/>
              <a:t>10/27/2020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967E48-522F-451B-9A18-31E198295328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135205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FFFB4-400D-1240-AB24-6F86C96D4DFB}" type="datetimeFigureOut">
              <a:rPr lang="en-US" smtClean="0"/>
              <a:t>10/27/2020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967E48-522F-451B-9A18-31E198295328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1181161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l-PL"/>
              <a:t>Edytuj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FFFB4-400D-1240-AB24-6F86C96D4DFB}" type="datetimeFigureOut">
              <a:rPr lang="en-US" smtClean="0"/>
              <a:t>10/27/2020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967E48-522F-451B-9A18-31E198295328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716644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l-PL"/>
              <a:t>Edytuj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FFFB4-400D-1240-AB24-6F86C96D4DFB}" type="datetimeFigureOut">
              <a:rPr lang="en-US" smtClean="0"/>
              <a:t>10/27/2020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967E48-522F-451B-9A18-31E198295328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022434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A7C16-FAF2-2C41-B697-563997C522AD}" type="datetimeFigureOut">
              <a:rPr lang="en-US" smtClean="0"/>
              <a:t>10/27/2020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5383F5-57AC-4D05-8E22-28024788470E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4172528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9D9EA-0687-604F-B97A-763B6765DF9F}" type="datetimeFigureOut">
              <a:rPr lang="en-US" smtClean="0"/>
              <a:t>10/27/2020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9AF6C7-09CF-4B9D-AB0D-FA219A9A11A7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254487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D9FFFB4-400D-1240-AB24-6F86C96D4DFB}" type="datetimeFigureOut">
              <a:rPr lang="en-US" smtClean="0"/>
              <a:t>10/27/2020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CB967E48-522F-451B-9A18-31E198295328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2708011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pl.wikipedia.org/wiki/Apikompleksy" TargetMode="External"/><Relationship Id="rId3" Type="http://schemas.openxmlformats.org/officeDocument/2006/relationships/slideLayout" Target="../slideLayouts/slideLayout7.xml"/><Relationship Id="rId7" Type="http://schemas.openxmlformats.org/officeDocument/2006/relationships/hyperlink" Target="https://pl.wikipedia.org/wiki/Promienion%C3%B3%C5%BCki" TargetMode="Externa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pl.wikipedia.org/wiki/Korzenion%C3%B3%C5%BCki" TargetMode="External"/><Relationship Id="rId5" Type="http://schemas.openxmlformats.org/officeDocument/2006/relationships/hyperlink" Target="https://pl.wikipedia.org/wiki/Wiciowce" TargetMode="External"/><Relationship Id="rId10" Type="http://schemas.openxmlformats.org/officeDocument/2006/relationships/image" Target="../media/image1.png"/><Relationship Id="rId4" Type="http://schemas.openxmlformats.org/officeDocument/2006/relationships/notesSlide" Target="../notesSlides/notesSlide1.xml"/><Relationship Id="rId9" Type="http://schemas.openxmlformats.org/officeDocument/2006/relationships/hyperlink" Target="https://pl.wikipedia.org/wiki/Orz%C4%99ski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.pn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.png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6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.png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0.jpe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8.xml"/><Relationship Id="rId9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.png"/><Relationship Id="rId5" Type="http://schemas.openxmlformats.org/officeDocument/2006/relationships/image" Target="../media/image14.jpeg"/><Relationship Id="rId4" Type="http://schemas.openxmlformats.org/officeDocument/2006/relationships/notesSlide" Target="../notesSlides/notesSlid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notesSlide" Target="../notesSlides/notesSlide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1.png"/><Relationship Id="rId5" Type="http://schemas.openxmlformats.org/officeDocument/2006/relationships/image" Target="../media/image21.png"/><Relationship Id="rId4" Type="http://schemas.openxmlformats.org/officeDocument/2006/relationships/notesSlide" Target="../notesSlides/notesSlide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1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pole tekstowe 1">
            <a:extLst>
              <a:ext uri="{FF2B5EF4-FFF2-40B4-BE49-F238E27FC236}">
                <a16:creationId xmlns:a16="http://schemas.microsoft.com/office/drawing/2014/main" id="{6B3AC7C4-F42C-4FA6-A401-88BA0C1886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1268413"/>
            <a:ext cx="691197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pl-PL" altLang="pl-PL" sz="2800">
                <a:solidFill>
                  <a:schemeClr val="tx1"/>
                </a:solidFill>
              </a:rPr>
              <a:t>SYSTEMATYKA I CHARAKTERYSTYKA WYBRANYCH ZWIERZAT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1">
            <a:extLst>
              <a:ext uri="{FF2B5EF4-FFF2-40B4-BE49-F238E27FC236}">
                <a16:creationId xmlns:a16="http://schemas.microsoft.com/office/drawing/2014/main" id="{7078CE9B-B7D8-4F0E-AD5B-DE409F52F7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476250"/>
            <a:ext cx="8497887" cy="6373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algn="ctr" eaLnBrk="1" hangingPunct="1">
              <a:buSzPct val="100000"/>
              <a:defRPr/>
            </a:pPr>
            <a:r>
              <a:rPr lang="pl-PL" altLang="pl-PL" sz="2400" b="1" dirty="0"/>
              <a:t>Zwierzęta jednokomórkowe – </a:t>
            </a:r>
            <a:r>
              <a:rPr lang="pl-PL" altLang="pl-PL" sz="2400" b="1" i="1" dirty="0"/>
              <a:t>Protozoa</a:t>
            </a:r>
          </a:p>
          <a:p>
            <a:pPr eaLnBrk="1" hangingPunct="1">
              <a:buSzPct val="100000"/>
              <a:defRPr/>
            </a:pPr>
            <a:endParaRPr lang="pl-PL" altLang="pl-PL" sz="2400" dirty="0"/>
          </a:p>
          <a:p>
            <a:pPr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pl-PL" altLang="pl-PL" sz="2400" dirty="0"/>
              <a:t> każdy pierwotniak jest samodzielną komórką pełniącą wszystkie funkcje fizjologiczną</a:t>
            </a:r>
          </a:p>
          <a:p>
            <a:pPr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pl-PL" altLang="pl-PL" sz="2400" dirty="0"/>
              <a:t>wymiary:  5-10 mikronów</a:t>
            </a:r>
          </a:p>
          <a:p>
            <a:pPr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pl-PL" altLang="pl-PL" sz="2400" dirty="0"/>
              <a:t>w komórce: jądro, wakuole tętniące, plamka oczna</a:t>
            </a:r>
          </a:p>
          <a:p>
            <a:pPr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pl-PL" altLang="pl-PL" sz="2400" dirty="0"/>
              <a:t>niektóre nie maja narządów ruchu, część zaopatrzona w witki, rzęski</a:t>
            </a:r>
          </a:p>
          <a:p>
            <a:pPr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pl-PL" altLang="pl-PL" sz="2400" dirty="0"/>
              <a:t>odżywianie w drodze osmozy lub </a:t>
            </a:r>
            <a:r>
              <a:rPr lang="pl-PL" altLang="pl-PL" sz="2400" dirty="0" err="1"/>
              <a:t>cytostomu</a:t>
            </a:r>
            <a:endParaRPr lang="pl-PL" altLang="pl-PL" sz="2400" dirty="0"/>
          </a:p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pl-PL" sz="2400" dirty="0"/>
              <a:t>Tradycyjnie pierwotniaki dzielone były głównie na podstawie </a:t>
            </a:r>
            <a:r>
              <a:rPr lang="pl-PL" sz="2400" dirty="0">
                <a:solidFill>
                  <a:schemeClr val="tx2"/>
                </a:solidFill>
              </a:rPr>
              <a:t>kryteriów morfologicznych na następujące grupy: </a:t>
            </a:r>
          </a:p>
          <a:p>
            <a:pPr marL="342900" indent="-342900"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pl-PL" sz="2400" b="1" dirty="0">
                <a:solidFill>
                  <a:schemeClr val="tx2"/>
                </a:solidFill>
                <a:hlinkClick r:id="rId5" tooltip="Wiciowce"/>
              </a:rPr>
              <a:t>wiciowce</a:t>
            </a:r>
            <a:r>
              <a:rPr lang="pl-PL" sz="2400" b="1" dirty="0">
                <a:solidFill>
                  <a:schemeClr val="tx2"/>
                </a:solidFill>
              </a:rPr>
              <a:t> (</a:t>
            </a:r>
            <a:r>
              <a:rPr lang="pl-PL" sz="2400" b="1" i="1" dirty="0" err="1">
                <a:solidFill>
                  <a:schemeClr val="tx2"/>
                </a:solidFill>
              </a:rPr>
              <a:t>Flagellates</a:t>
            </a:r>
            <a:r>
              <a:rPr lang="pl-PL" sz="2400" b="1" dirty="0">
                <a:solidFill>
                  <a:schemeClr val="tx2"/>
                </a:solidFill>
              </a:rPr>
              <a:t>)</a:t>
            </a:r>
          </a:p>
          <a:p>
            <a:pPr marL="342900" indent="-342900"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pl-PL" sz="2400" b="1" dirty="0">
                <a:solidFill>
                  <a:schemeClr val="tx2"/>
                </a:solidFill>
                <a:hlinkClick r:id="rId6" tooltip="Korzenionóżki"/>
              </a:rPr>
              <a:t>korzenionóżki</a:t>
            </a:r>
            <a:endParaRPr lang="pl-PL" sz="2400" b="1" dirty="0">
              <a:solidFill>
                <a:schemeClr val="tx2"/>
              </a:solidFill>
            </a:endParaRPr>
          </a:p>
          <a:p>
            <a:pPr marL="342900" indent="-342900"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pl-PL" sz="2400" b="1" dirty="0">
                <a:solidFill>
                  <a:schemeClr val="tx2"/>
                </a:solidFill>
                <a:hlinkClick r:id="rId7" tooltip="Promienionóżki"/>
              </a:rPr>
              <a:t>promienionóżki</a:t>
            </a:r>
            <a:endParaRPr lang="pl-PL" sz="2400" b="1" dirty="0">
              <a:solidFill>
                <a:schemeClr val="tx2"/>
              </a:solidFill>
            </a:endParaRPr>
          </a:p>
          <a:p>
            <a:pPr marL="342900" indent="-342900"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pl-PL" sz="2400" b="1" dirty="0">
                <a:solidFill>
                  <a:schemeClr val="tx2"/>
                </a:solidFill>
                <a:hlinkClick r:id="rId8" tooltip="Apikompleksy"/>
              </a:rPr>
              <a:t>sporowce</a:t>
            </a:r>
            <a:endParaRPr lang="pl-PL" sz="2400" b="1" dirty="0">
              <a:solidFill>
                <a:schemeClr val="tx2"/>
              </a:solidFill>
            </a:endParaRPr>
          </a:p>
          <a:p>
            <a:pPr marL="342900" indent="-342900"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pl-PL" sz="2400" b="1" dirty="0">
                <a:solidFill>
                  <a:schemeClr val="tx2"/>
                </a:solidFill>
                <a:hlinkClick r:id="rId9" tooltip="Orzęski"/>
              </a:rPr>
              <a:t>orzęski</a:t>
            </a:r>
            <a:r>
              <a:rPr lang="pl-PL" sz="2400" b="1" dirty="0">
                <a:solidFill>
                  <a:schemeClr val="tx2"/>
                </a:solidFill>
              </a:rPr>
              <a:t> (</a:t>
            </a:r>
            <a:r>
              <a:rPr lang="pl-PL" sz="2400" b="1" i="1" dirty="0" err="1">
                <a:solidFill>
                  <a:schemeClr val="tx2"/>
                </a:solidFill>
              </a:rPr>
              <a:t>Ciliates</a:t>
            </a:r>
            <a:r>
              <a:rPr lang="pl-PL" sz="2400" b="1" dirty="0">
                <a:solidFill>
                  <a:schemeClr val="tx2"/>
                </a:solidFill>
              </a:rPr>
              <a:t>)</a:t>
            </a:r>
          </a:p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pl-PL" altLang="pl-PL" sz="2400" dirty="0"/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DD0BFF6E-A243-43D1-87E9-D78BA8EBC55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648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1">
            <a:extLst>
              <a:ext uri="{FF2B5EF4-FFF2-40B4-BE49-F238E27FC236}">
                <a16:creationId xmlns:a16="http://schemas.microsoft.com/office/drawing/2014/main" id="{8F6A1B16-76EF-41B5-9E09-33F4CA2044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063" y="857250"/>
            <a:ext cx="7693025" cy="341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algn="just" eaLnBrk="1" hangingPunct="1">
              <a:buClrTx/>
              <a:buFontTx/>
              <a:buNone/>
            </a:pPr>
            <a:r>
              <a:rPr lang="pl-PL" altLang="pl-PL" sz="2400" b="1">
                <a:solidFill>
                  <a:srgbClr val="000000"/>
                </a:solidFill>
              </a:rPr>
              <a:t>Wiciowce </a:t>
            </a:r>
            <a:r>
              <a:rPr lang="pl-PL" altLang="pl-PL" sz="2400" b="1" i="1">
                <a:solidFill>
                  <a:srgbClr val="000000"/>
                </a:solidFill>
              </a:rPr>
              <a:t>(Flagellata</a:t>
            </a:r>
            <a:r>
              <a:rPr lang="pl-PL" altLang="pl-PL" sz="2400" b="1">
                <a:solidFill>
                  <a:srgbClr val="000000"/>
                </a:solidFill>
              </a:rPr>
              <a:t>)</a:t>
            </a:r>
            <a:r>
              <a:rPr lang="pl-PL" altLang="pl-PL" sz="2400">
                <a:solidFill>
                  <a:srgbClr val="000000"/>
                </a:solidFill>
              </a:rPr>
              <a:t> – za typowe formy zwierzęce należy uznać komórki bezbarwne i odżywiające się wyłącznie cudzożywnie</a:t>
            </a:r>
          </a:p>
          <a:p>
            <a:pPr algn="just" eaLnBrk="1" hangingPunct="1">
              <a:buClrTx/>
              <a:buFontTx/>
              <a:buNone/>
            </a:pPr>
            <a:endParaRPr lang="pl-PL" altLang="pl-PL" sz="2400" i="1">
              <a:solidFill>
                <a:srgbClr val="000000"/>
              </a:solidFill>
            </a:endParaRPr>
          </a:p>
          <a:p>
            <a:pPr algn="just" eaLnBrk="1" hangingPunct="1">
              <a:buClrTx/>
              <a:buFontTx/>
              <a:buNone/>
            </a:pPr>
            <a:r>
              <a:rPr lang="pl-PL" altLang="pl-PL" sz="2400" i="1">
                <a:solidFill>
                  <a:srgbClr val="000000"/>
                </a:solidFill>
              </a:rPr>
              <a:t>Bodo putrinus</a:t>
            </a:r>
            <a:r>
              <a:rPr lang="pl-PL" altLang="pl-PL" sz="2400">
                <a:solidFill>
                  <a:srgbClr val="000000"/>
                </a:solidFill>
              </a:rPr>
              <a:t> – wskaźnik biologiczny wód polisaprobowych, występujący we wszystkich porach roku w wodzie ze zgniłą materia organiczną lub w wodach zanieczyszczonych fekaliami, w szlamie na ścianach kanałów i w mule przybrzeżnym rzek i jezior.</a:t>
            </a:r>
          </a:p>
        </p:txBody>
      </p:sp>
      <p:pic>
        <p:nvPicPr>
          <p:cNvPr id="6147" name="Picture 2">
            <a:extLst>
              <a:ext uri="{FF2B5EF4-FFF2-40B4-BE49-F238E27FC236}">
                <a16:creationId xmlns:a16="http://schemas.microsoft.com/office/drawing/2014/main" id="{756D7204-8D82-4E41-B290-8E1BDD4794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2950" y="4365625"/>
            <a:ext cx="2357438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F08F3185-62B9-40F3-86C9-8C61E1E125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106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>
            <a:extLst>
              <a:ext uri="{FF2B5EF4-FFF2-40B4-BE49-F238E27FC236}">
                <a16:creationId xmlns:a16="http://schemas.microsoft.com/office/drawing/2014/main" id="{47F4FFBE-9781-4EA8-B324-7CBD6362DB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260350"/>
            <a:ext cx="8083550" cy="4065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pl-PL" altLang="pl-PL" sz="2000" b="1">
                <a:solidFill>
                  <a:srgbClr val="000000"/>
                </a:solidFill>
              </a:rPr>
              <a:t>Pierwotniaki w wodzie wodociągowej</a:t>
            </a:r>
          </a:p>
          <a:p>
            <a:pPr algn="ctr" eaLnBrk="1" hangingPunct="1">
              <a:buClrTx/>
              <a:buFontTx/>
              <a:buNone/>
            </a:pPr>
            <a:endParaRPr lang="en-US" altLang="pl-PL" sz="1600" b="1" i="1">
              <a:solidFill>
                <a:srgbClr val="000000"/>
              </a:solidFill>
            </a:endParaRPr>
          </a:p>
          <a:p>
            <a:pPr algn="just" eaLnBrk="1" hangingPunct="1">
              <a:buClrTx/>
              <a:buFontTx/>
              <a:buNone/>
            </a:pPr>
            <a:r>
              <a:rPr lang="pl-PL" altLang="pl-PL" sz="2000">
                <a:solidFill>
                  <a:srgbClr val="000000"/>
                </a:solidFill>
              </a:rPr>
              <a:t>       </a:t>
            </a:r>
            <a:r>
              <a:rPr lang="en-US" altLang="pl-PL" sz="1600" b="1">
                <a:solidFill>
                  <a:srgbClr val="000000"/>
                </a:solidFill>
              </a:rPr>
              <a:t>Pasożyt: Lamblia </a:t>
            </a:r>
            <a:r>
              <a:rPr lang="en-US" altLang="pl-PL" sz="1600" b="1" i="1">
                <a:solidFill>
                  <a:srgbClr val="000000"/>
                </a:solidFill>
              </a:rPr>
              <a:t>Lamblia intestinalis (=Giardia lamblia)</a:t>
            </a:r>
            <a:endParaRPr lang="pl-PL" altLang="pl-PL" sz="1600">
              <a:solidFill>
                <a:srgbClr val="000000"/>
              </a:solidFill>
            </a:endParaRP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l-PL" altLang="pl-PL">
                <a:solidFill>
                  <a:srgbClr val="000000"/>
                </a:solidFill>
              </a:rPr>
              <a:t>Ciało kształtu gruszkowatego, długości 10-20 µm. Zawiera cztery pary wici, 2 pałeczki usztywniające – aksonemy oraz dwa jądra. Strona grzbietowa jest wypukła, a brzuszna płaska. W przedniej części posiada krążek czepny. 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l-PL" altLang="pl-PL">
                <a:solidFill>
                  <a:srgbClr val="000000"/>
                </a:solidFill>
              </a:rPr>
              <a:t>Rozmnaża się przez podział. Ma zdolność tworzenia cyst (1 g kału może zawierać kilka milionów cyst). Osiedla się w jelicie cienkim, w trzustce i w drogach żółciowych. 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l-PL" altLang="pl-PL">
                <a:solidFill>
                  <a:srgbClr val="000000"/>
                </a:solidFill>
              </a:rPr>
              <a:t>Lamblioza przebiega w formie utajonej lub ostrej.  Zakażenie następuje po spożyciu wody i pokarmu zanieczyszczonych cystami. Badania wykazały, że około 10% ludzi dorosłych w Polsce jest zakażonych lamblią. 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l-PL" altLang="pl-PL">
                <a:solidFill>
                  <a:srgbClr val="000000"/>
                </a:solidFill>
              </a:rPr>
              <a:t>Cysty </a:t>
            </a:r>
            <a:r>
              <a:rPr lang="pl-PL" altLang="pl-PL" i="1">
                <a:solidFill>
                  <a:srgbClr val="000000"/>
                </a:solidFill>
              </a:rPr>
              <a:t>Giardia</a:t>
            </a:r>
            <a:r>
              <a:rPr lang="pl-PL" altLang="pl-PL">
                <a:solidFill>
                  <a:srgbClr val="000000"/>
                </a:solidFill>
              </a:rPr>
              <a:t> są oporne na działanie chloru, dlatego w rejonach epidemii zaleca się gotowanie lub filtrowanie wody. </a:t>
            </a:r>
          </a:p>
        </p:txBody>
      </p:sp>
      <p:pic>
        <p:nvPicPr>
          <p:cNvPr id="8195" name="Picture 2">
            <a:extLst>
              <a:ext uri="{FF2B5EF4-FFF2-40B4-BE49-F238E27FC236}">
                <a16:creationId xmlns:a16="http://schemas.microsoft.com/office/drawing/2014/main" id="{32B96DC7-BC61-493C-A72C-8B7DE4B9BE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7313" y="4076700"/>
            <a:ext cx="3240087" cy="2551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931A2D02-1F7B-425F-9289-C6949863D2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481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1">
            <a:extLst>
              <a:ext uri="{FF2B5EF4-FFF2-40B4-BE49-F238E27FC236}">
                <a16:creationId xmlns:a16="http://schemas.microsoft.com/office/drawing/2014/main" id="{379B7A77-25C5-4D48-8D4E-2878DA9A73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260350"/>
            <a:ext cx="8374063" cy="427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algn="just" eaLnBrk="1" hangingPunct="1">
              <a:buClrTx/>
              <a:buFontTx/>
              <a:buNone/>
            </a:pPr>
            <a:endParaRPr lang="pl-PL" altLang="pl-PL" b="1">
              <a:solidFill>
                <a:srgbClr val="000000"/>
              </a:solidFill>
            </a:endParaRPr>
          </a:p>
          <a:p>
            <a:pPr algn="just" eaLnBrk="1" hangingPunct="1">
              <a:buClrTx/>
            </a:pPr>
            <a:r>
              <a:rPr lang="pl-PL" altLang="pl-PL" b="1">
                <a:solidFill>
                  <a:srgbClr val="000000"/>
                </a:solidFill>
              </a:rPr>
              <a:t>Pierwotniaki w wodzie wodociągowej</a:t>
            </a:r>
          </a:p>
          <a:p>
            <a:pPr algn="just" eaLnBrk="1" hangingPunct="1">
              <a:buClrTx/>
              <a:buFontTx/>
              <a:buNone/>
            </a:pPr>
            <a:r>
              <a:rPr lang="pl-PL" altLang="pl-PL" b="1">
                <a:solidFill>
                  <a:srgbClr val="000000"/>
                </a:solidFill>
              </a:rPr>
              <a:t>Cryptosporidium parvum</a:t>
            </a:r>
            <a:r>
              <a:rPr lang="pl-PL" altLang="pl-PL">
                <a:solidFill>
                  <a:srgbClr val="000000"/>
                </a:solidFill>
              </a:rPr>
              <a:t> </a:t>
            </a:r>
          </a:p>
          <a:p>
            <a:pPr algn="just" eaLnBrk="1" hangingPunct="1">
              <a:buClrTx/>
              <a:buFontTx/>
              <a:buNone/>
            </a:pPr>
            <a:endParaRPr lang="pl-PL" altLang="pl-PL">
              <a:solidFill>
                <a:srgbClr val="000000"/>
              </a:solidFill>
            </a:endParaRP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l-PL" altLang="pl-PL" sz="2000">
                <a:solidFill>
                  <a:srgbClr val="000000"/>
                </a:solidFill>
              </a:rPr>
              <a:t>powszechnie występujący pasożyt zwierząt domowych. 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l-PL" altLang="pl-PL" sz="2000">
                <a:solidFill>
                  <a:srgbClr val="000000"/>
                </a:solidFill>
              </a:rPr>
              <a:t>do zakażeń u ludzi dochodzi, gdy zasoby wody pitnej są zanieczyszczone przez ścieki pochodzące z gospodarstw rolnych. Zakażenie powoduje obfite biegunki, które ustępują samoistnie. 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pl-PL" altLang="pl-PL" sz="2000">
                <a:solidFill>
                  <a:srgbClr val="000000"/>
                </a:solidFill>
              </a:rPr>
              <a:t>pasożyt wewnątrzkomórkowy, głównie w komórkach nabłonka przewodu pokarmowego wielu zwierząt oraz ludzi. W rozwoju </a:t>
            </a:r>
            <a:r>
              <a:rPr lang="pl-PL" altLang="pl-PL" sz="2000" i="1">
                <a:solidFill>
                  <a:srgbClr val="000000"/>
                </a:solidFill>
              </a:rPr>
              <a:t>Cryptosporidium</a:t>
            </a:r>
            <a:r>
              <a:rPr lang="pl-PL" altLang="pl-PL" sz="2000">
                <a:solidFill>
                  <a:srgbClr val="000000"/>
                </a:solidFill>
              </a:rPr>
              <a:t> wyróżnia się kilka stadiów endogennych i jedno stadium egzogenne, którym jest inwazyjna oocysta. Grubościenne oocysty wydalane z kałem mogą natychmiast sporulować w środowisku zewnętrznym, a uwalniane sporozoity są inwazyjne dla żywiciela. </a:t>
            </a:r>
          </a:p>
        </p:txBody>
      </p:sp>
      <p:pic>
        <p:nvPicPr>
          <p:cNvPr id="10243" name="Obraz 1">
            <a:extLst>
              <a:ext uri="{FF2B5EF4-FFF2-40B4-BE49-F238E27FC236}">
                <a16:creationId xmlns:a16="http://schemas.microsoft.com/office/drawing/2014/main" id="{3EA3A2F4-F6B5-4562-984A-59E0535BD9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4581525"/>
            <a:ext cx="2987675" cy="202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1A9DCB65-F262-4541-9BEF-D3603B899A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72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1">
            <a:extLst>
              <a:ext uri="{FF2B5EF4-FFF2-40B4-BE49-F238E27FC236}">
                <a16:creationId xmlns:a16="http://schemas.microsoft.com/office/drawing/2014/main" id="{ED9C0A19-F00D-44A0-B23B-2214B635BB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3575" y="568325"/>
            <a:ext cx="7869238" cy="2833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pl-PL" altLang="pl-PL" b="1">
                <a:solidFill>
                  <a:srgbClr val="000000"/>
                </a:solidFill>
              </a:rPr>
              <a:t>Korzenionóżki </a:t>
            </a:r>
            <a:r>
              <a:rPr lang="pl-PL" altLang="pl-PL" b="1" i="1">
                <a:solidFill>
                  <a:srgbClr val="000000"/>
                </a:solidFill>
              </a:rPr>
              <a:t>Rhizopoda</a:t>
            </a:r>
          </a:p>
          <a:p>
            <a:pPr algn="just" eaLnBrk="1" hangingPunct="1">
              <a:buClrTx/>
              <a:buFontTx/>
              <a:buNone/>
            </a:pPr>
            <a:r>
              <a:rPr lang="pl-PL" altLang="pl-PL" sz="2000">
                <a:solidFill>
                  <a:srgbClr val="000000"/>
                </a:solidFill>
              </a:rPr>
              <a:t>Kształt ciała zmienny, średnica 10-60 µm, wytwarza wypustki cytoplazmatyczne, dzięki czemu porusza się (pełzając). Posiada wodniczki pokarmowe, tętniące, jedno jądro i materiały zapasowe.</a:t>
            </a:r>
          </a:p>
          <a:p>
            <a:pPr algn="just" eaLnBrk="1" hangingPunct="1">
              <a:buClrTx/>
              <a:buFontTx/>
              <a:buNone/>
            </a:pPr>
            <a:endParaRPr lang="pl-PL" altLang="pl-PL" sz="2000" i="1">
              <a:solidFill>
                <a:srgbClr val="000000"/>
              </a:solidFill>
            </a:endParaRPr>
          </a:p>
          <a:p>
            <a:pPr algn="just" eaLnBrk="1" hangingPunct="1">
              <a:buClrTx/>
              <a:buFontTx/>
              <a:buNone/>
            </a:pPr>
            <a:r>
              <a:rPr lang="pl-PL" altLang="pl-PL" sz="2000" i="1">
                <a:solidFill>
                  <a:srgbClr val="000000"/>
                </a:solidFill>
              </a:rPr>
              <a:t>Amoeba limax</a:t>
            </a:r>
            <a:r>
              <a:rPr lang="pl-PL" altLang="pl-PL" sz="2000">
                <a:solidFill>
                  <a:srgbClr val="000000"/>
                </a:solidFill>
              </a:rPr>
              <a:t> - żywi się bakteriami oraz gnijącymi substancjami organicznymi, typowa dla ścieków celulozowych. Ameba potrzebuje do życia śladowych ilości tlenu i jest odporna na obecność amoniaku.</a:t>
            </a:r>
          </a:p>
        </p:txBody>
      </p:sp>
      <p:sp>
        <p:nvSpPr>
          <p:cNvPr id="12291" name="Text Box 2">
            <a:extLst>
              <a:ext uri="{FF2B5EF4-FFF2-40B4-BE49-F238E27FC236}">
                <a16:creationId xmlns:a16="http://schemas.microsoft.com/office/drawing/2014/main" id="{85D81006-D52B-4C45-8112-F0358F7A42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55738" y="3016250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pic>
        <p:nvPicPr>
          <p:cNvPr id="12292" name="Picture 3">
            <a:extLst>
              <a:ext uri="{FF2B5EF4-FFF2-40B4-BE49-F238E27FC236}">
                <a16:creationId xmlns:a16="http://schemas.microsoft.com/office/drawing/2014/main" id="{77BD2325-1650-4AD0-83AC-6ACDDDF54F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8988" y="3716338"/>
            <a:ext cx="3470275" cy="2520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55FB29F9-30B4-4C83-8F38-4B7A6810E6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74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1">
            <a:extLst>
              <a:ext uri="{FF2B5EF4-FFF2-40B4-BE49-F238E27FC236}">
                <a16:creationId xmlns:a16="http://schemas.microsoft.com/office/drawing/2014/main" id="{88A31149-951F-4CF8-B556-0B3586D7B9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552" y="18980"/>
            <a:ext cx="8229600" cy="5326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algn="just" eaLnBrk="1" hangingPunct="1">
              <a:buClrTx/>
              <a:buFontTx/>
              <a:buNone/>
            </a:pPr>
            <a:endParaRPr lang="pl-PL" altLang="pl-PL" sz="2000" i="1" dirty="0">
              <a:solidFill>
                <a:srgbClr val="000000"/>
              </a:solidFill>
            </a:endParaRPr>
          </a:p>
          <a:p>
            <a:pPr algn="just" eaLnBrk="1" hangingPunct="1">
              <a:buClrTx/>
            </a:pPr>
            <a:r>
              <a:rPr lang="pl-PL" altLang="pl-PL" sz="2000" b="1" dirty="0">
                <a:solidFill>
                  <a:srgbClr val="000000"/>
                </a:solidFill>
              </a:rPr>
              <a:t>Pierwotniaki w wodzie wodociągowej</a:t>
            </a:r>
          </a:p>
          <a:p>
            <a:pPr algn="just" eaLnBrk="1" hangingPunct="1">
              <a:buClrTx/>
            </a:pPr>
            <a:endParaRPr lang="pl-PL" altLang="pl-PL" sz="2000" b="1" dirty="0">
              <a:solidFill>
                <a:srgbClr val="000000"/>
              </a:solidFill>
            </a:endParaRPr>
          </a:p>
          <a:p>
            <a:pPr algn="just" eaLnBrk="1" hangingPunct="1">
              <a:buClrTx/>
              <a:buFontTx/>
              <a:buNone/>
            </a:pPr>
            <a:r>
              <a:rPr lang="pl-PL" altLang="pl-PL" sz="2000" i="1" dirty="0" err="1">
                <a:solidFill>
                  <a:srgbClr val="000000"/>
                </a:solidFill>
              </a:rPr>
              <a:t>Entamoeba</a:t>
            </a:r>
            <a:r>
              <a:rPr lang="pl-PL" altLang="pl-PL" sz="2000" i="1" dirty="0">
                <a:solidFill>
                  <a:srgbClr val="000000"/>
                </a:solidFill>
              </a:rPr>
              <a:t> </a:t>
            </a:r>
            <a:r>
              <a:rPr lang="pl-PL" altLang="pl-PL" sz="2000" i="1" dirty="0" err="1">
                <a:solidFill>
                  <a:srgbClr val="000000"/>
                </a:solidFill>
              </a:rPr>
              <a:t>histolytica</a:t>
            </a:r>
            <a:r>
              <a:rPr lang="pl-PL" altLang="pl-PL" sz="2000" dirty="0">
                <a:solidFill>
                  <a:srgbClr val="000000"/>
                </a:solidFill>
              </a:rPr>
              <a:t> – pełzak (ameba). Jest powszechnie występującym pasożytem jelitowym, atakującym do 10% populacji ludzkiej. </a:t>
            </a:r>
          </a:p>
          <a:p>
            <a:pPr algn="just" eaLnBrk="1" hangingPunct="1">
              <a:buClrTx/>
              <a:buFontTx/>
              <a:buNone/>
            </a:pPr>
            <a:r>
              <a:rPr lang="pl-PL" altLang="pl-PL" sz="2000" dirty="0">
                <a:solidFill>
                  <a:srgbClr val="000000"/>
                </a:solidFill>
              </a:rPr>
              <a:t>Choroba (pełzakowica) przenosi się głównie drogą </a:t>
            </a:r>
            <a:r>
              <a:rPr lang="pl-PL" altLang="pl-PL" sz="2000" dirty="0" err="1">
                <a:solidFill>
                  <a:srgbClr val="000000"/>
                </a:solidFill>
              </a:rPr>
              <a:t>fekalno</a:t>
            </a:r>
            <a:r>
              <a:rPr lang="pl-PL" altLang="pl-PL" sz="2000" dirty="0">
                <a:solidFill>
                  <a:srgbClr val="000000"/>
                </a:solidFill>
              </a:rPr>
              <a:t>-oralną, najczęściej przez wodę, skażone warzywa i muchy. Powszechnymi objawami zarażenia jelitowego są biegunki, bóle brzucha, wzdęcia, owrzodzenia jelitowe lub wątroby, płuc, mózgu. </a:t>
            </a:r>
          </a:p>
          <a:p>
            <a:pPr algn="just" eaLnBrk="1" hangingPunct="1">
              <a:buClrTx/>
              <a:buFontTx/>
              <a:buNone/>
            </a:pPr>
            <a:r>
              <a:rPr lang="pl-PL" altLang="pl-PL" sz="2000" dirty="0">
                <a:solidFill>
                  <a:srgbClr val="000000"/>
                </a:solidFill>
              </a:rPr>
              <a:t>Zwykłe chlorowanie wody nie zabija pasożyta otorbionego.</a:t>
            </a:r>
            <a:r>
              <a:rPr lang="pl-PL" altLang="pl-PL" sz="2000" b="1" dirty="0">
                <a:solidFill>
                  <a:srgbClr val="000000"/>
                </a:solidFill>
              </a:rPr>
              <a:t> </a:t>
            </a:r>
          </a:p>
          <a:p>
            <a:pPr algn="just" eaLnBrk="1" hangingPunct="1">
              <a:buClrTx/>
              <a:buFontTx/>
              <a:buNone/>
            </a:pPr>
            <a:r>
              <a:rPr lang="pl-PL" altLang="pl-PL" sz="2000" dirty="0">
                <a:solidFill>
                  <a:srgbClr val="000000"/>
                </a:solidFill>
              </a:rPr>
              <a:t>Organizmy kosmopolityczne. Uczestniczą one w obiegu pokarmowym i energetycznym, redukując naturalne zanieczyszczenia biologiczne w zbiornikach wodnych. </a:t>
            </a:r>
          </a:p>
          <a:p>
            <a:pPr algn="just" eaLnBrk="1" hangingPunct="1">
              <a:buClrTx/>
              <a:buFontTx/>
              <a:buNone/>
            </a:pPr>
            <a:r>
              <a:rPr lang="pl-PL" altLang="pl-PL" sz="2000" dirty="0">
                <a:solidFill>
                  <a:srgbClr val="000000"/>
                </a:solidFill>
              </a:rPr>
              <a:t>Ostatnio ciężar badań nad pełzakami wolnożyjącymi przesunął się z bezpośrednich efektów patogenicznych na ich rolę jako przenośników chorobotwórczych bakterii. 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D880474F-A7EE-4354-AF19-DD3B4CA30AA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4" name="Picture 1">
            <a:extLst>
              <a:ext uri="{FF2B5EF4-FFF2-40B4-BE49-F238E27FC236}">
                <a16:creationId xmlns:a16="http://schemas.microsoft.com/office/drawing/2014/main" id="{723E58C7-D9EA-498C-A7D8-EA9FE1E6CF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5024495"/>
            <a:ext cx="2541662" cy="1839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630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1">
            <a:extLst>
              <a:ext uri="{FF2B5EF4-FFF2-40B4-BE49-F238E27FC236}">
                <a16:creationId xmlns:a16="http://schemas.microsoft.com/office/drawing/2014/main" id="{21532408-3F93-4599-A579-7B1F8823B2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404813"/>
            <a:ext cx="7848600" cy="167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pl-PL" altLang="pl-PL" sz="2400" b="1">
                <a:solidFill>
                  <a:srgbClr val="000000"/>
                </a:solidFill>
              </a:rPr>
              <a:t>Orzęski – </a:t>
            </a:r>
            <a:r>
              <a:rPr lang="pl-PL" altLang="pl-PL" sz="2400" b="1" i="1">
                <a:solidFill>
                  <a:srgbClr val="000000"/>
                </a:solidFill>
              </a:rPr>
              <a:t>Cilita</a:t>
            </a:r>
          </a:p>
          <a:p>
            <a:pPr algn="just" eaLnBrk="1" hangingPunct="1">
              <a:buClrTx/>
              <a:buFontTx/>
              <a:buNone/>
            </a:pPr>
            <a:r>
              <a:rPr lang="pl-PL" altLang="pl-PL" sz="2000">
                <a:solidFill>
                  <a:srgbClr val="000000"/>
                </a:solidFill>
              </a:rPr>
              <a:t>Szeroko rozpowszechniony w wodach stojących i płynących, zanieczyszczonych substancjami organicznymi; służą jako wskaźnik biologiczny stopnia zanieczyszczenia wód, kondycji osadu czynnego i złóż biologicznych</a:t>
            </a:r>
          </a:p>
        </p:txBody>
      </p:sp>
      <p:sp>
        <p:nvSpPr>
          <p:cNvPr id="16387" name="Text Box 2">
            <a:extLst>
              <a:ext uri="{FF2B5EF4-FFF2-40B4-BE49-F238E27FC236}">
                <a16:creationId xmlns:a16="http://schemas.microsoft.com/office/drawing/2014/main" id="{6591E159-7EB3-4C5A-8774-535DA8E10C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66813" y="2368550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pic>
        <p:nvPicPr>
          <p:cNvPr id="16388" name="Picture 3">
            <a:extLst>
              <a:ext uri="{FF2B5EF4-FFF2-40B4-BE49-F238E27FC236}">
                <a16:creationId xmlns:a16="http://schemas.microsoft.com/office/drawing/2014/main" id="{6A3E61F8-3A0E-40DA-8D78-0452EB081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2276475"/>
            <a:ext cx="5257800" cy="381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5AF9D4BE-8800-4D8C-BC44-2C78EB1484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43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>
            <a:extLst>
              <a:ext uri="{FF2B5EF4-FFF2-40B4-BE49-F238E27FC236}">
                <a16:creationId xmlns:a16="http://schemas.microsoft.com/office/drawing/2014/main" id="{4BEAB63B-F65F-43CC-8E03-57F77AECDB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04813"/>
            <a:ext cx="3579813" cy="242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5" name="Picture 5">
            <a:extLst>
              <a:ext uri="{FF2B5EF4-FFF2-40B4-BE49-F238E27FC236}">
                <a16:creationId xmlns:a16="http://schemas.microsoft.com/office/drawing/2014/main" id="{1DA073B8-B3DA-492B-B15D-D535810EF6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04813"/>
            <a:ext cx="3481388" cy="242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6" name="Obraz 1">
            <a:extLst>
              <a:ext uri="{FF2B5EF4-FFF2-40B4-BE49-F238E27FC236}">
                <a16:creationId xmlns:a16="http://schemas.microsoft.com/office/drawing/2014/main" id="{0DDF9E13-644F-46C8-BABC-5FD4985C4E3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75" y="3357563"/>
            <a:ext cx="2547938" cy="295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Obraz 2">
            <a:extLst>
              <a:ext uri="{FF2B5EF4-FFF2-40B4-BE49-F238E27FC236}">
                <a16:creationId xmlns:a16="http://schemas.microsoft.com/office/drawing/2014/main" id="{F5C892E8-746F-40F2-95CC-F361EBEA9FA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3654425"/>
            <a:ext cx="3733800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25113AA9-5C03-44F0-8E91-AA82AC0223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366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1">
            <a:extLst>
              <a:ext uri="{FF2B5EF4-FFF2-40B4-BE49-F238E27FC236}">
                <a16:creationId xmlns:a16="http://schemas.microsoft.com/office/drawing/2014/main" id="{3D5F378F-3E54-46E6-B1EE-24C3406E32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3575" y="539750"/>
            <a:ext cx="7940675" cy="375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pl-PL" altLang="pl-PL" sz="2000" b="1">
                <a:solidFill>
                  <a:srgbClr val="000000"/>
                </a:solidFill>
              </a:rPr>
              <a:t>Zwierzęta wielokomórkowe – </a:t>
            </a:r>
            <a:r>
              <a:rPr lang="pl-PL" altLang="pl-PL" sz="2000" b="1" i="1">
                <a:solidFill>
                  <a:srgbClr val="000000"/>
                </a:solidFill>
              </a:rPr>
              <a:t>Metazoa</a:t>
            </a:r>
          </a:p>
          <a:p>
            <a:pPr eaLnBrk="1" hangingPunct="1">
              <a:buClrTx/>
              <a:buFontTx/>
              <a:buNone/>
            </a:pPr>
            <a:endParaRPr lang="pl-PL" altLang="pl-PL" sz="2000">
              <a:solidFill>
                <a:srgbClr val="000000"/>
              </a:solidFill>
            </a:endParaRPr>
          </a:p>
          <a:p>
            <a:pPr eaLnBrk="1" hangingPunct="1">
              <a:buClrTx/>
              <a:buFontTx/>
              <a:buNone/>
            </a:pPr>
            <a:r>
              <a:rPr lang="pl-PL" altLang="pl-PL" sz="2000">
                <a:solidFill>
                  <a:srgbClr val="000000"/>
                </a:solidFill>
              </a:rPr>
              <a:t>cechuje wielokomórkowe ciało złożone nie tylko z dużej liczby komórek, lecz także zróżnicowane pod względem strukturalnym i funkcjonalnym w tkanki.</a:t>
            </a:r>
          </a:p>
          <a:p>
            <a:pPr eaLnBrk="1" hangingPunct="1">
              <a:buClrTx/>
              <a:buFontTx/>
              <a:buNone/>
            </a:pPr>
            <a:endParaRPr lang="pl-PL" altLang="pl-PL" sz="2000" b="1">
              <a:solidFill>
                <a:srgbClr val="000000"/>
              </a:solidFill>
            </a:endParaRPr>
          </a:p>
          <a:p>
            <a:pPr algn="ctr" eaLnBrk="1" hangingPunct="1">
              <a:buClrTx/>
              <a:buFontTx/>
              <a:buNone/>
            </a:pPr>
            <a:r>
              <a:rPr lang="pl-PL" altLang="pl-PL" sz="2000" b="1">
                <a:solidFill>
                  <a:srgbClr val="000000"/>
                </a:solidFill>
              </a:rPr>
              <a:t>Gąbki-</a:t>
            </a:r>
            <a:r>
              <a:rPr lang="pl-PL" altLang="pl-PL" sz="2000" b="1" i="1">
                <a:solidFill>
                  <a:srgbClr val="000000"/>
                </a:solidFill>
              </a:rPr>
              <a:t>Spongia</a:t>
            </a:r>
          </a:p>
          <a:p>
            <a:pPr algn="ctr" eaLnBrk="1" hangingPunct="1">
              <a:buClrTx/>
              <a:buFontTx/>
              <a:buNone/>
            </a:pPr>
            <a:endParaRPr lang="pl-PL" altLang="pl-PL" sz="2000">
              <a:solidFill>
                <a:srgbClr val="000000"/>
              </a:solidFill>
            </a:endParaRPr>
          </a:p>
          <a:p>
            <a:pPr eaLnBrk="1" hangingPunct="1">
              <a:buClrTx/>
              <a:buFontTx/>
              <a:buNone/>
            </a:pPr>
            <a:r>
              <a:rPr lang="pl-PL" altLang="pl-PL" sz="2000">
                <a:solidFill>
                  <a:srgbClr val="000000"/>
                </a:solidFill>
              </a:rPr>
              <a:t>Prymitywne zwierzęta wodne, zamieszkujące głównie morza. Przedstawicielami gąbek słodkowodnych jest nadecznik – </a:t>
            </a:r>
            <a:r>
              <a:rPr lang="pl-PL" altLang="pl-PL" sz="2000" i="1">
                <a:solidFill>
                  <a:srgbClr val="000000"/>
                </a:solidFill>
              </a:rPr>
              <a:t>Spongilla</a:t>
            </a:r>
            <a:r>
              <a:rPr lang="pl-PL" altLang="pl-PL" sz="2000">
                <a:solidFill>
                  <a:srgbClr val="000000"/>
                </a:solidFill>
              </a:rPr>
              <a:t> </a:t>
            </a:r>
            <a:r>
              <a:rPr lang="pl-PL" altLang="pl-PL" sz="2000" i="1">
                <a:solidFill>
                  <a:srgbClr val="000000"/>
                </a:solidFill>
              </a:rPr>
              <a:t>lacustris</a:t>
            </a:r>
            <a:r>
              <a:rPr lang="pl-PL" altLang="pl-PL" sz="2000">
                <a:solidFill>
                  <a:srgbClr val="000000"/>
                </a:solidFill>
              </a:rPr>
              <a:t> oraz </a:t>
            </a:r>
            <a:r>
              <a:rPr lang="pl-PL" altLang="pl-PL" sz="2000" i="1">
                <a:solidFill>
                  <a:srgbClr val="000000"/>
                </a:solidFill>
              </a:rPr>
              <a:t>Euphydatia fluviatilis</a:t>
            </a:r>
            <a:r>
              <a:rPr lang="pl-PL" altLang="pl-PL" sz="2000">
                <a:solidFill>
                  <a:srgbClr val="000000"/>
                </a:solidFill>
              </a:rPr>
              <a:t> – duże bulwowate narośla w urządzeniach odprowadzających i doprowadzających wodę na SUW</a:t>
            </a:r>
          </a:p>
        </p:txBody>
      </p:sp>
      <p:pic>
        <p:nvPicPr>
          <p:cNvPr id="20483" name="Picture 2">
            <a:extLst>
              <a:ext uri="{FF2B5EF4-FFF2-40B4-BE49-F238E27FC236}">
                <a16:creationId xmlns:a16="http://schemas.microsoft.com/office/drawing/2014/main" id="{A26A89EE-E86A-48E1-AE82-F78FEB33C5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4591050"/>
            <a:ext cx="2019300" cy="226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4" name="Picture 3">
            <a:extLst>
              <a:ext uri="{FF2B5EF4-FFF2-40B4-BE49-F238E27FC236}">
                <a16:creationId xmlns:a16="http://schemas.microsoft.com/office/drawing/2014/main" id="{B0044385-5FCA-421E-B906-B154298145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4500563"/>
            <a:ext cx="2105025" cy="2357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8F8B0604-5ED1-45FC-96CD-7B382A9E8C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198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1">
            <a:extLst>
              <a:ext uri="{FF2B5EF4-FFF2-40B4-BE49-F238E27FC236}">
                <a16:creationId xmlns:a16="http://schemas.microsoft.com/office/drawing/2014/main" id="{14C51CDD-07CC-4E0D-A6DC-C94CB6E4D0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3938" y="333375"/>
            <a:ext cx="7148512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l-PL" altLang="pl-PL" sz="2000" b="1">
                <a:solidFill>
                  <a:srgbClr val="000000"/>
                </a:solidFill>
              </a:rPr>
              <a:t>Jamochłony – </a:t>
            </a:r>
            <a:r>
              <a:rPr lang="pl-PL" altLang="pl-PL" sz="2000" b="1" i="1">
                <a:solidFill>
                  <a:srgbClr val="000000"/>
                </a:solidFill>
              </a:rPr>
              <a:t>Coelenterata </a:t>
            </a:r>
            <a:r>
              <a:rPr lang="pl-PL" altLang="pl-PL" sz="2000">
                <a:solidFill>
                  <a:srgbClr val="000000"/>
                </a:solidFill>
              </a:rPr>
              <a:t>- organizmy wodne (morskie i słodkowodne) w wodach śródlądowych występuje </a:t>
            </a:r>
            <a:r>
              <a:rPr lang="pl-PL" altLang="pl-PL" sz="2000" i="1">
                <a:solidFill>
                  <a:srgbClr val="000000"/>
                </a:solidFill>
              </a:rPr>
              <a:t>Hydra</a:t>
            </a:r>
            <a:r>
              <a:rPr lang="pl-PL" altLang="pl-PL" sz="2000">
                <a:solidFill>
                  <a:srgbClr val="000000"/>
                </a:solidFill>
              </a:rPr>
              <a:t> – stułbia i </a:t>
            </a:r>
            <a:r>
              <a:rPr lang="pl-PL" altLang="pl-PL" sz="2000" i="1">
                <a:solidFill>
                  <a:srgbClr val="000000"/>
                </a:solidFill>
              </a:rPr>
              <a:t>Chlorohydra</a:t>
            </a:r>
            <a:r>
              <a:rPr lang="pl-PL" altLang="pl-PL" sz="2000">
                <a:solidFill>
                  <a:srgbClr val="000000"/>
                </a:solidFill>
              </a:rPr>
              <a:t>. </a:t>
            </a:r>
          </a:p>
          <a:p>
            <a:pPr eaLnBrk="1" hangingPunct="1">
              <a:buClrTx/>
              <a:buFontTx/>
              <a:buNone/>
            </a:pPr>
            <a:endParaRPr lang="pl-PL" altLang="pl-PL" sz="2000" b="1">
              <a:solidFill>
                <a:srgbClr val="000000"/>
              </a:solidFill>
            </a:endParaRPr>
          </a:p>
          <a:p>
            <a:pPr eaLnBrk="1" hangingPunct="1">
              <a:buClrTx/>
              <a:buFontTx/>
              <a:buNone/>
            </a:pPr>
            <a:r>
              <a:rPr lang="pl-PL" altLang="pl-PL" sz="2000" b="1">
                <a:solidFill>
                  <a:srgbClr val="000000"/>
                </a:solidFill>
              </a:rPr>
              <a:t>Robaki płaskie </a:t>
            </a:r>
            <a:r>
              <a:rPr lang="pl-PL" altLang="pl-PL" sz="2000" b="1" i="1">
                <a:solidFill>
                  <a:srgbClr val="000000"/>
                </a:solidFill>
              </a:rPr>
              <a:t>– Plathelmintes</a:t>
            </a:r>
          </a:p>
          <a:p>
            <a:pPr eaLnBrk="1" hangingPunct="1">
              <a:buClrTx/>
              <a:buFontTx/>
              <a:buNone/>
            </a:pPr>
            <a:endParaRPr lang="pl-PL" altLang="pl-PL" sz="2000">
              <a:solidFill>
                <a:srgbClr val="000000"/>
              </a:solidFill>
            </a:endParaRPr>
          </a:p>
          <a:p>
            <a:pPr eaLnBrk="1" hangingPunct="1">
              <a:buClrTx/>
              <a:buFontTx/>
              <a:buNone/>
            </a:pPr>
            <a:r>
              <a:rPr lang="pl-PL" altLang="pl-PL" sz="2000">
                <a:solidFill>
                  <a:srgbClr val="000000"/>
                </a:solidFill>
              </a:rPr>
              <a:t>Wirki – szeroko rozpowszechniony wypławek biały w wodach stojących</a:t>
            </a:r>
          </a:p>
          <a:p>
            <a:pPr eaLnBrk="1" hangingPunct="1">
              <a:buClrTx/>
              <a:buFontTx/>
              <a:buNone/>
            </a:pPr>
            <a:r>
              <a:rPr lang="pl-PL" altLang="pl-PL" sz="2000">
                <a:solidFill>
                  <a:srgbClr val="000000"/>
                </a:solidFill>
              </a:rPr>
              <a:t>Przywry i tasiemce – pasożyty wewnętrzne </a:t>
            </a:r>
          </a:p>
        </p:txBody>
      </p:sp>
      <p:pic>
        <p:nvPicPr>
          <p:cNvPr id="22531" name="Picture 2">
            <a:extLst>
              <a:ext uri="{FF2B5EF4-FFF2-40B4-BE49-F238E27FC236}">
                <a16:creationId xmlns:a16="http://schemas.microsoft.com/office/drawing/2014/main" id="{732FD98F-13F9-401E-ACA7-106CAB433E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3357563"/>
            <a:ext cx="3933825" cy="321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4AD11F66-1E39-46AE-8691-42D0CC8DEF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78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1">
            <a:extLst>
              <a:ext uri="{FF2B5EF4-FFF2-40B4-BE49-F238E27FC236}">
                <a16:creationId xmlns:a16="http://schemas.microsoft.com/office/drawing/2014/main" id="{14F927EF-05EB-4DDD-8DF2-7E4C771448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5013" y="260350"/>
            <a:ext cx="8158162" cy="3633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l-PL" altLang="pl-PL" b="1" dirty="0">
                <a:solidFill>
                  <a:srgbClr val="000000"/>
                </a:solidFill>
              </a:rPr>
              <a:t>Robaki obłe - </a:t>
            </a:r>
            <a:r>
              <a:rPr lang="pl-PL" altLang="pl-PL" b="1" i="1" dirty="0" err="1">
                <a:solidFill>
                  <a:srgbClr val="000000"/>
                </a:solidFill>
              </a:rPr>
              <a:t>Nemalhelmintes</a:t>
            </a:r>
            <a:endParaRPr lang="pl-PL" altLang="pl-PL" b="1" i="1" dirty="0">
              <a:solidFill>
                <a:srgbClr val="000000"/>
              </a:solidFill>
            </a:endParaRPr>
          </a:p>
          <a:p>
            <a:pPr eaLnBrk="1" hangingPunct="1">
              <a:buClrTx/>
              <a:buFontTx/>
              <a:buNone/>
            </a:pPr>
            <a:endParaRPr lang="pl-PL" altLang="pl-PL" dirty="0">
              <a:solidFill>
                <a:srgbClr val="000000"/>
              </a:solidFill>
            </a:endParaRPr>
          </a:p>
          <a:p>
            <a:pPr eaLnBrk="1" hangingPunct="1">
              <a:buClrTx/>
              <a:buFontTx/>
              <a:buNone/>
            </a:pPr>
            <a:r>
              <a:rPr lang="pl-PL" altLang="pl-PL" sz="2000" b="1" dirty="0">
                <a:solidFill>
                  <a:srgbClr val="000000"/>
                </a:solidFill>
              </a:rPr>
              <a:t>Nicienie</a:t>
            </a:r>
          </a:p>
          <a:p>
            <a:pPr eaLnBrk="1" hangingPunct="1">
              <a:buClrTx/>
              <a:buFontTx/>
              <a:buNone/>
            </a:pPr>
            <a:r>
              <a:rPr lang="pl-PL" altLang="pl-PL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Arial Unicode MS" charset="0"/>
              </a:rPr>
              <a:t>Ascaris</a:t>
            </a:r>
            <a:r>
              <a:rPr lang="pl-PL" altLang="pl-PL" sz="2000" dirty="0">
                <a:solidFill>
                  <a:srgbClr val="000000"/>
                </a:solidFill>
                <a:latin typeface="Times New Roman" panose="02020603050405020304" pitchFamily="18" charset="0"/>
                <a:cs typeface="Arial Unicode MS" charset="0"/>
              </a:rPr>
              <a:t> </a:t>
            </a:r>
            <a:r>
              <a:rPr lang="pl-PL" altLang="pl-PL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Arial Unicode MS" charset="0"/>
              </a:rPr>
              <a:t>lumbricoides</a:t>
            </a:r>
            <a:r>
              <a:rPr lang="pl-PL" altLang="pl-PL" sz="2000" dirty="0">
                <a:solidFill>
                  <a:srgbClr val="000000"/>
                </a:solidFill>
                <a:latin typeface="Times New Roman" panose="02020603050405020304" pitchFamily="18" charset="0"/>
                <a:cs typeface="Arial Unicode MS" charset="0"/>
              </a:rPr>
              <a:t> – Glista ludzka</a:t>
            </a:r>
          </a:p>
          <a:p>
            <a:pPr eaLnBrk="1" hangingPunct="1">
              <a:buClrTx/>
              <a:buFontTx/>
              <a:buNone/>
            </a:pPr>
            <a:r>
              <a:rPr lang="pl-PL" altLang="pl-PL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Arial Unicode MS" charset="0"/>
              </a:rPr>
              <a:t>Toxocara</a:t>
            </a:r>
            <a:r>
              <a:rPr lang="pl-PL" altLang="pl-PL" sz="2000" dirty="0">
                <a:solidFill>
                  <a:srgbClr val="000000"/>
                </a:solidFill>
                <a:latin typeface="Times New Roman" panose="02020603050405020304" pitchFamily="18" charset="0"/>
                <a:cs typeface="Arial Unicode MS" charset="0"/>
              </a:rPr>
              <a:t> sp. – Glista psia lub kocia</a:t>
            </a:r>
          </a:p>
          <a:p>
            <a:pPr eaLnBrk="1" hangingPunct="1">
              <a:buClrTx/>
              <a:buFontTx/>
              <a:buNone/>
            </a:pPr>
            <a:r>
              <a:rPr lang="pl-PL" altLang="pl-PL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Arial Unicode MS" charset="0"/>
              </a:rPr>
              <a:t>Trichuris</a:t>
            </a:r>
            <a:r>
              <a:rPr lang="pl-PL" altLang="pl-PL" sz="2000" dirty="0">
                <a:solidFill>
                  <a:srgbClr val="000000"/>
                </a:solidFill>
                <a:latin typeface="Times New Roman" panose="02020603050405020304" pitchFamily="18" charset="0"/>
                <a:cs typeface="Arial Unicode MS" charset="0"/>
              </a:rPr>
              <a:t> </a:t>
            </a:r>
            <a:r>
              <a:rPr lang="pl-PL" altLang="pl-PL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Arial Unicode MS" charset="0"/>
              </a:rPr>
              <a:t>trichura</a:t>
            </a:r>
            <a:r>
              <a:rPr lang="pl-PL" altLang="pl-PL" sz="2000" dirty="0">
                <a:solidFill>
                  <a:srgbClr val="000000"/>
                </a:solidFill>
                <a:latin typeface="Times New Roman" panose="02020603050405020304" pitchFamily="18" charset="0"/>
                <a:cs typeface="Arial Unicode MS" charset="0"/>
              </a:rPr>
              <a:t> - Włosogłówka</a:t>
            </a:r>
          </a:p>
          <a:p>
            <a:pPr eaLnBrk="1" hangingPunct="1">
              <a:buClrTx/>
              <a:buFontTx/>
              <a:buNone/>
            </a:pPr>
            <a:endParaRPr lang="pl-PL" altLang="pl-PL" sz="2400" dirty="0">
              <a:solidFill>
                <a:srgbClr val="000000"/>
              </a:solidFill>
              <a:latin typeface="Times New Roman" panose="02020603050405020304" pitchFamily="18" charset="0"/>
              <a:cs typeface="Arial Unicode MS" charset="0"/>
            </a:endParaRPr>
          </a:p>
          <a:p>
            <a:pPr eaLnBrk="1" hangingPunct="1">
              <a:buClrTx/>
              <a:buFontTx/>
              <a:buNone/>
            </a:pPr>
            <a:r>
              <a:rPr lang="pl-PL" altLang="pl-PL" dirty="0">
                <a:solidFill>
                  <a:srgbClr val="000000"/>
                </a:solidFill>
              </a:rPr>
              <a:t>Wrotki -  max. do 3 mm, wolno pływające lub osiadłe; żywią się bakteriami, pierwotniakami, małymi glonami, występują w wodach zanieczyszczonych i służą jako wskaźnik biologiczny ich zanieczyszczenia, również jako wskaźnik kondycji osadu czynnego; organizmy cechuje duża odporność na niesprzyjające czynniki środowiska </a:t>
            </a:r>
          </a:p>
        </p:txBody>
      </p:sp>
      <p:pic>
        <p:nvPicPr>
          <p:cNvPr id="24579" name="Picture 2">
            <a:extLst>
              <a:ext uri="{FF2B5EF4-FFF2-40B4-BE49-F238E27FC236}">
                <a16:creationId xmlns:a16="http://schemas.microsoft.com/office/drawing/2014/main" id="{97EF9DD2-EE36-47AC-8A7A-8BD230DEC4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3959225"/>
            <a:ext cx="2519362" cy="2789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80" name="Picture 3">
            <a:extLst>
              <a:ext uri="{FF2B5EF4-FFF2-40B4-BE49-F238E27FC236}">
                <a16:creationId xmlns:a16="http://schemas.microsoft.com/office/drawing/2014/main" id="{2D45284C-F6B7-4005-9A10-DE10824870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0" y="4140200"/>
            <a:ext cx="2646363" cy="1979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ED2115B4-784F-4AFD-A5E7-4E7CA04BDA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59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1">
            <a:extLst>
              <a:ext uri="{FF2B5EF4-FFF2-40B4-BE49-F238E27FC236}">
                <a16:creationId xmlns:a16="http://schemas.microsoft.com/office/drawing/2014/main" id="{94AAEE81-B45D-4B2D-9BB1-237CE00E63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9475" y="784225"/>
            <a:ext cx="7508875" cy="3660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l-PL" altLang="pl-PL" b="1">
                <a:solidFill>
                  <a:srgbClr val="000000"/>
                </a:solidFill>
              </a:rPr>
              <a:t>Pierścienice – </a:t>
            </a:r>
            <a:r>
              <a:rPr lang="pl-PL" altLang="pl-PL" b="1" i="1">
                <a:solidFill>
                  <a:srgbClr val="000000"/>
                </a:solidFill>
              </a:rPr>
              <a:t>Annelides</a:t>
            </a:r>
            <a:r>
              <a:rPr lang="pl-PL" altLang="pl-PL" b="1">
                <a:solidFill>
                  <a:srgbClr val="000000"/>
                </a:solidFill>
              </a:rPr>
              <a:t>. </a:t>
            </a:r>
            <a:r>
              <a:rPr lang="pl-PL" altLang="pl-PL">
                <a:solidFill>
                  <a:srgbClr val="000000"/>
                </a:solidFill>
              </a:rPr>
              <a:t>Cechą pierścienic jest podział ciała na segmenty występujące zewnętrznie i wewnętrznie- prymitywny układ krwionośny i oddechowy.</a:t>
            </a:r>
          </a:p>
          <a:p>
            <a:pPr eaLnBrk="1" hangingPunct="1">
              <a:buClrTx/>
              <a:buFontTx/>
              <a:buNone/>
            </a:pPr>
            <a:r>
              <a:rPr lang="pl-PL" altLang="pl-PL" i="1">
                <a:solidFill>
                  <a:srgbClr val="000000"/>
                </a:solidFill>
              </a:rPr>
              <a:t>Tubifex tubifex</a:t>
            </a:r>
            <a:r>
              <a:rPr lang="pl-PL" altLang="pl-PL">
                <a:solidFill>
                  <a:srgbClr val="000000"/>
                </a:solidFill>
              </a:rPr>
              <a:t> – rurecznik, występują masowo w wodach silnie zanieczyszczonych, a zwłaszcza w mule do którego przyczepia się przednią częścią ciała wykonując ruchy faliste, które umożliwiają mu pobieranie pokarmu; funkcja rurecznika w mule podobna do funkcji dżdżownicy – mieszanie i łatwiejszy dostęp mikroorganizmów przeprowadzających proces mineralizacji; </a:t>
            </a:r>
          </a:p>
          <a:p>
            <a:pPr eaLnBrk="1" hangingPunct="1">
              <a:buClrTx/>
              <a:buFontTx/>
              <a:buNone/>
            </a:pPr>
            <a:r>
              <a:rPr lang="pl-PL" altLang="pl-PL" i="1">
                <a:solidFill>
                  <a:srgbClr val="000000"/>
                </a:solidFill>
              </a:rPr>
              <a:t>Stylaria</a:t>
            </a:r>
            <a:r>
              <a:rPr lang="pl-PL" altLang="pl-PL">
                <a:solidFill>
                  <a:srgbClr val="000000"/>
                </a:solidFill>
              </a:rPr>
              <a:t> – wskaźnik biologiczny wód czystych i słabo zanieczyszczonych.</a:t>
            </a:r>
          </a:p>
          <a:p>
            <a:pPr eaLnBrk="1" hangingPunct="1">
              <a:buClrTx/>
              <a:buFontTx/>
              <a:buNone/>
            </a:pPr>
            <a:r>
              <a:rPr lang="pl-PL" altLang="pl-PL" b="1">
                <a:solidFill>
                  <a:srgbClr val="000000"/>
                </a:solidFill>
              </a:rPr>
              <a:t>Pijawki-</a:t>
            </a:r>
            <a:r>
              <a:rPr lang="pl-PL" altLang="pl-PL" b="1" i="1">
                <a:solidFill>
                  <a:srgbClr val="000000"/>
                </a:solidFill>
              </a:rPr>
              <a:t>Hiridinea. </a:t>
            </a:r>
            <a:r>
              <a:rPr lang="pl-PL" altLang="pl-PL">
                <a:solidFill>
                  <a:srgbClr val="000000"/>
                </a:solidFill>
              </a:rPr>
              <a:t>Wskaźniki biologiczne wód silnie zanieczyszczonych, składnik bentosu, prawie zawsze w towarzystwie rurecznika</a:t>
            </a:r>
          </a:p>
        </p:txBody>
      </p:sp>
      <p:pic>
        <p:nvPicPr>
          <p:cNvPr id="26627" name="Picture 2">
            <a:extLst>
              <a:ext uri="{FF2B5EF4-FFF2-40B4-BE49-F238E27FC236}">
                <a16:creationId xmlns:a16="http://schemas.microsoft.com/office/drawing/2014/main" id="{6ACD63A2-3ECB-4122-B147-3E16A20456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4670425"/>
            <a:ext cx="2533650" cy="180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28" name="Picture 3">
            <a:extLst>
              <a:ext uri="{FF2B5EF4-FFF2-40B4-BE49-F238E27FC236}">
                <a16:creationId xmlns:a16="http://schemas.microsoft.com/office/drawing/2014/main" id="{A8428458-195C-42BA-B8F9-90CE1C3513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2700" y="4622800"/>
            <a:ext cx="2466975" cy="185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9022E42B-6C5D-45F6-9AD1-83805EA058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146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1">
            <a:extLst>
              <a:ext uri="{FF2B5EF4-FFF2-40B4-BE49-F238E27FC236}">
                <a16:creationId xmlns:a16="http://schemas.microsoft.com/office/drawing/2014/main" id="{F1D29294-E9CB-4ED4-AB52-F351781B14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4038" y="539750"/>
            <a:ext cx="7366000" cy="344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algn="just" eaLnBrk="1" hangingPunct="1">
              <a:buClrTx/>
              <a:buFontTx/>
              <a:buNone/>
            </a:pPr>
            <a:r>
              <a:rPr lang="pl-PL" altLang="pl-PL" sz="2000" b="1" dirty="0">
                <a:solidFill>
                  <a:srgbClr val="000000"/>
                </a:solidFill>
              </a:rPr>
              <a:t>Stawonogi - </a:t>
            </a:r>
            <a:r>
              <a:rPr lang="pl-PL" altLang="pl-PL" sz="2000" b="1" i="1" dirty="0" err="1">
                <a:solidFill>
                  <a:srgbClr val="000000"/>
                </a:solidFill>
              </a:rPr>
              <a:t>Arthropoda</a:t>
            </a:r>
            <a:endParaRPr lang="pl-PL" altLang="pl-PL" sz="2000" b="1" i="1" dirty="0">
              <a:solidFill>
                <a:srgbClr val="000000"/>
              </a:solidFill>
            </a:endParaRPr>
          </a:p>
          <a:p>
            <a:pPr algn="just" eaLnBrk="1" hangingPunct="1">
              <a:buClrTx/>
              <a:buFontTx/>
              <a:buNone/>
            </a:pPr>
            <a:r>
              <a:rPr lang="pl-PL" altLang="pl-PL" sz="2000" dirty="0">
                <a:solidFill>
                  <a:srgbClr val="000000"/>
                </a:solidFill>
              </a:rPr>
              <a:t>Skorupiaki. </a:t>
            </a:r>
            <a:r>
              <a:rPr lang="pl-PL" altLang="pl-PL" sz="2000" i="1" dirty="0" err="1">
                <a:solidFill>
                  <a:srgbClr val="000000"/>
                </a:solidFill>
              </a:rPr>
              <a:t>Crustacea</a:t>
            </a:r>
            <a:r>
              <a:rPr lang="pl-PL" altLang="pl-PL" sz="2000" dirty="0">
                <a:solidFill>
                  <a:srgbClr val="000000"/>
                </a:solidFill>
              </a:rPr>
              <a:t> – wioślarki. Organizmy planktonowe wód stojących i wolno płynących; stanowią ważne ogniwo łańcuch pokarmowego produkcji wtórnej zbiornika (rozwielitka – </a:t>
            </a:r>
            <a:r>
              <a:rPr lang="pl-PL" altLang="pl-PL" sz="2000" i="1" dirty="0" err="1">
                <a:solidFill>
                  <a:srgbClr val="000000"/>
                </a:solidFill>
              </a:rPr>
              <a:t>Daphnia</a:t>
            </a:r>
            <a:r>
              <a:rPr lang="pl-PL" altLang="pl-PL" sz="2000" i="1" dirty="0">
                <a:solidFill>
                  <a:srgbClr val="000000"/>
                </a:solidFill>
              </a:rPr>
              <a:t>, </a:t>
            </a:r>
            <a:r>
              <a:rPr lang="pl-PL" altLang="pl-PL" sz="2000" i="1" dirty="0" err="1">
                <a:solidFill>
                  <a:srgbClr val="000000"/>
                </a:solidFill>
              </a:rPr>
              <a:t>Bosmina</a:t>
            </a:r>
            <a:r>
              <a:rPr lang="pl-PL" altLang="pl-PL" sz="2000" i="1" dirty="0">
                <a:solidFill>
                  <a:srgbClr val="000000"/>
                </a:solidFill>
              </a:rPr>
              <a:t>)</a:t>
            </a:r>
          </a:p>
          <a:p>
            <a:pPr algn="just" eaLnBrk="1" hangingPunct="1">
              <a:buClrTx/>
              <a:buFontTx/>
              <a:buNone/>
            </a:pPr>
            <a:r>
              <a:rPr lang="pl-PL" altLang="pl-PL" sz="2000" i="1" dirty="0" err="1">
                <a:solidFill>
                  <a:srgbClr val="000000"/>
                </a:solidFill>
              </a:rPr>
              <a:t>Copepoda</a:t>
            </a:r>
            <a:r>
              <a:rPr lang="pl-PL" altLang="pl-PL" sz="2000" dirty="0">
                <a:solidFill>
                  <a:srgbClr val="000000"/>
                </a:solidFill>
              </a:rPr>
              <a:t> – widłonogi. Plankton zwierzęcy w wodach śródlądowych: oczlik - </a:t>
            </a:r>
            <a:r>
              <a:rPr lang="pl-PL" altLang="pl-PL" sz="2000" i="1" dirty="0" err="1">
                <a:solidFill>
                  <a:srgbClr val="000000"/>
                </a:solidFill>
              </a:rPr>
              <a:t>Cyclops</a:t>
            </a:r>
            <a:r>
              <a:rPr lang="pl-PL" altLang="pl-PL" sz="2000" i="1" dirty="0">
                <a:solidFill>
                  <a:srgbClr val="000000"/>
                </a:solidFill>
              </a:rPr>
              <a:t> </a:t>
            </a:r>
            <a:r>
              <a:rPr lang="pl-PL" altLang="pl-PL" sz="2000" i="1" dirty="0" err="1">
                <a:solidFill>
                  <a:srgbClr val="000000"/>
                </a:solidFill>
              </a:rPr>
              <a:t>stranus</a:t>
            </a:r>
            <a:r>
              <a:rPr lang="pl-PL" altLang="pl-PL" sz="2000" dirty="0">
                <a:solidFill>
                  <a:srgbClr val="000000"/>
                </a:solidFill>
              </a:rPr>
              <a:t>. Stanowią wskaźniki produkcyjności wód stojących, jezior, stawów, zbiorników zaporowych i stawów rybnych.</a:t>
            </a:r>
          </a:p>
          <a:p>
            <a:pPr algn="just" eaLnBrk="1" hangingPunct="1">
              <a:buClrTx/>
              <a:buFontTx/>
              <a:buNone/>
            </a:pPr>
            <a:endParaRPr lang="pl-PL" altLang="pl-PL" sz="2000" b="1" dirty="0">
              <a:solidFill>
                <a:srgbClr val="000000"/>
              </a:solidFill>
            </a:endParaRPr>
          </a:p>
          <a:p>
            <a:pPr algn="just" eaLnBrk="1" hangingPunct="1">
              <a:buClrTx/>
              <a:buFontTx/>
              <a:buNone/>
            </a:pPr>
            <a:endParaRPr lang="pl-PL" altLang="pl-PL" sz="2000" b="1" dirty="0">
              <a:solidFill>
                <a:srgbClr val="000000"/>
              </a:solidFill>
            </a:endParaRPr>
          </a:p>
        </p:txBody>
      </p:sp>
      <p:pic>
        <p:nvPicPr>
          <p:cNvPr id="28675" name="Picture 2">
            <a:extLst>
              <a:ext uri="{FF2B5EF4-FFF2-40B4-BE49-F238E27FC236}">
                <a16:creationId xmlns:a16="http://schemas.microsoft.com/office/drawing/2014/main" id="{0A20F46C-9B75-4AE5-84C5-DFD207369F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4271963"/>
            <a:ext cx="3214687" cy="2414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76" name="Picture 3">
            <a:extLst>
              <a:ext uri="{FF2B5EF4-FFF2-40B4-BE49-F238E27FC236}">
                <a16:creationId xmlns:a16="http://schemas.microsoft.com/office/drawing/2014/main" id="{49D12465-1592-446D-A3FA-F065D9F02E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0" y="4313238"/>
            <a:ext cx="2786063" cy="233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35B51F74-9CDF-4C3B-A748-2F0725756E7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448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1">
            <a:extLst>
              <a:ext uri="{FF2B5EF4-FFF2-40B4-BE49-F238E27FC236}">
                <a16:creationId xmlns:a16="http://schemas.microsoft.com/office/drawing/2014/main" id="{17F46E13-26A9-4CE5-961F-33839B4A4C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95375" y="1073150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30723" name="Rectangle 2">
            <a:extLst>
              <a:ext uri="{FF2B5EF4-FFF2-40B4-BE49-F238E27FC236}">
                <a16:creationId xmlns:a16="http://schemas.microsoft.com/office/drawing/2014/main" id="{CD5F2FC3-BB7A-4DEB-9012-B8ECDEAF9B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15875"/>
          </a:xfrm>
          <a:prstGeom prst="rect">
            <a:avLst/>
          </a:prstGeom>
          <a:solidFill>
            <a:srgbClr val="000000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pic>
        <p:nvPicPr>
          <p:cNvPr id="30724" name="Picture 3">
            <a:extLst>
              <a:ext uri="{FF2B5EF4-FFF2-40B4-BE49-F238E27FC236}">
                <a16:creationId xmlns:a16="http://schemas.microsoft.com/office/drawing/2014/main" id="{ED78E066-4D16-489E-8663-A8D09ACCF7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363" y="3240088"/>
            <a:ext cx="5797550" cy="3122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25" name="Text Box 4">
            <a:extLst>
              <a:ext uri="{FF2B5EF4-FFF2-40B4-BE49-F238E27FC236}">
                <a16:creationId xmlns:a16="http://schemas.microsoft.com/office/drawing/2014/main" id="{F3EC4C01-D526-413E-825A-2D8BDE8A39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720725"/>
            <a:ext cx="7740650" cy="233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algn="just" eaLnBrk="1" hangingPunct="1">
              <a:buClrTx/>
              <a:buFontTx/>
              <a:buNone/>
            </a:pPr>
            <a:r>
              <a:rPr lang="pl-PL" altLang="pl-PL" sz="2000" b="1">
                <a:solidFill>
                  <a:srgbClr val="000000"/>
                </a:solidFill>
              </a:rPr>
              <a:t>Mszywioły</a:t>
            </a:r>
            <a:r>
              <a:rPr lang="pl-PL" altLang="pl-PL" sz="2000">
                <a:solidFill>
                  <a:srgbClr val="000000"/>
                </a:solidFill>
              </a:rPr>
              <a:t> – drobne zwierzęta wodne o kształcie cylindrycznym, z mszywiołów szkodliwe są gatunki </a:t>
            </a:r>
            <a:r>
              <a:rPr lang="pl-PL" altLang="pl-PL" sz="2000" i="1">
                <a:solidFill>
                  <a:srgbClr val="000000"/>
                </a:solidFill>
              </a:rPr>
              <a:t>Plumatella </a:t>
            </a:r>
            <a:r>
              <a:rPr lang="pl-PL" altLang="pl-PL" sz="2000">
                <a:solidFill>
                  <a:srgbClr val="000000"/>
                </a:solidFill>
              </a:rPr>
              <a:t>i </a:t>
            </a:r>
            <a:r>
              <a:rPr lang="pl-PL" altLang="pl-PL" sz="2000" i="1">
                <a:solidFill>
                  <a:srgbClr val="000000"/>
                </a:solidFill>
              </a:rPr>
              <a:t>Cristatella</a:t>
            </a:r>
            <a:r>
              <a:rPr lang="pl-PL" altLang="pl-PL" sz="2000">
                <a:solidFill>
                  <a:srgbClr val="000000"/>
                </a:solidFill>
              </a:rPr>
              <a:t>. Tworza one na ścianach rur i kanałów bulwowate narośla dochodzące nieraz  do 1 kg wagi. Mogą się łatwo dostać do sieci wodociągowej w postaci larw i statoblastów (komórek przetrwalnych) gdzie tworzą  narośla zmniejszające światło rur oraz powodują korozje żelaza. Bardzo trudne do zniszczenia – odporne na chlor. 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3CDD9D4F-77F6-4D54-8035-31440359376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66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6C3DD57-5175-4762-8000-7882954BF6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276872"/>
            <a:ext cx="5048250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Prostokąt 2">
            <a:extLst>
              <a:ext uri="{FF2B5EF4-FFF2-40B4-BE49-F238E27FC236}">
                <a16:creationId xmlns:a16="http://schemas.microsoft.com/office/drawing/2014/main" id="{E3ABCC5D-EC0D-4518-B443-75736CF54DB0}"/>
              </a:ext>
            </a:extLst>
          </p:cNvPr>
          <p:cNvSpPr/>
          <p:nvPr/>
        </p:nvSpPr>
        <p:spPr>
          <a:xfrm>
            <a:off x="2915816" y="1556792"/>
            <a:ext cx="3842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pl-PL" altLang="pl-PL" dirty="0"/>
              <a:t>Mięczaki - </a:t>
            </a:r>
            <a:r>
              <a:rPr lang="pl-PL" altLang="pl-PL" dirty="0" err="1"/>
              <a:t>Dreissena</a:t>
            </a:r>
            <a:r>
              <a:rPr lang="pl-PL" altLang="pl-PL" dirty="0"/>
              <a:t> </a:t>
            </a:r>
            <a:r>
              <a:rPr lang="pl-PL" altLang="pl-PL" dirty="0" err="1"/>
              <a:t>Polymorpha</a:t>
            </a:r>
            <a:endParaRPr lang="pl-PL" altLang="pl-PL" dirty="0"/>
          </a:p>
        </p:txBody>
      </p:sp>
      <p:pic>
        <p:nvPicPr>
          <p:cNvPr id="4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FD3F4BCD-C515-47D5-9DCB-9E22B8007B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170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58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Wycinek">
  <a:themeElements>
    <a:clrScheme name="Wycinek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Wycinek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ycine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215</TotalTime>
  <Words>972</Words>
  <Application>Microsoft Office PowerPoint</Application>
  <PresentationFormat>Pokaz na ekranie (4:3)</PresentationFormat>
  <Paragraphs>75</Paragraphs>
  <Slides>16</Slides>
  <Notes>14</Notes>
  <HiddenSlides>0</HiddenSlides>
  <MMClips>15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21" baseType="lpstr">
      <vt:lpstr>Arial</vt:lpstr>
      <vt:lpstr>SimSun</vt:lpstr>
      <vt:lpstr>Times New Roman</vt:lpstr>
      <vt:lpstr>Arial Unicode MS</vt:lpstr>
      <vt:lpstr>Wycinek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Michał &amp; Majka</dc:creator>
  <cp:lastModifiedBy>Justyna Zamorska</cp:lastModifiedBy>
  <cp:revision>20</cp:revision>
  <cp:lastPrinted>1601-01-01T00:00:00Z</cp:lastPrinted>
  <dcterms:created xsi:type="dcterms:W3CDTF">2005-03-08T18:50:23Z</dcterms:created>
  <dcterms:modified xsi:type="dcterms:W3CDTF">2020-10-27T10:13:49Z</dcterms:modified>
</cp:coreProperties>
</file>