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60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2607" autoAdjust="0"/>
  </p:normalViewPr>
  <p:slideViewPr>
    <p:cSldViewPr snapToGrid="0">
      <p:cViewPr>
        <p:scale>
          <a:sx n="54" d="100"/>
          <a:sy n="54" d="100"/>
        </p:scale>
        <p:origin x="64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0CB565-EECB-4F74-8200-31916C5E8663}" type="datetimeFigureOut">
              <a:rPr lang="pl-PL" smtClean="0"/>
              <a:t>2021-04-25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F51E7C-E3A8-48E4-8409-C519C20615B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9627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12860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86975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75259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77078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40123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96049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99215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5543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65393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36392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6892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57090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17662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1861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17364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44655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49730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529590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85709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698749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354094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67206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40539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632403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804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56959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06556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89700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9377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CACC-71C1-469D-AEEF-7A820866E97D}" type="datetimeFigureOut">
              <a:rPr lang="pl-PL" smtClean="0"/>
              <a:t>2021-04-25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87CEC-26BC-4FC7-9377-E70B29B438E6}" type="slidenum">
              <a:rPr lang="pl-PL" smtClean="0"/>
              <a:t>‹#›</a:t>
            </a:fld>
            <a:endParaRPr lang="pl-PL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479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CACC-71C1-469D-AEEF-7A820866E97D}" type="datetimeFigureOut">
              <a:rPr lang="pl-PL" smtClean="0"/>
              <a:t>2021-04-25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87CEC-26BC-4FC7-9377-E70B29B438E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2050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CACC-71C1-469D-AEEF-7A820866E97D}" type="datetimeFigureOut">
              <a:rPr lang="pl-PL" smtClean="0"/>
              <a:t>2021-04-25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87CEC-26BC-4FC7-9377-E70B29B438E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3424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CACC-71C1-469D-AEEF-7A820866E97D}" type="datetimeFigureOut">
              <a:rPr lang="pl-PL" smtClean="0"/>
              <a:t>2021-04-25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87CEC-26BC-4FC7-9377-E70B29B438E6}" type="slidenum">
              <a:rPr lang="pl-PL" smtClean="0"/>
              <a:t>‹#›</a:t>
            </a:fld>
            <a:endParaRPr lang="pl-PL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722683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CACC-71C1-469D-AEEF-7A820866E97D}" type="datetimeFigureOut">
              <a:rPr lang="pl-PL" smtClean="0"/>
              <a:t>2021-04-25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87CEC-26BC-4FC7-9377-E70B29B438E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3577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CACC-71C1-469D-AEEF-7A820866E97D}" type="datetimeFigureOut">
              <a:rPr lang="pl-PL" smtClean="0"/>
              <a:t>2021-04-25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87CEC-26BC-4FC7-9377-E70B29B438E6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992776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 smtClean="0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CACC-71C1-469D-AEEF-7A820866E97D}" type="datetimeFigureOut">
              <a:rPr lang="pl-PL" smtClean="0"/>
              <a:t>2021-04-25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87CEC-26BC-4FC7-9377-E70B29B438E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64964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CACC-71C1-469D-AEEF-7A820866E97D}" type="datetimeFigureOut">
              <a:rPr lang="pl-PL" smtClean="0"/>
              <a:t>2021-04-25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87CEC-26BC-4FC7-9377-E70B29B438E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7408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CACC-71C1-469D-AEEF-7A820866E97D}" type="datetimeFigureOut">
              <a:rPr lang="pl-PL" smtClean="0"/>
              <a:t>2021-04-25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87CEC-26BC-4FC7-9377-E70B29B438E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657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CACC-71C1-469D-AEEF-7A820866E97D}" type="datetimeFigureOut">
              <a:rPr lang="pl-PL" smtClean="0"/>
              <a:t>2021-04-25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87CEC-26BC-4FC7-9377-E70B29B438E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23153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CACC-71C1-469D-AEEF-7A820866E97D}" type="datetimeFigureOut">
              <a:rPr lang="pl-PL" smtClean="0"/>
              <a:t>2021-04-25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87CEC-26BC-4FC7-9377-E70B29B438E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0638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CACC-71C1-469D-AEEF-7A820866E97D}" type="datetimeFigureOut">
              <a:rPr lang="pl-PL" smtClean="0"/>
              <a:t>2021-04-25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87CEC-26BC-4FC7-9377-E70B29B438E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4162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CACC-71C1-469D-AEEF-7A820866E97D}" type="datetimeFigureOut">
              <a:rPr lang="pl-PL" smtClean="0"/>
              <a:t>2021-04-25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87CEC-26BC-4FC7-9377-E70B29B438E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9681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CACC-71C1-469D-AEEF-7A820866E97D}" type="datetimeFigureOut">
              <a:rPr lang="pl-PL" smtClean="0"/>
              <a:t>2021-04-25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87CEC-26BC-4FC7-9377-E70B29B438E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5746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CACC-71C1-469D-AEEF-7A820866E97D}" type="datetimeFigureOut">
              <a:rPr lang="pl-PL" smtClean="0"/>
              <a:t>2021-04-25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87CEC-26BC-4FC7-9377-E70B29B438E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9340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CACC-71C1-469D-AEEF-7A820866E97D}" type="datetimeFigureOut">
              <a:rPr lang="pl-PL" smtClean="0"/>
              <a:t>2021-04-25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87CEC-26BC-4FC7-9377-E70B29B438E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9528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ACACC-71C1-469D-AEEF-7A820866E97D}" type="datetimeFigureOut">
              <a:rPr lang="pl-PL" smtClean="0"/>
              <a:t>2021-04-25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87CEC-26BC-4FC7-9377-E70B29B438E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7806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40ACACC-71C1-469D-AEEF-7A820866E97D}" type="datetimeFigureOut">
              <a:rPr lang="pl-PL" smtClean="0"/>
              <a:t>2021-04-25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CE87CEC-26BC-4FC7-9377-E70B29B438E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56391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bg1"/>
                </a:solidFill>
              </a:rPr>
              <a:t>Analiza potencjału przedsiębiorstwa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b="1" dirty="0" smtClean="0">
                <a:solidFill>
                  <a:schemeClr val="accent6">
                    <a:lumMod val="50000"/>
                  </a:schemeClr>
                </a:solidFill>
              </a:rPr>
              <a:t>Wykład 08</a:t>
            </a:r>
            <a:endParaRPr lang="pl-PL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237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4212" y="5687062"/>
            <a:ext cx="11122978" cy="1170938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Koncepcja kluczowych zdolności przedsiębiorstwa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31470" y="297180"/>
            <a:ext cx="11475720" cy="55435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Pomiary kapitału intelektualnego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koncepcja zarządzania kapitałem intelektualnym organizacji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1989 r. – „Raport Konrada”: zdefiniowano kapitał intelektualny i pierwsze wskaźniki aktywów niematerialnych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1994 r. L. </a:t>
            </a:r>
            <a:r>
              <a:rPr lang="pl-P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Edvinsson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Skandia </a:t>
            </a:r>
            <a:r>
              <a:rPr lang="pl-P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Navigator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ctr">
              <a:buNone/>
            </a:pPr>
            <a:r>
              <a:rPr lang="pl-PL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Kapitał ludzki (KL) + kapitał strukturalny (KS) = kapitał intelektualny (KI)</a:t>
            </a:r>
          </a:p>
          <a:p>
            <a:pPr marL="0" indent="0">
              <a:buNone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 – połączona wiedza, umiejętności, innowacyjność, zdolność poszczególnych pracowników do sprawnego wykonywania zadań oraz kultura organizacyjna, wartości przedsiębiorstwa i jego filozofia</a:t>
            </a:r>
          </a:p>
          <a:p>
            <a:pPr marL="0" indent="0">
              <a:buNone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KS – sprzęt komputerowy, oprogramowanie, bazy danych, struktura organizacyjna, patenty, znaki firmowe, relacje z kluczowymi klientami i wszystko, co jest zdolnością przedsiębiorstwa i wspiera produktywność pracowników </a:t>
            </a:r>
          </a:p>
          <a:p>
            <a:pPr marL="0" indent="0">
              <a:buNone/>
            </a:pP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Skandia </a:t>
            </a:r>
            <a:r>
              <a:rPr lang="pl-PL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Navigator</a:t>
            </a: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umożliwia pomiar KI i podejmowanie konkretnych decyzji na podstawie wskaźników. Pomiaru dokonuje się w pięciu obszarach: finanse, klienci, procesy, pracownicy, rozwój; za pomocą 150 wskaźników; to ‚wizualizacja’ obszarów niewidocznych w tradycyjnych sprawozdaniach finansowych; podjęcie decyzji określone jest mianem ‚nawigacji’, czyli wyznaczeniem pozycji konkurencyjnej, kierunku działań i zmian.</a:t>
            </a:r>
          </a:p>
        </p:txBody>
      </p:sp>
    </p:spTree>
    <p:extLst>
      <p:ext uri="{BB962C8B-B14F-4D97-AF65-F5344CB8AC3E}">
        <p14:creationId xmlns:p14="http://schemas.microsoft.com/office/powerpoint/2010/main" val="855405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4212" y="6057900"/>
            <a:ext cx="11122978" cy="800100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Koncepcja kluczowych zdolności przedsiębiorstwa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1450" y="622950"/>
            <a:ext cx="11475720" cy="1920240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pl-PL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pl-P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pl-PL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pl-P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pl-PL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pl-P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pl-PL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[C. </a:t>
            </a:r>
            <a:r>
              <a:rPr lang="pl-P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Molly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modyfikacja Skandia Nawigator: jako odrębny element</a:t>
            </a:r>
            <a:r>
              <a:rPr lang="pl-P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ramach kapitału intelektualnego wyróżnił kapitał w postaci klientów (który wcześniej był częścią kapitału strukturalnego) oraz zaliczył do niego również markę produktu (która zapewnia według niego pozyskiwanie i utrzymywanie klientów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Kapitał intelektualny (KI) = wartość rynkowa firmy – wartość księgowa firmy</a:t>
            </a:r>
          </a:p>
          <a:p>
            <a:pPr>
              <a:buFont typeface="Arial" panose="020B0604020202020204" pitchFamily="34" charset="0"/>
              <a:buChar char="•"/>
            </a:pPr>
            <a:endParaRPr lang="pl-PL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pl-P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pl-PL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pl-P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pl-PL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pl-P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pl-PL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pl-PL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759" y="2543190"/>
            <a:ext cx="9299102" cy="294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533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4212" y="6206490"/>
            <a:ext cx="11122978" cy="651510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kluczowe czynniki sukcesu przedsiębiorstwa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0020" y="914400"/>
            <a:ext cx="11647170" cy="52920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Czynniki wpływające na określenie rynków i produktów o strategicznym znaczeniu dla </a:t>
            </a:r>
            <a:r>
              <a:rPr lang="pl-PL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przedsię</a:t>
            </a: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-biorstwa i zrozumienie głównych opcji strategicznych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1) misja, 2) opłacalność potencjalnych innowacji, 3) reguły gry strategicznej (w tym zmiany tych reguł).</a:t>
            </a:r>
          </a:p>
          <a:p>
            <a:pPr marL="0" indent="0">
              <a:buNone/>
            </a:pP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Analiza kluczowych czynników sukcesu 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 źródło w regule </a:t>
            </a:r>
            <a:r>
              <a:rPr lang="pl-P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Pareto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80-20, według której, w </a:t>
            </a:r>
            <a:r>
              <a:rPr lang="pl-P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odnie-sieniu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organizacji, 20% jej działań ma wpływ na 80% efektów, a pozostałe 80% działań ma wpływ na 20% efektów; w związku z tym firma powinna koncentrować swoją uwagę na działaniach, które mają największy wpływ na osiągane efekty – działania te to </a:t>
            </a: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kluczowe czynniki sukcesu 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KCS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0" indent="0">
              <a:buNone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KCS są kryteriami wyznaczającymi konkurencyjność w sektorze; służą do analizy zasobów i </a:t>
            </a:r>
            <a:r>
              <a:rPr lang="pl-P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umiejęt-ności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każdego przedsiębiorstwa w nim działającego czy na danym rynku. Za pomocą KCS można ba-dać mocne i słabe strony przedsiębiorstwa i jego możliwości rozwojowe oraz dokonywać </a:t>
            </a:r>
            <a:r>
              <a:rPr lang="pl-P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rangowania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wszystkich firm, które są w danym sektorze lub grupie strategicznej.</a:t>
            </a:r>
          </a:p>
          <a:p>
            <a:pPr marL="0" indent="0">
              <a:buNone/>
            </a:pP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Lista KCS 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czynniki uważane za decydujące o pozycji konkurencyjnej przedsiębiorstwa i </a:t>
            </a:r>
            <a:r>
              <a:rPr lang="pl-P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możli-wośćciach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jego rozwoju; wskazują jego kierownictwu, na jakich obszarach działalności powinno się koncentrować i doskonalić je, aby osiągnąć przewagę konkurencyjną lub wypracować unikatowe umiejętności.</a:t>
            </a:r>
          </a:p>
          <a:p>
            <a:pPr marL="0" indent="0">
              <a:buNone/>
            </a:pPr>
            <a:endParaRPr lang="pl-PL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202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4212" y="6206490"/>
            <a:ext cx="11122978" cy="651510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kluczowe czynniki sukcesu przedsiębiorstwa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62890" y="285750"/>
            <a:ext cx="11647170" cy="60579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Lista kluczowych czynników sukcesu: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pl-PL" sz="1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ozycja na rynku </a:t>
            </a:r>
            <a:r>
              <a:rPr lang="pl-PL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określa udziały procentowe w rynku poszczególnych firm i ich dynamikę oraz </a:t>
            </a:r>
            <a:r>
              <a:rPr lang="pl-PL" sz="1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relac</a:t>
            </a:r>
            <a:r>
              <a:rPr lang="pl-PL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-je w stosunku do największego konkurenta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Pozycja kosztowa </a:t>
            </a:r>
            <a:r>
              <a:rPr lang="pl-PL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najczęściej stosowane mierniki to: koszt jednostkowy, relacje kosztów zmiennych i stałych, struktura kosztów i zmiany w poszczególnych grupach kosztów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Wizerunek firmy i jej obecność na rynku </a:t>
            </a:r>
            <a:r>
              <a:rPr lang="pl-PL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znajomość marki wśród klientów i ich opinie na temat pro-duktów, znaku firmowego, postrzegania firmy, jakość produktów i możliwość tworzenia nadzwyczajnej wartości dla klienta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Poziom techniki i technologii </a:t>
            </a:r>
            <a:r>
              <a:rPr lang="pl-PL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umiejętności techniczne, konkurencyjność stosowanych technologii, kultura procy zatrudnionych, wielkość środków przeznaczanych przez firmę na postęp techniczny (za-kup, opracowanie nowych technologii); ocena stanu technicznego firmy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Rentowność i możliwość inwestowania </a:t>
            </a:r>
            <a:r>
              <a:rPr lang="pl-PL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do oceny stosuje się metody analizy finansowej; analizuje się cykl życia produktów i możliwości generowania nadwyżki finansowej przez przyszły portfel produkcji oraz umiejętności pozyskiwania środków zewnętrznych (np. z emisji akcji, funduszy z UE)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Organizacja i zarządzanie </a:t>
            </a:r>
            <a:r>
              <a:rPr lang="pl-PL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jej poziom można mierzyć za pomocą wielu wskaźników oceniających: umiejętności kadry kierowniczej i pracowników, przystosowanie struktury organizacyjnej i procedur do celów i specyfiki firmy, jakość realizowanej strategii, sprawność systemu informacji, dyscyplinę i wydaj-</a:t>
            </a:r>
            <a:r>
              <a:rPr lang="pl-PL" sz="1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ność</a:t>
            </a:r>
            <a:r>
              <a:rPr lang="pl-PL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pracy.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pl-PL" sz="19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1611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4212" y="6206490"/>
            <a:ext cx="11122978" cy="651510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kluczowe czynniki sukcesu przedsiębiorstwa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94310" y="357188"/>
            <a:ext cx="11612880" cy="52920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Analiza kluczowych czynników sukcesu 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(określanych również jako krytyczne czynniki sukcesu) po-winna dostarczyć informacji: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Jaką pozycję na rynku firma chce i może osiągnąć?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Czy firma jest konkurencyjna kosztowo i czy chce taka być?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Czy firma jest zainteresowana ścisłą integracją z dostawcami?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jaki sposób firma skompletuje załogę składającą się z pracowników o wysokiej motywacji i kwa-</a:t>
            </a:r>
            <a:r>
              <a:rPr lang="pl-P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lifikacjach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Czy poziom technologii i możliwości inwestowania firmy umożliwią jej osiągnięcie odpowiedniego poziomu jakości produktu?</a:t>
            </a:r>
          </a:p>
          <a:p>
            <a:pPr marL="0" indent="0">
              <a:buNone/>
            </a:pPr>
            <a:r>
              <a:rPr lang="pl-P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zyli określić: mocne i słabe strony firmy, a także na ile są one zbieżne z profilem lidera w danym </a:t>
            </a:r>
            <a:r>
              <a:rPr lang="pl-P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-torze, w jakim kierunku i w jaki sposób firma ta powinna dokonywać zmian strategicznych i które ze zidentyfikowanych czynników powinny być doskonalone, aby poprawiła się pozycja konkurencyjna firmy.</a:t>
            </a:r>
          </a:p>
        </p:txBody>
      </p:sp>
    </p:spTree>
    <p:extLst>
      <p:ext uri="{BB962C8B-B14F-4D97-AF65-F5344CB8AC3E}">
        <p14:creationId xmlns:p14="http://schemas.microsoft.com/office/powerpoint/2010/main" val="1359582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4212" y="6206490"/>
            <a:ext cx="11122978" cy="651510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kluczowe czynniki sukcesu przedsiębiorstwa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8610" y="342900"/>
            <a:ext cx="11612880" cy="529209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Lista kluczowych czynników sukcesu </a:t>
            </a:r>
            <a:r>
              <a:rPr lang="pl-PL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zawiera od kilku do kilkunastu pozycji, w zależ-</a:t>
            </a:r>
            <a:r>
              <a:rPr lang="pl-PL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ności</a:t>
            </a:r>
            <a:r>
              <a:rPr lang="pl-PL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od sektora, w którym działa firma, przykładowo: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200" i="1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sektorze drobiarskim</a:t>
            </a:r>
            <a:r>
              <a:rPr lang="pl-PL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potencjał wytwórczy, specjalistyczna wiedza, stosowane technologie, wizerunek firmy, potencjał ludzki, marketing, dostęp do sieci dystrybucji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2200" i="1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sektorze bankowym</a:t>
            </a:r>
            <a:r>
              <a:rPr lang="pl-PL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jasno określone cele finansowe (zysk operacyjny, zysk netto, kompensata ryzyka, kapitał), wysoka płynność, regularny strumień dywidendy, przyrost kapitału, polityka w zakresie ryzyka finansowego, zaufanie udziałowców, przywiązanie klientów, profil rynkowy, elastyczność na zmiany otoczenia, uznanie na rynkach finansowych, jakość kadry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2200" i="1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sektorze budowlanym</a:t>
            </a:r>
            <a:r>
              <a:rPr lang="pl-PL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poziom cen i kosztów produkcji, jakość i terminowość wykonywanych usług, sprawność zarządzania, marketing i wizerunek firmy, stosowane technologie, jakość i ceny używanych materiałów, struktura kadry i jej kwalifikacje, stan techniczny maszyn i urządzeń</a:t>
            </a:r>
          </a:p>
        </p:txBody>
      </p:sp>
    </p:spTree>
    <p:extLst>
      <p:ext uri="{BB962C8B-B14F-4D97-AF65-F5344CB8AC3E}">
        <p14:creationId xmlns:p14="http://schemas.microsoft.com/office/powerpoint/2010/main" val="18926664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4212" y="6206490"/>
            <a:ext cx="11122978" cy="651510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kluczowe czynniki sukcesu przedsiębiorstwa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94311" y="491490"/>
            <a:ext cx="6195060" cy="9486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Przykład: kluczowe czynniki sukcesu dla sektora cateringu lotniczego (LOT Catering SP. z o. o.)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310" y="1440180"/>
            <a:ext cx="6287045" cy="4191363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6489" y="1440179"/>
            <a:ext cx="4716545" cy="4191363"/>
          </a:xfrm>
          <a:prstGeom prst="rect">
            <a:avLst/>
          </a:prstGeom>
        </p:spPr>
      </p:pic>
      <p:sp>
        <p:nvSpPr>
          <p:cNvPr id="6" name="Symbol zastępczy zawartości 2"/>
          <p:cNvSpPr txBox="1">
            <a:spLocks/>
          </p:cNvSpPr>
          <p:nvPr/>
        </p:nvSpPr>
        <p:spPr>
          <a:xfrm>
            <a:off x="6896489" y="491490"/>
            <a:ext cx="5074532" cy="94869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 panose="05040102010807070707" pitchFamily="18" charset="2"/>
              <a:buNone/>
            </a:pPr>
            <a:r>
              <a:rPr lang="pl-PL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Przykład: profil strategiczny dla LOT Catering SP. z o. o.</a:t>
            </a:r>
            <a:endParaRPr lang="pl-PL" i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9208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4212" y="6206490"/>
            <a:ext cx="11122978" cy="651510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Bilans strategiczny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94310" y="442913"/>
            <a:ext cx="11612880" cy="54435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Bilans strategiczny ma na celu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Analizę stanu zasobów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Porównanie firmy z jej otoczeniem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Określenie możliwości sprostania wymogom funkcjonowania w danym sektorze i na danym rynku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Ustalenie jakie zasoby firmy mają potencjał tworzenia przewagi konkurencyjnej</a:t>
            </a:r>
          </a:p>
          <a:p>
            <a:pPr marL="0" indent="0">
              <a:buNone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Zasoby mające potencjał tworzenia przewagi konkurencyjnej muszą być: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Cenne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(umożliwiać firmie wdrażania strategii pozwalającej na podnoszenie skuteczności działania, wykorzystywać szanse i przeciwdziałać zagrożeniom z otoczenia)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Rzadkie w odniesieniu do obecnych i potencjalnych konkurentów firmy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(umożliwiające firmie wprowadzenie strategii tworzącej wartość, jakiej nie są w stanie wytworzyć jej konkurenci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Trudne do naśladowania i kopiowania 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(unikatowe, wynikające z uwarunkowań historycznych rozwoju firmy i ze specyficznej kombinacji zasobów według rodzajów, podsystemów firmy lub funkcji firmy)</a:t>
            </a:r>
          </a:p>
        </p:txBody>
      </p:sp>
    </p:spTree>
    <p:extLst>
      <p:ext uri="{BB962C8B-B14F-4D97-AF65-F5344CB8AC3E}">
        <p14:creationId xmlns:p14="http://schemas.microsoft.com/office/powerpoint/2010/main" val="2660125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4212" y="6206490"/>
            <a:ext cx="11122978" cy="651510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Bilans strategiczny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954530" y="594360"/>
            <a:ext cx="9852660" cy="56121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Obszary badań w bilansie strategicznym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Ogólne relacje z otoczeniem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Technika, technologia i organizacja produkcji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Strategia rozwoju produktu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Strategia dystrybucji wyrobów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Strategia promocji i reklamy, strategia cen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Planowanie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Gospodarowanie czynnikiem ludzkim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Gospodarowanie majątkiem trwałym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Gospodarka materiałowa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Wewnętrzne wyznaczniki procesu zarządzania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Wyniki, koszty i finanse</a:t>
            </a:r>
          </a:p>
          <a:p>
            <a:pPr>
              <a:buFont typeface="Arial" panose="020B0604020202020204" pitchFamily="34" charset="0"/>
              <a:buChar char="•"/>
            </a:pPr>
            <a:endParaRPr lang="pl-PL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173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4212" y="6206490"/>
            <a:ext cx="11122978" cy="651510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Bilans strategiczny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94310" y="358307"/>
            <a:ext cx="11612880" cy="14287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Przykład:</a:t>
            </a:r>
          </a:p>
          <a:p>
            <a:pPr marL="0" indent="0">
              <a:buNone/>
            </a:pPr>
            <a:r>
              <a:rPr lang="pl-PL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bilans strategiczny firmy usługowej – montującej bramy garażowe i przemysłowe oraz elementy konstrukcyjne ogrodzeń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310" y="2080260"/>
            <a:ext cx="5806440" cy="383302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8328" y="2074545"/>
            <a:ext cx="5993672" cy="3833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325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4211" y="828675"/>
            <a:ext cx="11053087" cy="4943475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pl-PL" sz="3200" b="1" dirty="0" smtClean="0">
                <a:solidFill>
                  <a:srgbClr val="0A60C8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«</a:t>
            </a:r>
            <a:r>
              <a:rPr lang="pl-PL" sz="32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Zasoby</a:t>
            </a:r>
            <a:br>
              <a:rPr lang="pl-PL" sz="32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</a:br>
            <a:r>
              <a:rPr lang="pl-PL" sz="8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/>
            </a:r>
            <a:br>
              <a:rPr lang="pl-PL" sz="8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</a:br>
            <a:r>
              <a:rPr lang="pl-PL" sz="8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/>
            </a:r>
            <a:br>
              <a:rPr lang="pl-PL" sz="8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</a:br>
            <a:r>
              <a:rPr lang="pl-PL" sz="3200" b="1" dirty="0">
                <a:solidFill>
                  <a:srgbClr val="0A60C8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«</a:t>
            </a:r>
            <a:r>
              <a:rPr lang="pl-PL" sz="32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pl-PL" sz="32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kluczowe czynniki sukcesu</a:t>
            </a:r>
            <a:br>
              <a:rPr lang="pl-PL" sz="32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</a:br>
            <a:r>
              <a:rPr lang="pl-PL" sz="8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/>
            </a:r>
            <a:br>
              <a:rPr lang="pl-PL" sz="8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</a:br>
            <a:r>
              <a:rPr lang="pl-PL" sz="8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/>
            </a:r>
            <a:br>
              <a:rPr lang="pl-PL" sz="8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</a:br>
            <a:r>
              <a:rPr lang="pl-PL" sz="3200" b="1" dirty="0">
                <a:solidFill>
                  <a:srgbClr val="0A60C8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«</a:t>
            </a:r>
            <a:r>
              <a:rPr lang="pl-PL" sz="32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pl-PL" sz="32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bilans strategiczny</a:t>
            </a:r>
            <a:br>
              <a:rPr lang="pl-PL" sz="32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</a:br>
            <a:r>
              <a:rPr lang="pl-PL" sz="8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/>
            </a:r>
            <a:br>
              <a:rPr lang="pl-PL" sz="8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</a:br>
            <a:r>
              <a:rPr lang="pl-PL" sz="8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/>
            </a:r>
            <a:br>
              <a:rPr lang="pl-PL" sz="8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</a:br>
            <a:r>
              <a:rPr lang="pl-PL" sz="3200" b="1" dirty="0">
                <a:solidFill>
                  <a:srgbClr val="0A60C8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«</a:t>
            </a:r>
            <a:r>
              <a:rPr lang="pl-PL" sz="32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pl-PL" sz="32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cykl życia: </a:t>
            </a:r>
            <a:r>
              <a:rPr lang="pl-PL" sz="3200" cap="none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produktu, technologii, organizacji, sektora</a:t>
            </a:r>
            <a:br>
              <a:rPr lang="pl-PL" sz="3200" cap="none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</a:br>
            <a:r>
              <a:rPr lang="pl-PL" sz="800" cap="none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/>
            </a:r>
            <a:br>
              <a:rPr lang="pl-PL" sz="800" cap="none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</a:br>
            <a:r>
              <a:rPr lang="pl-PL" sz="8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/>
            </a:r>
            <a:br>
              <a:rPr lang="pl-PL" sz="8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</a:br>
            <a:r>
              <a:rPr lang="pl-PL" sz="3200" b="1" dirty="0">
                <a:solidFill>
                  <a:srgbClr val="0A60C8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«</a:t>
            </a:r>
            <a:r>
              <a:rPr lang="pl-PL" sz="3200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pl-PL" sz="3200" dirty="0" smtClean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łańcuch wartości</a:t>
            </a:r>
            <a:endParaRPr lang="pl-PL" sz="3200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9257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4212" y="6206490"/>
            <a:ext cx="11122978" cy="651510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Bilans strategiczny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81684" y="242888"/>
            <a:ext cx="11612880" cy="162859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Przykład: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pl-PL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bilans strategiczny firmy usługowej – montującej bramy garażowe i przemysłowe oraz elementy konstrukcyjne ogrodzeń (c. d.)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684" y="2147228"/>
            <a:ext cx="5509260" cy="3783514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3558" y="2147228"/>
            <a:ext cx="5913632" cy="378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5693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5612" y="5977890"/>
            <a:ext cx="11122978" cy="651510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Bilans strategiczny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2" y="337463"/>
            <a:ext cx="3474720" cy="51663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Przykład:</a:t>
            </a:r>
          </a:p>
          <a:p>
            <a:pPr marL="0" indent="0">
              <a:buNone/>
            </a:pPr>
            <a:endParaRPr lang="pl-PL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wyniki analizy bilansu strategicznego firmy usługowej – montującej bramy garażowe i przemysłowe oraz elementy konstrukcyjne ogrodzeń – wykres radarowy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7720" y="337463"/>
            <a:ext cx="6629400" cy="518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7969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4212" y="6206490"/>
            <a:ext cx="11122978" cy="651510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Cykl życia produktu, technologii, organizacji, sektora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91453" y="251460"/>
            <a:ext cx="11464290" cy="59550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Cykl życia </a:t>
            </a:r>
            <a:r>
              <a:rPr lang="pl-PL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służy do badania cyklu życia: produktu, technologii, organizacji, sektora; obejmuje fazę: </a:t>
            </a:r>
            <a:r>
              <a:rPr lang="pl-PL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opraco-wania</a:t>
            </a:r>
            <a:r>
              <a:rPr lang="pl-PL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wprowadzania, wzrostu, dojrzałości, schyłku. Jest to technika analizy strategicznej umożliwiająca stosowanie metod portfelowych, analizę kluczowych czynników sukcesu, badanie przepływów pieniężnych, mocnych i słabych stron firmy.</a:t>
            </a:r>
          </a:p>
          <a:p>
            <a:pPr marL="0" indent="0">
              <a:buNone/>
            </a:pPr>
            <a:r>
              <a:rPr lang="pl-PL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Cykl życia produktu </a:t>
            </a:r>
            <a:r>
              <a:rPr lang="pl-PL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opisuje dynamikę sprzedaży i zyskowności wyrobu, a określenie faz rozwojowych jest podstawą formułowania strategii marketingu-mix. Poszczególne fazy cyklu życia produktu wskazują na stop-</a:t>
            </a:r>
            <a:r>
              <a:rPr lang="pl-PL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niową</a:t>
            </a:r>
            <a:r>
              <a:rPr lang="pl-PL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zmianę relacji między właściwościami wyrobu a potrzebami klientów. Cykl życia produktu można </a:t>
            </a:r>
            <a:r>
              <a:rPr lang="pl-PL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rozu</a:t>
            </a:r>
            <a:r>
              <a:rPr lang="pl-PL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-mieć w ujęciu: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Szerokim</a:t>
            </a:r>
            <a:r>
              <a:rPr lang="pl-PL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składa się z cyklu powstawania (okres, który obejmuje poszczególne fazy procesów </a:t>
            </a:r>
            <a:r>
              <a:rPr lang="pl-PL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badaw-czych</a:t>
            </a:r>
            <a:r>
              <a:rPr lang="pl-PL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rozwojowych w firmie oraz produkcję i przygotowanie do zbytu) i cyklu rynkowego (okres, w którym pojawiła się podaż wyrobu lub popyt na niego albo i podaż, i popyt; składa się zatem z cyklu podaży i cyklu popytu; wraz z pierwszą prezentacją produktu na rynku rozpoczyna się cykl podaży, po pewnym czasie reakcji odbiorcy na tę ofertę pojawiają się zainteresowanie i popyt na wyrób (i w tym momencie zaczyna się cykl popytu).; czas, kiedy produkt jest jednocześnie przedmiotem podaży i popytu jest nazywany okresem rynkowym)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Wąskim</a:t>
            </a:r>
            <a:r>
              <a:rPr lang="pl-PL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jest jedną z technik analizy i planowania poszczególnych faz rozwoju wyrobu, od pomysłu, poprzez wprowadzenie na rynek, do mementu zaprzestania produkcji; produkt w poszczególnych fazach życia zmienia się z punktu widzenia zdolności do zaspokajania potrzeb konsumentów i możliwości </a:t>
            </a:r>
            <a:r>
              <a:rPr lang="pl-PL" sz="1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sprze-daży</a:t>
            </a:r>
            <a:r>
              <a:rPr lang="pl-PL" sz="1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 rynku, mimo zachowania identycznych walorów konstrukcyjnych i technologicznych.</a:t>
            </a:r>
          </a:p>
          <a:p>
            <a:pPr>
              <a:buFont typeface="Arial" panose="020B0604020202020204" pitchFamily="34" charset="0"/>
              <a:buChar char="•"/>
            </a:pPr>
            <a:endParaRPr lang="pl-PL" sz="1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17485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960076" y="6181695"/>
            <a:ext cx="4732814" cy="535424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Cykl życia produktu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28600" y="160020"/>
            <a:ext cx="11464290" cy="5829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Cykl życia produktu 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obejmuje zwykle pięć faz: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433" y="870225"/>
            <a:ext cx="6653764" cy="4043514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7098030" y="160020"/>
            <a:ext cx="486918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Faza I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rodzą się pomysły na nowy wyrób, po-zyskuje się niezbędne zasoby, opracowuje serię próbną, testuje produkt, prowadzi bada-</a:t>
            </a:r>
            <a:r>
              <a:rPr lang="pl-P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nia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nad jego przydatnością na rynku, itd.; po-nosi się wysokie nakłady, a efekty są </a:t>
            </a:r>
            <a:r>
              <a:rPr lang="pl-P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odroczo-ne</a:t>
            </a:r>
            <a:endParaRPr lang="pl-PL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Faza II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wysokie koszty wynikające z </a:t>
            </a:r>
            <a:r>
              <a:rPr lang="pl-P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wprowa-dzania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produktu na rynek, wielkość sprzedaży nie jest duża, a nakłady na promocję, reklamę i dystrybucję wysokie; firma nadal inwestuje, a bilans nakładów do zysków jest nadal ujemny</a:t>
            </a:r>
          </a:p>
          <a:p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Faza III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wysokie tempo przyrostu sprzedaży produktu; koszty marketingu nadal są </a:t>
            </a:r>
            <a:r>
              <a:rPr lang="pl-P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wyso-kie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zwykle nasila się działalność </a:t>
            </a:r>
            <a:r>
              <a:rPr lang="pl-P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konkuren-tów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firma zaczyna odzyskiwać nakłady </a:t>
            </a:r>
            <a:r>
              <a:rPr lang="pl-P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ponie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-sione w poprzednich fazach</a:t>
            </a:r>
          </a:p>
          <a:p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Faza IV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stopniowe nasycanie rynku, </a:t>
            </a:r>
            <a:r>
              <a:rPr lang="pl-P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zmniej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-sza się tempo przyrostu wielkości</a:t>
            </a:r>
            <a:endParaRPr lang="pl-P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228600" y="5157638"/>
            <a:ext cx="117386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Sprzedaży i tempo przyrostu zysku związanego ze sprzedażą produktu; rynek jest ustabilizowany, często sto-</a:t>
            </a:r>
            <a:r>
              <a:rPr lang="pl-P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sowaną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strategią jest obniżanie cen; zaczyna się stopniowa rezygnacja z produkcji i wycofywanie się z rynku</a:t>
            </a:r>
          </a:p>
          <a:p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Faza V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jest zakończeniem cyklu życia produktu; zmniejszenie wielkości sprzedaży, aż po całkowitą utratę przez produkt zdolności generowania zysku</a:t>
            </a:r>
            <a:endParaRPr lang="pl-P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2714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4212" y="6206490"/>
            <a:ext cx="11122978" cy="651510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Cykl życia produktu, technologii, organizacji, sektora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42900" y="714375"/>
            <a:ext cx="11464290" cy="5257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planowaniu portfela produkcji 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należy określić położenie poszczególnych produktów na krzywej życia i dokonać oceny kosztów poniesionych na opracowanie, wprowadzenie na rynek i funkcjo-</a:t>
            </a:r>
            <a:r>
              <a:rPr lang="pl-P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nowanie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 nim wszystkich wyrobów danej firmy; umożliwia to dalszą analizę zysków i kosztów, jakie trzeba ponieść, aby utrzymać poszczególne produkty do końca ich cykli życia. Następnie na tej podstawie otrzymuje się wytyczne do planowania (oceny pilności i kolejności zastępowania wyro-</a:t>
            </a:r>
            <a:r>
              <a:rPr lang="pl-P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bów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ocenę kosztów opracowania i wprowadzania na rynek ‚produktów – następców’.</a:t>
            </a:r>
          </a:p>
          <a:p>
            <a:pPr marL="0" indent="0">
              <a:buNone/>
            </a:pP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Cykl życia 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produktów jest odmienny dla różnych produktów i wynosi od kilku do kilkudziesięciu lat; zależy od: rodzaj i doskonałość wyrobu, możliwość jego zróżnicowania, możliwość dostosowania produktu do zmian popytu, szybkość postępu technicznego, tempo zmian popytu, pojawienie się substytutów.</a:t>
            </a:r>
          </a:p>
          <a:p>
            <a:pPr marL="0" indent="0">
              <a:buNone/>
            </a:pP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Analiza cyklu życia 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narzędzie do diagnozy i planowania ukierunkowane na: ocenę rentowności i nowoczesności produktu (lub technologii) we wszystkich fazach życia, sterowanie produkcją, </a:t>
            </a:r>
            <a:r>
              <a:rPr lang="pl-P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kształ-towanie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polityki cenowej, oszacowanie ryzyka rynkowego, planowanie zmian w firmie na poziomie jakości wyrobów i technologii produkcji, planowanie inwestycji, planowanie działalności operacyjnej.</a:t>
            </a:r>
          </a:p>
          <a:p>
            <a:pPr marL="0" indent="0">
              <a:buNone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endParaRPr lang="pl-PL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484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4212" y="6206490"/>
            <a:ext cx="11122978" cy="651510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Cykl życia technologii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45770" y="537210"/>
            <a:ext cx="11178540" cy="56692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Cykl życia technologii </a:t>
            </a:r>
            <a:r>
              <a:rPr lang="pl-PL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wyznacza się i bada podobnie jak cykl życia produktu, ale inna jest interpretacja: konkurencyjność technologii mierzy się nowatorstwem i mistrzostwem stosowania.</a:t>
            </a:r>
          </a:p>
          <a:p>
            <a:pPr marL="0" indent="0">
              <a:buNone/>
            </a:pPr>
            <a:r>
              <a:rPr lang="pl-PL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fazie narodzin </a:t>
            </a:r>
            <a:r>
              <a:rPr lang="pl-PL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technologie określane są jako embrionalne; </a:t>
            </a:r>
            <a:r>
              <a:rPr lang="pl-PL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fazie rozwoju </a:t>
            </a:r>
            <a:r>
              <a:rPr lang="pl-PL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są określane jako eksperymentalne, mają niewielkie zastosowanie, ich wymyślenie i </a:t>
            </a:r>
            <a:r>
              <a:rPr lang="pl-PL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opra-cowanie</a:t>
            </a:r>
            <a:r>
              <a:rPr lang="pl-PL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są bardzo kosztowne, ale rokują, że w niedalekiej przyszłości staną się </a:t>
            </a:r>
            <a:r>
              <a:rPr lang="pl-PL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kluczo-wym</a:t>
            </a:r>
            <a:r>
              <a:rPr lang="pl-PL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czynnikiem sukcesu. Technologie kluczowe są technologiami </a:t>
            </a:r>
            <a:r>
              <a:rPr lang="pl-PL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fazie dojrzałości </a:t>
            </a:r>
            <a:r>
              <a:rPr lang="pl-PL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dla przywódców technologicznych w danej dziedzinie i stanowią podstawę </a:t>
            </a:r>
            <a:r>
              <a:rPr lang="pl-PL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konkurencyj-ności</a:t>
            </a:r>
            <a:r>
              <a:rPr lang="pl-PL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chronią je patenty. W momencie, kiedy tracą one walor konkurencyjności, </a:t>
            </a:r>
            <a:r>
              <a:rPr lang="pl-PL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wcho-dzą</a:t>
            </a:r>
            <a:r>
              <a:rPr lang="pl-PL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fazę schyłkową </a:t>
            </a:r>
            <a:r>
              <a:rPr lang="pl-PL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dla liderów technologicznych, ale nadal są użyteczne, stają się technologiami bazowymi w sektorze.</a:t>
            </a:r>
          </a:p>
          <a:p>
            <a:pPr marL="0" indent="0">
              <a:buNone/>
            </a:pPr>
            <a:r>
              <a:rPr lang="pl-PL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Cykl ten powtarza się dopóki sam sektor nie stanie się schyłkowy i będzie z nich </a:t>
            </a:r>
            <a:r>
              <a:rPr lang="pl-PL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rezyg-nował</a:t>
            </a:r>
            <a:r>
              <a:rPr lang="pl-PL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lub też będą one przesuwane na rynki mniej zaawansowane technologicznie.</a:t>
            </a:r>
          </a:p>
          <a:p>
            <a:pPr>
              <a:buFont typeface="Arial" panose="020B0604020202020204" pitchFamily="34" charset="0"/>
              <a:buChar char="•"/>
            </a:pPr>
            <a:endParaRPr lang="pl-PL" sz="2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8348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4212" y="6206490"/>
            <a:ext cx="11122978" cy="651510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Cykl życia organizacji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17183" y="0"/>
            <a:ext cx="11178540" cy="566928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Cykl życia organizacji </a:t>
            </a:r>
            <a:r>
              <a:rPr lang="pl-PL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opisuje zmiany zachodzące w strukturze i sposobie działania w poszczególnych etapach rozwoju danej organizacji, zarówno tendencji (występujących w miarę upływu czasu) wewnątrz organizacji, jak i jej interakcji z otoczeniem.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Cykl życia organizacji</a:t>
            </a:r>
            <a:r>
              <a:rPr lang="pl-PL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Faza przedsiębiorczości</a:t>
            </a:r>
            <a:r>
              <a:rPr lang="pl-PL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innowacyjność, tworzenie niszy w otoczeniu i kreatywność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Faza zaangażowania</a:t>
            </a:r>
            <a:r>
              <a:rPr lang="pl-PL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wysoka spójność i zaangażowanie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Faza formalizacji działań i sterowania</a:t>
            </a:r>
            <a:r>
              <a:rPr lang="pl-PL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stabilność i instytucjonalizacja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Faza przekształcania struktury</a:t>
            </a:r>
            <a:r>
              <a:rPr lang="pl-PL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rozszerzanie zakresu działalności, decentralizacja władzy i uprawnień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Analiza cyklu życia organizacji dokonana we właściwym momencie pozwala na zmianę strategii jej działania i zapobieżenie kryzysowi lub marginalizacji przedsiębiorstwa w sektorze.</a:t>
            </a:r>
          </a:p>
        </p:txBody>
      </p:sp>
    </p:spTree>
    <p:extLst>
      <p:ext uri="{BB962C8B-B14F-4D97-AF65-F5344CB8AC3E}">
        <p14:creationId xmlns:p14="http://schemas.microsoft.com/office/powerpoint/2010/main" val="30203629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69912" y="6066790"/>
            <a:ext cx="5208588" cy="651510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Cykl życia sektora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850" y="226060"/>
            <a:ext cx="11671300" cy="566928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Cykl życia sektora </a:t>
            </a:r>
            <a:r>
              <a:rPr lang="pl-PL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służy ocenie atrakcyjności sektora w danym momencie i w przyszłości; pozwala przewidzieć przyszłą rentowność i możliwości rozwojowe uczestników sektora.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Fazy cyklu życia </a:t>
            </a:r>
            <a:r>
              <a:rPr lang="pl-PL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wyznaczają: stopa wzrostu (niska gdy wynosi &lt;=2%, wysoka, gdy 8-10%) i możliwości rozwoju. Są zgodne z cyklem życia technologii: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Faza I: narodziny i innowacje</a:t>
            </a:r>
            <a:r>
              <a:rPr lang="pl-PL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duża i nieustabilizowana liczba firm w sektorze, niskie bariery wejścia, rodzą się pomysły na technologie, produkty, sposoby zarządzania, sektor poszukuje ‚swojego miejsca’, szuka się dostawców, stosuje agresywny marketing, ponoszone są wysokie nakłady, a efekty są odro-</a:t>
            </a:r>
            <a:r>
              <a:rPr lang="pl-PL" sz="1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czone</a:t>
            </a:r>
            <a:endParaRPr lang="pl-PL" sz="19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Faza II: rozwój i wzrost</a:t>
            </a:r>
            <a:r>
              <a:rPr lang="pl-PL" sz="1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liczba firm powoli się stabilizuje, znacząco wzrasta konkurencja między </a:t>
            </a:r>
            <a:r>
              <a:rPr lang="pl-PL" sz="1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</a:t>
            </a:r>
            <a:r>
              <a:rPr lang="pl-PL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-mami, firmy zaczynają różnić się strategiami, powstają grupy strategiczne, wielkość sprzedaży nie jest duża, ale szybko rośnie, rentowność sektora wysoka, ale zyski netto niskie, nadal wysokie nakłady na promocję, reklamę i dystrybucję, stały rozwój technologiczny i wprowadzanie nowych produktów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Faza III: dojrzałość</a:t>
            </a:r>
            <a:r>
              <a:rPr lang="pl-PL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stopniowe nasycanie rynku, zmniejsza się tempo przyrostu wielkości sprzedaży i zysku, słabnie innowacyjność produktowa i technologiczna, firmy poszukują możliwości wzrostu </a:t>
            </a:r>
            <a:r>
              <a:rPr lang="pl-PL" sz="19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sprze-daży</a:t>
            </a:r>
            <a:r>
              <a:rPr lang="pl-PL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zysków poprzez zmiany organizacyjne i zarządzania, sektor jest ustabilizowany i można w nim wskazać liderów technologicznych czy cenowych, stopniowa rezygnacja z produkcji i wycofywanie się z rynku, najwyższe bariery wejścia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Faza IV: schyłek</a:t>
            </a:r>
            <a:r>
              <a:rPr lang="pl-PL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zmniejsza się liczba konkurentów, wahania koniunktury niekorzystnie wpływają na poziom sprzedaży i zysków, spadek obrotów, wzrost kosztów jednostkowych produkcji, straty</a:t>
            </a:r>
          </a:p>
        </p:txBody>
      </p:sp>
    </p:spTree>
    <p:extLst>
      <p:ext uri="{BB962C8B-B14F-4D97-AF65-F5344CB8AC3E}">
        <p14:creationId xmlns:p14="http://schemas.microsoft.com/office/powerpoint/2010/main" val="41518537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9862" y="6108700"/>
            <a:ext cx="11122978" cy="651510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Cykl życia sektora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41070" y="1502410"/>
            <a:ext cx="2030730" cy="374269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Przykład: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pl-PL" sz="2200" i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cykl życia sektora handlu detalicznego w USA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1838" y="233925"/>
            <a:ext cx="8474712" cy="587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202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5095" y="6010230"/>
            <a:ext cx="3848100" cy="651510"/>
          </a:xfrm>
        </p:spPr>
        <p:txBody>
          <a:bodyPr>
            <a:normAutofit fontScale="90000"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Łańcuch wartości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45770" y="537210"/>
            <a:ext cx="11178540" cy="223139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Koncepcja logistycznego łańcucha wartości</a:t>
            </a:r>
            <a:r>
              <a:rPr lang="pl-PL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opracowana przez M. E. Portera, to narzędzie analizy poprawności działań podejmowanych przez przedsiębiorstwo w celu wytworzenia wartości (mierzonej całkowitymi dochodami firmy wartości dla nabywcy przewyższającej poniesione koszty) i budowania przewagi konkurencyjnej. Zakłada podział organizacji na strategiczne istotne czynności w celu określenia miejsca powstawania kosztów i zysków oraz potencjalnych źródeł przewag konkurencyjnych.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pl-PL" sz="2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7620" y="2534759"/>
            <a:ext cx="7641590" cy="3812819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445770" y="2534759"/>
            <a:ext cx="320675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Łańcuch wartości </a:t>
            </a:r>
            <a:r>
              <a:rPr lang="pl-PL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sekwencja działań prze-</a:t>
            </a:r>
            <a:r>
              <a:rPr lang="pl-PL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kształcania</a:t>
            </a:r>
            <a:r>
              <a:rPr lang="pl-PL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zasileń, technologii i pracy ludzi w produkty finalne; </a:t>
            </a:r>
            <a:r>
              <a:rPr lang="pl-PL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składa się z funkcji podstawowych (</a:t>
            </a:r>
            <a:r>
              <a:rPr lang="pl-PL" sz="2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dzia-łalności</a:t>
            </a:r>
            <a:r>
              <a:rPr lang="pl-PL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podstawowej) i funkcji pomocni-</a:t>
            </a:r>
            <a:r>
              <a:rPr lang="pl-PL" sz="2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czych</a:t>
            </a:r>
            <a:r>
              <a:rPr lang="pl-PL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l-PL" sz="2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563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27024" y="5557839"/>
            <a:ext cx="8534400" cy="1170938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Potencjał strategiczny przedsiębiorstwa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84212" y="685800"/>
            <a:ext cx="10645776" cy="4757737"/>
          </a:xfrm>
        </p:spPr>
        <p:txBody>
          <a:bodyPr>
            <a:normAutofit/>
          </a:bodyPr>
          <a:lstStyle/>
          <a:p>
            <a:r>
              <a:rPr lang="pl-PL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Odpowiednio dobrane, </a:t>
            </a:r>
            <a:r>
              <a:rPr lang="pl-PL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konkurencyjne</a:t>
            </a:r>
            <a:r>
              <a:rPr lang="pl-PL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zasoby</a:t>
            </a:r>
            <a:r>
              <a:rPr lang="pl-PL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(materialne (kapitał, maszyny, urządzenia i inne składniki wyposażenia, nieruchomości, technologie) oraz niematerialne i prawne (patenty, licencje, know-how, kapitał ludzki, kultura organizacyjna, relacje z klientami i dostawcami, marki produktów, reputacja i wizerunek przedsiębiorstwa, umiejętności, kompetencje)) i zdolności ich innowacyjnego i efektywnego wykorzystania</a:t>
            </a:r>
          </a:p>
          <a:p>
            <a:r>
              <a:rPr lang="pl-PL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Potencjał strategiczny </a:t>
            </a:r>
            <a:r>
              <a:rPr lang="pl-PL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przedsiębiorstwa tworzą zasoby znajdujące się wewnątrz niego oraz możliwości, umiejętności i kompetencje ich wykorzystania</a:t>
            </a:r>
            <a:endParaRPr lang="pl-PL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37730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26249" y="6333490"/>
            <a:ext cx="5208588" cy="524510"/>
          </a:xfrm>
        </p:spPr>
        <p:txBody>
          <a:bodyPr>
            <a:normAutofit/>
          </a:bodyPr>
          <a:lstStyle/>
          <a:p>
            <a:pPr algn="r"/>
            <a:r>
              <a:rPr lang="pl-PL" sz="2800" dirty="0" smtClean="0">
                <a:solidFill>
                  <a:schemeClr val="bg1"/>
                </a:solidFill>
              </a:rPr>
              <a:t>Łańcuch wartości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5438" y="338772"/>
            <a:ext cx="11476038" cy="651922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Łańcuch wartości</a:t>
            </a:r>
            <a:r>
              <a:rPr lang="pl-PL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Działalność</a:t>
            </a:r>
            <a:r>
              <a:rPr lang="pl-PL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podstawowa</a:t>
            </a:r>
            <a:r>
              <a:rPr lang="pl-PL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Funkcja </a:t>
            </a:r>
            <a:r>
              <a:rPr lang="pl-PL" sz="1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przedprodukcyjna</a:t>
            </a:r>
            <a:r>
              <a:rPr lang="pl-PL" sz="1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Logistyka zaopatrzenia – zakupy materiałów i surowców, dostawy energii, zakupy urządzeń i technologii, kontrola zapasów, planowanie dostaw, magazynowanie zapasów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Badania i rozwój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Projektowanie wyrobów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</a:t>
            </a:r>
            <a:endParaRPr lang="pl-PL" sz="1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Funkcja </a:t>
            </a:r>
            <a:r>
              <a:rPr lang="pl-PL" sz="1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produkcyjna</a:t>
            </a:r>
            <a:r>
              <a:rPr lang="pl-PL" sz="1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Produkcja wyrobów i montaż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 wewnętrzny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Obróbka wykończeniowa wyrobów,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Pakowanie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Magazynowanie wyrobów gotowych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Utrzymanie sprawności maszyn i urządzeń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Testowanie produktów</a:t>
            </a:r>
            <a:endParaRPr lang="pl-PL" sz="1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Funkcja </a:t>
            </a:r>
            <a:r>
              <a:rPr lang="pl-PL" sz="1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sprzedaży</a:t>
            </a:r>
            <a:r>
              <a:rPr lang="pl-PL" sz="1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Logistyka dystrybucji – fizyczna dystrybucja produktów do odbiorców, składowanie wyrobów, planowanie dostaw, realizowanie zamówień, transport do odbiorców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Marketing i sprzedaż – działania firmy, które umożliwiają odbiorcy zakup towaru, działania promocyjne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7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Serwis i działania posprzedażowe – podnoszące wartość towaru i umożliwiające jego użytkowanie (instalowanie, naprawy, pomoc techniczna, dostawy części zamiennych, konserwacja i podtrzymywanie kontaktów z klientem, reklamacje, szkolenie personelu)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9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Działalność pomocnicza</a:t>
            </a:r>
            <a:r>
              <a:rPr lang="pl-PL" sz="1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procesy zarządzania firmą, formułowanie: misji, strategii rozwoju, konkurencji i strategii funkcjonowania.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l-PL" sz="19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0931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69912" y="6066790"/>
            <a:ext cx="5208588" cy="651510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Łańcuch wartości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28600" y="321310"/>
            <a:ext cx="11671300" cy="210439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analizy łańcucha wartości można stosować: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u="heavy" dirty="0" smtClean="0">
                <a:solidFill>
                  <a:schemeClr val="bg1"/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Konwencjonalny łańcuch wartości firmy 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(wiąże działania od dostawców do końcowych konsumentów, uwzględniając każde działania i powiązania między nimi – wszystkie działania przekształcające elementy wejściowe w wyjścia, czyli produkty)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u="heavy" dirty="0" smtClean="0">
                <a:solidFill>
                  <a:schemeClr val="bg1"/>
                </a:solidFill>
                <a:uFill>
                  <a:solidFill>
                    <a:srgbClr val="FFC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Zorientowany na klienta łańcuch wartości 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(uwzględnia działania polegające na uczeniu się i zdobywaniu wiedzy o klientach, ich potrzebach i współpracy z nimi)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552701"/>
            <a:ext cx="6197600" cy="3008108"/>
          </a:xfrm>
          <a:prstGeom prst="rect">
            <a:avLst/>
          </a:prstGeom>
          <a:ln>
            <a:noFill/>
          </a:ln>
          <a:effectLst>
            <a:outerShdw blurRad="152400" dist="152400" dir="5400000" algn="ctr" rotWithShape="0">
              <a:schemeClr val="accent2">
                <a:lumMod val="75000"/>
              </a:schemeClr>
            </a:outerShdw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2380" y="2552700"/>
            <a:ext cx="5354520" cy="4165599"/>
          </a:xfrm>
          <a:prstGeom prst="rect">
            <a:avLst/>
          </a:prstGeom>
          <a:effectLst>
            <a:outerShdw blurRad="152400" dist="152400" dir="5400000" algn="ctr" rotWithShape="0">
              <a:srgbClr val="FFC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3698492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85003" y="5981065"/>
            <a:ext cx="5208588" cy="651510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Łańcuch wartości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28600" y="0"/>
            <a:ext cx="11671300" cy="72009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Przykłady łańcucha wartości: </a:t>
            </a:r>
            <a:r>
              <a:rPr lang="pl-PL" u="heavy" dirty="0" smtClean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firmy ubezpieczeniowej Generali</a:t>
            </a:r>
            <a:r>
              <a:rPr lang="pl-PL" dirty="0" smtClean="0">
                <a:solidFill>
                  <a:schemeClr val="bg1"/>
                </a:solidFill>
                <a:uFill>
                  <a:solidFill>
                    <a:schemeClr val="accent2">
                      <a:lumMod val="75000"/>
                    </a:schemeClr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 oraz </a:t>
            </a:r>
            <a:r>
              <a:rPr lang="pl-PL" u="heavy" dirty="0" smtClean="0">
                <a:solidFill>
                  <a:schemeClr val="bg1"/>
                </a:solidFill>
                <a:uFill>
                  <a:solidFill>
                    <a:srgbClr val="530EE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agencji reklamy zewnętrznej 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906677"/>
            <a:ext cx="4597400" cy="4063424"/>
          </a:xfrm>
          <a:prstGeom prst="rect">
            <a:avLst/>
          </a:prstGeom>
          <a:effectLst>
            <a:outerShdw blurRad="152400" dist="152400" dir="5400000" algn="ctr" rotWithShape="0">
              <a:srgbClr val="FF0000"/>
            </a:outerShdw>
          </a:effec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7016" y="906677"/>
            <a:ext cx="6266145" cy="4147924"/>
          </a:xfrm>
          <a:prstGeom prst="rect">
            <a:avLst/>
          </a:prstGeom>
          <a:effectLst>
            <a:outerShdw blurRad="152400" dist="152400" dir="5400000" algn="ctr" rotWithShape="0">
              <a:srgbClr val="0A60C8"/>
            </a:outerShdw>
          </a:effectLst>
        </p:spPr>
      </p:pic>
    </p:spTree>
    <p:extLst>
      <p:ext uri="{BB962C8B-B14F-4D97-AF65-F5344CB8AC3E}">
        <p14:creationId xmlns:p14="http://schemas.microsoft.com/office/powerpoint/2010/main" val="2881679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3061" y="5850043"/>
            <a:ext cx="8534400" cy="1007957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Potencjał strategiczny przedsiębiorstwa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156322" y="1258936"/>
            <a:ext cx="5779455" cy="3827202"/>
          </a:xfrm>
        </p:spPr>
        <p:txBody>
          <a:bodyPr>
            <a:normAutofit/>
          </a:bodyPr>
          <a:lstStyle/>
          <a:p>
            <a:r>
              <a:rPr lang="pl-PL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Zasoby ważne dla przedsiębiorstwa w perspektywie strategicznej: cenne, rzadkie, trwałe, trudne do imitacji; np. kluczowe kompetencje (unikatowe, trwałe, nadające się zarówno do uzgadniania z konsumentami rodzajów funkcjonalności wyrobów i usług, jak i pozyskiwania nowej wiedzy istotnej dla tworzenia przewagi konkurencyjnej i generowania różnorodności)</a:t>
            </a:r>
            <a:endParaRPr lang="pl-PL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061" y="1308143"/>
            <a:ext cx="5671182" cy="3661522"/>
          </a:xfrm>
          <a:prstGeom prst="rect">
            <a:avLst/>
          </a:prstGeom>
        </p:spPr>
      </p:pic>
      <p:sp>
        <p:nvSpPr>
          <p:cNvPr id="5" name="Symbol zastępczy zawartości 2"/>
          <p:cNvSpPr txBox="1">
            <a:spLocks/>
          </p:cNvSpPr>
          <p:nvPr/>
        </p:nvSpPr>
        <p:spPr>
          <a:xfrm>
            <a:off x="256539" y="427765"/>
            <a:ext cx="11122978" cy="518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Wewnętrzne elementy przedsiębiorstwa wyznaczające jego strategię</a:t>
            </a:r>
            <a:endParaRPr lang="pl-PL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286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9080" y="5257799"/>
            <a:ext cx="11932920" cy="896619"/>
          </a:xfrm>
        </p:spPr>
        <p:txBody>
          <a:bodyPr>
            <a:normAutofit/>
          </a:bodyPr>
          <a:lstStyle/>
          <a:p>
            <a:r>
              <a:rPr lang="pl-PL" sz="2600" dirty="0" smtClean="0">
                <a:solidFill>
                  <a:schemeClr val="bg1"/>
                </a:solidFill>
              </a:rPr>
              <a:t>Zasoby przedsiębiorstwa jako źródło przewagi konkurencyjnej</a:t>
            </a:r>
            <a:endParaRPr lang="pl-PL" sz="26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4820" y="900113"/>
            <a:ext cx="11122978" cy="3957638"/>
          </a:xfrm>
        </p:spPr>
        <p:txBody>
          <a:bodyPr>
            <a:normAutofit fontScale="92500" lnSpcReduction="10000"/>
          </a:bodyPr>
          <a:lstStyle/>
          <a:p>
            <a:r>
              <a:rPr lang="pl-PL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Podejście zasobowe </a:t>
            </a:r>
            <a:r>
              <a:rPr lang="pl-PL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jest bliskie zarządzaniu strategicznemu, ponieważ odwołuje się do koncepcji kluczowych kompetencji i umiejętności</a:t>
            </a:r>
          </a:p>
          <a:p>
            <a:r>
              <a:rPr lang="pl-PL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Kluczowe kompetencje</a:t>
            </a:r>
            <a:r>
              <a:rPr lang="pl-PL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zdolności do zbiorowego, wspólnego uczenia się i koordynowania różnych rodzajów działalności, umiejętności produkcyjne, i integrowanie wielu strumieni technologicznych [ </a:t>
            </a:r>
            <a:r>
              <a:rPr lang="pl-PL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Hamel</a:t>
            </a:r>
            <a:r>
              <a:rPr lang="pl-PL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Prahalad</a:t>
            </a:r>
            <a:r>
              <a:rPr lang="pl-PL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  <a:p>
            <a:r>
              <a:rPr lang="pl-PL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Kluczowe umiejętności</a:t>
            </a:r>
            <a:r>
              <a:rPr lang="pl-PL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odpowiednie kombinacje umiejętności technologicznych i produkcyjnych, które pozwalają firmie skutecznie konkurować i wchodzić w obszary działalności [Hill, Jones, </a:t>
            </a:r>
            <a:r>
              <a:rPr lang="pl-PL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Sopińska</a:t>
            </a:r>
            <a:r>
              <a:rPr lang="pl-PL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  <a:p>
            <a:r>
              <a:rPr lang="pl-PL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Dynamiczne zdolności</a:t>
            </a:r>
            <a:r>
              <a:rPr lang="pl-PL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wartość zasobów leży w ich odpowiedniej konfiguracji, należy analizować, jak powinny one ewoluować w czasie, jak rynek i sektor wpływają na te zdolności [</a:t>
            </a:r>
            <a:r>
              <a:rPr lang="pl-PL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Helfat</a:t>
            </a:r>
            <a:r>
              <a:rPr lang="pl-PL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2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Eisenhart</a:t>
            </a:r>
            <a:r>
              <a:rPr lang="pl-PL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Martin]</a:t>
            </a:r>
            <a:endParaRPr lang="pl-PL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4704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4212" y="5687062"/>
            <a:ext cx="11122978" cy="1170938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Koncepcja kluczowych zdolności przedsiębiorstwa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31470" y="297180"/>
            <a:ext cx="11475720" cy="554355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Rozwinięcie </a:t>
            </a:r>
            <a:r>
              <a:rPr lang="pl-PL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koncepcji </a:t>
            </a: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kluczowych zdolności 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[J. </a:t>
            </a:r>
            <a:r>
              <a:rPr lang="pl-P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]: do długotrwałego sukcesu przedsiębiorstwa przyczyniają się: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Architektura przedsiębiorstwa 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(tzn. zewnętrzne i wewnętrzne powiązania przedsiębiorstwa określające jego relacje z: pracownikami, dostawcami, klientami, konkurentami; zewnętrzna – między firmą a jej dostawcami i klientami; wewnętrzna – między firmą a jej pracownikami i między samymi pracownikami) – pozwala na uzupełnianie zasobów organizacyjnych i elastyczne </a:t>
            </a:r>
            <a:r>
              <a:rPr lang="pl-P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reago-wanie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 zmiany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Reputacja firmy 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(postrzeganie jej przez klientów) – strategię konkurencyjn</a:t>
            </a:r>
            <a:r>
              <a:rPr lang="pl-P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ą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opartą na reputacji mogą wspierać: reklama, promocje, uczestnictwo w targach, sponsoring, zdobywanie nagród, działalność charytatywna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Innowacje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tworzenie doskonalszych produktów, poszukiwanie oszczędniejszych rozwiązań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Aktywa strategiczne 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jak monopol naturalny (może wynikać z eksploatacji złóż naturalnych występujących w danym regionie, gdzie nieopłacalne jest, z punktu widzenia ekonomicznego, tworzenie firm konkurencyjnych), koszty nieodwracalne (związane z inwestycjami kapitałowymi poniesionymi przez daną firmę na obsługę danego rynku) czy wyłączność (oparta na licencjach, koncesjach wynikających z reguł prawnych)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pl-P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234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4212" y="5687062"/>
            <a:ext cx="11122978" cy="1170938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Koncepcja kluczowych zdolności przedsiębiorstwa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31470" y="728981"/>
            <a:ext cx="11475720" cy="55435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Rozwój i różne podejścia do </a:t>
            </a:r>
            <a:r>
              <a:rPr lang="pl-P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koncepcji 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kluczowych zdolności:</a:t>
            </a:r>
          </a:p>
          <a:p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 wystarczy posiadać zasoby, trzeba umieć je wykorzystywać tak, aby przynosiły wartość dodaną; należy je eksploatować i powiększać [E. T. </a:t>
            </a:r>
            <a:r>
              <a:rPr lang="pl-P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Penrose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</a:p>
          <a:p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Źródło przewagi konkurencyjnej 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[S. F. </a:t>
            </a:r>
            <a:r>
              <a:rPr lang="pl-P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Slater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to nastawienie na klienta – stopień uznania produktu przez potencjalnego nabywcę i zrozumienie motywacji zakupu klientów</a:t>
            </a:r>
          </a:p>
          <a:p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Przewagi konkurencyjne 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mogą być: </a:t>
            </a: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wyższego rzędu 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(zwykle wiążą się z nowoczesnymi technologiami, marką produktów i ich jakością, różnicowaniem oferty asortymentowej; wymagają innowacyjności i kumulowania wiedzy), </a:t>
            </a: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niższego rzędu 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(przewaga kosztowa, przewaga cenowa – oparte na taniej sile roboczej lub preferencyjnych cenach surowców) [K. Fabiańska, J. Rokita]</a:t>
            </a:r>
          </a:p>
          <a:p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Rdzeń umiejętności 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[R. M. Grant, M. </a:t>
            </a:r>
            <a:r>
              <a:rPr lang="pl-P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Javidan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– znajdują się na najwyższym poziomie w </a:t>
            </a:r>
            <a:r>
              <a:rPr lang="pl-P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hie-rarchii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zdolności przedsiębiorstwa, stanowią najwyższą wartość, unikatową kombinację zasobów i umiejętności pochodzących z różnych obszarów funkcjonowania; określana jako niematerialne aktywa przedsiębiorstwa i są efektem synergii unikatowych zasobów i zasobów tworzących wartość przedsiębiorstwa oraz zdolności organizacyjnych związanych z umiejętnością kordy-</a:t>
            </a:r>
            <a:r>
              <a:rPr lang="pl-P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nowania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efektywnego wykorzystania tych zasobów</a:t>
            </a:r>
          </a:p>
          <a:p>
            <a:endParaRPr lang="pl-PL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17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4212" y="5687062"/>
            <a:ext cx="11122978" cy="1170938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Koncepcja kluczowych zdolności przedsiębiorstwa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31470" y="297180"/>
            <a:ext cx="11475720" cy="554355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Teoria zasobowa </a:t>
            </a:r>
            <a:r>
              <a:rPr lang="pl-PL" sz="2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[J. B. Barney]:</a:t>
            </a:r>
            <a:r>
              <a:rPr lang="pl-PL" sz="2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cztery kategorie zasobów (kapitałów) przedsiębiorstwa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pl-PL" sz="2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Kapitał finansowy – różne zasoby pieniądza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pl-PL" sz="2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Kapitał fizyczny – techniki, technologie, urządzenia, budynki, grunty, lokalizacja, sieci informatyczne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pl-PL" sz="2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Kapitał ludzki – pracownicy i ich wiedz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pl-PL" sz="2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Kapitał organizacyjny – struktura organizacyjna, procesy, kultura, relacje z podmiotami otoczenia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Pięć kategorii zasobów </a:t>
            </a:r>
            <a:r>
              <a:rPr lang="pl-PL" sz="2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[Ch. </a:t>
            </a:r>
            <a:r>
              <a:rPr lang="pl-PL" sz="21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Hofer</a:t>
            </a:r>
            <a:r>
              <a:rPr lang="pl-PL" sz="2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D. </a:t>
            </a:r>
            <a:r>
              <a:rPr lang="pl-PL" sz="21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Schendal</a:t>
            </a:r>
            <a:r>
              <a:rPr lang="pl-PL" sz="2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]: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pl-PL" sz="2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Zasoby materialne – ziemia budynki, urządzenia, itp.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pl-PL" sz="2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Zasoby finansowe – kapitał, środki pieniężne, linie kredytowe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pl-PL" sz="2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Zasoby ludzkie – pracownicy i ich kwalifikacje, kierownictwo, pracownicy sztabów doradczych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pl-PL" sz="2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Zasoby technologiczne – elastyczność produkcji, umiejętność tworzenia wysokiej jakości wyrobów, szybkość reakcji na zmiany na rynku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pl-PL" sz="21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Zasoby organizacyjne – systemy, procesy, kultura organizacyjna</a:t>
            </a:r>
          </a:p>
        </p:txBody>
      </p:sp>
    </p:spTree>
    <p:extLst>
      <p:ext uri="{BB962C8B-B14F-4D97-AF65-F5344CB8AC3E}">
        <p14:creationId xmlns:p14="http://schemas.microsoft.com/office/powerpoint/2010/main" val="2476957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4212" y="5687062"/>
            <a:ext cx="11122978" cy="1170938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Koncepcja kluczowych zdolności przedsiębiorstwa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31470" y="297180"/>
            <a:ext cx="11475720" cy="55435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Wiedza organizacyjna 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zasoby określane jako kapitał intelektualny, zasoby/aktywa niematerialne, wartości niematerialne i prawne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Kapitał intelektualny 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wartość ekonomiczna dwóch kategorii aktywów niematerialnych przedsiębiorstwa: kapitału organizacyjnego (strukturalnego) i ludzkiego. W kontekście kapitału społecznego to uczestnictwo w strukturach społecznych, sieciach wzajemnych powiązań i relacji, dostęp i wykorzystanie kompetencji i wiedzy; podzielane wzajemne normy kulturowe, wartości, zaufanie, współdziałanie; generowanie korzyści na potrzeby realizacji określonych zamierzeń – to wszystko prowadzi do pozytywnych skutków dla jednostek i przedsiębiorstwa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Kapitał organizacyjny 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umożliwia dzielenie się wiedzą; tworzy (lub nie) płaszczyzny współpracy, rozwiązywania konfliktów. Inwestycje w kapitał organizacyjny w celu podnoszenie poziomu efektywności pracowników mogą mieć charakter: formalnych i nieformalnych zmian w relacjach i wzorach </a:t>
            </a:r>
            <a:r>
              <a:rPr lang="pl-PL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zachowań</a:t>
            </a:r>
            <a:r>
              <a:rPr lang="pl-P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organizacyjnych, zmiany określonych atrybutów o kluczowym znaczeniu dla efektywności organizacji, gromadzenia informacji ułatwiających rekrutację i selekcję pracowników w kierunku pozyskiwania tych najodpowiedniejszych do realizacji określonych zadań</a:t>
            </a:r>
          </a:p>
          <a:p>
            <a:pPr>
              <a:buFont typeface="Arial" panose="020B0604020202020204" pitchFamily="34" charset="0"/>
              <a:buChar char="•"/>
            </a:pPr>
            <a:endParaRPr lang="pl-PL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641860"/>
      </p:ext>
    </p:extLst>
  </p:cSld>
  <p:clrMapOvr>
    <a:masterClrMapping/>
  </p:clrMapOvr>
</p:sld>
</file>

<file path=ppt/theme/theme1.xml><?xml version="1.0" encoding="utf-8"?>
<a:theme xmlns:a="http://schemas.openxmlformats.org/drawingml/2006/main" name="Wycinek">
  <a:themeElements>
    <a:clrScheme name="Wycinek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Wycine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ycine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583</TotalTime>
  <Words>3707</Words>
  <Application>Microsoft Office PowerPoint</Application>
  <PresentationFormat>Panoramiczny</PresentationFormat>
  <Paragraphs>229</Paragraphs>
  <Slides>32</Slides>
  <Notes>29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32</vt:i4>
      </vt:variant>
    </vt:vector>
  </HeadingPairs>
  <TitlesOfParts>
    <vt:vector size="38" baseType="lpstr">
      <vt:lpstr>Arial</vt:lpstr>
      <vt:lpstr>Calibri</vt:lpstr>
      <vt:lpstr>Cambria Math</vt:lpstr>
      <vt:lpstr>Century Gothic</vt:lpstr>
      <vt:lpstr>Wingdings 3</vt:lpstr>
      <vt:lpstr>Wycinek</vt:lpstr>
      <vt:lpstr>Analiza potencjału przedsiębiorstwa</vt:lpstr>
      <vt:lpstr>« Zasoby   « kluczowe czynniki sukcesu   « bilans strategiczny   « cykl życia: produktu, technologii, organizacji, sektora   « łańcuch wartości</vt:lpstr>
      <vt:lpstr>Potencjał strategiczny przedsiębiorstwa</vt:lpstr>
      <vt:lpstr>Potencjał strategiczny przedsiębiorstwa</vt:lpstr>
      <vt:lpstr>Zasoby przedsiębiorstwa jako źródło przewagi konkurencyjnej</vt:lpstr>
      <vt:lpstr>Koncepcja kluczowych zdolności przedsiębiorstwa</vt:lpstr>
      <vt:lpstr>Koncepcja kluczowych zdolności przedsiębiorstwa</vt:lpstr>
      <vt:lpstr>Koncepcja kluczowych zdolności przedsiębiorstwa</vt:lpstr>
      <vt:lpstr>Koncepcja kluczowych zdolności przedsiębiorstwa</vt:lpstr>
      <vt:lpstr>Koncepcja kluczowych zdolności przedsiębiorstwa</vt:lpstr>
      <vt:lpstr>Koncepcja kluczowych zdolności przedsiębiorstwa</vt:lpstr>
      <vt:lpstr>kluczowe czynniki sukcesu przedsiębiorstwa</vt:lpstr>
      <vt:lpstr>kluczowe czynniki sukcesu przedsiębiorstwa</vt:lpstr>
      <vt:lpstr>kluczowe czynniki sukcesu przedsiębiorstwa</vt:lpstr>
      <vt:lpstr>kluczowe czynniki sukcesu przedsiębiorstwa</vt:lpstr>
      <vt:lpstr>kluczowe czynniki sukcesu przedsiębiorstwa</vt:lpstr>
      <vt:lpstr>Bilans strategiczny</vt:lpstr>
      <vt:lpstr>Bilans strategiczny</vt:lpstr>
      <vt:lpstr>Bilans strategiczny</vt:lpstr>
      <vt:lpstr>Bilans strategiczny</vt:lpstr>
      <vt:lpstr>Bilans strategiczny</vt:lpstr>
      <vt:lpstr>Cykl życia produktu, technologii, organizacji, sektora</vt:lpstr>
      <vt:lpstr>Cykl życia produktu</vt:lpstr>
      <vt:lpstr>Cykl życia produktu, technologii, organizacji, sektora</vt:lpstr>
      <vt:lpstr>Cykl życia technologii</vt:lpstr>
      <vt:lpstr>Cykl życia organizacji</vt:lpstr>
      <vt:lpstr>Cykl życia sektora</vt:lpstr>
      <vt:lpstr>Cykl życia sektora</vt:lpstr>
      <vt:lpstr>Łańcuch wartości</vt:lpstr>
      <vt:lpstr>Łańcuch wartości</vt:lpstr>
      <vt:lpstr>Łańcuch wartości</vt:lpstr>
      <vt:lpstr>Łańcuch wartości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Analiza potencjału przedsiębiorstwa</dc:title>
  <dc:creator>Useer</dc:creator>
  <cp:lastModifiedBy>Useer</cp:lastModifiedBy>
  <cp:revision>54</cp:revision>
  <dcterms:created xsi:type="dcterms:W3CDTF">2021-04-25T14:35:32Z</dcterms:created>
  <dcterms:modified xsi:type="dcterms:W3CDTF">2021-04-26T00:19:25Z</dcterms:modified>
</cp:coreProperties>
</file>