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946" y="-6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20.04.2021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20.04.2021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20.04.2021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20.04.2021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DIAGNOSTYKA UKŁADÓW MECHATRONICZNYCH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Kierunek: I ME DU</a:t>
            </a:r>
          </a:p>
          <a:p>
            <a:r>
              <a:rPr lang="pl-PL" dirty="0" smtClean="0"/>
              <a:t>Projekt 3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36204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Projekt 3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400" dirty="0" smtClean="0"/>
              <a:t>Dane pomiarowe do analizy (dane_Lud3.mat) pobrać ze strony kursu i wczytać do przestrzeni roboczej </a:t>
            </a:r>
            <a:r>
              <a:rPr lang="pl-PL" sz="1400" dirty="0" err="1" smtClean="0"/>
              <a:t>Matlaba</a:t>
            </a:r>
            <a:r>
              <a:rPr lang="pl-PL" sz="1400" dirty="0" smtClean="0"/>
              <a:t>.</a:t>
            </a:r>
          </a:p>
          <a:p>
            <a:pPr marL="0" indent="0" algn="just">
              <a:buNone/>
            </a:pPr>
            <a:endParaRPr lang="pl-PL" sz="1400" dirty="0" smtClean="0"/>
          </a:p>
          <a:p>
            <a:pPr marL="0" indent="0" algn="just">
              <a:buNone/>
            </a:pPr>
            <a:r>
              <a:rPr lang="pl-PL" sz="1400" dirty="0" smtClean="0"/>
              <a:t>Czas znajduje się </a:t>
            </a:r>
            <a:r>
              <a:rPr lang="pl-PL" sz="1400" dirty="0"/>
              <a:t>w trzeciej kolumnie macierzy danych </a:t>
            </a:r>
            <a:r>
              <a:rPr lang="pl-PL" sz="1400" dirty="0" smtClean="0"/>
              <a:t>pomiarowych. Zarejestrowane drgania (przyspieszenia) znajdują się </a:t>
            </a:r>
            <a:r>
              <a:rPr lang="pl-PL" sz="1400" dirty="0"/>
              <a:t>w pierwszej i drugiej kolumnie macierzy danych pomiarowych </a:t>
            </a:r>
            <a:r>
              <a:rPr lang="pl-PL" sz="1400" dirty="0" smtClean="0"/>
              <a:t>(różnią się dokładnością) – proszę wybrać drugą kolumnę.</a:t>
            </a:r>
            <a:endParaRPr lang="pl-PL" sz="1400" dirty="0"/>
          </a:p>
          <a:p>
            <a:pPr marL="0" indent="0" algn="just">
              <a:buNone/>
            </a:pPr>
            <a:endParaRPr lang="pl-PL" sz="1400" dirty="0" smtClean="0"/>
          </a:p>
        </p:txBody>
      </p:sp>
    </p:spTree>
    <p:extLst>
      <p:ext uri="{BB962C8B-B14F-4D97-AF65-F5344CB8AC3E}">
        <p14:creationId xmlns:p14="http://schemas.microsoft.com/office/powerpoint/2010/main" val="212389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Projekt </a:t>
            </a:r>
            <a:r>
              <a:rPr lang="pl-PL" dirty="0" smtClean="0"/>
              <a:t>3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400" b="1" dirty="0" smtClean="0"/>
              <a:t>Dla danych pomiarowych pozyskanych na stanowisku laboratoryjnym (pomiar trwający 100 sekund) przeprowadzić następującą analizę sygnału w dziedzinie czasu.</a:t>
            </a:r>
          </a:p>
          <a:p>
            <a:pPr marL="0" indent="0" algn="just">
              <a:buNone/>
            </a:pPr>
            <a:r>
              <a:rPr lang="pl-PL" sz="1400" dirty="0" smtClean="0"/>
              <a:t>1. Przeprowadzić </a:t>
            </a:r>
            <a:r>
              <a:rPr lang="pl-PL" sz="1400" dirty="0"/>
              <a:t>filtrację </a:t>
            </a:r>
            <a:r>
              <a:rPr lang="pl-PL" sz="1400" dirty="0" smtClean="0"/>
              <a:t>górnoprzepustową </a:t>
            </a:r>
            <a:r>
              <a:rPr lang="pl-PL" sz="1400" dirty="0"/>
              <a:t>filtrem o częstotliwości </a:t>
            </a:r>
            <a:r>
              <a:rPr lang="pl-PL" sz="1400" dirty="0" smtClean="0"/>
              <a:t>pasma przepustowego 2 </a:t>
            </a:r>
            <a:r>
              <a:rPr lang="pl-PL" sz="1400" dirty="0" err="1" smtClean="0"/>
              <a:t>Hz</a:t>
            </a:r>
            <a:r>
              <a:rPr lang="pl-PL" sz="1400" dirty="0"/>
              <a:t> i częstotliwości pasma </a:t>
            </a:r>
            <a:r>
              <a:rPr lang="pl-PL" sz="1400" dirty="0" smtClean="0"/>
              <a:t>zaporowego 1 </a:t>
            </a:r>
            <a:r>
              <a:rPr lang="pl-PL" sz="1400" dirty="0" err="1" smtClean="0"/>
              <a:t>Hz</a:t>
            </a:r>
            <a:r>
              <a:rPr lang="pl-PL" sz="1400" dirty="0" smtClean="0"/>
              <a:t> </a:t>
            </a:r>
            <a:r>
              <a:rPr lang="pl-PL" sz="1400" dirty="0" smtClean="0"/>
              <a:t>. Na wykresie zaprezentować sygnał przed filtracją i po filtracji.</a:t>
            </a:r>
          </a:p>
          <a:p>
            <a:pPr marL="0" indent="0" algn="just">
              <a:buNone/>
            </a:pPr>
            <a:endParaRPr lang="pl-PL" sz="1600" dirty="0" smtClean="0"/>
          </a:p>
          <a:p>
            <a:pPr marL="0" indent="0">
              <a:buNone/>
            </a:pPr>
            <a:r>
              <a:rPr lang="pl-PL" sz="1000" dirty="0" smtClean="0"/>
              <a:t>Do zdefiniowania filtra (i wizualizacji jego charakterystyki) można zastosować przykładową procedurę </a:t>
            </a:r>
            <a:endParaRPr lang="pl-PL" sz="1000" dirty="0"/>
          </a:p>
          <a:p>
            <a:pPr marL="0" indent="0">
              <a:buNone/>
            </a:pP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pl-PL" sz="10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filtertype</a:t>
            </a: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= 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'IIR'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0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Fpass</a:t>
            </a:r>
            <a:r>
              <a:rPr lang="en-US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= 2;          </a:t>
            </a:r>
            <a:r>
              <a:rPr lang="en-US" sz="1000" dirty="0">
                <a:solidFill>
                  <a:srgbClr val="028009"/>
                </a:solidFill>
                <a:latin typeface="Courier New" panose="02070309020205020404" pitchFamily="49" charset="0"/>
              </a:rPr>
              <a:t>% 2 Hz the passband frequency</a:t>
            </a:r>
          </a:p>
          <a:p>
            <a:pPr marL="0" indent="0">
              <a:buNone/>
            </a:pP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0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Fstop</a:t>
            </a:r>
            <a:r>
              <a:rPr lang="en-US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= 1;          </a:t>
            </a:r>
            <a:r>
              <a:rPr lang="en-US" sz="1000" dirty="0">
                <a:solidFill>
                  <a:srgbClr val="028009"/>
                </a:solidFill>
                <a:latin typeface="Courier New" panose="02070309020205020404" pitchFamily="49" charset="0"/>
              </a:rPr>
              <a:t>% 1 Hz the stopband frequency</a:t>
            </a:r>
          </a:p>
          <a:p>
            <a:pPr marL="0" indent="0">
              <a:buNone/>
            </a:pP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pl-PL" sz="10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Fs</a:t>
            </a: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= 48e3;         </a:t>
            </a: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% 48 kHz </a:t>
            </a:r>
            <a:r>
              <a:rPr lang="pl-PL" sz="1000" dirty="0" err="1">
                <a:solidFill>
                  <a:srgbClr val="028009"/>
                </a:solidFill>
                <a:latin typeface="Courier New" panose="02070309020205020404" pitchFamily="49" charset="0"/>
              </a:rPr>
              <a:t>sampling</a:t>
            </a: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 </a:t>
            </a:r>
            <a:r>
              <a:rPr lang="pl-PL" sz="1000" dirty="0" err="1">
                <a:solidFill>
                  <a:srgbClr val="028009"/>
                </a:solidFill>
                <a:latin typeface="Courier New" panose="02070309020205020404" pitchFamily="49" charset="0"/>
              </a:rPr>
              <a:t>frequency</a:t>
            </a:r>
            <a:endParaRPr lang="pl-PL" sz="1000" dirty="0">
              <a:solidFill>
                <a:srgbClr val="028009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0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Rp</a:t>
            </a:r>
            <a:r>
              <a:rPr lang="en-US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= 0.1;           </a:t>
            </a:r>
            <a:r>
              <a:rPr lang="en-US" sz="1000" dirty="0">
                <a:solidFill>
                  <a:srgbClr val="028009"/>
                </a:solidFill>
                <a:latin typeface="Courier New" panose="02070309020205020404" pitchFamily="49" charset="0"/>
              </a:rPr>
              <a:t>% Corresponds to 0.01 dB peak-to-peak ripple</a:t>
            </a:r>
          </a:p>
          <a:p>
            <a:pPr marL="0" indent="0">
              <a:buNone/>
            </a:pP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pl-PL" sz="10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Astop</a:t>
            </a: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= 80;</a:t>
            </a:r>
          </a:p>
          <a:p>
            <a:pPr marL="0" indent="0">
              <a:buNone/>
            </a:pP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pl-PL" sz="10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highpassFilt</a:t>
            </a: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= </a:t>
            </a:r>
            <a:r>
              <a:rPr lang="pl-PL" sz="1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dsp.HighpassFilter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 err="1">
                <a:solidFill>
                  <a:srgbClr val="AA04F9"/>
                </a:solidFill>
                <a:latin typeface="Courier New" panose="02070309020205020404" pitchFamily="49" charset="0"/>
              </a:rPr>
              <a:t>SampleRate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pl-PL" sz="1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Fs</a:t>
            </a: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pl-PL" sz="1000" dirty="0" smtClean="0">
                <a:solidFill>
                  <a:srgbClr val="0E00FF"/>
                </a:solidFill>
                <a:latin typeface="Courier New" panose="02070309020205020404" pitchFamily="49" charset="0"/>
              </a:rPr>
              <a:t>...</a:t>
            </a:r>
          </a:p>
          <a:p>
            <a:pPr marL="0" indent="0">
              <a:buNone/>
            </a:pP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                            </a:t>
            </a:r>
            <a:r>
              <a:rPr lang="pl-PL" sz="1000" dirty="0" smtClean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 err="1" smtClean="0">
                <a:solidFill>
                  <a:srgbClr val="AA04F9"/>
                </a:solidFill>
                <a:latin typeface="Courier New" panose="02070309020205020404" pitchFamily="49" charset="0"/>
              </a:rPr>
              <a:t>FilterType</a:t>
            </a:r>
            <a:r>
              <a:rPr lang="pl-PL" sz="1000" dirty="0" smtClean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pl-PL" sz="10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filtertype</a:t>
            </a: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pl-PL" sz="1000" dirty="0" smtClean="0">
                <a:solidFill>
                  <a:srgbClr val="0E00FF"/>
                </a:solidFill>
                <a:latin typeface="Courier New" panose="02070309020205020404" pitchFamily="49" charset="0"/>
              </a:rPr>
              <a:t>...</a:t>
            </a:r>
          </a:p>
          <a:p>
            <a:pPr marL="0" indent="0">
              <a:buNone/>
            </a:pP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                            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 err="1">
                <a:solidFill>
                  <a:srgbClr val="AA04F9"/>
                </a:solidFill>
                <a:latin typeface="Courier New" panose="02070309020205020404" pitchFamily="49" charset="0"/>
              </a:rPr>
              <a:t>PassbandFrequency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pl-PL" sz="1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Fpass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pl-PL" sz="1000" dirty="0">
                <a:solidFill>
                  <a:srgbClr val="0E00FF"/>
                </a:solidFill>
                <a:latin typeface="Courier New" panose="02070309020205020404" pitchFamily="49" charset="0"/>
              </a:rPr>
              <a:t>...</a:t>
            </a:r>
          </a:p>
          <a:p>
            <a:pPr marL="0" indent="0">
              <a:buNone/>
            </a:pP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                  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 err="1">
                <a:solidFill>
                  <a:srgbClr val="AA04F9"/>
                </a:solidFill>
                <a:latin typeface="Courier New" panose="02070309020205020404" pitchFamily="49" charset="0"/>
              </a:rPr>
              <a:t>StopbandFrequency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pl-PL" sz="1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Fstop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pl-PL" sz="1000" dirty="0">
                <a:solidFill>
                  <a:srgbClr val="0E00FF"/>
                </a:solidFill>
                <a:latin typeface="Courier New" panose="02070309020205020404" pitchFamily="49" charset="0"/>
              </a:rPr>
              <a:t>...</a:t>
            </a:r>
          </a:p>
          <a:p>
            <a:pPr marL="0" indent="0">
              <a:buNone/>
            </a:pP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                  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 err="1">
                <a:solidFill>
                  <a:srgbClr val="AA04F9"/>
                </a:solidFill>
                <a:latin typeface="Courier New" panose="02070309020205020404" pitchFamily="49" charset="0"/>
              </a:rPr>
              <a:t>PassbandRipple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pl-PL" sz="1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Rp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pl-PL" sz="1000" dirty="0">
                <a:solidFill>
                  <a:srgbClr val="0E00FF"/>
                </a:solidFill>
                <a:latin typeface="Courier New" panose="02070309020205020404" pitchFamily="49" charset="0"/>
              </a:rPr>
              <a:t>...</a:t>
            </a:r>
          </a:p>
          <a:p>
            <a:pPr marL="0" indent="0">
              <a:buNone/>
            </a:pP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                            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 err="1">
                <a:solidFill>
                  <a:srgbClr val="AA04F9"/>
                </a:solidFill>
                <a:latin typeface="Courier New" panose="02070309020205020404" pitchFamily="49" charset="0"/>
              </a:rPr>
              <a:t>StopbandAttenuation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pl-PL" sz="1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Astop</a:t>
            </a: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pl-PL" sz="10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fvtool</a:t>
            </a: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pl-PL" sz="10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highpassFilt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pl-PL" sz="10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pl-PL" sz="1000" dirty="0" smtClean="0"/>
              <a:t>Do filtracji sygnału „z” można </a:t>
            </a:r>
            <a:r>
              <a:rPr lang="pl-PL" sz="1000" dirty="0"/>
              <a:t>zastosować </a:t>
            </a:r>
            <a:r>
              <a:rPr lang="pl-PL" sz="1000" dirty="0" smtClean="0"/>
              <a:t>procedurę </a:t>
            </a:r>
            <a:endParaRPr lang="pl-PL" sz="1000" dirty="0"/>
          </a:p>
          <a:p>
            <a:pPr marL="0" indent="0">
              <a:buNone/>
            </a:pP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pl-PL" sz="10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z_h_filt</a:t>
            </a: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= </a:t>
            </a:r>
            <a:r>
              <a:rPr lang="pl-PL" sz="1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highpassFilt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(z</a:t>
            </a: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);</a:t>
            </a:r>
            <a:endParaRPr lang="pl-PL" sz="1000" dirty="0">
              <a:solidFill>
                <a:srgbClr val="000000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092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Projekt </a:t>
            </a:r>
            <a:r>
              <a:rPr lang="pl-PL" dirty="0" smtClean="0"/>
              <a:t>3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400" b="1" dirty="0" smtClean="0"/>
              <a:t>Dla danych pomiarowych pozyskanych na stanowisku laboratoryjnym (pomiar  trwający 100 sekund) przeprowadzić następującą analizę sygnału w dziedzinie czasu.</a:t>
            </a:r>
          </a:p>
          <a:p>
            <a:pPr marL="0" indent="0" algn="just">
              <a:buNone/>
            </a:pPr>
            <a:r>
              <a:rPr lang="pl-PL" sz="1400" dirty="0" smtClean="0"/>
              <a:t>2. Wyznaczyć następujące miary (cechy) sygnału z przedziałów czasowych o długości 1 sekundy:</a:t>
            </a:r>
          </a:p>
          <a:p>
            <a:pPr marL="0" indent="0" algn="just">
              <a:buNone/>
            </a:pPr>
            <a:r>
              <a:rPr lang="pl-PL" sz="1400" dirty="0" smtClean="0"/>
              <a:t>	- </a:t>
            </a:r>
            <a:r>
              <a:rPr lang="pl-PL" sz="1400" dirty="0"/>
              <a:t>średnia,			- maksimum</a:t>
            </a:r>
          </a:p>
          <a:p>
            <a:pPr marL="0" indent="0" algn="just">
              <a:buNone/>
            </a:pPr>
            <a:r>
              <a:rPr lang="pl-PL" sz="1400" dirty="0"/>
              <a:t>	</a:t>
            </a:r>
            <a:r>
              <a:rPr lang="pl-PL" sz="1400" dirty="0" smtClean="0"/>
              <a:t>- </a:t>
            </a:r>
            <a:r>
              <a:rPr lang="pl-PL" sz="1400" dirty="0"/>
              <a:t>wariancja,			- odchylenie standardowe,</a:t>
            </a:r>
          </a:p>
          <a:p>
            <a:pPr marL="0" indent="0" algn="just">
              <a:buNone/>
            </a:pPr>
            <a:r>
              <a:rPr lang="pl-PL" sz="1400" dirty="0"/>
              <a:t>	</a:t>
            </a:r>
            <a:r>
              <a:rPr lang="pl-PL" sz="1400" dirty="0" smtClean="0"/>
              <a:t>- </a:t>
            </a:r>
            <a:r>
              <a:rPr lang="pl-PL" sz="1400" dirty="0"/>
              <a:t>wartość skuteczna,		- moment 3-go rzędu,</a:t>
            </a:r>
          </a:p>
          <a:p>
            <a:pPr marL="0" indent="0" algn="just">
              <a:buNone/>
            </a:pPr>
            <a:r>
              <a:rPr lang="pl-PL" sz="1400" dirty="0"/>
              <a:t>	</a:t>
            </a:r>
            <a:r>
              <a:rPr lang="pl-PL" sz="1400" dirty="0" smtClean="0"/>
              <a:t>- </a:t>
            </a:r>
            <a:r>
              <a:rPr lang="pl-PL" sz="1400" dirty="0"/>
              <a:t>skośność,			- </a:t>
            </a:r>
            <a:r>
              <a:rPr lang="pl-PL" sz="1400" dirty="0" err="1"/>
              <a:t>kurtoza</a:t>
            </a:r>
            <a:r>
              <a:rPr lang="pl-PL" sz="1400" dirty="0"/>
              <a:t>, </a:t>
            </a:r>
          </a:p>
          <a:p>
            <a:pPr marL="0" indent="0" algn="just">
              <a:buNone/>
            </a:pPr>
            <a:r>
              <a:rPr lang="pl-PL" sz="1400" dirty="0" smtClean="0"/>
              <a:t>	- współczynnik </a:t>
            </a:r>
            <a:r>
              <a:rPr lang="pl-PL" sz="1400" dirty="0"/>
              <a:t>szczytu,		 - współczynnik </a:t>
            </a:r>
            <a:r>
              <a:rPr lang="pl-PL" sz="1400" dirty="0" smtClean="0"/>
              <a:t>kształtu.</a:t>
            </a:r>
          </a:p>
          <a:p>
            <a:pPr marL="0" indent="0" algn="just">
              <a:buNone/>
            </a:pPr>
            <a:endParaRPr lang="pl-PL" sz="1400" dirty="0" smtClean="0"/>
          </a:p>
          <a:p>
            <a:pPr marL="0" indent="0" algn="just">
              <a:buNone/>
            </a:pPr>
            <a:r>
              <a:rPr lang="pl-PL" sz="1400" dirty="0" smtClean="0"/>
              <a:t>Na wykresach </a:t>
            </a:r>
            <a:r>
              <a:rPr lang="pl-PL" sz="1400" dirty="0"/>
              <a:t>zaprezentować </a:t>
            </a:r>
            <a:r>
              <a:rPr lang="pl-PL" sz="1400" dirty="0" smtClean="0"/>
              <a:t>wartości poszczególnych cech </a:t>
            </a:r>
            <a:r>
              <a:rPr lang="pl-PL" sz="1400" dirty="0" smtClean="0"/>
              <a:t>sygnału oryginalnego i po filtracji filtrem górnoprzepustowym.</a:t>
            </a:r>
            <a:endParaRPr lang="pl-PL" sz="1400" dirty="0" smtClean="0"/>
          </a:p>
          <a:p>
            <a:pPr marL="0" indent="0" algn="just">
              <a:buNone/>
            </a:pPr>
            <a:endParaRPr lang="pl-PL" sz="1400" dirty="0"/>
          </a:p>
          <a:p>
            <a:pPr marL="0" indent="0" algn="just">
              <a:buNone/>
            </a:pPr>
            <a:r>
              <a:rPr lang="pl-PL" sz="1400" dirty="0" smtClean="0">
                <a:solidFill>
                  <a:prstClr val="black"/>
                </a:solidFill>
              </a:rPr>
              <a:t>Aby usprawnić obliczenia:</a:t>
            </a:r>
          </a:p>
          <a:p>
            <a:pPr marL="0" indent="0" algn="just">
              <a:buNone/>
            </a:pPr>
            <a:r>
              <a:rPr lang="pl-PL" sz="1400" dirty="0" smtClean="0">
                <a:solidFill>
                  <a:prstClr val="black"/>
                </a:solidFill>
              </a:rPr>
              <a:t>- zastosować funkcję </a:t>
            </a:r>
            <a:r>
              <a:rPr lang="pl-PL" sz="14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B=</a:t>
            </a:r>
            <a:r>
              <a:rPr lang="pl-PL" sz="1400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buffer</a:t>
            </a:r>
            <a:r>
              <a:rPr lang="pl-PL" sz="14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400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z,N</a:t>
            </a:r>
            <a:r>
              <a:rPr lang="pl-PL" sz="14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400" dirty="0" smtClean="0">
                <a:solidFill>
                  <a:prstClr val="black"/>
                </a:solidFill>
              </a:rPr>
              <a:t>, w celu zbuforowania w nowej zmiennej </a:t>
            </a:r>
            <a:r>
              <a:rPr lang="pl-PL" sz="14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1400" dirty="0" smtClean="0">
                <a:solidFill>
                  <a:prstClr val="black"/>
                </a:solidFill>
              </a:rPr>
              <a:t> danych pomiarowe </a:t>
            </a:r>
            <a:br>
              <a:rPr lang="pl-PL" sz="1400" dirty="0" smtClean="0">
                <a:solidFill>
                  <a:prstClr val="black"/>
                </a:solidFill>
              </a:rPr>
            </a:br>
            <a:r>
              <a:rPr lang="pl-PL" sz="1400" dirty="0" smtClean="0">
                <a:solidFill>
                  <a:prstClr val="black"/>
                </a:solidFill>
              </a:rPr>
              <a:t>z przedziałów jednosekundowych (ta nowa zmienna </a:t>
            </a:r>
            <a:r>
              <a:rPr lang="pl-PL" sz="14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1400" dirty="0" smtClean="0">
                <a:solidFill>
                  <a:prstClr val="black"/>
                </a:solidFill>
              </a:rPr>
              <a:t> będzie macierzą zbuforowanych danych);</a:t>
            </a:r>
          </a:p>
          <a:p>
            <a:pPr marL="0" indent="0" algn="just">
              <a:buNone/>
            </a:pPr>
            <a:r>
              <a:rPr lang="pl-PL" sz="1400" dirty="0" smtClean="0">
                <a:solidFill>
                  <a:prstClr val="black"/>
                </a:solidFill>
              </a:rPr>
              <a:t>- każda kolumna macierzy </a:t>
            </a:r>
            <a:r>
              <a:rPr lang="pl-PL" sz="14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1400" dirty="0" smtClean="0">
                <a:solidFill>
                  <a:prstClr val="black"/>
                </a:solidFill>
              </a:rPr>
              <a:t> musi zawierać tyle </a:t>
            </a:r>
            <a:r>
              <a:rPr lang="pl-PL" sz="14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pl-PL" sz="1400" dirty="0" smtClean="0">
                <a:solidFill>
                  <a:prstClr val="black"/>
                </a:solidFill>
              </a:rPr>
              <a:t> próbek, ile zostało zarejestrowanych w czasie jednej sekundy;</a:t>
            </a:r>
          </a:p>
          <a:p>
            <a:pPr algn="just">
              <a:buFontTx/>
              <a:buChar char="-"/>
            </a:pPr>
            <a:r>
              <a:rPr lang="pl-PL" sz="1400" dirty="0" smtClean="0">
                <a:solidFill>
                  <a:prstClr val="black"/>
                </a:solidFill>
              </a:rPr>
              <a:t>rozmiar nowej zmiennej będzie </a:t>
            </a:r>
            <a:r>
              <a:rPr lang="pl-PL" sz="14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 x 100</a:t>
            </a:r>
            <a:r>
              <a:rPr lang="pl-PL" sz="1400" dirty="0" smtClean="0">
                <a:solidFill>
                  <a:prstClr val="black"/>
                </a:solidFill>
              </a:rPr>
              <a:t>.</a:t>
            </a:r>
          </a:p>
          <a:p>
            <a:pPr marL="0" indent="0" algn="just">
              <a:buNone/>
            </a:pPr>
            <a:endParaRPr lang="pl-PL" sz="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 algn="just">
              <a:buNone/>
            </a:pPr>
            <a:r>
              <a:rPr lang="pl-PL" sz="900" dirty="0"/>
              <a:t>Do </a:t>
            </a:r>
            <a:r>
              <a:rPr lang="pl-PL" sz="900" dirty="0" smtClean="0"/>
              <a:t>wyznaczenia cech </a:t>
            </a:r>
            <a:r>
              <a:rPr lang="pl-PL" sz="900" dirty="0"/>
              <a:t>sygnału </a:t>
            </a:r>
            <a:r>
              <a:rPr lang="pl-PL" sz="900" dirty="0" smtClean="0"/>
              <a:t>można </a:t>
            </a:r>
            <a:r>
              <a:rPr lang="pl-PL" sz="900" dirty="0"/>
              <a:t>zastosować </a:t>
            </a:r>
            <a:r>
              <a:rPr lang="pl-PL" sz="900" dirty="0" smtClean="0"/>
              <a:t>funkcje dostępne w </a:t>
            </a:r>
            <a:r>
              <a:rPr lang="pl-PL" sz="900" dirty="0" err="1" smtClean="0"/>
              <a:t>Matlab</a:t>
            </a:r>
            <a:r>
              <a:rPr lang="pl-PL" sz="900" dirty="0" smtClean="0"/>
              <a:t> </a:t>
            </a:r>
            <a:endParaRPr lang="pl-PL" sz="900" dirty="0"/>
          </a:p>
          <a:p>
            <a:pPr marL="0" indent="0" algn="just">
              <a:buNone/>
            </a:pPr>
            <a:r>
              <a:rPr lang="pl-PL" sz="9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mean</a:t>
            </a:r>
            <a:r>
              <a:rPr lang="pl-PL" sz="9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(B); </a:t>
            </a:r>
            <a:r>
              <a:rPr lang="pl-PL" sz="9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max(</a:t>
            </a:r>
            <a:r>
              <a:rPr lang="pl-PL" sz="9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abs</a:t>
            </a:r>
            <a:r>
              <a:rPr lang="pl-PL" sz="9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(B)); </a:t>
            </a:r>
            <a:r>
              <a:rPr lang="pl-PL" sz="9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var</a:t>
            </a:r>
            <a:r>
              <a:rPr lang="pl-PL" sz="9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(B); </a:t>
            </a:r>
            <a:r>
              <a:rPr lang="pl-PL" sz="9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std</a:t>
            </a:r>
            <a:r>
              <a:rPr lang="pl-PL" sz="9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(B); </a:t>
            </a:r>
            <a:r>
              <a:rPr lang="pl-PL" sz="9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rms</a:t>
            </a:r>
            <a:r>
              <a:rPr lang="pl-PL" sz="9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(B); moment(B,3</a:t>
            </a:r>
            <a:r>
              <a:rPr lang="pl-PL" sz="900" dirty="0">
                <a:solidFill>
                  <a:srgbClr val="000000"/>
                </a:solidFill>
                <a:latin typeface="Courier New" panose="02070309020205020404" pitchFamily="49" charset="0"/>
              </a:rPr>
              <a:t>); </a:t>
            </a:r>
            <a:r>
              <a:rPr lang="pl-PL" sz="9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skewness</a:t>
            </a:r>
            <a:r>
              <a:rPr lang="pl-PL" sz="9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(B); </a:t>
            </a:r>
            <a:r>
              <a:rPr lang="pl-PL" sz="9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kurtosis</a:t>
            </a:r>
            <a:r>
              <a:rPr lang="pl-PL" sz="9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(B);</a:t>
            </a:r>
            <a:endParaRPr lang="pl-PL" sz="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 algn="just">
              <a:buNone/>
            </a:pPr>
            <a:r>
              <a:rPr lang="pl-PL" sz="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wsp_szczytu</a:t>
            </a:r>
            <a:r>
              <a:rPr lang="pl-PL" sz="900" dirty="0">
                <a:solidFill>
                  <a:srgbClr val="000000"/>
                </a:solidFill>
                <a:latin typeface="Courier New" panose="02070309020205020404" pitchFamily="49" charset="0"/>
              </a:rPr>
              <a:t> = </a:t>
            </a:r>
            <a:r>
              <a:rPr lang="pl-PL" sz="900" dirty="0">
                <a:solidFill>
                  <a:srgbClr val="000000"/>
                </a:solidFill>
                <a:latin typeface="Courier New" panose="02070309020205020404" pitchFamily="49" charset="0"/>
              </a:rPr>
              <a:t>max(</a:t>
            </a:r>
            <a:r>
              <a:rPr lang="pl-PL" sz="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abs</a:t>
            </a:r>
            <a:r>
              <a:rPr lang="pl-PL" sz="900" dirty="0">
                <a:solidFill>
                  <a:srgbClr val="000000"/>
                </a:solidFill>
                <a:latin typeface="Courier New" panose="02070309020205020404" pitchFamily="49" charset="0"/>
              </a:rPr>
              <a:t>(B))</a:t>
            </a:r>
            <a:r>
              <a:rPr lang="pl-PL" sz="9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./</a:t>
            </a:r>
            <a:r>
              <a:rPr lang="pl-PL" sz="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rms</a:t>
            </a:r>
            <a:r>
              <a:rPr lang="pl-PL" sz="900" dirty="0">
                <a:solidFill>
                  <a:srgbClr val="000000"/>
                </a:solidFill>
                <a:latin typeface="Courier New" panose="02070309020205020404" pitchFamily="49" charset="0"/>
              </a:rPr>
              <a:t>(B); </a:t>
            </a:r>
            <a:r>
              <a:rPr lang="pl-PL" sz="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wsp_kształtu</a:t>
            </a:r>
            <a:r>
              <a:rPr lang="pl-PL" sz="900" dirty="0">
                <a:solidFill>
                  <a:srgbClr val="000000"/>
                </a:solidFill>
                <a:latin typeface="Courier New" panose="02070309020205020404" pitchFamily="49" charset="0"/>
              </a:rPr>
              <a:t> = </a:t>
            </a:r>
            <a:r>
              <a:rPr lang="pl-PL" sz="9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rms</a:t>
            </a:r>
            <a:r>
              <a:rPr lang="pl-PL" sz="9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(B</a:t>
            </a:r>
            <a:r>
              <a:rPr lang="pl-PL" sz="9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)./</a:t>
            </a:r>
            <a:r>
              <a:rPr lang="pl-PL" sz="9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mean</a:t>
            </a:r>
            <a:r>
              <a:rPr lang="pl-PL" sz="9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pl-PL" sz="9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abs</a:t>
            </a:r>
            <a:r>
              <a:rPr lang="pl-PL" sz="9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pl-PL" sz="9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B</a:t>
            </a:r>
            <a:r>
              <a:rPr lang="pl-PL" sz="9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));</a:t>
            </a:r>
            <a:endParaRPr lang="pl-PL" sz="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endParaRPr lang="pl-PL" sz="900" dirty="0">
              <a:solidFill>
                <a:srgbClr val="000000"/>
              </a:solidFill>
              <a:latin typeface="+mj-lt"/>
            </a:endParaRPr>
          </a:p>
          <a:p>
            <a:pPr marL="0" indent="0" algn="just">
              <a:buNone/>
            </a:pPr>
            <a:endParaRPr lang="pl-PL" sz="1400" dirty="0" smtClean="0"/>
          </a:p>
        </p:txBody>
      </p:sp>
    </p:spTree>
    <p:extLst>
      <p:ext uri="{BB962C8B-B14F-4D97-AF65-F5344CB8AC3E}">
        <p14:creationId xmlns:p14="http://schemas.microsoft.com/office/powerpoint/2010/main" val="1936973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Projekt </a:t>
            </a:r>
            <a:r>
              <a:rPr lang="pl-PL" dirty="0" smtClean="0"/>
              <a:t>3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400" b="1" dirty="0" smtClean="0"/>
              <a:t>Dla danych pomiarowych pozyskanych na stanowisku laboratoryjnym (pomiar  trwający 100 sekund) przeprowadzić następującą analizę sygnału w dziedzinie czasu.</a:t>
            </a:r>
          </a:p>
          <a:p>
            <a:pPr marL="0" indent="0" algn="just">
              <a:buNone/>
            </a:pPr>
            <a:r>
              <a:rPr lang="pl-PL" sz="1400" dirty="0" smtClean="0"/>
              <a:t>3. Wyznaczyć obwiednię sygnału przefiltrowanego filtrem dolnoprzepustowym o częstotliwości granicznej 1 kHz.</a:t>
            </a:r>
          </a:p>
          <a:p>
            <a:pPr marL="0" indent="0" algn="just">
              <a:buNone/>
            </a:pPr>
            <a:endParaRPr lang="pl-PL" sz="1400" dirty="0"/>
          </a:p>
          <a:p>
            <a:pPr marL="0" indent="0" algn="just">
              <a:buNone/>
            </a:pPr>
            <a:r>
              <a:rPr lang="pl-PL" sz="1400" dirty="0" smtClean="0"/>
              <a:t>Zastosować funkcje:</a:t>
            </a:r>
          </a:p>
          <a:p>
            <a:pPr marL="0" indent="0" algn="just">
              <a:buNone/>
            </a:pPr>
            <a:endParaRPr lang="pl-PL" sz="1400" dirty="0"/>
          </a:p>
          <a:p>
            <a:pPr marL="0" indent="0" algn="just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yupper,ylower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envelope(</a:t>
            </a:r>
            <a:r>
              <a:rPr lang="pl-PL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wl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,'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rms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') </a:t>
            </a:r>
            <a:r>
              <a:rPr lang="pl-PL" sz="1400" dirty="0" smtClean="0">
                <a:cs typeface="Courier New" panose="02070309020205020404" pitchFamily="49" charset="0"/>
              </a:rPr>
              <a:t>zwraca górna i dolną obwiednię </a:t>
            </a:r>
            <a:r>
              <a:rPr lang="pl-PL" sz="1400" dirty="0" err="1" smtClean="0">
                <a:cs typeface="Courier New" panose="02070309020205020404" pitchFamily="49" charset="0"/>
              </a:rPr>
              <a:t>rms</a:t>
            </a:r>
            <a:r>
              <a:rPr lang="pl-PL" sz="1400" dirty="0" smtClean="0">
                <a:cs typeface="Courier New" panose="02070309020205020404" pitchFamily="49" charset="0"/>
              </a:rPr>
              <a:t> </a:t>
            </a:r>
            <a:r>
              <a:rPr lang="pl-PL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</a:t>
            </a:r>
            <a:r>
              <a:rPr lang="pl-PL" sz="1400" dirty="0" smtClean="0">
                <a:cs typeface="Courier New" panose="02070309020205020404" pitchFamily="49" charset="0"/>
              </a:rPr>
              <a:t>. Obwiednie są określane z zastosowaniem przesuwnego okna o długości </a:t>
            </a:r>
            <a:r>
              <a:rPr lang="pl-PL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wl</a:t>
            </a:r>
            <a:r>
              <a:rPr lang="pl-PL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400" dirty="0" smtClean="0">
                <a:cs typeface="Courier New" panose="02070309020205020404" pitchFamily="49" charset="0"/>
              </a:rPr>
              <a:t>próbek</a:t>
            </a:r>
          </a:p>
          <a:p>
            <a:pPr marL="0" indent="0" algn="just">
              <a:buNone/>
            </a:pPr>
            <a:r>
              <a:rPr lang="pl-PL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indent="0" algn="just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yupper,ylower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envelope(</a:t>
            </a:r>
            <a:r>
              <a:rPr lang="pl-PL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,'peak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') </a:t>
            </a:r>
            <a:r>
              <a:rPr lang="pl-PL" sz="1400" dirty="0">
                <a:cs typeface="Courier New" panose="02070309020205020404" pitchFamily="49" charset="0"/>
              </a:rPr>
              <a:t>zwraca górna i dolną obwiednię </a:t>
            </a:r>
            <a:r>
              <a:rPr lang="pl-PL" sz="1400" dirty="0" smtClean="0">
                <a:cs typeface="Courier New" panose="02070309020205020404" pitchFamily="49" charset="0"/>
              </a:rPr>
              <a:t>pików </a:t>
            </a:r>
            <a:r>
              <a:rPr lang="pl-PL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</a:t>
            </a:r>
            <a:r>
              <a:rPr lang="pl-PL" sz="1400" dirty="0" smtClean="0">
                <a:cs typeface="Courier New" panose="02070309020205020404" pitchFamily="49" charset="0"/>
              </a:rPr>
              <a:t>. </a:t>
            </a:r>
            <a:r>
              <a:rPr lang="pl-PL" sz="1400" dirty="0">
                <a:cs typeface="Courier New" panose="02070309020205020404" pitchFamily="49" charset="0"/>
              </a:rPr>
              <a:t>Obwiednie są określane z zastosowaniem </a:t>
            </a:r>
            <a:r>
              <a:rPr lang="pl-PL" sz="1400" dirty="0" smtClean="0">
                <a:cs typeface="Courier New" panose="02070309020205020404" pitchFamily="49" charset="0"/>
              </a:rPr>
              <a:t>interpolacji sklejanej na lokalnych maksimach oddzielonych o co najmniej </a:t>
            </a:r>
            <a:r>
              <a:rPr lang="pl-PL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r>
              <a:rPr lang="pl-PL" sz="1400" dirty="0" smtClean="0">
                <a:cs typeface="Courier New" panose="02070309020205020404" pitchFamily="49" charset="0"/>
              </a:rPr>
              <a:t>. próbek</a:t>
            </a:r>
          </a:p>
          <a:p>
            <a:pPr marL="0" indent="0" algn="just">
              <a:buNone/>
            </a:pPr>
            <a:endParaRPr lang="pl-PL" sz="1400" dirty="0"/>
          </a:p>
          <a:p>
            <a:pPr marL="0" indent="0" algn="just">
              <a:buNone/>
            </a:pPr>
            <a:r>
              <a:rPr lang="pl-PL" sz="1400" dirty="0" smtClean="0"/>
              <a:t>Na wykresach zaprezentować sygnał oryginalny wraz z obwiedniami</a:t>
            </a:r>
            <a:r>
              <a:rPr lang="pl-PL" sz="1400" dirty="0"/>
              <a:t>.</a:t>
            </a:r>
            <a:endParaRPr lang="pl-PL" sz="1400" dirty="0" smtClean="0"/>
          </a:p>
        </p:txBody>
      </p:sp>
    </p:spTree>
    <p:extLst>
      <p:ext uri="{BB962C8B-B14F-4D97-AF65-F5344CB8AC3E}">
        <p14:creationId xmlns:p14="http://schemas.microsoft.com/office/powerpoint/2010/main" val="11859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285</Words>
  <Application>Microsoft Office PowerPoint</Application>
  <PresentationFormat>Pokaz na ekranie (4:3)</PresentationFormat>
  <Paragraphs>58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9" baseType="lpstr">
      <vt:lpstr>Arial</vt:lpstr>
      <vt:lpstr>Calibri</vt:lpstr>
      <vt:lpstr>Courier New</vt:lpstr>
      <vt:lpstr>Motyw pakietu Office</vt:lpstr>
      <vt:lpstr>DIAGNOSTYKA UKŁADÓW MECHATRONICZNYCH</vt:lpstr>
      <vt:lpstr>Projekt 3</vt:lpstr>
      <vt:lpstr>Projekt 3</vt:lpstr>
      <vt:lpstr>Projekt 3</vt:lpstr>
      <vt:lpstr>Projekt 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DIAGNOSTYKA UKŁADÓW MECHATRONICZNYCH</dc:title>
  <cp:lastModifiedBy>Admin</cp:lastModifiedBy>
  <cp:revision>36</cp:revision>
  <dcterms:modified xsi:type="dcterms:W3CDTF">2021-04-20T13:03:06Z</dcterms:modified>
</cp:coreProperties>
</file>