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6" y="-6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20.04.2021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DIAGNOSTYKA UKŁADÓW MECHATRONICZNYCH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Kierunek: I ME DU</a:t>
            </a:r>
          </a:p>
          <a:p>
            <a:r>
              <a:rPr lang="pl-PL" dirty="0" smtClean="0"/>
              <a:t>Projekt 3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620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 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dirty="0" smtClean="0"/>
              <a:t>Dane pomiarowe do analizy (dane_Lud3.mat) pobrać ze strony kursu i wczytać do przestrzeni roboczej </a:t>
            </a:r>
            <a:r>
              <a:rPr lang="pl-PL" sz="1400" dirty="0" err="1" smtClean="0"/>
              <a:t>Matlaba</a:t>
            </a:r>
            <a:r>
              <a:rPr lang="pl-PL" sz="1400" dirty="0" smtClean="0"/>
              <a:t>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Czas znajduje się </a:t>
            </a:r>
            <a:r>
              <a:rPr lang="pl-PL" sz="1400" dirty="0"/>
              <a:t>w trzeciej kolumnie macierzy danych </a:t>
            </a:r>
            <a:r>
              <a:rPr lang="pl-PL" sz="1400" dirty="0" smtClean="0"/>
              <a:t>pomiarowych. Zarejestrowane drgania (przyspieszenia) znajdują się </a:t>
            </a:r>
            <a:r>
              <a:rPr lang="pl-PL" sz="1400" dirty="0"/>
              <a:t>w pierwszej i drugiej kolumnie macierzy danych pomiarowych </a:t>
            </a:r>
            <a:r>
              <a:rPr lang="pl-PL" sz="1400" dirty="0" smtClean="0"/>
              <a:t>(różnią się dokładnością) – proszę wybrać drugą kolumnę.</a:t>
            </a:r>
            <a:endParaRPr lang="pl-PL" sz="1400" dirty="0"/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21238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trwający 100 sekund) przeprowadzić następującą analizę sygnału w dziedzinie czasu.</a:t>
            </a:r>
          </a:p>
          <a:p>
            <a:pPr marL="0" indent="0" algn="just">
              <a:buNone/>
            </a:pPr>
            <a:r>
              <a:rPr lang="pl-PL" sz="1400" dirty="0" smtClean="0"/>
              <a:t>1. Przeprowadzić </a:t>
            </a:r>
            <a:r>
              <a:rPr lang="pl-PL" sz="1400" dirty="0"/>
              <a:t>filtrację </a:t>
            </a:r>
            <a:r>
              <a:rPr lang="pl-PL" sz="1400" dirty="0" smtClean="0"/>
              <a:t>górnoprzepustową </a:t>
            </a:r>
            <a:r>
              <a:rPr lang="pl-PL" sz="1400" dirty="0"/>
              <a:t>filtrem o częstotliwości </a:t>
            </a:r>
            <a:r>
              <a:rPr lang="pl-PL" sz="1400" dirty="0" smtClean="0"/>
              <a:t>pasma przepustowego 2 </a:t>
            </a:r>
            <a:r>
              <a:rPr lang="pl-PL" sz="1400" dirty="0" err="1" smtClean="0"/>
              <a:t>Hz</a:t>
            </a:r>
            <a:r>
              <a:rPr lang="pl-PL" sz="1400" dirty="0"/>
              <a:t> i częstotliwości pasma </a:t>
            </a:r>
            <a:r>
              <a:rPr lang="pl-PL" sz="1400" dirty="0" smtClean="0"/>
              <a:t>zaporowego 1 </a:t>
            </a:r>
            <a:r>
              <a:rPr lang="pl-PL" sz="1400" dirty="0" err="1" smtClean="0"/>
              <a:t>Hz</a:t>
            </a:r>
            <a:r>
              <a:rPr lang="pl-PL" sz="1400" dirty="0" smtClean="0"/>
              <a:t> </a:t>
            </a:r>
            <a:r>
              <a:rPr lang="pl-PL" sz="1400" dirty="0" smtClean="0"/>
              <a:t>. Na wykresie zaprezentować sygnał przed filtracją i po filtracji.</a:t>
            </a:r>
          </a:p>
          <a:p>
            <a:pPr marL="0" indent="0" algn="just">
              <a:buNone/>
            </a:pPr>
            <a:endParaRPr lang="pl-PL" sz="1600" dirty="0" smtClean="0"/>
          </a:p>
          <a:p>
            <a:pPr marL="0" indent="0">
              <a:buNone/>
            </a:pPr>
            <a:r>
              <a:rPr lang="pl-PL" sz="1000" dirty="0" smtClean="0"/>
              <a:t>Do zdefiniowania filtra (i wizualizacji jego charakterystyki) można zastosować przykładową procedurę </a:t>
            </a:r>
            <a:endParaRPr lang="pl-PL" sz="1000" dirty="0"/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filtertype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'IIR'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Fpass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2;          </a:t>
            </a:r>
            <a:r>
              <a:rPr lang="en-US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2 Hz the passband frequency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Fstop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1;          </a:t>
            </a:r>
            <a:r>
              <a:rPr lang="en-US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1 Hz the stopband frequency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Fs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48e3;         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48 kHz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sampling</a:t>
            </a:r>
            <a:r>
              <a:rPr lang="pl-PL" sz="1000" dirty="0">
                <a:solidFill>
                  <a:srgbClr val="028009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 err="1">
                <a:solidFill>
                  <a:srgbClr val="028009"/>
                </a:solidFill>
                <a:latin typeface="Courier New" panose="02070309020205020404" pitchFamily="49" charset="0"/>
              </a:rPr>
              <a:t>frequency</a:t>
            </a:r>
            <a:endParaRPr lang="pl-PL" sz="1000" dirty="0">
              <a:solidFill>
                <a:srgbClr val="028009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en-US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Rp</a:t>
            </a:r>
            <a:r>
              <a:rPr lang="en-US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0.1;           </a:t>
            </a:r>
            <a:r>
              <a:rPr lang="en-US" sz="1000" dirty="0">
                <a:solidFill>
                  <a:srgbClr val="028009"/>
                </a:solidFill>
                <a:latin typeface="Courier New" panose="02070309020205020404" pitchFamily="49" charset="0"/>
              </a:rPr>
              <a:t>% Corresponds to 0.01 dB peak-to-peak ripple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Astop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80;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highpassFilt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dsp.HighpassFilter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SampleRate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Fs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smtClean="0">
                <a:solidFill>
                  <a:srgbClr val="0E00FF"/>
                </a:solidFill>
                <a:latin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        </a:t>
            </a:r>
            <a:r>
              <a:rPr lang="pl-PL" sz="1000" dirty="0" smtClean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 smtClean="0">
                <a:solidFill>
                  <a:srgbClr val="AA04F9"/>
                </a:solidFill>
                <a:latin typeface="Courier New" panose="02070309020205020404" pitchFamily="49" charset="0"/>
              </a:rPr>
              <a:t>FilterType</a:t>
            </a:r>
            <a:r>
              <a:rPr lang="pl-PL" sz="1000" dirty="0" smtClean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filtertype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smtClean="0">
                <a:solidFill>
                  <a:srgbClr val="0E00FF"/>
                </a:solidFill>
                <a:latin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       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PassbandFrequency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Fpass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0E00FF"/>
                </a:solidFill>
                <a:latin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       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StopbandFrequency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Fstop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0E00FF"/>
                </a:solidFill>
                <a:latin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       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PassbandRipple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Rp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>
                <a:solidFill>
                  <a:srgbClr val="0E00FF"/>
                </a:solidFill>
                <a:latin typeface="Courier New" panose="02070309020205020404" pitchFamily="49" charset="0"/>
              </a:rPr>
              <a:t>...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                        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 err="1">
                <a:solidFill>
                  <a:srgbClr val="AA04F9"/>
                </a:solidFill>
                <a:latin typeface="Courier New" panose="02070309020205020404" pitchFamily="49" charset="0"/>
              </a:rPr>
              <a:t>StopbandAttenuation</a:t>
            </a:r>
            <a:r>
              <a:rPr lang="pl-PL" sz="1000" dirty="0">
                <a:solidFill>
                  <a:srgbClr val="AA04F9"/>
                </a:solidFill>
                <a:latin typeface="Courier New" panose="02070309020205020404" pitchFamily="49" charset="0"/>
              </a:rPr>
              <a:t>'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,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Astop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fvtool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highpassFilt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pl-PL" sz="1000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000" dirty="0" smtClean="0"/>
              <a:t>Do filtracji sygnału „z” można </a:t>
            </a:r>
            <a:r>
              <a:rPr lang="pl-PL" sz="1000" dirty="0"/>
              <a:t>zastosować </a:t>
            </a:r>
            <a:r>
              <a:rPr lang="pl-PL" sz="1000" dirty="0" smtClean="0"/>
              <a:t>procedurę </a:t>
            </a:r>
            <a:endParaRPr lang="pl-PL" sz="1000" dirty="0"/>
          </a:p>
          <a:p>
            <a:pPr marL="0" indent="0">
              <a:buNone/>
            </a:pP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	</a:t>
            </a:r>
            <a:r>
              <a:rPr lang="pl-PL" sz="10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z_h_filt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= </a:t>
            </a:r>
            <a:r>
              <a:rPr lang="pl-PL" sz="1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highpassFilt</a:t>
            </a:r>
            <a:r>
              <a:rPr lang="pl-PL" sz="1000" dirty="0">
                <a:solidFill>
                  <a:srgbClr val="000000"/>
                </a:solidFill>
                <a:latin typeface="Courier New" panose="02070309020205020404" pitchFamily="49" charset="0"/>
              </a:rPr>
              <a:t>(z</a:t>
            </a:r>
            <a:r>
              <a:rPr lang="pl-PL" sz="10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pl-PL" sz="1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09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 trwający 100 sekund) przeprowadzić następującą analizę sygnału w dziedzinie czasu.</a:t>
            </a:r>
          </a:p>
          <a:p>
            <a:pPr marL="0" indent="0" algn="just">
              <a:buNone/>
            </a:pPr>
            <a:r>
              <a:rPr lang="pl-PL" sz="1400" dirty="0" smtClean="0"/>
              <a:t>2. Wyznaczyć następujące miary (cechy) sygnału z przedziałów czasowych o długości 1 sekundy:</a:t>
            </a:r>
          </a:p>
          <a:p>
            <a:pPr marL="0" indent="0" algn="just">
              <a:buNone/>
            </a:pPr>
            <a:r>
              <a:rPr lang="pl-PL" sz="1400" dirty="0" smtClean="0"/>
              <a:t>	- </a:t>
            </a:r>
            <a:r>
              <a:rPr lang="pl-PL" sz="1400" dirty="0"/>
              <a:t>średnia,			- maksimum</a:t>
            </a:r>
          </a:p>
          <a:p>
            <a:pPr marL="0" indent="0" algn="just">
              <a:buNone/>
            </a:pPr>
            <a:r>
              <a:rPr lang="pl-PL" sz="1400" dirty="0"/>
              <a:t>	</a:t>
            </a:r>
            <a:r>
              <a:rPr lang="pl-PL" sz="1400" dirty="0" smtClean="0"/>
              <a:t>- </a:t>
            </a:r>
            <a:r>
              <a:rPr lang="pl-PL" sz="1400" dirty="0"/>
              <a:t>wariancja,			- odchylenie standardowe,</a:t>
            </a:r>
          </a:p>
          <a:p>
            <a:pPr marL="0" indent="0" algn="just">
              <a:buNone/>
            </a:pPr>
            <a:r>
              <a:rPr lang="pl-PL" sz="1400" dirty="0"/>
              <a:t>	</a:t>
            </a:r>
            <a:r>
              <a:rPr lang="pl-PL" sz="1400" dirty="0" smtClean="0"/>
              <a:t>- </a:t>
            </a:r>
            <a:r>
              <a:rPr lang="pl-PL" sz="1400" dirty="0"/>
              <a:t>wartość skuteczna,		- moment 3-go rzędu,</a:t>
            </a:r>
          </a:p>
          <a:p>
            <a:pPr marL="0" indent="0" algn="just">
              <a:buNone/>
            </a:pPr>
            <a:r>
              <a:rPr lang="pl-PL" sz="1400" dirty="0"/>
              <a:t>	</a:t>
            </a:r>
            <a:r>
              <a:rPr lang="pl-PL" sz="1400" dirty="0" smtClean="0"/>
              <a:t>- </a:t>
            </a:r>
            <a:r>
              <a:rPr lang="pl-PL" sz="1400" dirty="0"/>
              <a:t>skośność,			- </a:t>
            </a:r>
            <a:r>
              <a:rPr lang="pl-PL" sz="1400" dirty="0" err="1"/>
              <a:t>kurtoza</a:t>
            </a:r>
            <a:r>
              <a:rPr lang="pl-PL" sz="1400" dirty="0"/>
              <a:t>, </a:t>
            </a:r>
          </a:p>
          <a:p>
            <a:pPr marL="0" indent="0" algn="just">
              <a:buNone/>
            </a:pPr>
            <a:r>
              <a:rPr lang="pl-PL" sz="1400" dirty="0" smtClean="0"/>
              <a:t>	- współczynnik </a:t>
            </a:r>
            <a:r>
              <a:rPr lang="pl-PL" sz="1400" dirty="0"/>
              <a:t>szczytu,		 - współczynnik </a:t>
            </a:r>
            <a:r>
              <a:rPr lang="pl-PL" sz="1400" dirty="0" smtClean="0"/>
              <a:t>kształtu.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Na wykresach </a:t>
            </a:r>
            <a:r>
              <a:rPr lang="pl-PL" sz="1400" dirty="0"/>
              <a:t>zaprezentować </a:t>
            </a:r>
            <a:r>
              <a:rPr lang="pl-PL" sz="1400" dirty="0" smtClean="0"/>
              <a:t>wartości poszczególnych cech </a:t>
            </a:r>
            <a:r>
              <a:rPr lang="pl-PL" sz="1400" dirty="0" smtClean="0"/>
              <a:t>sygnału oryginalnego i po filtracji filtrem górnoprzepustowym.</a:t>
            </a:r>
            <a:endParaRPr lang="pl-PL" sz="1400" dirty="0" smtClean="0"/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dirty="0" smtClean="0">
                <a:solidFill>
                  <a:prstClr val="black"/>
                </a:solidFill>
              </a:rPr>
              <a:t>Aby usprawnić obliczenia:</a:t>
            </a:r>
          </a:p>
          <a:p>
            <a:pPr marL="0" indent="0" algn="just">
              <a:buNone/>
            </a:pPr>
            <a:r>
              <a:rPr lang="pl-PL" sz="1400" dirty="0" smtClean="0">
                <a:solidFill>
                  <a:prstClr val="black"/>
                </a:solidFill>
              </a:rPr>
              <a:t>- zastosować funkcję 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pl-PL" sz="14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z,N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smtClean="0">
                <a:solidFill>
                  <a:prstClr val="black"/>
                </a:solidFill>
              </a:rPr>
              <a:t>, w celu zbuforowania w nowej zmiennej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l-PL" sz="1400" dirty="0" smtClean="0">
                <a:solidFill>
                  <a:prstClr val="black"/>
                </a:solidFill>
              </a:rPr>
              <a:t> danych pomiarowe </a:t>
            </a:r>
            <a:br>
              <a:rPr lang="pl-PL" sz="1400" dirty="0" smtClean="0">
                <a:solidFill>
                  <a:prstClr val="black"/>
                </a:solidFill>
              </a:rPr>
            </a:br>
            <a:r>
              <a:rPr lang="pl-PL" sz="1400" dirty="0" smtClean="0">
                <a:solidFill>
                  <a:prstClr val="black"/>
                </a:solidFill>
              </a:rPr>
              <a:t>z przedziałów jednosekundowych (ta nowa zmienna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l-PL" sz="1400" dirty="0" smtClean="0">
                <a:solidFill>
                  <a:prstClr val="black"/>
                </a:solidFill>
              </a:rPr>
              <a:t> będzie macierzą zbuforowanych danych);</a:t>
            </a:r>
          </a:p>
          <a:p>
            <a:pPr marL="0" indent="0" algn="just">
              <a:buNone/>
            </a:pPr>
            <a:r>
              <a:rPr lang="pl-PL" sz="1400" dirty="0" smtClean="0">
                <a:solidFill>
                  <a:prstClr val="black"/>
                </a:solidFill>
              </a:rPr>
              <a:t>- każda kolumna macierzy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pl-PL" sz="1400" dirty="0" smtClean="0">
                <a:solidFill>
                  <a:prstClr val="black"/>
                </a:solidFill>
              </a:rPr>
              <a:t> musi zawierać tyle </a:t>
            </a:r>
            <a:r>
              <a:rPr lang="pl-PL" sz="14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pl-PL" sz="1400" dirty="0" smtClean="0">
                <a:solidFill>
                  <a:prstClr val="black"/>
                </a:solidFill>
              </a:rPr>
              <a:t> próbek, ile zostało zarejestrowanych w czasie jednej sekundy;</a:t>
            </a:r>
          </a:p>
          <a:p>
            <a:pPr algn="just">
              <a:buFontTx/>
              <a:buChar char="-"/>
            </a:pPr>
            <a:r>
              <a:rPr lang="pl-PL" sz="1400" dirty="0" smtClean="0">
                <a:solidFill>
                  <a:prstClr val="black"/>
                </a:solidFill>
              </a:rPr>
              <a:t>rozmiar nowej zmiennej będzie </a:t>
            </a:r>
            <a:r>
              <a:rPr lang="pl-PL" sz="1400" dirty="0" smtClean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x 100</a:t>
            </a:r>
            <a:r>
              <a:rPr lang="pl-PL" sz="1400" dirty="0" smtClean="0">
                <a:solidFill>
                  <a:prstClr val="black"/>
                </a:solidFill>
              </a:rPr>
              <a:t>.</a:t>
            </a:r>
          </a:p>
          <a:p>
            <a:pPr marL="0" indent="0" algn="just">
              <a:buNone/>
            </a:pPr>
            <a:endParaRPr lang="pl-PL" sz="9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pl-PL" sz="900" dirty="0"/>
              <a:t>Do </a:t>
            </a:r>
            <a:r>
              <a:rPr lang="pl-PL" sz="900" dirty="0" smtClean="0"/>
              <a:t>wyznaczenia cech </a:t>
            </a:r>
            <a:r>
              <a:rPr lang="pl-PL" sz="900" dirty="0"/>
              <a:t>sygnału </a:t>
            </a:r>
            <a:r>
              <a:rPr lang="pl-PL" sz="900" dirty="0" smtClean="0"/>
              <a:t>można </a:t>
            </a:r>
            <a:r>
              <a:rPr lang="pl-PL" sz="900" dirty="0"/>
              <a:t>zastosować </a:t>
            </a:r>
            <a:r>
              <a:rPr lang="pl-PL" sz="900" dirty="0" smtClean="0"/>
              <a:t>funkcje dostępne w </a:t>
            </a:r>
            <a:r>
              <a:rPr lang="pl-PL" sz="900" dirty="0" err="1" smtClean="0"/>
              <a:t>Matlab</a:t>
            </a:r>
            <a:r>
              <a:rPr lang="pl-PL" sz="900" dirty="0" smtClean="0"/>
              <a:t> </a:t>
            </a:r>
            <a:endParaRPr lang="pl-PL" sz="900" dirty="0"/>
          </a:p>
          <a:p>
            <a:pPr marL="0" indent="0" algn="just">
              <a:buNone/>
            </a:pP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mean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max(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abs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(B)); 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var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std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rms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(B); moment(B,3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); 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skewness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kurtosis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(B);</a:t>
            </a:r>
            <a:endParaRPr lang="pl-PL" sz="9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wsp_szczytu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max(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abs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(B))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./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rms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(B); </a:t>
            </a:r>
            <a:r>
              <a:rPr lang="pl-PL" sz="900" dirty="0" err="1">
                <a:solidFill>
                  <a:srgbClr val="000000"/>
                </a:solidFill>
                <a:latin typeface="Courier New" panose="02070309020205020404" pitchFamily="49" charset="0"/>
              </a:rPr>
              <a:t>wsp_kształtu</a:t>
            </a:r>
            <a:r>
              <a:rPr lang="pl-PL" sz="9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rms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(B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)./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mean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900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abs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B</a:t>
            </a:r>
            <a:r>
              <a:rPr lang="pl-PL" sz="9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));</a:t>
            </a:r>
            <a:endParaRPr lang="pl-PL" sz="9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endParaRPr lang="pl-PL" sz="900" dirty="0">
              <a:solidFill>
                <a:srgbClr val="000000"/>
              </a:solidFill>
              <a:latin typeface="+mj-lt"/>
            </a:endParaRPr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193697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3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b="1" dirty="0" smtClean="0"/>
              <a:t>Dla danych pomiarowych pozyskanych na stanowisku laboratoryjnym (pomiar  trwający 100 sekund) przeprowadzić następującą analizę sygnału w dziedzinie czasu.</a:t>
            </a:r>
          </a:p>
          <a:p>
            <a:pPr marL="0" indent="0" algn="just">
              <a:buNone/>
            </a:pPr>
            <a:r>
              <a:rPr lang="pl-PL" sz="1400" dirty="0" smtClean="0"/>
              <a:t>3. Wyznaczyć obwiednię sygnału przefiltrowanego filtrem dolnoprzepustowym o częstotliwości granicznej 1 kHz.</a:t>
            </a:r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dirty="0" smtClean="0"/>
              <a:t>Zastosować funkcje:</a:t>
            </a:r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yupper,ylower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envelope(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wl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 </a:t>
            </a:r>
            <a:r>
              <a:rPr lang="pl-PL" sz="1400" dirty="0" smtClean="0">
                <a:cs typeface="Courier New" panose="02070309020205020404" pitchFamily="49" charset="0"/>
              </a:rPr>
              <a:t>zwraca górna i dolną obwiednię </a:t>
            </a:r>
            <a:r>
              <a:rPr lang="pl-PL" sz="1400" dirty="0" err="1" smtClean="0">
                <a:cs typeface="Courier New" panose="02070309020205020404" pitchFamily="49" charset="0"/>
              </a:rPr>
              <a:t>rms</a:t>
            </a:r>
            <a:r>
              <a:rPr lang="pl-PL" sz="1400" dirty="0" smtClean="0"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pl-PL" sz="1400" dirty="0" smtClean="0">
                <a:cs typeface="Courier New" panose="02070309020205020404" pitchFamily="49" charset="0"/>
              </a:rPr>
              <a:t>. Obwiednie są określane z zastosowaniem przesuwnego okna o długości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cs typeface="Courier New" panose="02070309020205020404" pitchFamily="49" charset="0"/>
              </a:rPr>
              <a:t>próbek</a:t>
            </a:r>
          </a:p>
          <a:p>
            <a:pPr marL="0" indent="0" algn="just">
              <a:buNone/>
            </a:pP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 algn="just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yupper,ylower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envelope(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,'peak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') </a:t>
            </a:r>
            <a:r>
              <a:rPr lang="pl-PL" sz="1400" dirty="0">
                <a:cs typeface="Courier New" panose="02070309020205020404" pitchFamily="49" charset="0"/>
              </a:rPr>
              <a:t>zwraca górna i dolną obwiednię </a:t>
            </a:r>
            <a:r>
              <a:rPr lang="pl-PL" sz="1400" dirty="0" smtClean="0">
                <a:cs typeface="Courier New" panose="02070309020205020404" pitchFamily="49" charset="0"/>
              </a:rPr>
              <a:t>pików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pl-PL" sz="1400" dirty="0" smtClean="0">
                <a:cs typeface="Courier New" panose="02070309020205020404" pitchFamily="49" charset="0"/>
              </a:rPr>
              <a:t>. </a:t>
            </a:r>
            <a:r>
              <a:rPr lang="pl-PL" sz="1400" dirty="0">
                <a:cs typeface="Courier New" panose="02070309020205020404" pitchFamily="49" charset="0"/>
              </a:rPr>
              <a:t>Obwiednie są określane z zastosowaniem </a:t>
            </a:r>
            <a:r>
              <a:rPr lang="pl-PL" sz="1400" dirty="0" smtClean="0">
                <a:cs typeface="Courier New" panose="02070309020205020404" pitchFamily="49" charset="0"/>
              </a:rPr>
              <a:t>interpolacji sklejanej na lokalnych maksimach oddzielonych o co najmniej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np</a:t>
            </a:r>
            <a:r>
              <a:rPr lang="pl-PL" sz="1400" dirty="0" smtClean="0">
                <a:cs typeface="Courier New" panose="02070309020205020404" pitchFamily="49" charset="0"/>
              </a:rPr>
              <a:t>. próbek</a:t>
            </a:r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dirty="0" smtClean="0"/>
              <a:t>Na wykresach zaprezentować sygnał oryginalny wraz z obwiedniami</a:t>
            </a:r>
            <a:r>
              <a:rPr lang="pl-PL" sz="1400" dirty="0"/>
              <a:t>.</a:t>
            </a: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11859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285</Words>
  <Application>Microsoft Office PowerPoint</Application>
  <PresentationFormat>Pokaz na ekranie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Motyw pakietu Office</vt:lpstr>
      <vt:lpstr>DIAGNOSTYKA UKŁADÓW MECHATRONICZNYCH</vt:lpstr>
      <vt:lpstr>Projekt 3</vt:lpstr>
      <vt:lpstr>Projekt 3</vt:lpstr>
      <vt:lpstr>Projekt 3</vt:lpstr>
      <vt:lpstr>Projekt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DIAGNOSTYKA UKŁADÓW MECHATRONICZNYCH</dc:title>
  <cp:lastModifiedBy>Admin</cp:lastModifiedBy>
  <cp:revision>36</cp:revision>
  <dcterms:modified xsi:type="dcterms:W3CDTF">2021-04-20T13:03:06Z</dcterms:modified>
</cp:coreProperties>
</file>