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9" r:id="rId6"/>
    <p:sldId id="270" r:id="rId7"/>
    <p:sldId id="271" r:id="rId8"/>
    <p:sldId id="272" r:id="rId9"/>
    <p:sldId id="273" r:id="rId10"/>
    <p:sldId id="263" r:id="rId11"/>
    <p:sldId id="261" r:id="rId12"/>
    <p:sldId id="266" r:id="rId13"/>
    <p:sldId id="265" r:id="rId14"/>
    <p:sldId id="264" r:id="rId15"/>
    <p:sldId id="267" r:id="rId16"/>
    <p:sldId id="268" r:id="rId17"/>
    <p:sldId id="274" r:id="rId18"/>
    <p:sldId id="275" r:id="rId19"/>
    <p:sldId id="262" r:id="rId20"/>
    <p:sldId id="257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74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7FD3A-517D-4D3E-9968-819CCA4D4104}" type="datetimeFigureOut">
              <a:rPr lang="pl-PL" smtClean="0"/>
              <a:t>2021-04-05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F0513-250B-474C-B781-4BE77F96939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0732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7FD3A-517D-4D3E-9968-819CCA4D4104}" type="datetimeFigureOut">
              <a:rPr lang="pl-PL" smtClean="0"/>
              <a:t>2021-04-05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F0513-250B-474C-B781-4BE77F96939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187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7FD3A-517D-4D3E-9968-819CCA4D4104}" type="datetimeFigureOut">
              <a:rPr lang="pl-PL" smtClean="0"/>
              <a:t>2021-04-05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F0513-250B-474C-B781-4BE77F969395}" type="slidenum">
              <a:rPr lang="pl-PL" smtClean="0"/>
              <a:t>‹#›</a:t>
            </a:fld>
            <a:endParaRPr lang="pl-P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70271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7FD3A-517D-4D3E-9968-819CCA4D4104}" type="datetimeFigureOut">
              <a:rPr lang="pl-PL" smtClean="0"/>
              <a:t>2021-04-05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F0513-250B-474C-B781-4BE77F96939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6959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7FD3A-517D-4D3E-9968-819CCA4D4104}" type="datetimeFigureOut">
              <a:rPr lang="pl-PL" smtClean="0"/>
              <a:t>2021-04-05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F0513-250B-474C-B781-4BE77F969395}" type="slidenum">
              <a:rPr lang="pl-PL" smtClean="0"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44704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7FD3A-517D-4D3E-9968-819CCA4D4104}" type="datetimeFigureOut">
              <a:rPr lang="pl-PL" smtClean="0"/>
              <a:t>2021-04-05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F0513-250B-474C-B781-4BE77F96939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61677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7FD3A-517D-4D3E-9968-819CCA4D4104}" type="datetimeFigureOut">
              <a:rPr lang="pl-PL" smtClean="0"/>
              <a:t>2021-04-05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F0513-250B-474C-B781-4BE77F96939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24044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7FD3A-517D-4D3E-9968-819CCA4D4104}" type="datetimeFigureOut">
              <a:rPr lang="pl-PL" smtClean="0"/>
              <a:t>2021-04-05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F0513-250B-474C-B781-4BE77F96939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9130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7FD3A-517D-4D3E-9968-819CCA4D4104}" type="datetimeFigureOut">
              <a:rPr lang="pl-PL" smtClean="0"/>
              <a:t>2021-04-05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F0513-250B-474C-B781-4BE77F96939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8917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7FD3A-517D-4D3E-9968-819CCA4D4104}" type="datetimeFigureOut">
              <a:rPr lang="pl-PL" smtClean="0"/>
              <a:t>2021-04-05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F0513-250B-474C-B781-4BE77F96939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63448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7FD3A-517D-4D3E-9968-819CCA4D4104}" type="datetimeFigureOut">
              <a:rPr lang="pl-PL" smtClean="0"/>
              <a:t>2021-04-05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F0513-250B-474C-B781-4BE77F96939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013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7FD3A-517D-4D3E-9968-819CCA4D4104}" type="datetimeFigureOut">
              <a:rPr lang="pl-PL" smtClean="0"/>
              <a:t>2021-04-05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F0513-250B-474C-B781-4BE77F96939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560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7FD3A-517D-4D3E-9968-819CCA4D4104}" type="datetimeFigureOut">
              <a:rPr lang="pl-PL" smtClean="0"/>
              <a:t>2021-04-05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F0513-250B-474C-B781-4BE77F96939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961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7FD3A-517D-4D3E-9968-819CCA4D4104}" type="datetimeFigureOut">
              <a:rPr lang="pl-PL" smtClean="0"/>
              <a:t>2021-04-05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F0513-250B-474C-B781-4BE77F96939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8987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7FD3A-517D-4D3E-9968-819CCA4D4104}" type="datetimeFigureOut">
              <a:rPr lang="pl-PL" smtClean="0"/>
              <a:t>2021-04-05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F0513-250B-474C-B781-4BE77F96939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9351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7FD3A-517D-4D3E-9968-819CCA4D4104}" type="datetimeFigureOut">
              <a:rPr lang="pl-PL" smtClean="0"/>
              <a:t>2021-04-05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F0513-250B-474C-B781-4BE77F96939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9045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7FD3A-517D-4D3E-9968-819CCA4D4104}" type="datetimeFigureOut">
              <a:rPr lang="pl-PL" smtClean="0"/>
              <a:t>2021-04-05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86F0513-250B-474C-B781-4BE77F96939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3025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042051"/>
          </a:xfrm>
        </p:spPr>
        <p:txBody>
          <a:bodyPr/>
          <a:lstStyle/>
          <a:p>
            <a:r>
              <a:rPr lang="pl-PL" dirty="0" smtClean="0"/>
              <a:t>Wykład 5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07067" y="3687418"/>
            <a:ext cx="7766936" cy="1096899"/>
          </a:xfrm>
        </p:spPr>
        <p:txBody>
          <a:bodyPr>
            <a:normAutofit/>
          </a:bodyPr>
          <a:lstStyle/>
          <a:p>
            <a:r>
              <a:rPr lang="pl-PL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Analiza </a:t>
            </a:r>
            <a:r>
              <a:rPr lang="pl-PL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makrootoczenia</a:t>
            </a:r>
            <a:r>
              <a:rPr lang="pl-PL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przedsiębiorstwa</a:t>
            </a:r>
          </a:p>
          <a:p>
            <a:r>
              <a:rPr lang="pl-PL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Metody prognozowania zjawisk w otoczeniu</a:t>
            </a:r>
            <a:endParaRPr lang="pl-PL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64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82887" y="154899"/>
            <a:ext cx="8596668" cy="634584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Metody identyfikacji i analizy otoczenia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7042" y="908635"/>
            <a:ext cx="5508312" cy="5582106"/>
          </a:xfrm>
        </p:spPr>
        <p:txBody>
          <a:bodyPr>
            <a:normAutofit/>
          </a:bodyPr>
          <a:lstStyle/>
          <a:p>
            <a:r>
              <a:rPr lang="pl-PL" dirty="0" smtClean="0"/>
              <a:t>Koncepcja S. C. Certo i J. P. </a:t>
            </a:r>
            <a:r>
              <a:rPr lang="pl-PL" dirty="0" err="1" smtClean="0"/>
              <a:t>Peter’a</a:t>
            </a:r>
            <a:r>
              <a:rPr lang="pl-PL" dirty="0" smtClean="0"/>
              <a:t>:</a:t>
            </a:r>
            <a:endParaRPr lang="pl-PL" i="1" dirty="0" smtClean="0"/>
          </a:p>
          <a:p>
            <a:pPr lvl="1"/>
            <a:r>
              <a:rPr lang="pl-PL" sz="2000" b="1" dirty="0" smtClean="0"/>
              <a:t>Otoczenie ogólne </a:t>
            </a:r>
            <a:r>
              <a:rPr lang="pl-PL" sz="2000" i="1" dirty="0" smtClean="0"/>
              <a:t>– równoważne z </a:t>
            </a:r>
            <a:r>
              <a:rPr lang="pl-PL" sz="2000" i="1" dirty="0" err="1" smtClean="0"/>
              <a:t>makrootoczeniem</a:t>
            </a:r>
            <a:endParaRPr lang="pl-PL" sz="2000" i="1" dirty="0" smtClean="0"/>
          </a:p>
          <a:p>
            <a:pPr lvl="1"/>
            <a:r>
              <a:rPr lang="pl-PL" sz="2000" b="1" dirty="0" smtClean="0"/>
              <a:t>Otoczenie operacyjne </a:t>
            </a:r>
            <a:r>
              <a:rPr lang="pl-PL" sz="2000" dirty="0" smtClean="0"/>
              <a:t>– odpowiadające konkurencyjnemu</a:t>
            </a:r>
          </a:p>
          <a:p>
            <a:pPr lvl="1"/>
            <a:r>
              <a:rPr lang="pl-PL" sz="2000" b="1" dirty="0" smtClean="0"/>
              <a:t>Otoczenie wewnętrzne </a:t>
            </a:r>
            <a:r>
              <a:rPr lang="pl-PL" sz="2000" dirty="0" smtClean="0"/>
              <a:t>– uwzględniające aspekty funkcjonowania przedsiębiorstwa (organizacyjne, marketingowe, finansowe, kadrowe, produkcyjne)</a:t>
            </a:r>
          </a:p>
          <a:p>
            <a:r>
              <a:rPr lang="pl-PL" dirty="0" smtClean="0"/>
              <a:t>Brak jednolitego, uniwersalnego sposobu analizy </a:t>
            </a:r>
            <a:r>
              <a:rPr lang="pl-PL" dirty="0" err="1" smtClean="0"/>
              <a:t>makrootoczenia</a:t>
            </a:r>
            <a:r>
              <a:rPr lang="pl-PL" dirty="0" smtClean="0"/>
              <a:t> – zależy od indywidualnej, interpretacji czynników i analizy trendów przeprowadzonej przez menedżerów danego przedsiębiorstwa</a:t>
            </a:r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6370" y="789483"/>
            <a:ext cx="6271845" cy="4650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28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9056" y="199677"/>
            <a:ext cx="8596668" cy="664564"/>
          </a:xfrm>
        </p:spPr>
        <p:txBody>
          <a:bodyPr/>
          <a:lstStyle/>
          <a:p>
            <a:r>
              <a:rPr lang="pl-PL" b="1" dirty="0" smtClean="0"/>
              <a:t>Elementy składowe </a:t>
            </a:r>
            <a:r>
              <a:rPr lang="pl-PL" b="1" dirty="0" err="1" smtClean="0"/>
              <a:t>makrootoczenia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7538" y="1199213"/>
            <a:ext cx="11239741" cy="4856812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pl-PL" sz="3000" b="1" dirty="0" smtClean="0"/>
              <a:t>Otoczenie ekonomiczne</a:t>
            </a:r>
          </a:p>
          <a:p>
            <a:pPr marL="0" indent="0">
              <a:buNone/>
            </a:pPr>
            <a:r>
              <a:rPr lang="pl-PL" sz="2400" dirty="0" smtClean="0"/>
              <a:t>Ogólny stan gospodarki, co ma wpływ na zdolność przedsiębiorstwa do osiągania odpowiednich zysków; czynnikami wymagającymi szczególnego oszacowania są: stopa wzrostu gospodarki, stopy procentowe, kurs walutowy, stopa inflacji, wielkość eksportu, wielkość importu, poziom bezrobocia.</a:t>
            </a:r>
          </a:p>
          <a:p>
            <a:pPr marL="0" indent="0">
              <a:buNone/>
            </a:pPr>
            <a:r>
              <a:rPr lang="pl-PL" sz="2400" dirty="0" smtClean="0"/>
              <a:t>W prognozie otoczenia ekonomicznego określa się stan gospodarki (np. rozwój, stagnację, recesję) i próbuje się znaleźć odpowiedź na pytanie, jaki wpływ na strategię będą miały także wskaźniki takie jak: bezrobocie, spożycie indywidualne, stopa zwrotu z kapitału, kursy walut, koszty energii i paliw, poziom zadłużenia kraju, stan budżetu, poziom inwestycji zagranicznych i tempo ich wzrostu w gospodarcze. 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57483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7333" y="418956"/>
            <a:ext cx="8596668" cy="664564"/>
          </a:xfrm>
        </p:spPr>
        <p:txBody>
          <a:bodyPr/>
          <a:lstStyle/>
          <a:p>
            <a:r>
              <a:rPr lang="pl-PL" b="1" dirty="0" smtClean="0"/>
              <a:t>Elementy składowe </a:t>
            </a:r>
            <a:r>
              <a:rPr lang="pl-PL" b="1" dirty="0" err="1" smtClean="0"/>
              <a:t>makrootoczenia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2" y="1528997"/>
            <a:ext cx="11044975" cy="4167265"/>
          </a:xfrm>
          <a:solidFill>
            <a:schemeClr val="bg1"/>
          </a:solidFill>
        </p:spPr>
        <p:txBody>
          <a:bodyPr/>
          <a:lstStyle/>
          <a:p>
            <a:r>
              <a:rPr lang="pl-PL" sz="2800" b="1" dirty="0" smtClean="0"/>
              <a:t>Otoczenie technologiczne</a:t>
            </a:r>
          </a:p>
          <a:p>
            <a:pPr marL="0" indent="0">
              <a:buNone/>
            </a:pPr>
            <a:r>
              <a:rPr lang="pl-PL" sz="2400" dirty="0" smtClean="0"/>
              <a:t>Zawiera wytwory techniki oraz zasób wiedzy technologicznej, z którego przedsiębiorstwo może korzystać.</a:t>
            </a:r>
          </a:p>
          <a:p>
            <a:pPr marL="0" indent="0">
              <a:buNone/>
            </a:pPr>
            <a:r>
              <a:rPr lang="pl-PL" sz="2400" dirty="0" smtClean="0"/>
              <a:t>Jeden z najbardziej dynamicznych elementów </a:t>
            </a:r>
            <a:r>
              <a:rPr lang="pl-PL" sz="2400" dirty="0" err="1" smtClean="0"/>
              <a:t>makrootoczenia</a:t>
            </a:r>
            <a:r>
              <a:rPr lang="pl-PL" sz="2400" dirty="0" smtClean="0"/>
              <a:t>. </a:t>
            </a:r>
          </a:p>
          <a:p>
            <a:pPr marL="0" indent="0">
              <a:buNone/>
            </a:pPr>
            <a:r>
              <a:rPr lang="pl-PL" sz="2400" dirty="0" smtClean="0"/>
              <a:t>Zmiany otoczenia technologicznego mają charakter rewolucji naukowo-technicznych, ponieważ kreują nowe sektory i całkowicie zmieniają jakość życia czy efektywność gospodarowania.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80080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3595" y="359764"/>
            <a:ext cx="8596668" cy="664564"/>
          </a:xfrm>
        </p:spPr>
        <p:txBody>
          <a:bodyPr/>
          <a:lstStyle/>
          <a:p>
            <a:r>
              <a:rPr lang="pl-PL" b="1" dirty="0" smtClean="0"/>
              <a:t>Elementy składowe </a:t>
            </a:r>
            <a:r>
              <a:rPr lang="pl-PL" b="1" dirty="0" err="1" smtClean="0"/>
              <a:t>makrootoczenia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3595" y="1384092"/>
            <a:ext cx="11548576" cy="4657713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pl-PL" sz="2800" b="1" dirty="0" smtClean="0"/>
              <a:t>Otoczenie polityczno-prawne</a:t>
            </a:r>
            <a:r>
              <a:rPr lang="pl-PL" sz="2800" b="1" dirty="0"/>
              <a:t> </a:t>
            </a:r>
            <a:r>
              <a:rPr lang="pl-PL" sz="2300" dirty="0" smtClean="0"/>
              <a:t>– często rozpatruje się je oddzielnie, jako:</a:t>
            </a:r>
          </a:p>
          <a:p>
            <a:r>
              <a:rPr lang="pl-PL" sz="2300" b="1" dirty="0" smtClean="0"/>
              <a:t>Otoczenie polityczne</a:t>
            </a:r>
            <a:r>
              <a:rPr lang="pl-PL" sz="2300" dirty="0" smtClean="0"/>
              <a:t>: uwarunkowania polityczne, struktura organów władzy państwowej, stopień ingerencji czynników politycznych w dane dziedziny życia, panujący porządek prawny</a:t>
            </a:r>
          </a:p>
          <a:p>
            <a:r>
              <a:rPr lang="pl-PL" sz="2300" b="1" dirty="0" smtClean="0"/>
              <a:t>Otoczenie regulacyjne </a:t>
            </a:r>
            <a:r>
              <a:rPr lang="pl-PL" sz="2300" dirty="0" smtClean="0"/>
              <a:t>(</a:t>
            </a:r>
            <a:r>
              <a:rPr lang="pl-PL" sz="2300" b="1" dirty="0" smtClean="0"/>
              <a:t>prawne</a:t>
            </a:r>
            <a:r>
              <a:rPr lang="pl-PL" sz="2300" dirty="0" smtClean="0"/>
              <a:t>): ogólne zasady tworzenia i funkcjonowania organizacji, zakres jej odpowiedzialności cywilnej oraz normy ochrony środowiska; rozwiązania legislacyjne, które decydują o możliwości rozwoju i poziomie konkurencyjności całych sektorów w gospodarce; to warunki ustanowione przez państwo i różne podmioty mające kompetencję ustawodawczą i dlatego są dla firmy wiążące; państwowe ustawodawstwo ważne w obrębie danego kraju</a:t>
            </a:r>
          </a:p>
        </p:txBody>
      </p:sp>
    </p:spTree>
    <p:extLst>
      <p:ext uri="{BB962C8B-B14F-4D97-AF65-F5344CB8AC3E}">
        <p14:creationId xmlns:p14="http://schemas.microsoft.com/office/powerpoint/2010/main" val="516586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7333" y="480646"/>
            <a:ext cx="8596668" cy="664564"/>
          </a:xfrm>
        </p:spPr>
        <p:txBody>
          <a:bodyPr/>
          <a:lstStyle/>
          <a:p>
            <a:r>
              <a:rPr lang="pl-PL" b="1" dirty="0" smtClean="0"/>
              <a:t>Elementy składowe </a:t>
            </a:r>
            <a:r>
              <a:rPr lang="pl-PL" b="1" dirty="0" err="1" smtClean="0"/>
              <a:t>makrootoczenia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3" y="1775457"/>
            <a:ext cx="9965683" cy="4184671"/>
          </a:xfrm>
          <a:solidFill>
            <a:schemeClr val="bg1"/>
          </a:solidFill>
        </p:spPr>
        <p:txBody>
          <a:bodyPr/>
          <a:lstStyle/>
          <a:p>
            <a:r>
              <a:rPr lang="pl-PL" sz="2800" b="1" dirty="0" smtClean="0"/>
              <a:t>Otoczenie społeczne</a:t>
            </a:r>
            <a:r>
              <a:rPr lang="pl-PL" sz="2800" dirty="0" smtClean="0"/>
              <a:t>: </a:t>
            </a:r>
            <a:r>
              <a:rPr lang="pl-PL" sz="2400" dirty="0" smtClean="0"/>
              <a:t>jakość życia, potrzeby jednostki, protesty ekologiczne, bezrobocie, siła nabywcza konsumentów, dominujący system wartości , normy etyczne i obyczajowe, wzorce postępowania, ogólny poziom oświaty w danym społeczeństwie, system kształcenia i dokształcania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412098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69232" y="268561"/>
            <a:ext cx="8596668" cy="664564"/>
          </a:xfrm>
        </p:spPr>
        <p:txBody>
          <a:bodyPr/>
          <a:lstStyle/>
          <a:p>
            <a:r>
              <a:rPr lang="pl-PL" b="1" dirty="0" smtClean="0"/>
              <a:t>Elementy składowe </a:t>
            </a:r>
            <a:r>
              <a:rPr lang="pl-PL" b="1" dirty="0" err="1" smtClean="0"/>
              <a:t>makrootoczenia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69232" y="1352849"/>
            <a:ext cx="10433155" cy="4278455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pl-PL" sz="2800" b="1" dirty="0" smtClean="0"/>
              <a:t>Otoczenie demograficzne</a:t>
            </a:r>
            <a:endParaRPr lang="pl-PL" sz="2800" b="1" dirty="0"/>
          </a:p>
          <a:p>
            <a:pPr marL="0" indent="0">
              <a:buNone/>
            </a:pPr>
            <a:r>
              <a:rPr lang="pl-PL" sz="2400" dirty="0" smtClean="0"/>
              <a:t>Zmiany w populacji społeczeństwa i poszczególnych grup społecznych, wiekowych oraz konsumentów; wyż/niż demograficzny, wzrost liczby ludzi starszych (wydłużanie się okresu życia), wzrost udziału kobiet aktywnych zawodowo.</a:t>
            </a:r>
          </a:p>
          <a:p>
            <a:pPr marL="0" indent="0">
              <a:buNone/>
            </a:pPr>
            <a:r>
              <a:rPr lang="pl-PL" sz="2400" dirty="0" smtClean="0"/>
              <a:t>Ma decydujące znaczenie, ponieważ w tym segmencie znajdują się potencjalni klienci przedsiębiorstwa i z niego rekrutują pracowników</a:t>
            </a:r>
          </a:p>
        </p:txBody>
      </p:sp>
    </p:spTree>
    <p:extLst>
      <p:ext uri="{BB962C8B-B14F-4D97-AF65-F5344CB8AC3E}">
        <p14:creationId xmlns:p14="http://schemas.microsoft.com/office/powerpoint/2010/main" val="325552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3018" y="393587"/>
            <a:ext cx="8596668" cy="562708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Elementy składowe </a:t>
            </a:r>
            <a:r>
              <a:rPr lang="pl-PL" b="1" dirty="0" err="1" smtClean="0"/>
              <a:t>makrootoczenia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3019" y="1316058"/>
            <a:ext cx="11489192" cy="5099731"/>
          </a:xfrm>
          <a:solidFill>
            <a:schemeClr val="bg1"/>
          </a:solidFill>
        </p:spPr>
        <p:txBody>
          <a:bodyPr/>
          <a:lstStyle/>
          <a:p>
            <a:r>
              <a:rPr lang="pl-PL" sz="2400" b="1" dirty="0" smtClean="0"/>
              <a:t>Otoczenie międzynarodowe </a:t>
            </a:r>
            <a:r>
              <a:rPr lang="pl-PL" dirty="0" smtClean="0"/>
              <a:t>– </a:t>
            </a:r>
            <a:r>
              <a:rPr lang="pl-PL" sz="2000" dirty="0" smtClean="0"/>
              <a:t>układ współdziałania między czynnikami występującymi w otoczeniu krajowym i zagranicznym a czynnikami znajdującymi się w otoczeniu zewnętrznym danego kraju; zwiększa się rola regionalnych układów gospodarczych (UE); istotne czynniki to : poziom gospodarczy w różnych krajach i ekspansja krajów rozwijających się, proces globalizacji (w tym rynków finansowych: rozwój i wzrost liczby transakcji transgranicznych, związanych z finansowaniem handlu, rozliczeniami walutowymi, zabezpieczeniem ryzyka kursowego)</a:t>
            </a:r>
          </a:p>
          <a:p>
            <a:pPr marL="0" indent="0">
              <a:buNone/>
            </a:pPr>
            <a:r>
              <a:rPr lang="pl-PL" sz="2000" dirty="0" smtClean="0"/>
              <a:t>Trzy kategorie międzynarodowych przepływów kapitału:</a:t>
            </a:r>
          </a:p>
          <a:p>
            <a:r>
              <a:rPr lang="pl-PL" sz="2000" dirty="0" smtClean="0"/>
              <a:t>Przepływy pieniężne i finansowe związane z handlem towarami i usługami</a:t>
            </a:r>
          </a:p>
          <a:p>
            <a:r>
              <a:rPr lang="pl-PL" sz="2000" dirty="0" smtClean="0"/>
              <a:t>Bezpośrednie inwestycje zagraniczne (transfer kapitału: finansowego, fizycznego, ludzkiego, technologicznego)</a:t>
            </a:r>
          </a:p>
          <a:p>
            <a:r>
              <a:rPr lang="pl-PL" sz="2000" dirty="0" smtClean="0"/>
              <a:t>Inwestycje portfelowe i różnego rodzaju transakcje finansowe, w tym operacje spekulacyjne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137828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88349" y="2215661"/>
            <a:ext cx="6919220" cy="1320800"/>
          </a:xfrm>
        </p:spPr>
        <p:txBody>
          <a:bodyPr/>
          <a:lstStyle/>
          <a:p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</a:rPr>
              <a:t>Metody prognozowania zjawisk w </a:t>
            </a:r>
            <a:r>
              <a:rPr lang="pl-PL" b="1" dirty="0" err="1" smtClean="0">
                <a:solidFill>
                  <a:schemeClr val="accent1">
                    <a:lumMod val="75000"/>
                  </a:schemeClr>
                </a:solidFill>
              </a:rPr>
              <a:t>makrootoczeniu</a:t>
            </a:r>
            <a:endParaRPr lang="pl-PL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19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2284" y="502362"/>
            <a:ext cx="8596668" cy="586154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Prognozowanie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13000" y="1568286"/>
            <a:ext cx="11189388" cy="5107718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pl-PL" sz="2400" dirty="0" smtClean="0"/>
              <a:t>Badanie </a:t>
            </a:r>
            <a:r>
              <a:rPr lang="pl-PL" sz="2400" dirty="0" err="1" smtClean="0"/>
              <a:t>makrootoczenia</a:t>
            </a:r>
            <a:r>
              <a:rPr lang="pl-PL" sz="2400" dirty="0" smtClean="0"/>
              <a:t> </a:t>
            </a:r>
            <a:r>
              <a:rPr lang="pl-PL" sz="2400" b="1" dirty="0" smtClean="0"/>
              <a:t>obejmuje</a:t>
            </a:r>
            <a:r>
              <a:rPr lang="pl-PL" sz="2400" dirty="0" smtClean="0"/>
              <a:t>: rozpoznanie struktury otoczenia, ocenę stanu aktualnego, prognozowanie przyszłych zjawisk</a:t>
            </a:r>
          </a:p>
          <a:p>
            <a:r>
              <a:rPr lang="pl-PL" sz="2400" b="1" dirty="0" smtClean="0"/>
              <a:t>PROGNOZOWANIE</a:t>
            </a:r>
            <a:r>
              <a:rPr lang="pl-PL" sz="2400" dirty="0" smtClean="0"/>
              <a:t> – racjonalne i naukowe przewidywanie przyszłych zjawisk; oznacza to, że w całym procesie badawczym (obejmującym gromadzenie i analizę danych, formułowanie założeń i wyciąganie wniosków) korzysta się z dorobku nauki, wyrażającego się w przyjętej metodologii lub z reguł badania zjawisk; </a:t>
            </a:r>
            <a:r>
              <a:rPr lang="pl-PL" sz="2400" b="1" dirty="0" smtClean="0"/>
              <a:t>celem</a:t>
            </a:r>
            <a:r>
              <a:rPr lang="pl-PL" sz="2400" dirty="0" smtClean="0"/>
              <a:t> prognozowania jest zmniejszenie ryzyka w procesie decyzyjnym i dostarczenie informacji, które mogą przyczynić się do zwiększenia skuteczności podejmowania decyzji (w tym strategicznych)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30347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84511" y="285390"/>
            <a:ext cx="8596668" cy="550984"/>
          </a:xfrm>
        </p:spPr>
        <p:txBody>
          <a:bodyPr>
            <a:normAutofit/>
          </a:bodyPr>
          <a:lstStyle/>
          <a:p>
            <a:pPr algn="ctr"/>
            <a:r>
              <a:rPr lang="pl-PL" sz="2800" dirty="0" smtClean="0"/>
              <a:t>Zmienne opisujące zjawiska w otoczeniu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7169" y="1094282"/>
            <a:ext cx="10850188" cy="5341686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000" b="1" dirty="0" smtClean="0"/>
              <a:t>Zmienna</a:t>
            </a:r>
            <a:r>
              <a:rPr lang="pl-PL" sz="2000" dirty="0" smtClean="0"/>
              <a:t>:</a:t>
            </a:r>
          </a:p>
          <a:p>
            <a:r>
              <a:rPr lang="pl-PL" sz="2000" dirty="0" smtClean="0"/>
              <a:t>Ilościowa – gdy zmienna przyjmuje określony stan wyrażony liczbą</a:t>
            </a:r>
          </a:p>
          <a:p>
            <a:r>
              <a:rPr lang="pl-PL" sz="2000" dirty="0" smtClean="0"/>
              <a:t>Jakościowa – opisuje ją określony stan niedający się wyrazić liczbowo</a:t>
            </a:r>
          </a:p>
          <a:p>
            <a:pPr marL="0" indent="0">
              <a:buNone/>
            </a:pPr>
            <a:r>
              <a:rPr lang="pl-PL" sz="2000" b="1" dirty="0" smtClean="0"/>
              <a:t>Zjawiska</a:t>
            </a:r>
            <a:r>
              <a:rPr lang="pl-PL" sz="2000" dirty="0" smtClean="0"/>
              <a:t>:</a:t>
            </a:r>
          </a:p>
          <a:p>
            <a:r>
              <a:rPr lang="pl-PL" sz="2000" dirty="0" smtClean="0"/>
              <a:t>Proste – opisane za pomocą jednej zmiennej</a:t>
            </a:r>
          </a:p>
          <a:p>
            <a:r>
              <a:rPr lang="pl-PL" sz="2000" dirty="0" smtClean="0"/>
              <a:t>Złożone – opisane za pomocą wielu zmiennych</a:t>
            </a:r>
          </a:p>
          <a:p>
            <a:pPr marL="0" indent="0">
              <a:buNone/>
            </a:pPr>
            <a:r>
              <a:rPr lang="pl-PL" sz="2000" dirty="0" smtClean="0"/>
              <a:t>Prognozy powinny być tak formułowane, żeby były weryfikowalne empirycznie (być precyzyjne i mieć określony czas, w którym dana prognoza ma być sprawdzona).</a:t>
            </a:r>
          </a:p>
          <a:p>
            <a:pPr marL="0" indent="0">
              <a:buNone/>
            </a:pPr>
            <a:r>
              <a:rPr lang="pl-PL" sz="2000" b="1" dirty="0" smtClean="0"/>
              <a:t>Metoda prognozowania </a:t>
            </a:r>
            <a:r>
              <a:rPr lang="pl-PL" sz="2000" dirty="0" smtClean="0"/>
              <a:t>(sposób przetworzenia danych o przeszłości oraz sposób przejścia od danych przetworzonych do prognozy = </a:t>
            </a:r>
            <a:r>
              <a:rPr lang="pl-PL" sz="2000" b="1" dirty="0" smtClean="0"/>
              <a:t>reguła prognozowania</a:t>
            </a:r>
            <a:r>
              <a:rPr lang="pl-PL" sz="2000" dirty="0" smtClean="0"/>
              <a:t>) obejmuje </a:t>
            </a:r>
            <a:r>
              <a:rPr lang="pl-PL" sz="2000" dirty="0" smtClean="0"/>
              <a:t>fazy: </a:t>
            </a:r>
            <a:r>
              <a:rPr lang="pl-PL" sz="2000" dirty="0" smtClean="0"/>
              <a:t>diagnozowania przeszłości i teraźniejszości, definiowania (przewidywanie, postrzeganie) przyszłości. 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72603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7333" y="164123"/>
            <a:ext cx="8596668" cy="660400"/>
          </a:xfrm>
        </p:spPr>
        <p:txBody>
          <a:bodyPr/>
          <a:lstStyle/>
          <a:p>
            <a:r>
              <a:rPr lang="pl-PL" b="1" dirty="0" smtClean="0"/>
              <a:t>Otoczenie bliższe i dalsze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937846"/>
            <a:ext cx="10895073" cy="4806462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pl-PL" sz="2400" b="1" dirty="0" smtClean="0"/>
              <a:t>Otoczenie</a:t>
            </a:r>
            <a:r>
              <a:rPr lang="pl-PL" sz="2400" dirty="0" smtClean="0"/>
              <a:t> – wszystkie zjawiska, procesy, podmioty, które nie wchodzą w skład przedsiębiorstwa, ale są z nim związane przez proces wzajemnego oddziaływania</a:t>
            </a:r>
          </a:p>
          <a:p>
            <a:r>
              <a:rPr lang="pl-PL" sz="2400" dirty="0" smtClean="0"/>
              <a:t>Etapy identyfikacji otoczenia: obserwacja (za pomocą odpowiednio dobranych metod pomiaru), opis (charakterystyka według cech, kryteriów, struktury), rozpoznanie cech (wyróżnienie badanego otoczenia według zespołu właściwości), segregowanie cech (co prowadzi do klasyfikacji i typologii oraz umożliwia porównanie typów otoczenia)</a:t>
            </a:r>
          </a:p>
          <a:p>
            <a:r>
              <a:rPr lang="pl-PL" sz="2400" dirty="0" smtClean="0"/>
              <a:t>Mikro – sektorowe, konkurencyjne - bliższe</a:t>
            </a:r>
          </a:p>
          <a:p>
            <a:r>
              <a:rPr lang="pl-PL" sz="2400" dirty="0" smtClean="0"/>
              <a:t>Makro – globalne - dalsze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6563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8073" y="105508"/>
            <a:ext cx="8596668" cy="554059"/>
          </a:xfrm>
        </p:spPr>
        <p:txBody>
          <a:bodyPr>
            <a:noAutofit/>
          </a:bodyPr>
          <a:lstStyle/>
          <a:p>
            <a:r>
              <a:rPr lang="pl-PL" sz="2800" b="1" dirty="0" smtClean="0"/>
              <a:t>Klasyfikacje metod prognozowania</a:t>
            </a:r>
            <a:endParaRPr lang="pl-PL" sz="2800" b="1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330706"/>
              </p:ext>
            </p:extLst>
          </p:nvPr>
        </p:nvGraphicFramePr>
        <p:xfrm>
          <a:off x="249451" y="874177"/>
          <a:ext cx="11816861" cy="5552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0181"/>
                <a:gridCol w="7436680"/>
              </a:tblGrid>
              <a:tr h="497601">
                <a:tc>
                  <a:txBody>
                    <a:bodyPr/>
                    <a:lstStyle/>
                    <a:p>
                      <a:r>
                        <a:rPr lang="pl-PL" dirty="0" smtClean="0"/>
                        <a:t>Rodzaje (obrazy) przyszłości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Metody prognozowania</a:t>
                      </a:r>
                      <a:endParaRPr lang="pl-PL" dirty="0"/>
                    </a:p>
                  </a:txBody>
                  <a:tcPr/>
                </a:tc>
              </a:tr>
              <a:tr h="1098823">
                <a:tc>
                  <a:txBody>
                    <a:bodyPr/>
                    <a:lstStyle/>
                    <a:p>
                      <a:r>
                        <a:rPr lang="pl-PL" dirty="0" smtClean="0"/>
                        <a:t>Przyszłość jako następstwo teraźniejszości</a:t>
                      </a:r>
                      <a:r>
                        <a:rPr lang="pl-PL" baseline="0" dirty="0" smtClean="0"/>
                        <a:t> (‚temporalna koncepcja przyszłości’)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prognozowanie na podstawie szeregów czasowych,</a:t>
                      </a:r>
                      <a:r>
                        <a:rPr lang="pl-PL" baseline="0" dirty="0" smtClean="0"/>
                        <a:t> p</a:t>
                      </a:r>
                      <a:r>
                        <a:rPr lang="pl-PL" dirty="0" smtClean="0"/>
                        <a:t>rognozowanie na podstawie modelu ekonometrycznego,</a:t>
                      </a:r>
                      <a:r>
                        <a:rPr lang="pl-PL" baseline="0" dirty="0" smtClean="0"/>
                        <a:t> p</a:t>
                      </a:r>
                      <a:r>
                        <a:rPr lang="pl-PL" dirty="0" smtClean="0"/>
                        <a:t>rognozowanie analogowe, analiza</a:t>
                      </a:r>
                      <a:r>
                        <a:rPr lang="pl-PL" baseline="0" dirty="0" smtClean="0"/>
                        <a:t> luki strategicznej</a:t>
                      </a:r>
                      <a:endParaRPr lang="pl-PL" dirty="0"/>
                    </a:p>
                  </a:txBody>
                  <a:tcPr/>
                </a:tc>
              </a:tr>
              <a:tr h="769176">
                <a:tc>
                  <a:txBody>
                    <a:bodyPr/>
                    <a:lstStyle/>
                    <a:p>
                      <a:r>
                        <a:rPr lang="pl-PL" dirty="0" smtClean="0"/>
                        <a:t>Przyszłość jako świat rzeczy przyszłych (‚reistyczna koncepcja przyszłości’)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metody twórcze, metody scenariuszowe (scenariusze możliwych rzeczy)</a:t>
                      </a:r>
                      <a:endParaRPr lang="pl-PL" dirty="0"/>
                    </a:p>
                  </a:txBody>
                  <a:tcPr/>
                </a:tc>
              </a:tr>
              <a:tr h="1098823">
                <a:tc>
                  <a:txBody>
                    <a:bodyPr/>
                    <a:lstStyle/>
                    <a:p>
                      <a:r>
                        <a:rPr lang="pl-PL" dirty="0" smtClean="0"/>
                        <a:t>Przyszłość jako przyszłe zdarzenia, stany i procesy </a:t>
                      </a:r>
                      <a:r>
                        <a:rPr lang="pl-PL" dirty="0" smtClean="0"/>
                        <a:t>(</a:t>
                      </a:r>
                      <a:r>
                        <a:rPr lang="pl-PL" dirty="0" err="1" smtClean="0"/>
                        <a:t>ewentystyczna</a:t>
                      </a:r>
                      <a:r>
                        <a:rPr lang="pl-PL" dirty="0" smtClean="0"/>
                        <a:t> </a:t>
                      </a:r>
                      <a:r>
                        <a:rPr lang="pl-PL" dirty="0" smtClean="0"/>
                        <a:t>koncepcja przyszłości’)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metody twórcze, metody scenariuszowe (scenariusze możliwych stanów i procesów)</a:t>
                      </a:r>
                    </a:p>
                    <a:p>
                      <a:endParaRPr lang="pl-PL" dirty="0"/>
                    </a:p>
                  </a:txBody>
                  <a:tcPr/>
                </a:tc>
              </a:tr>
              <a:tr h="2087761">
                <a:tc>
                  <a:txBody>
                    <a:bodyPr/>
                    <a:lstStyle/>
                    <a:p>
                      <a:r>
                        <a:rPr lang="pl-PL" dirty="0" smtClean="0"/>
                        <a:t>Przyszłość jako wspólna wizja (‚wizjonerska koncepcja przyszłości’)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metody </a:t>
                      </a:r>
                      <a:r>
                        <a:rPr lang="pl-PL" dirty="0" err="1" smtClean="0"/>
                        <a:t>foresightowe</a:t>
                      </a:r>
                      <a:r>
                        <a:rPr lang="pl-PL" dirty="0" smtClean="0"/>
                        <a:t>: skanowanie otoczenia (środowiska), wywiad technologiczny, analiza SWOT, analiza PEST i PESTEL, ankiety problemowe, eksploracja trendu, modelowanie symulacyjne, metoda delficka, burza mózgów, panele</a:t>
                      </a:r>
                      <a:r>
                        <a:rPr lang="pl-PL" baseline="0" dirty="0" smtClean="0"/>
                        <a:t> eksperckie, krzyżowa analiza wpływów, metody scenariuszowe, technologie krytyczne i kluczowe, mapa drogowa technologii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72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41736" y="362262"/>
            <a:ext cx="10682328" cy="574431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pl-PL" b="1" dirty="0" smtClean="0"/>
              <a:t>Prognozowanie zmiennych zjawisk w </a:t>
            </a:r>
            <a:r>
              <a:rPr lang="pl-PL" b="1" dirty="0" err="1" smtClean="0"/>
              <a:t>makrootoczeniu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63414" y="1124262"/>
            <a:ext cx="11238971" cy="5028814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pl-PL" sz="2400" b="1" dirty="0"/>
              <a:t>m</a:t>
            </a:r>
            <a:r>
              <a:rPr lang="pl-PL" sz="2400" b="1" dirty="0" smtClean="0"/>
              <a:t>etody prognozowania na podstawie szeregów czasowych </a:t>
            </a:r>
            <a:r>
              <a:rPr lang="pl-PL" sz="2200" dirty="0" smtClean="0"/>
              <a:t>– przygotowywanie prognoz na podstawie występujących w przeszłości, wykrytych prawidłowości w badanym zjawisku; dane o tym zjawisku mogą mieć postać jedno lub wielowymiarowego szeregu czasowego; w metodach tych czas lub/i przeszłe wartości zmiennej prognozowanej reprezentują czynniki wpływające na zmienne – dlatego metody te są nazywane bezpośrednimi; przydatne do sporządzania prognoz krótkookresowych; </a:t>
            </a:r>
            <a:r>
              <a:rPr lang="pl-PL" sz="2200" b="1" dirty="0" smtClean="0"/>
              <a:t>przykładowe </a:t>
            </a:r>
            <a:r>
              <a:rPr lang="pl-PL" sz="2200" b="1" dirty="0" smtClean="0"/>
              <a:t>to</a:t>
            </a:r>
            <a:r>
              <a:rPr lang="pl-PL" sz="2200" dirty="0" smtClean="0"/>
              <a:t>:</a:t>
            </a:r>
          </a:p>
          <a:p>
            <a:r>
              <a:rPr lang="pl-PL" sz="2200" dirty="0" smtClean="0"/>
              <a:t>metoda </a:t>
            </a:r>
            <a:r>
              <a:rPr lang="pl-PL" sz="2200" dirty="0" smtClean="0"/>
              <a:t>średniej </a:t>
            </a:r>
            <a:r>
              <a:rPr lang="pl-PL" sz="2200" dirty="0" smtClean="0"/>
              <a:t>ruchomej,</a:t>
            </a:r>
          </a:p>
          <a:p>
            <a:r>
              <a:rPr lang="pl-PL" sz="2200" dirty="0" smtClean="0"/>
              <a:t>analityczne </a:t>
            </a:r>
            <a:r>
              <a:rPr lang="pl-PL" sz="2200" dirty="0" smtClean="0"/>
              <a:t>i adaptacyjne modele tendencji </a:t>
            </a:r>
            <a:r>
              <a:rPr lang="pl-PL" sz="2200" dirty="0" smtClean="0"/>
              <a:t>rozwojowej,</a:t>
            </a:r>
          </a:p>
          <a:p>
            <a:r>
              <a:rPr lang="pl-PL" sz="2200" dirty="0" smtClean="0"/>
              <a:t>modele </a:t>
            </a:r>
            <a:r>
              <a:rPr lang="pl-PL" sz="2200" dirty="0" smtClean="0"/>
              <a:t>składowej </a:t>
            </a:r>
            <a:r>
              <a:rPr lang="pl-PL" sz="2200" dirty="0" smtClean="0"/>
              <a:t>okresowej,</a:t>
            </a:r>
          </a:p>
          <a:p>
            <a:r>
              <a:rPr lang="pl-PL" sz="2200" dirty="0" smtClean="0"/>
              <a:t>modele </a:t>
            </a:r>
            <a:r>
              <a:rPr lang="pl-PL" sz="2200" dirty="0" smtClean="0"/>
              <a:t>autoregresyjne i inne</a:t>
            </a:r>
          </a:p>
        </p:txBody>
      </p:sp>
    </p:spTree>
    <p:extLst>
      <p:ext uri="{BB962C8B-B14F-4D97-AF65-F5344CB8AC3E}">
        <p14:creationId xmlns:p14="http://schemas.microsoft.com/office/powerpoint/2010/main" val="155156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00016" y="376952"/>
            <a:ext cx="11456051" cy="574431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pl-PL" dirty="0" smtClean="0"/>
              <a:t>Prognozowanie </a:t>
            </a:r>
            <a:r>
              <a:rPr lang="pl-PL" b="1" dirty="0" smtClean="0"/>
              <a:t>zmiennych</a:t>
            </a:r>
            <a:r>
              <a:rPr lang="pl-PL" dirty="0" smtClean="0"/>
              <a:t> </a:t>
            </a:r>
            <a:r>
              <a:rPr lang="pl-PL" b="1" dirty="0" smtClean="0"/>
              <a:t>zjawisk</a:t>
            </a:r>
            <a:r>
              <a:rPr lang="pl-PL" dirty="0" smtClean="0"/>
              <a:t> w </a:t>
            </a:r>
            <a:r>
              <a:rPr lang="pl-PL" dirty="0" err="1" smtClean="0"/>
              <a:t>makrootoczeniu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0559" y="1176235"/>
            <a:ext cx="11535508" cy="5330457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pl-PL" sz="2400" b="1" dirty="0" smtClean="0"/>
              <a:t>prognozowanie na </a:t>
            </a:r>
            <a:r>
              <a:rPr lang="pl-PL" sz="2400" b="1" dirty="0"/>
              <a:t>podstawie</a:t>
            </a:r>
            <a:r>
              <a:rPr lang="pl-PL" sz="2400" b="1" dirty="0" smtClean="0"/>
              <a:t> </a:t>
            </a:r>
            <a:r>
              <a:rPr lang="pl-PL" sz="2400" b="1" dirty="0"/>
              <a:t>modelu </a:t>
            </a:r>
            <a:r>
              <a:rPr lang="pl-PL" sz="2400" b="1" dirty="0" smtClean="0"/>
              <a:t>ekonometrycznego </a:t>
            </a:r>
            <a:r>
              <a:rPr lang="pl-PL" dirty="0" smtClean="0"/>
              <a:t>– </a:t>
            </a:r>
            <a:r>
              <a:rPr lang="pl-PL" sz="2000" dirty="0" smtClean="0"/>
              <a:t>budowa modelu ma wyjaśnić związki łączące zmienne wyróżnione w przeszłości (cel analityczny) lub wyznaczenie przyszłej wartości zmiennej opisującej prognozowane zjawisko (cel prognostyczny); Zmienne modelu i jego postać ustalane są na podstawie materiału statystycznego, natomiast sama budowa modelu obejmuje: specyfikację zmiennych (opisanie zmiennych objaśnianych i objaśniających), wybór postaci modelu (modelu funkcji, która ma obrazować powiązania między zmiennymi objaśnianymi i objaśniającymi), estymację parametrów modelu (uogólnienie wyników badania i oszacowania </a:t>
            </a:r>
            <a:r>
              <a:rPr lang="pl-PL" sz="2000" dirty="0" smtClean="0"/>
              <a:t>błędów i </a:t>
            </a:r>
            <a:r>
              <a:rPr lang="pl-PL" sz="2000" dirty="0" smtClean="0"/>
              <a:t>weryfikację modelu; stosowane głównie do prognoz krótko- i średnioterminowych</a:t>
            </a:r>
          </a:p>
          <a:p>
            <a:pPr marL="0" indent="0">
              <a:buNone/>
            </a:pPr>
            <a:r>
              <a:rPr lang="pl-PL" sz="2000" dirty="0" smtClean="0"/>
              <a:t>Rodzaje modeli ekonometrycznych, w zależności od interpretacji zmiennych objaśniających: </a:t>
            </a:r>
            <a:r>
              <a:rPr lang="pl-PL" sz="2000" dirty="0" err="1" smtClean="0"/>
              <a:t>p</a:t>
            </a:r>
            <a:r>
              <a:rPr lang="pl-PL" sz="2000" b="1" dirty="0" err="1" smtClean="0"/>
              <a:t>rzyczynowo-skutkowy</a:t>
            </a:r>
            <a:r>
              <a:rPr lang="pl-PL" sz="2000" dirty="0" smtClean="0"/>
              <a:t> (wszystkie zmienne objaśniające mogą być traktowane jako przyczyny kształtowania się zmiennej objaśnianej), s</a:t>
            </a:r>
            <a:r>
              <a:rPr lang="pl-PL" sz="2000" b="1" dirty="0" smtClean="0"/>
              <a:t>ymptomatyczny</a:t>
            </a:r>
            <a:r>
              <a:rPr lang="pl-PL" sz="2000" dirty="0" smtClean="0"/>
              <a:t> (zmienne będące symptomami pewnych trudnych lub nieosiągalnych zjawisk będą przyczynami zmiennej objaśnianej), t</a:t>
            </a:r>
            <a:r>
              <a:rPr lang="pl-PL" sz="2000" b="1" dirty="0" smtClean="0"/>
              <a:t>endencji rozwojowej </a:t>
            </a:r>
            <a:r>
              <a:rPr lang="pl-PL" sz="2000" dirty="0" smtClean="0"/>
              <a:t>/ trendy (jedyną zmienną objaśniającą jest zmienna czasowa).</a:t>
            </a:r>
          </a:p>
        </p:txBody>
      </p:sp>
    </p:spTree>
    <p:extLst>
      <p:ext uri="{BB962C8B-B14F-4D97-AF65-F5344CB8AC3E}">
        <p14:creationId xmlns:p14="http://schemas.microsoft.com/office/powerpoint/2010/main" val="423814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7026" y="175846"/>
            <a:ext cx="11760850" cy="574431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pl-PL" dirty="0" smtClean="0"/>
              <a:t>Prognozowanie </a:t>
            </a:r>
            <a:r>
              <a:rPr lang="pl-PL" b="1" dirty="0" smtClean="0"/>
              <a:t>zmiennych</a:t>
            </a:r>
            <a:r>
              <a:rPr lang="pl-PL" dirty="0" smtClean="0"/>
              <a:t> </a:t>
            </a:r>
            <a:r>
              <a:rPr lang="pl-PL" b="1" dirty="0" smtClean="0"/>
              <a:t>zjawisk</a:t>
            </a:r>
            <a:r>
              <a:rPr lang="pl-PL" dirty="0" smtClean="0"/>
              <a:t> w </a:t>
            </a:r>
            <a:r>
              <a:rPr lang="pl-PL" dirty="0" err="1" smtClean="0"/>
              <a:t>makrootoczeniu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4091" y="1031632"/>
            <a:ext cx="10783501" cy="5024394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pl-PL" sz="2400" b="1" dirty="0" smtClean="0"/>
              <a:t>prognozowanie analogowe </a:t>
            </a:r>
            <a:r>
              <a:rPr lang="pl-PL" sz="2400" dirty="0" smtClean="0"/>
              <a:t>– służy do przewidywania przyszłości określonej zmiennej </a:t>
            </a:r>
            <a:r>
              <a:rPr lang="pl-PL" sz="2400" dirty="0"/>
              <a:t>na podstawie </a:t>
            </a:r>
            <a:r>
              <a:rPr lang="pl-PL" sz="2400" dirty="0" smtClean="0"/>
              <a:t>zmiennych podobnych, co do których istnieją słabe podstawy, żeby zakładać, że są przyczynowo powiązane ze zmienną prognozowaną; rodzaje metod analogowych: analogii biologicznych (przenoszenie budowy i funkcjonowania organizmów żywych na inne obiekty, analogii przestrzennych (przewidywanie zajścia określonego zdarzenia na podstawie danych o jego wystąpieniu na innych obszarach), analogii historycznych (przenoszenie prawidłowości zmian w czasie jednych zjawisk na drugie zjawiska zachodzące w tym samym obiekcie), analogii przestrzenno-czasowych (przenoszenie z jednych obiektów do drugich prawidłowości zmian w czasie).</a:t>
            </a:r>
          </a:p>
          <a:p>
            <a:r>
              <a:rPr lang="pl-PL" sz="2400" dirty="0" smtClean="0"/>
              <a:t>Stosowane do prognozowania średnio- i długookresowego</a:t>
            </a:r>
          </a:p>
        </p:txBody>
      </p:sp>
    </p:spTree>
    <p:extLst>
      <p:ext uri="{BB962C8B-B14F-4D97-AF65-F5344CB8AC3E}">
        <p14:creationId xmlns:p14="http://schemas.microsoft.com/office/powerpoint/2010/main" val="64568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5303" y="152400"/>
            <a:ext cx="11456051" cy="574431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Prognozowanie </a:t>
            </a:r>
            <a:r>
              <a:rPr lang="pl-PL" b="1" dirty="0" smtClean="0"/>
              <a:t>zmiennych</a:t>
            </a:r>
            <a:r>
              <a:rPr lang="pl-PL" dirty="0" smtClean="0"/>
              <a:t> </a:t>
            </a:r>
            <a:r>
              <a:rPr lang="pl-PL" b="1" dirty="0" smtClean="0"/>
              <a:t>zjawisk</a:t>
            </a:r>
            <a:r>
              <a:rPr lang="pl-PL" dirty="0" smtClean="0"/>
              <a:t> w </a:t>
            </a:r>
            <a:r>
              <a:rPr lang="pl-PL" dirty="0" err="1" smtClean="0"/>
              <a:t>makrootoczeniu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981" y="871051"/>
            <a:ext cx="9252112" cy="4849811"/>
          </a:xfrm>
          <a:solidFill>
            <a:schemeClr val="bg1"/>
          </a:solidFill>
        </p:spPr>
        <p:txBody>
          <a:bodyPr/>
          <a:lstStyle/>
          <a:p>
            <a:r>
              <a:rPr lang="pl-PL" sz="2400" b="1" dirty="0"/>
              <a:t>a</a:t>
            </a:r>
            <a:r>
              <a:rPr lang="pl-PL" sz="2400" b="1" dirty="0" smtClean="0"/>
              <a:t>naliza luki strategicznej </a:t>
            </a:r>
            <a:r>
              <a:rPr lang="pl-PL" dirty="0" smtClean="0"/>
              <a:t>– </a:t>
            </a:r>
            <a:r>
              <a:rPr lang="pl-PL" sz="2200" dirty="0" smtClean="0"/>
              <a:t>określanie poziomu rozbieżności między trendem rozwoju organizacji (wyrażonym przez zamierzenia), a trendem rozwoju otoczenia (wyrażonym przez oczekiwania) oraz sposobów jej wypełnienia; między trendami rozwoju otoczenia a trendami rozwoju organizacji mogą wystąpić trzy rodzaje </a:t>
            </a:r>
            <a:r>
              <a:rPr lang="pl-PL" sz="2200" dirty="0" smtClean="0"/>
              <a:t>luki:</a:t>
            </a:r>
          </a:p>
          <a:p>
            <a:r>
              <a:rPr lang="pl-PL" sz="2200" b="1" dirty="0" smtClean="0"/>
              <a:t>luka </a:t>
            </a:r>
            <a:r>
              <a:rPr lang="pl-PL" sz="2200" b="1" dirty="0" smtClean="0"/>
              <a:t>nadmiaru </a:t>
            </a:r>
            <a:r>
              <a:rPr lang="pl-PL" sz="2200" dirty="0" smtClean="0"/>
              <a:t>(gdy trend rozwoju organizacji rośnie szybciej niż trend rozwoju otoczenia</a:t>
            </a:r>
            <a:r>
              <a:rPr lang="pl-PL" sz="2200" dirty="0" smtClean="0"/>
              <a:t>),</a:t>
            </a:r>
          </a:p>
          <a:p>
            <a:r>
              <a:rPr lang="pl-PL" sz="2200" b="1" dirty="0" smtClean="0"/>
              <a:t>luka </a:t>
            </a:r>
            <a:r>
              <a:rPr lang="pl-PL" sz="2200" b="1" dirty="0" smtClean="0"/>
              <a:t>niedoboru </a:t>
            </a:r>
            <a:r>
              <a:rPr lang="pl-PL" sz="2200" dirty="0" smtClean="0"/>
              <a:t>(gdy trend rozwoju otoczenia rożnie szybciej niż trend rozwoju organizacji</a:t>
            </a:r>
            <a:r>
              <a:rPr lang="pl-PL" sz="2200" dirty="0" smtClean="0"/>
              <a:t>),</a:t>
            </a:r>
          </a:p>
          <a:p>
            <a:r>
              <a:rPr lang="pl-PL" sz="2200" b="1" dirty="0" smtClean="0"/>
              <a:t>zgodność </a:t>
            </a:r>
            <a:r>
              <a:rPr lang="pl-PL" sz="2200" b="1" dirty="0" smtClean="0"/>
              <a:t>kierunku trendów </a:t>
            </a:r>
            <a:r>
              <a:rPr lang="pl-PL" sz="2200" dirty="0" smtClean="0"/>
              <a:t>(gdy kierunki obu trendów są podobne lub identyczne)</a:t>
            </a: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786436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95272" y="140677"/>
            <a:ext cx="8596668" cy="445477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Identyfikacja </a:t>
            </a:r>
            <a:r>
              <a:rPr lang="pl-PL" b="1" dirty="0" err="1" smtClean="0"/>
              <a:t>makrootoczenia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04799" y="773723"/>
            <a:ext cx="11657351" cy="5432205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MAKROOTOCZENIE</a:t>
            </a:r>
            <a:r>
              <a:rPr lang="pl-PL" sz="2000" dirty="0" smtClean="0"/>
              <a:t> - zespół warunków funkcjonowania przedsiębiorstwa, wynikających z tego, że działa ono w określonym kraju, regionie, w danym układzie politycznym, prawnym, systemowym, społecznym , a nawet w określonej strefie klimatycznej; </a:t>
            </a:r>
            <a:r>
              <a:rPr lang="pl-PL" sz="2000" b="1" dirty="0" err="1" smtClean="0">
                <a:solidFill>
                  <a:schemeClr val="accent1">
                    <a:lumMod val="75000"/>
                  </a:schemeClr>
                </a:solidFill>
              </a:rPr>
              <a:t>makrootoczenie</a:t>
            </a:r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 globalne </a:t>
            </a:r>
            <a:r>
              <a:rPr lang="pl-PL" sz="2000" dirty="0" smtClean="0"/>
              <a:t>– odnoszące się do globalnych trendów; </a:t>
            </a:r>
            <a:r>
              <a:rPr lang="pl-PL" sz="2000" b="1" dirty="0" err="1" smtClean="0">
                <a:solidFill>
                  <a:schemeClr val="accent1">
                    <a:lumMod val="75000"/>
                  </a:schemeClr>
                </a:solidFill>
              </a:rPr>
              <a:t>makrootoczenie</a:t>
            </a:r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 narodowe </a:t>
            </a:r>
            <a:r>
              <a:rPr lang="pl-PL" sz="2000" dirty="0" smtClean="0"/>
              <a:t>– określające trendy i zmiany na poziomie poszczególnych krajów, w których funkcjonuje przedsiębiorstwo.</a:t>
            </a:r>
            <a:endParaRPr lang="pl-PL" sz="2000" dirty="0"/>
          </a:p>
          <a:p>
            <a:pPr marL="0" indent="0">
              <a:buNone/>
            </a:pPr>
            <a:r>
              <a:rPr lang="pl-PL" sz="2000" dirty="0" smtClean="0"/>
              <a:t>Cechy: </a:t>
            </a:r>
          </a:p>
          <a:p>
            <a:r>
              <a:rPr lang="pl-PL" sz="2000" dirty="0" smtClean="0"/>
              <a:t>Bardzo silnie określa możliwości funkcjonowania i rozwoju przedsiębiorstwa, które natomiast nie jest w stanie zmienić tych warunków</a:t>
            </a:r>
          </a:p>
          <a:p>
            <a:r>
              <a:rPr lang="pl-PL" sz="2000" dirty="0" smtClean="0"/>
              <a:t>Ten zespół warunków ma zróżnicowany charakter w odniesieniu do różnych przedsiębiorstw na skutek tego, że działają one w danym miejscu, w danym układzie politycznym, porządku prawnym czy określonym zespole innych przedsiębiorstw</a:t>
            </a:r>
          </a:p>
          <a:p>
            <a:r>
              <a:rPr lang="pl-PL" sz="2000" dirty="0" smtClean="0"/>
              <a:t>Czynniki </a:t>
            </a:r>
            <a:r>
              <a:rPr lang="pl-PL" sz="2000" dirty="0" err="1" smtClean="0"/>
              <a:t>makrootoczenia</a:t>
            </a:r>
            <a:r>
              <a:rPr lang="pl-PL" sz="2000" dirty="0" smtClean="0"/>
              <a:t> są różne, ale często bardzo podobne w ramach dziedziny, w jakiej ono funkcjonuje</a:t>
            </a:r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57825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78750" y="152400"/>
            <a:ext cx="8596668" cy="540508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Metody identyfikacji i analizy otoczenia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8585" y="1674765"/>
            <a:ext cx="2063261" cy="2369698"/>
          </a:xfrm>
        </p:spPr>
        <p:txBody>
          <a:bodyPr/>
          <a:lstStyle/>
          <a:p>
            <a:r>
              <a:rPr lang="pl-PL" dirty="0" smtClean="0"/>
              <a:t>Analiza PEST</a:t>
            </a: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845" y="890953"/>
            <a:ext cx="8721969" cy="5462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278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7333" y="118384"/>
            <a:ext cx="10475348" cy="664564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pl-PL" b="1" dirty="0"/>
              <a:t>Metody identyfikacji i analizy </a:t>
            </a:r>
            <a:r>
              <a:rPr lang="pl-PL" b="1" dirty="0" smtClean="0"/>
              <a:t>otoczenia: analiza PEST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69626" y="992810"/>
            <a:ext cx="11352743" cy="5647833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pl-PL" altLang="pl-PL" sz="2400" b="1" dirty="0"/>
              <a:t>Czynniki polityczno-prawne</a:t>
            </a:r>
            <a:r>
              <a:rPr lang="pl-PL" altLang="pl-PL" sz="2400" dirty="0"/>
              <a:t> (</a:t>
            </a:r>
            <a:r>
              <a:rPr lang="pl-PL" altLang="pl-PL" sz="2400" b="1" dirty="0"/>
              <a:t>P</a:t>
            </a:r>
            <a:r>
              <a:rPr lang="pl-PL" altLang="pl-PL" sz="2400" dirty="0"/>
              <a:t>):</a:t>
            </a:r>
          </a:p>
          <a:p>
            <a:pPr>
              <a:lnSpc>
                <a:spcPct val="80000"/>
              </a:lnSpc>
            </a:pPr>
            <a:r>
              <a:rPr lang="pl-PL" altLang="pl-PL" dirty="0"/>
              <a:t>System polityczny w kraju</a:t>
            </a:r>
          </a:p>
          <a:p>
            <a:pPr>
              <a:lnSpc>
                <a:spcPct val="80000"/>
              </a:lnSpc>
            </a:pPr>
            <a:r>
              <a:rPr lang="pl-PL" altLang="pl-PL" dirty="0"/>
              <a:t>Partie i ugrupowania krajowe</a:t>
            </a:r>
          </a:p>
          <a:p>
            <a:pPr>
              <a:lnSpc>
                <a:spcPct val="80000"/>
              </a:lnSpc>
            </a:pPr>
            <a:r>
              <a:rPr lang="pl-PL" altLang="pl-PL" dirty="0"/>
              <a:t>Stabilność polityczna, stabilność władzy</a:t>
            </a:r>
          </a:p>
          <a:p>
            <a:pPr>
              <a:lnSpc>
                <a:spcPct val="80000"/>
              </a:lnSpc>
            </a:pPr>
            <a:r>
              <a:rPr lang="pl-PL" altLang="pl-PL" dirty="0"/>
              <a:t>Przynależność kraju do ugrupowań międzynarodowych i bloków handlowych</a:t>
            </a:r>
          </a:p>
          <a:p>
            <a:pPr>
              <a:lnSpc>
                <a:spcPct val="80000"/>
              </a:lnSpc>
            </a:pPr>
            <a:r>
              <a:rPr lang="pl-PL" altLang="pl-PL" dirty="0"/>
              <a:t>Dostępność subsydiów i dotacji rządowych</a:t>
            </a:r>
          </a:p>
          <a:p>
            <a:pPr>
              <a:lnSpc>
                <a:spcPct val="80000"/>
              </a:lnSpc>
            </a:pPr>
            <a:r>
              <a:rPr lang="pl-PL" altLang="pl-PL" dirty="0"/>
              <a:t>System finansowo-bankowy</a:t>
            </a:r>
          </a:p>
          <a:p>
            <a:pPr>
              <a:lnSpc>
                <a:spcPct val="80000"/>
              </a:lnSpc>
            </a:pPr>
            <a:r>
              <a:rPr lang="pl-PL" altLang="pl-PL" dirty="0"/>
              <a:t>Zakres interwencjonizmu państwowego, wielkość zamówień publicznych, kontrola rządowa kapitału zagranicznego</a:t>
            </a:r>
          </a:p>
          <a:p>
            <a:pPr>
              <a:lnSpc>
                <a:spcPct val="80000"/>
              </a:lnSpc>
            </a:pPr>
            <a:r>
              <a:rPr lang="pl-PL" altLang="pl-PL" dirty="0"/>
              <a:t>Zakres regulacji UE</a:t>
            </a:r>
          </a:p>
          <a:p>
            <a:pPr>
              <a:lnSpc>
                <a:spcPct val="80000"/>
              </a:lnSpc>
            </a:pPr>
            <a:r>
              <a:rPr lang="pl-PL" altLang="pl-PL" dirty="0"/>
              <a:t>Ustawy regulujące umowy, zatrudnienie, działalność związków zawodowych</a:t>
            </a:r>
          </a:p>
          <a:p>
            <a:pPr>
              <a:lnSpc>
                <a:spcPct val="80000"/>
              </a:lnSpc>
            </a:pPr>
            <a:r>
              <a:rPr lang="pl-PL" altLang="pl-PL" dirty="0"/>
              <a:t>Prawo podatkowe</a:t>
            </a:r>
          </a:p>
          <a:p>
            <a:pPr>
              <a:lnSpc>
                <a:spcPct val="80000"/>
              </a:lnSpc>
            </a:pPr>
            <a:r>
              <a:rPr lang="pl-PL" altLang="pl-PL" dirty="0"/>
              <a:t>Ustawy antykorupcyjne</a:t>
            </a:r>
          </a:p>
          <a:p>
            <a:pPr>
              <a:lnSpc>
                <a:spcPct val="80000"/>
              </a:lnSpc>
            </a:pPr>
            <a:r>
              <a:rPr lang="pl-PL" altLang="pl-PL" dirty="0"/>
              <a:t>Prawo celne</a:t>
            </a:r>
          </a:p>
          <a:p>
            <a:pPr>
              <a:lnSpc>
                <a:spcPct val="80000"/>
              </a:lnSpc>
            </a:pPr>
            <a:r>
              <a:rPr lang="pl-PL" altLang="pl-PL" dirty="0"/>
              <a:t>Prawo dotyczące ochrony konsumenta</a:t>
            </a:r>
          </a:p>
          <a:p>
            <a:pPr>
              <a:lnSpc>
                <a:spcPct val="80000"/>
              </a:lnSpc>
            </a:pPr>
            <a:r>
              <a:rPr lang="pl-PL" altLang="pl-PL" dirty="0"/>
              <a:t>Prawo dotyczące monopoli i praktyk restrykcyjnych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4893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7372" y="178345"/>
            <a:ext cx="10475348" cy="664564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pl-PL" b="1" dirty="0"/>
              <a:t>Metody identyfikacji i analizy </a:t>
            </a:r>
            <a:r>
              <a:rPr lang="pl-PL" b="1" dirty="0" smtClean="0"/>
              <a:t>otoczenia: analiza PEST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4833" y="992810"/>
            <a:ext cx="11667536" cy="5737774"/>
          </a:xfrm>
          <a:solidFill>
            <a:schemeClr val="bg1"/>
          </a:solidFill>
        </p:spPr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pl-PL" altLang="pl-PL" sz="2400" b="1" dirty="0"/>
              <a:t>Czynniki ekonomiczne</a:t>
            </a:r>
            <a:r>
              <a:rPr lang="pl-PL" altLang="pl-PL" sz="2400" dirty="0"/>
              <a:t> (</a:t>
            </a:r>
            <a:r>
              <a:rPr lang="pl-PL" altLang="pl-PL" sz="2400" b="1" dirty="0"/>
              <a:t>E</a:t>
            </a:r>
            <a:r>
              <a:rPr lang="pl-PL" altLang="pl-PL" sz="2400" dirty="0"/>
              <a:t>):</a:t>
            </a:r>
          </a:p>
          <a:p>
            <a:pPr>
              <a:lnSpc>
                <a:spcPct val="80000"/>
              </a:lnSpc>
            </a:pPr>
            <a:r>
              <a:rPr lang="pl-PL" altLang="pl-PL" sz="1900" dirty="0"/>
              <a:t>Systemy ekonomiczne</a:t>
            </a:r>
          </a:p>
          <a:p>
            <a:pPr>
              <a:lnSpc>
                <a:spcPct val="80000"/>
              </a:lnSpc>
            </a:pPr>
            <a:r>
              <a:rPr lang="pl-PL" altLang="pl-PL" sz="1900" dirty="0"/>
              <a:t>Wielkość gospodarki danego kraju – wielkość i tendencje PKB</a:t>
            </a:r>
          </a:p>
          <a:p>
            <a:pPr>
              <a:lnSpc>
                <a:spcPct val="80000"/>
              </a:lnSpc>
            </a:pPr>
            <a:r>
              <a:rPr lang="pl-PL" altLang="pl-PL" sz="1900" dirty="0"/>
              <a:t>Zatrudnienie i poziom bezrobocia</a:t>
            </a:r>
          </a:p>
          <a:p>
            <a:pPr>
              <a:lnSpc>
                <a:spcPct val="80000"/>
              </a:lnSpc>
            </a:pPr>
            <a:r>
              <a:rPr lang="pl-PL" altLang="pl-PL" sz="1900" dirty="0"/>
              <a:t>Rozmieszczenie geograficzne ludności</a:t>
            </a:r>
          </a:p>
          <a:p>
            <a:pPr>
              <a:lnSpc>
                <a:spcPct val="80000"/>
              </a:lnSpc>
            </a:pPr>
            <a:r>
              <a:rPr lang="pl-PL" altLang="pl-PL" sz="1900" dirty="0"/>
              <a:t>Struktura gospodarki i kierunki jej zmian (recesja, koniunktura, stagnacja)</a:t>
            </a:r>
          </a:p>
          <a:p>
            <a:pPr>
              <a:lnSpc>
                <a:spcPct val="80000"/>
              </a:lnSpc>
            </a:pPr>
            <a:r>
              <a:rPr lang="pl-PL" altLang="pl-PL" sz="1900" dirty="0"/>
              <a:t>Poziom dystrybucji wyrobów</a:t>
            </a:r>
          </a:p>
          <a:p>
            <a:pPr>
              <a:lnSpc>
                <a:spcPct val="80000"/>
              </a:lnSpc>
            </a:pPr>
            <a:r>
              <a:rPr lang="pl-PL" altLang="pl-PL" sz="1900" dirty="0"/>
              <a:t>Poziom inflacji</a:t>
            </a:r>
          </a:p>
          <a:p>
            <a:pPr>
              <a:lnSpc>
                <a:spcPct val="80000"/>
              </a:lnSpc>
            </a:pPr>
            <a:r>
              <a:rPr lang="pl-PL" altLang="pl-PL" sz="1900" dirty="0"/>
              <a:t>Poziom kosztów (pracy, energii, transportu, surowców, materiałów)</a:t>
            </a:r>
          </a:p>
          <a:p>
            <a:pPr>
              <a:lnSpc>
                <a:spcPct val="80000"/>
              </a:lnSpc>
            </a:pPr>
            <a:r>
              <a:rPr lang="pl-PL" altLang="pl-PL" sz="1900" dirty="0"/>
              <a:t>Zakres cen urzędowych</a:t>
            </a:r>
          </a:p>
          <a:p>
            <a:pPr>
              <a:lnSpc>
                <a:spcPct val="80000"/>
              </a:lnSpc>
            </a:pPr>
            <a:r>
              <a:rPr lang="pl-PL" altLang="pl-PL" sz="1900" dirty="0"/>
              <a:t>Wartość krajowej waluty i wahania kursów walut</a:t>
            </a:r>
          </a:p>
          <a:p>
            <a:pPr>
              <a:lnSpc>
                <a:spcPct val="80000"/>
              </a:lnSpc>
            </a:pPr>
            <a:r>
              <a:rPr lang="pl-PL" altLang="pl-PL" sz="1900" dirty="0"/>
              <a:t>Poziom rozwoju rynków inwestycyjnych i kapitałowych, wysokość procentowania kredytów inwestycyjnych</a:t>
            </a:r>
          </a:p>
          <a:p>
            <a:pPr>
              <a:lnSpc>
                <a:spcPct val="80000"/>
              </a:lnSpc>
            </a:pPr>
            <a:r>
              <a:rPr lang="pl-PL" altLang="pl-PL" sz="1900" dirty="0"/>
              <a:t>Restrykcyjność systemu podatkowego</a:t>
            </a:r>
          </a:p>
          <a:p>
            <a:pPr>
              <a:lnSpc>
                <a:spcPct val="80000"/>
              </a:lnSpc>
            </a:pPr>
            <a:r>
              <a:rPr lang="pl-PL" altLang="pl-PL" sz="1900" dirty="0"/>
              <a:t>Struktura wieku ludności</a:t>
            </a:r>
          </a:p>
          <a:p>
            <a:pPr>
              <a:lnSpc>
                <a:spcPct val="80000"/>
              </a:lnSpc>
            </a:pPr>
            <a:r>
              <a:rPr lang="pl-PL" altLang="pl-PL" sz="1900" dirty="0"/>
              <a:t>Emigracja i migracja </a:t>
            </a:r>
            <a:r>
              <a:rPr lang="pl-PL" altLang="pl-PL" sz="1900" dirty="0" smtClean="0"/>
              <a:t>ludności</a:t>
            </a:r>
            <a:endParaRPr lang="pl-PL" altLang="pl-PL" sz="1900" dirty="0"/>
          </a:p>
        </p:txBody>
      </p:sp>
    </p:spTree>
    <p:extLst>
      <p:ext uri="{BB962C8B-B14F-4D97-AF65-F5344CB8AC3E}">
        <p14:creationId xmlns:p14="http://schemas.microsoft.com/office/powerpoint/2010/main" val="220422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7333" y="328246"/>
            <a:ext cx="10475348" cy="664564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pl-PL" b="1" dirty="0"/>
              <a:t>Metody identyfikacji i analizy </a:t>
            </a:r>
            <a:r>
              <a:rPr lang="pl-PL" b="1" dirty="0" smtClean="0"/>
              <a:t>otoczenia: analiza PEST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3" y="1178170"/>
            <a:ext cx="11245036" cy="5267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pl-PL" altLang="pl-PL" sz="2400" b="1" dirty="0"/>
              <a:t>Czynniki społeczno-kulturowe</a:t>
            </a:r>
            <a:r>
              <a:rPr lang="pl-PL" altLang="pl-PL" sz="2400" dirty="0"/>
              <a:t> (</a:t>
            </a:r>
            <a:r>
              <a:rPr lang="pl-PL" altLang="pl-PL" sz="2400" b="1" dirty="0"/>
              <a:t>S</a:t>
            </a:r>
            <a:r>
              <a:rPr lang="pl-PL" altLang="pl-PL" sz="2400" dirty="0"/>
              <a:t>):</a:t>
            </a:r>
          </a:p>
          <a:p>
            <a:pPr>
              <a:lnSpc>
                <a:spcPct val="80000"/>
              </a:lnSpc>
            </a:pPr>
            <a:r>
              <a:rPr lang="pl-PL" altLang="pl-PL" sz="2000" dirty="0"/>
              <a:t>Wartości, postawy, wierzenia</a:t>
            </a:r>
          </a:p>
          <a:p>
            <a:pPr>
              <a:lnSpc>
                <a:spcPct val="80000"/>
              </a:lnSpc>
            </a:pPr>
            <a:r>
              <a:rPr lang="pl-PL" altLang="pl-PL" sz="2000" dirty="0"/>
              <a:t>Wzorce spożycia, zachowania, użytkowania</a:t>
            </a:r>
          </a:p>
          <a:p>
            <a:pPr>
              <a:lnSpc>
                <a:spcPct val="80000"/>
              </a:lnSpc>
            </a:pPr>
            <a:r>
              <a:rPr lang="pl-PL" altLang="pl-PL" sz="2000" dirty="0"/>
              <a:t>Styl życia i tradycje kulturowe</a:t>
            </a:r>
          </a:p>
          <a:p>
            <a:pPr>
              <a:lnSpc>
                <a:spcPct val="80000"/>
              </a:lnSpc>
            </a:pPr>
            <a:r>
              <a:rPr lang="pl-PL" altLang="pl-PL" sz="2000" dirty="0"/>
              <a:t>Zamożność społeczeństwa</a:t>
            </a:r>
          </a:p>
          <a:p>
            <a:pPr>
              <a:lnSpc>
                <a:spcPct val="80000"/>
              </a:lnSpc>
            </a:pPr>
            <a:r>
              <a:rPr lang="pl-PL" altLang="pl-PL" sz="2000" dirty="0"/>
              <a:t>Nacisk na ochronę środowiska</a:t>
            </a:r>
          </a:p>
          <a:p>
            <a:pPr>
              <a:lnSpc>
                <a:spcPct val="80000"/>
              </a:lnSpc>
            </a:pPr>
            <a:r>
              <a:rPr lang="pl-PL" altLang="pl-PL" sz="2000" dirty="0"/>
              <a:t>Presja związków zawodowych</a:t>
            </a:r>
          </a:p>
          <a:p>
            <a:pPr>
              <a:lnSpc>
                <a:spcPct val="80000"/>
              </a:lnSpc>
            </a:pPr>
            <a:r>
              <a:rPr lang="pl-PL" altLang="pl-PL" sz="2000" dirty="0"/>
              <a:t>Standardy pracy i postawy wobec pracy</a:t>
            </a:r>
          </a:p>
          <a:p>
            <a:pPr>
              <a:lnSpc>
                <a:spcPct val="80000"/>
              </a:lnSpc>
            </a:pPr>
            <a:r>
              <a:rPr lang="pl-PL" altLang="pl-PL" sz="2000" dirty="0"/>
              <a:t>Poziom edukacji i wykształcenia</a:t>
            </a:r>
          </a:p>
          <a:p>
            <a:pPr>
              <a:lnSpc>
                <a:spcPct val="80000"/>
              </a:lnSpc>
            </a:pPr>
            <a:r>
              <a:rPr lang="pl-PL" altLang="pl-PL" sz="2000" dirty="0"/>
              <a:t>Poziom zatrudnienia/rola kobiet w gospodarce</a:t>
            </a:r>
          </a:p>
          <a:p>
            <a:pPr>
              <a:lnSpc>
                <a:spcPct val="80000"/>
              </a:lnSpc>
            </a:pPr>
            <a:r>
              <a:rPr lang="pl-PL" altLang="pl-PL" sz="2000" dirty="0"/>
              <a:t>Etyka w biznesie, znaczenie społecznej odpowiedzialności firm</a:t>
            </a:r>
          </a:p>
          <a:p>
            <a:pPr>
              <a:lnSpc>
                <a:spcPct val="80000"/>
              </a:lnSpc>
            </a:pPr>
            <a:r>
              <a:rPr lang="pl-PL" altLang="pl-PL" sz="2000" dirty="0"/>
              <a:t>Poziom ochrony zdrowia</a:t>
            </a:r>
          </a:p>
          <a:p>
            <a:pPr>
              <a:lnSpc>
                <a:spcPct val="80000"/>
              </a:lnSpc>
            </a:pPr>
            <a:r>
              <a:rPr lang="pl-PL" altLang="pl-PL" sz="2000" dirty="0"/>
              <a:t>Otwartość na produkty międzynarodowe i nowe technologie</a:t>
            </a:r>
          </a:p>
        </p:txBody>
      </p:sp>
    </p:spTree>
    <p:extLst>
      <p:ext uri="{BB962C8B-B14F-4D97-AF65-F5344CB8AC3E}">
        <p14:creationId xmlns:p14="http://schemas.microsoft.com/office/powerpoint/2010/main" val="1545923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7333" y="328246"/>
            <a:ext cx="10475348" cy="664564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pl-PL" dirty="0"/>
              <a:t>Metody </a:t>
            </a:r>
            <a:r>
              <a:rPr lang="pl-PL" b="1" dirty="0"/>
              <a:t>identyfikacji</a:t>
            </a:r>
            <a:r>
              <a:rPr lang="pl-PL" dirty="0"/>
              <a:t> i analizy </a:t>
            </a:r>
            <a:r>
              <a:rPr lang="pl-PL" dirty="0" smtClean="0"/>
              <a:t>otoczenia: analiza PEST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3" y="1178169"/>
            <a:ext cx="11245036" cy="5147679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pl-PL" altLang="pl-PL" sz="2400" b="1" dirty="0"/>
              <a:t>Czynniki technologiczne</a:t>
            </a:r>
            <a:r>
              <a:rPr lang="pl-PL" altLang="pl-PL" sz="2400" dirty="0"/>
              <a:t> (</a:t>
            </a:r>
            <a:r>
              <a:rPr lang="pl-PL" altLang="pl-PL" sz="2400" b="1" dirty="0"/>
              <a:t>T</a:t>
            </a:r>
            <a:r>
              <a:rPr lang="pl-PL" altLang="pl-PL" sz="2400" dirty="0"/>
              <a:t>):</a:t>
            </a:r>
          </a:p>
          <a:p>
            <a:pPr>
              <a:lnSpc>
                <a:spcPct val="90000"/>
              </a:lnSpc>
            </a:pPr>
            <a:r>
              <a:rPr lang="pl-PL" altLang="pl-PL" sz="2200" dirty="0"/>
              <a:t>Jakość zaplecza naukowo-badawczego</a:t>
            </a:r>
          </a:p>
          <a:p>
            <a:pPr>
              <a:lnSpc>
                <a:spcPct val="90000"/>
              </a:lnSpc>
            </a:pPr>
            <a:r>
              <a:rPr lang="pl-PL" altLang="pl-PL" sz="2200" dirty="0"/>
              <a:t>Tempo zmian w procesach produkcyjnych</a:t>
            </a:r>
          </a:p>
          <a:p>
            <a:pPr>
              <a:lnSpc>
                <a:spcPct val="90000"/>
              </a:lnSpc>
            </a:pPr>
            <a:r>
              <a:rPr lang="pl-PL" altLang="pl-PL" sz="2200" dirty="0"/>
              <a:t>Technologie produkcji</a:t>
            </a:r>
          </a:p>
          <a:p>
            <a:pPr>
              <a:lnSpc>
                <a:spcPct val="90000"/>
              </a:lnSpc>
            </a:pPr>
            <a:r>
              <a:rPr lang="pl-PL" altLang="pl-PL" sz="2200" dirty="0"/>
              <a:t>Technologie projektowe i nowe produkty</a:t>
            </a:r>
          </a:p>
          <a:p>
            <a:pPr>
              <a:lnSpc>
                <a:spcPct val="90000"/>
              </a:lnSpc>
            </a:pPr>
            <a:r>
              <a:rPr lang="pl-PL" altLang="pl-PL" sz="2200" dirty="0"/>
              <a:t>Technologie ekologiczne</a:t>
            </a:r>
          </a:p>
          <a:p>
            <a:pPr>
              <a:lnSpc>
                <a:spcPct val="90000"/>
              </a:lnSpc>
            </a:pPr>
            <a:r>
              <a:rPr lang="pl-PL" altLang="pl-PL" sz="2200" dirty="0"/>
              <a:t>Technologie informacyjne i systemy komunikacji</a:t>
            </a:r>
          </a:p>
          <a:p>
            <a:pPr>
              <a:lnSpc>
                <a:spcPct val="90000"/>
              </a:lnSpc>
            </a:pPr>
            <a:r>
              <a:rPr lang="pl-PL" altLang="pl-PL" sz="2200" dirty="0"/>
              <a:t>Infrastruktura transportowa</a:t>
            </a:r>
          </a:p>
          <a:p>
            <a:pPr>
              <a:lnSpc>
                <a:spcPct val="90000"/>
              </a:lnSpc>
            </a:pPr>
            <a:r>
              <a:rPr lang="pl-PL" altLang="pl-PL" sz="2200" dirty="0"/>
              <a:t>Poziom kadry inżynieryjno-technicznej</a:t>
            </a:r>
          </a:p>
          <a:p>
            <a:pPr>
              <a:lnSpc>
                <a:spcPct val="90000"/>
              </a:lnSpc>
            </a:pPr>
            <a:r>
              <a:rPr lang="pl-PL" altLang="pl-PL" sz="2200" dirty="0"/>
              <a:t>Skracanie cykli życia technologii</a:t>
            </a:r>
          </a:p>
          <a:p>
            <a:pPr>
              <a:lnSpc>
                <a:spcPct val="90000"/>
              </a:lnSpc>
            </a:pPr>
            <a:r>
              <a:rPr lang="pl-PL" altLang="pl-PL" sz="2200" dirty="0"/>
              <a:t>Nieciągłość zmian technologicznych</a:t>
            </a:r>
          </a:p>
        </p:txBody>
      </p:sp>
    </p:spTree>
    <p:extLst>
      <p:ext uri="{BB962C8B-B14F-4D97-AF65-F5344CB8AC3E}">
        <p14:creationId xmlns:p14="http://schemas.microsoft.com/office/powerpoint/2010/main" val="337601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8056" y="456144"/>
            <a:ext cx="11368128" cy="670168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pl-PL" b="1" dirty="0"/>
              <a:t>Metody identyfikacji i analizy otoczenia</a:t>
            </a:r>
            <a:r>
              <a:rPr lang="pl-PL" b="1" dirty="0" smtClean="0"/>
              <a:t>: metoda PESTEL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8027" y="1486460"/>
            <a:ext cx="10968187" cy="4539586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Sześć grup wymiarów w otoczeniu: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Polityczny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Ekonomiczny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Społeczny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Techniczny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Ekologiczny – rozmieszczenie bogactw naturalnych, zasoby wody, powierzchnia lasów, rezerwaty przyrody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Legislacyjny</a:t>
            </a:r>
          </a:p>
          <a:p>
            <a:pPr marL="0" indent="0"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Na podstawie wyników analizy np. PEST,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PESTEL, a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kolejnym krokiem jest tworzenie scenariuszy prognoz zmian w otoczeniu.</a:t>
            </a:r>
          </a:p>
        </p:txBody>
      </p:sp>
    </p:spTree>
    <p:extLst>
      <p:ext uri="{BB962C8B-B14F-4D97-AF65-F5344CB8AC3E}">
        <p14:creationId xmlns:p14="http://schemas.microsoft.com/office/powerpoint/2010/main" val="143059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426</TotalTime>
  <Words>1927</Words>
  <Application>Microsoft Office PowerPoint</Application>
  <PresentationFormat>Panoramiczny</PresentationFormat>
  <Paragraphs>156</Paragraphs>
  <Slides>24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24</vt:i4>
      </vt:variant>
    </vt:vector>
  </HeadingPairs>
  <TitlesOfParts>
    <vt:vector size="28" baseType="lpstr">
      <vt:lpstr>Arial</vt:lpstr>
      <vt:lpstr>Trebuchet MS</vt:lpstr>
      <vt:lpstr>Wingdings 3</vt:lpstr>
      <vt:lpstr>Faseta</vt:lpstr>
      <vt:lpstr>Wykład 5</vt:lpstr>
      <vt:lpstr>Otoczenie bliższe i dalsze</vt:lpstr>
      <vt:lpstr>Identyfikacja makrootoczenia</vt:lpstr>
      <vt:lpstr>Metody identyfikacji i analizy otoczenia</vt:lpstr>
      <vt:lpstr>Metody identyfikacji i analizy otoczenia: analiza PEST</vt:lpstr>
      <vt:lpstr>Metody identyfikacji i analizy otoczenia: analiza PEST</vt:lpstr>
      <vt:lpstr>Metody identyfikacji i analizy otoczenia: analiza PEST</vt:lpstr>
      <vt:lpstr>Metody identyfikacji i analizy otoczenia: analiza PEST</vt:lpstr>
      <vt:lpstr>Metody identyfikacji i analizy otoczenia: metoda PESTEL</vt:lpstr>
      <vt:lpstr>Metody identyfikacji i analizy otoczenia</vt:lpstr>
      <vt:lpstr>Elementy składowe makrootoczenia</vt:lpstr>
      <vt:lpstr>Elementy składowe makrootoczenia</vt:lpstr>
      <vt:lpstr>Elementy składowe makrootoczenia</vt:lpstr>
      <vt:lpstr>Elementy składowe makrootoczenia</vt:lpstr>
      <vt:lpstr>Elementy składowe makrootoczenia</vt:lpstr>
      <vt:lpstr>Elementy składowe makrootoczenia</vt:lpstr>
      <vt:lpstr>Metody prognozowania zjawisk w makrootoczeniu</vt:lpstr>
      <vt:lpstr>Prognozowanie</vt:lpstr>
      <vt:lpstr>Zmienne opisujące zjawiska w otoczeniu</vt:lpstr>
      <vt:lpstr>Klasyfikacje metod prognozowania</vt:lpstr>
      <vt:lpstr>Prognozowanie zmiennych zjawisk w makrootoczeniu</vt:lpstr>
      <vt:lpstr>Prognozowanie zmiennych zjawisk w makrootoczeniu</vt:lpstr>
      <vt:lpstr>Prognozowanie zmiennych zjawisk w makrootoczeniu</vt:lpstr>
      <vt:lpstr>Prognozowanie zmiennych zjawisk w makrootoczeniu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Useer</dc:creator>
  <cp:lastModifiedBy>Useer</cp:lastModifiedBy>
  <cp:revision>37</cp:revision>
  <dcterms:created xsi:type="dcterms:W3CDTF">2021-03-28T01:11:16Z</dcterms:created>
  <dcterms:modified xsi:type="dcterms:W3CDTF">2021-04-05T22:10:32Z</dcterms:modified>
</cp:coreProperties>
</file>