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39"/>
  </p:notesMasterIdLst>
  <p:handoutMasterIdLst>
    <p:handoutMasterId r:id="rId40"/>
  </p:handoutMasterIdLst>
  <p:sldIdLst>
    <p:sldId id="323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75" r:id="rId10"/>
    <p:sldId id="266" r:id="rId11"/>
    <p:sldId id="267" r:id="rId12"/>
    <p:sldId id="268" r:id="rId13"/>
    <p:sldId id="269" r:id="rId14"/>
    <p:sldId id="270" r:id="rId15"/>
    <p:sldId id="277" r:id="rId16"/>
    <p:sldId id="284" r:id="rId17"/>
    <p:sldId id="287" r:id="rId18"/>
    <p:sldId id="288" r:id="rId19"/>
    <p:sldId id="289" r:id="rId20"/>
    <p:sldId id="290" r:id="rId21"/>
    <p:sldId id="293" r:id="rId22"/>
    <p:sldId id="297" r:id="rId23"/>
    <p:sldId id="296" r:id="rId24"/>
    <p:sldId id="278" r:id="rId25"/>
    <p:sldId id="280" r:id="rId26"/>
    <p:sldId id="282" r:id="rId27"/>
    <p:sldId id="298" r:id="rId28"/>
    <p:sldId id="333" r:id="rId29"/>
    <p:sldId id="300" r:id="rId30"/>
    <p:sldId id="306" r:id="rId31"/>
    <p:sldId id="307" r:id="rId32"/>
    <p:sldId id="328" r:id="rId33"/>
    <p:sldId id="329" r:id="rId34"/>
    <p:sldId id="326" r:id="rId35"/>
    <p:sldId id="327" r:id="rId36"/>
    <p:sldId id="332" r:id="rId37"/>
    <p:sldId id="331" r:id="rId3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74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l-PL" smtClean="0"/>
              <a:t>ISTOTA STRATEGII I ZARZĄDZANIA STRATEGICZNEGO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8B75B-2517-4CD3-9F2C-95347072BC97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C763C-2718-49B8-822C-6FED46DFAB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55433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l-PL" smtClean="0"/>
              <a:t>ISTOTA STRATEGII I ZARZĄDZANIA STRATEGICZNEGO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DA6CE0-9E02-4AA9-A3FF-CA5ED7267425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41D20-0541-4A08-A6C9-AF2863952D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23128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6042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378A-3B06-4BAB-B0C7-90EF03ED1A0C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0299-91EE-49D0-8B9D-DFB965597D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503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378A-3B06-4BAB-B0C7-90EF03ED1A0C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0299-91EE-49D0-8B9D-DFB965597D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0997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378A-3B06-4BAB-B0C7-90EF03ED1A0C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0299-91EE-49D0-8B9D-DFB965597D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4672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378A-3B06-4BAB-B0C7-90EF03ED1A0C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0299-91EE-49D0-8B9D-DFB965597D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947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378A-3B06-4BAB-B0C7-90EF03ED1A0C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0299-91EE-49D0-8B9D-DFB965597D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354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378A-3B06-4BAB-B0C7-90EF03ED1A0C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0299-91EE-49D0-8B9D-DFB965597D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653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378A-3B06-4BAB-B0C7-90EF03ED1A0C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0299-91EE-49D0-8B9D-DFB965597D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2578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378A-3B06-4BAB-B0C7-90EF03ED1A0C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0299-91EE-49D0-8B9D-DFB965597D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8926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378A-3B06-4BAB-B0C7-90EF03ED1A0C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0299-91EE-49D0-8B9D-DFB965597D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918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378A-3B06-4BAB-B0C7-90EF03ED1A0C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0299-91EE-49D0-8B9D-DFB965597D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6299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378A-3B06-4BAB-B0C7-90EF03ED1A0C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30299-91EE-49D0-8B9D-DFB965597D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4526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7378A-3B06-4BAB-B0C7-90EF03ED1A0C}" type="datetimeFigureOut">
              <a:rPr lang="pl-PL" smtClean="0"/>
              <a:t>2021-03-28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30299-91EE-49D0-8B9D-DFB965597D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423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959370"/>
            <a:ext cx="9144000" cy="1591222"/>
          </a:xfrm>
        </p:spPr>
        <p:txBody>
          <a:bodyPr/>
          <a:lstStyle/>
          <a:p>
            <a:r>
              <a:rPr lang="pl-PL" dirty="0" smtClean="0"/>
              <a:t>ZARZĄDZANIE II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2893102"/>
            <a:ext cx="9144000" cy="2364698"/>
          </a:xfrm>
        </p:spPr>
        <p:txBody>
          <a:bodyPr>
            <a:normAutofit/>
          </a:bodyPr>
          <a:lstStyle/>
          <a:p>
            <a:r>
              <a:rPr lang="pl-PL" dirty="0" smtClean="0"/>
              <a:t>ZARZĄDZANIE STRATEGICZNE</a:t>
            </a:r>
          </a:p>
          <a:p>
            <a:r>
              <a:rPr lang="pl-PL" dirty="0" smtClean="0"/>
              <a:t>Wykład 4:</a:t>
            </a:r>
          </a:p>
          <a:p>
            <a:r>
              <a:rPr lang="pl-PL" dirty="0" smtClean="0"/>
              <a:t>istota strategii i zarządzania strategicznego</a:t>
            </a:r>
          </a:p>
          <a:p>
            <a:r>
              <a:rPr lang="pl-PL" dirty="0" smtClean="0"/>
              <a:t>koncepcje zarządzania strategicznego</a:t>
            </a:r>
          </a:p>
          <a:p>
            <a:r>
              <a:rPr lang="pl-PL" dirty="0" smtClean="0"/>
              <a:t>problemy, warunki i kierunki rozwoju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440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42935" y="155263"/>
            <a:ext cx="10515600" cy="714167"/>
          </a:xfrm>
        </p:spPr>
        <p:txBody>
          <a:bodyPr>
            <a:normAutofit/>
          </a:bodyPr>
          <a:lstStyle/>
          <a:p>
            <a:r>
              <a:rPr lang="pl-PL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Zarządzanie strategiczne –geneza</a:t>
            </a:r>
            <a:endParaRPr lang="pl-PL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079292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pl-PL" dirty="0" smtClean="0">
                <a:solidFill>
                  <a:srgbClr val="0070C0"/>
                </a:solidFill>
              </a:rPr>
              <a:t>Do lat 50-tych XX wieku </a:t>
            </a:r>
            <a:r>
              <a:rPr lang="pl-PL" dirty="0" smtClean="0"/>
              <a:t>– proste strategie rozwoju wynikające ze stabilnego otoczenia, nieskomplikowanych technologii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Lata 50-te XX wieku </a:t>
            </a:r>
            <a:r>
              <a:rPr lang="pl-PL" dirty="0" smtClean="0"/>
              <a:t>– postęp technologiczny, rozwój gospodarczy i społeczny, złożone, zmienne i niepewne otoczenie = opracowywanie i wdrażanie przedsięwzięć rozwojowych wymaga już wsparcia ze strony nauki, a zarządzanie strategiczne wykształca się nowa dyscyplina naukowa, nazwana później zarządzaniem strategicznym (powstała na bazie teorii organizacji i zarządzania, ekonomii oraz teorii systemów i cybernetyki)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Obecnie jest dyscypliną </a:t>
            </a:r>
            <a:r>
              <a:rPr lang="pl-PL" dirty="0" smtClean="0"/>
              <a:t>stosowaną, zorientowaną problemowo, scalającą wiedzę, czynniki, procesu i mechanizmy związane ze sterowaniem rozwojem organizacji, o podstawie teoretyczno-metodologicznej (pojęcia, twierdzenia, teorie, metody) zapożyczonej z tych nauk ale wymagającej zastosowania nowych koncepcji i narzędzi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332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33268" y="0"/>
            <a:ext cx="10515600" cy="918552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Koncepcje zarządzania strategicznego - klasyfikacja</a:t>
            </a:r>
            <a:endParaRPr lang="pl-PL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7629" y="918552"/>
            <a:ext cx="11646877" cy="5169877"/>
          </a:xfrm>
        </p:spPr>
        <p:txBody>
          <a:bodyPr>
            <a:noAutofit/>
          </a:bodyPr>
          <a:lstStyle/>
          <a:p>
            <a:pPr marL="0" indent="0">
              <a:lnSpc>
                <a:spcPct val="60000"/>
              </a:lnSpc>
              <a:spcAft>
                <a:spcPts val="200"/>
              </a:spcAft>
              <a:buNone/>
            </a:pPr>
            <a:r>
              <a:rPr lang="pl-PL" sz="2100" i="1" dirty="0" smtClean="0"/>
              <a:t>Kryterium: baza teoretyczno-metodologiczna = nauka i dyscyplina, z której wywodzi się dana koncepcja:</a:t>
            </a:r>
          </a:p>
          <a:p>
            <a:pPr marL="0" indent="0">
              <a:lnSpc>
                <a:spcPct val="60000"/>
              </a:lnSpc>
              <a:spcAft>
                <a:spcPts val="200"/>
              </a:spcAft>
              <a:buNone/>
            </a:pPr>
            <a:r>
              <a:rPr lang="pl-PL" sz="2100" b="1" dirty="0" smtClean="0">
                <a:solidFill>
                  <a:srgbClr val="0070C0"/>
                </a:solidFill>
              </a:rPr>
              <a:t>Podejścia tradycyjne</a:t>
            </a:r>
            <a:r>
              <a:rPr lang="pl-PL" sz="2100" dirty="0" smtClean="0">
                <a:solidFill>
                  <a:srgbClr val="0070C0"/>
                </a:solidFill>
              </a:rPr>
              <a:t>:</a:t>
            </a:r>
          </a:p>
          <a:p>
            <a:pPr>
              <a:lnSpc>
                <a:spcPct val="60000"/>
              </a:lnSpc>
              <a:spcAft>
                <a:spcPts val="200"/>
              </a:spcAft>
            </a:pPr>
            <a:r>
              <a:rPr lang="pl-PL" sz="2100" dirty="0" smtClean="0"/>
              <a:t>Podejście </a:t>
            </a:r>
            <a:r>
              <a:rPr lang="pl-PL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klasyczne</a:t>
            </a:r>
            <a:r>
              <a:rPr lang="pl-PL" sz="2100" dirty="0" smtClean="0"/>
              <a:t> (opiera się na koncepcji naukowego zarządzania</a:t>
            </a:r>
            <a:r>
              <a:rPr lang="pl-PL" sz="2100" dirty="0"/>
              <a:t> </a:t>
            </a:r>
            <a:r>
              <a:rPr lang="pl-PL" sz="2100" dirty="0" smtClean="0"/>
              <a:t>i kierunku administracyjnym)</a:t>
            </a:r>
          </a:p>
          <a:p>
            <a:pPr>
              <a:lnSpc>
                <a:spcPct val="60000"/>
              </a:lnSpc>
              <a:spcAft>
                <a:spcPts val="200"/>
              </a:spcAft>
            </a:pPr>
            <a:r>
              <a:rPr lang="pl-PL" sz="2100" dirty="0" smtClean="0"/>
              <a:t>Podejście </a:t>
            </a:r>
            <a:r>
              <a:rPr lang="pl-PL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behawioralne</a:t>
            </a:r>
            <a:r>
              <a:rPr lang="pl-PL" sz="2100" dirty="0" smtClean="0"/>
              <a:t> (opiera się na psychologii i socjologii)</a:t>
            </a:r>
          </a:p>
          <a:p>
            <a:pPr>
              <a:lnSpc>
                <a:spcPct val="60000"/>
              </a:lnSpc>
              <a:spcAft>
                <a:spcPts val="200"/>
              </a:spcAft>
            </a:pPr>
            <a:r>
              <a:rPr lang="pl-PL" sz="2100" dirty="0" smtClean="0"/>
              <a:t>Podejście </a:t>
            </a:r>
            <a:r>
              <a:rPr lang="pl-PL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ilościowe</a:t>
            </a:r>
            <a:r>
              <a:rPr lang="pl-PL" sz="2100" dirty="0" smtClean="0"/>
              <a:t> (opiera się na cybernetyce, ekonometrii, badaniach operacyjnych, statystyce i matematyce, na ilościowej teorii zarządzania i zarządzaniu operacyjnym)</a:t>
            </a:r>
          </a:p>
          <a:p>
            <a:pPr marL="0" indent="0">
              <a:lnSpc>
                <a:spcPct val="60000"/>
              </a:lnSpc>
              <a:spcAft>
                <a:spcPts val="200"/>
              </a:spcAft>
              <a:buNone/>
            </a:pPr>
            <a:r>
              <a:rPr lang="pl-PL" sz="2100" b="1" dirty="0" smtClean="0">
                <a:solidFill>
                  <a:srgbClr val="0070C0"/>
                </a:solidFill>
              </a:rPr>
              <a:t>Podejścia nowoczesne</a:t>
            </a:r>
            <a:r>
              <a:rPr lang="pl-PL" sz="2100" dirty="0" smtClean="0">
                <a:solidFill>
                  <a:srgbClr val="0070C0"/>
                </a:solidFill>
              </a:rPr>
              <a:t>:</a:t>
            </a:r>
          </a:p>
          <a:p>
            <a:pPr>
              <a:lnSpc>
                <a:spcPct val="60000"/>
              </a:lnSpc>
              <a:spcAft>
                <a:spcPts val="200"/>
              </a:spcAft>
            </a:pPr>
            <a:r>
              <a:rPr lang="pl-PL" sz="2100" dirty="0" smtClean="0"/>
              <a:t>Podejście </a:t>
            </a:r>
            <a:r>
              <a:rPr lang="pl-PL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systemowe</a:t>
            </a:r>
            <a:r>
              <a:rPr lang="pl-PL" sz="2100" dirty="0" smtClean="0"/>
              <a:t>  (są rezultatem stosowania teorii systemów do opisu i rozwiązywania problemów zarządzania)</a:t>
            </a:r>
          </a:p>
          <a:p>
            <a:pPr>
              <a:lnSpc>
                <a:spcPct val="60000"/>
              </a:lnSpc>
              <a:spcAft>
                <a:spcPts val="200"/>
              </a:spcAft>
            </a:pPr>
            <a:r>
              <a:rPr lang="pl-PL" sz="2100" dirty="0" smtClean="0"/>
              <a:t>Podejście </a:t>
            </a:r>
            <a:r>
              <a:rPr lang="pl-PL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sytuacyjne</a:t>
            </a:r>
            <a:r>
              <a:rPr lang="pl-PL" sz="2100" dirty="0" smtClean="0"/>
              <a:t> (bazuje na analizach organizacji, które osiągnęły sukces, na eksperymentach i analizach przypadków)</a:t>
            </a:r>
          </a:p>
          <a:p>
            <a:pPr>
              <a:lnSpc>
                <a:spcPct val="60000"/>
              </a:lnSpc>
              <a:spcAft>
                <a:spcPts val="200"/>
              </a:spcAft>
            </a:pPr>
            <a:r>
              <a:rPr lang="pl-PL" sz="2100" dirty="0" smtClean="0"/>
              <a:t>Koncepcja </a:t>
            </a:r>
            <a:r>
              <a:rPr lang="pl-PL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gry organizacyjnej </a:t>
            </a:r>
            <a:r>
              <a:rPr lang="pl-PL" sz="2100" dirty="0" smtClean="0"/>
              <a:t>(wykorzystuje model teorii gier)</a:t>
            </a:r>
          </a:p>
          <a:p>
            <a:pPr>
              <a:lnSpc>
                <a:spcPct val="60000"/>
              </a:lnSpc>
              <a:spcAft>
                <a:spcPts val="200"/>
              </a:spcAft>
            </a:pPr>
            <a:r>
              <a:rPr lang="pl-PL" sz="2100" dirty="0" smtClean="0"/>
              <a:t>Koncepcja </a:t>
            </a:r>
            <a:r>
              <a:rPr lang="pl-PL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równowagi organizacyjnej </a:t>
            </a:r>
            <a:r>
              <a:rPr lang="pl-PL" sz="2100" dirty="0" smtClean="0"/>
              <a:t>(wykorzystuje model teorii systemów)</a:t>
            </a: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423467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70438" y="1"/>
            <a:ext cx="11031752" cy="764498"/>
          </a:xfrm>
        </p:spPr>
        <p:txBody>
          <a:bodyPr>
            <a:normAutofit/>
          </a:bodyPr>
          <a:lstStyle/>
          <a:p>
            <a:r>
              <a:rPr lang="pl-PL" sz="3200" b="1" dirty="0">
                <a:solidFill>
                  <a:srgbClr val="0070C0"/>
                </a:solidFill>
                <a:latin typeface="Arial Narrow" panose="020B0606020202030204" pitchFamily="34" charset="0"/>
              </a:rPr>
              <a:t>Koncepcje zarządzania strategicznego - klasyfikacja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92368" y="764499"/>
            <a:ext cx="11271739" cy="5152292"/>
          </a:xfrm>
        </p:spPr>
        <p:txBody>
          <a:bodyPr>
            <a:normAutofit fontScale="85000" lnSpcReduction="20000"/>
          </a:bodyPr>
          <a:lstStyle/>
          <a:p>
            <a:r>
              <a:rPr lang="pl-PL" i="1" dirty="0" smtClean="0"/>
              <a:t>Kryterium: istota strategii i możliwości sterowania rozwojem organizacji przez strategię, natura i struktura otoczenia organizacji, jej źródła przewagi konkurencyjnej oraz możliwości wpływu organizacji na otoczenie:</a:t>
            </a:r>
          </a:p>
          <a:p>
            <a:pPr marL="0" indent="0">
              <a:buNone/>
            </a:pPr>
            <a:r>
              <a:rPr lang="pl-PL" b="1" i="1" dirty="0" smtClean="0"/>
              <a:t>Koncepcje oparte na </a:t>
            </a:r>
            <a:r>
              <a:rPr lang="pl-PL" i="1" dirty="0" smtClean="0"/>
              <a:t>paradygmacie </a:t>
            </a:r>
            <a:r>
              <a:rPr lang="pl-PL" b="1" i="1" dirty="0" smtClean="0"/>
              <a:t>racjonalności strategicznej</a:t>
            </a:r>
            <a:r>
              <a:rPr lang="pl-PL" dirty="0" smtClean="0"/>
              <a:t>:</a:t>
            </a:r>
          </a:p>
          <a:p>
            <a:r>
              <a:rPr lang="pl-PL" dirty="0" smtClean="0"/>
              <a:t>szkoła planowania </a:t>
            </a:r>
            <a:r>
              <a:rPr lang="pl-PL" dirty="0"/>
              <a:t>strategicznego (1970-1975</a:t>
            </a:r>
            <a:r>
              <a:rPr lang="pl-PL" dirty="0" smtClean="0"/>
              <a:t>),</a:t>
            </a:r>
          </a:p>
          <a:p>
            <a:r>
              <a:rPr lang="pl-PL" dirty="0" smtClean="0"/>
              <a:t>szkoła harwardzka:</a:t>
            </a:r>
          </a:p>
          <a:p>
            <a:pPr lvl="1"/>
            <a:r>
              <a:rPr lang="pl-PL" dirty="0" smtClean="0"/>
              <a:t>Model LCAG (1965)</a:t>
            </a:r>
          </a:p>
          <a:p>
            <a:pPr lvl="1"/>
            <a:r>
              <a:rPr lang="pl-PL" dirty="0" smtClean="0"/>
              <a:t>Model </a:t>
            </a:r>
            <a:r>
              <a:rPr lang="pl-PL" dirty="0" err="1" smtClean="0"/>
              <a:t>kontyngencyjny</a:t>
            </a:r>
            <a:r>
              <a:rPr lang="pl-PL" dirty="0" smtClean="0"/>
              <a:t> (1970)</a:t>
            </a:r>
          </a:p>
          <a:p>
            <a:pPr lvl="1"/>
            <a:r>
              <a:rPr lang="pl-PL" dirty="0" smtClean="0"/>
              <a:t>Model analizy przemysłu (1980)</a:t>
            </a:r>
          </a:p>
          <a:p>
            <a:r>
              <a:rPr lang="pl-PL" dirty="0" smtClean="0"/>
              <a:t>szkoła pozycjonowania macierzowego (</a:t>
            </a:r>
            <a:r>
              <a:rPr lang="pl-PL" dirty="0"/>
              <a:t>1970-1975</a:t>
            </a:r>
            <a:r>
              <a:rPr lang="pl-PL" dirty="0" smtClean="0"/>
              <a:t>),</a:t>
            </a:r>
          </a:p>
          <a:p>
            <a:r>
              <a:rPr lang="pl-PL" dirty="0" smtClean="0"/>
              <a:t>szkoła ilościowa (1970-1975)</a:t>
            </a:r>
          </a:p>
          <a:p>
            <a:pPr marL="0" indent="0">
              <a:buNone/>
            </a:pPr>
            <a:r>
              <a:rPr lang="pl-PL" b="1" i="1" dirty="0" smtClean="0"/>
              <a:t>Koncepcje oparte na </a:t>
            </a:r>
            <a:r>
              <a:rPr lang="pl-PL" i="1" dirty="0" smtClean="0"/>
              <a:t>paradygmacie </a:t>
            </a:r>
            <a:r>
              <a:rPr lang="pl-PL" b="1" i="1" dirty="0" err="1" smtClean="0"/>
              <a:t>zachowań</a:t>
            </a:r>
            <a:r>
              <a:rPr lang="pl-PL" b="1" i="1" dirty="0" smtClean="0"/>
              <a:t> strategicznych</a:t>
            </a:r>
            <a:r>
              <a:rPr lang="pl-PL" dirty="0" smtClean="0"/>
              <a:t>:</a:t>
            </a:r>
          </a:p>
          <a:p>
            <a:r>
              <a:rPr lang="pl-PL" dirty="0" smtClean="0"/>
              <a:t>Szkoła behawioralna – 1965-1980</a:t>
            </a:r>
          </a:p>
          <a:p>
            <a:r>
              <a:rPr lang="pl-PL" dirty="0" smtClean="0"/>
              <a:t>Szkoła systemowa – 1965-1980</a:t>
            </a:r>
          </a:p>
          <a:p>
            <a:r>
              <a:rPr lang="pl-PL" dirty="0" smtClean="0"/>
              <a:t>Szkoła ewolucyjna  – 1960-1980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036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19331" y="140273"/>
            <a:ext cx="11563662" cy="474323"/>
          </a:xfrm>
        </p:spPr>
        <p:txBody>
          <a:bodyPr>
            <a:normAutofit fontScale="90000"/>
          </a:bodyPr>
          <a:lstStyle/>
          <a:p>
            <a:r>
              <a:rPr lang="pl-PL" sz="3200" b="1" dirty="0">
                <a:solidFill>
                  <a:srgbClr val="0070C0"/>
                </a:solidFill>
                <a:latin typeface="Arial Narrow" panose="020B0606020202030204" pitchFamily="34" charset="0"/>
              </a:rPr>
              <a:t>Koncepcje zarządzania strategicznego - klasyfikacja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1631" y="734519"/>
            <a:ext cx="11688580" cy="4736892"/>
          </a:xfrm>
        </p:spPr>
        <p:txBody>
          <a:bodyPr>
            <a:noAutofit/>
          </a:bodyPr>
          <a:lstStyle/>
          <a:p>
            <a:r>
              <a:rPr lang="pl-PL" sz="2100" i="1" dirty="0" smtClean="0"/>
              <a:t>Kryterium: założenia dotyczące źródeł przewagi konkurencyjnej firmy:</a:t>
            </a:r>
          </a:p>
          <a:p>
            <a:pPr marL="0" indent="0">
              <a:buNone/>
            </a:pPr>
            <a:r>
              <a:rPr lang="pl-PL" sz="2100" b="1" dirty="0" smtClean="0"/>
              <a:t>Wewnętrzne koncepcje zarządzania strategicznego</a:t>
            </a:r>
            <a:r>
              <a:rPr lang="pl-PL" sz="2100" dirty="0" smtClean="0"/>
              <a:t> (zakładają, że główną rolę w konkurencyjności odgrywają zasoby przedsiębiorstwa) to </a:t>
            </a:r>
            <a:r>
              <a:rPr lang="pl-PL" sz="2100" b="1" dirty="0" smtClean="0"/>
              <a:t>teorie zasobowe</a:t>
            </a:r>
            <a:r>
              <a:rPr lang="pl-PL" sz="2100" dirty="0" smtClean="0"/>
              <a:t>, jak:</a:t>
            </a:r>
          </a:p>
          <a:p>
            <a:r>
              <a:rPr lang="pl-PL" sz="2100" dirty="0" smtClean="0"/>
              <a:t>Koncepcja </a:t>
            </a:r>
            <a:r>
              <a:rPr lang="pl-PL" sz="2100" b="1" dirty="0" smtClean="0"/>
              <a:t>kluczowych kompetencji </a:t>
            </a:r>
            <a:r>
              <a:rPr lang="pl-PL" sz="2100" dirty="0" smtClean="0"/>
              <a:t>firmy (</a:t>
            </a:r>
            <a:r>
              <a:rPr lang="pl-PL" sz="2100" dirty="0" err="1" smtClean="0"/>
              <a:t>Hamela</a:t>
            </a:r>
            <a:r>
              <a:rPr lang="pl-PL" sz="2100" dirty="0" smtClean="0"/>
              <a:t> i </a:t>
            </a:r>
            <a:r>
              <a:rPr lang="pl-PL" sz="2100" dirty="0" err="1" smtClean="0"/>
              <a:t>Prahalada</a:t>
            </a:r>
            <a:r>
              <a:rPr lang="pl-PL" sz="2100" dirty="0" smtClean="0"/>
              <a:t>)</a:t>
            </a:r>
          </a:p>
          <a:p>
            <a:r>
              <a:rPr lang="pl-PL" sz="2100" dirty="0" smtClean="0"/>
              <a:t>Koncepcja </a:t>
            </a:r>
            <a:r>
              <a:rPr lang="pl-PL" sz="2100" b="1" dirty="0" smtClean="0"/>
              <a:t>wyróżniających firmę zdolności </a:t>
            </a:r>
            <a:r>
              <a:rPr lang="pl-PL" sz="2100" dirty="0" smtClean="0"/>
              <a:t>(</a:t>
            </a:r>
            <a:r>
              <a:rPr lang="pl-PL" sz="2100" dirty="0" err="1" smtClean="0"/>
              <a:t>Kaya</a:t>
            </a:r>
            <a:r>
              <a:rPr lang="pl-PL" sz="2100" dirty="0" smtClean="0"/>
              <a:t>)</a:t>
            </a:r>
          </a:p>
          <a:p>
            <a:r>
              <a:rPr lang="pl-PL" sz="2100" dirty="0" smtClean="0"/>
              <a:t>Koncepcja </a:t>
            </a:r>
            <a:r>
              <a:rPr lang="pl-PL" sz="2100" b="1" dirty="0" smtClean="0"/>
              <a:t>przewagi czasowej </a:t>
            </a:r>
            <a:r>
              <a:rPr lang="pl-PL" sz="2100" dirty="0" smtClean="0"/>
              <a:t>(Stalka)</a:t>
            </a:r>
          </a:p>
          <a:p>
            <a:r>
              <a:rPr lang="pl-PL" sz="2100" dirty="0" smtClean="0"/>
              <a:t>Koncepcja </a:t>
            </a:r>
            <a:r>
              <a:rPr lang="pl-PL" sz="2100" b="1" dirty="0" smtClean="0"/>
              <a:t>konkurowania na bazie zdolności firmy </a:t>
            </a:r>
            <a:r>
              <a:rPr lang="pl-PL" sz="2100" dirty="0" smtClean="0"/>
              <a:t>(Stalka i </a:t>
            </a:r>
            <a:r>
              <a:rPr lang="pl-PL" sz="2100" dirty="0" err="1" smtClean="0"/>
              <a:t>Shulmana</a:t>
            </a:r>
            <a:r>
              <a:rPr lang="pl-PL" sz="2100" dirty="0" smtClean="0"/>
              <a:t>)</a:t>
            </a:r>
          </a:p>
          <a:p>
            <a:r>
              <a:rPr lang="pl-PL" sz="2100" dirty="0" smtClean="0"/>
              <a:t>Koncepcja </a:t>
            </a:r>
            <a:r>
              <a:rPr lang="pl-PL" sz="2100" b="1" dirty="0" smtClean="0"/>
              <a:t>organizacji uczącej się </a:t>
            </a:r>
            <a:r>
              <a:rPr lang="pl-PL" sz="2100" dirty="0" smtClean="0"/>
              <a:t>(</a:t>
            </a:r>
            <a:r>
              <a:rPr lang="pl-PL" sz="2100" dirty="0" err="1" smtClean="0"/>
              <a:t>Senge’a</a:t>
            </a:r>
            <a:r>
              <a:rPr lang="pl-PL" sz="2100" dirty="0" smtClean="0"/>
              <a:t>)</a:t>
            </a:r>
          </a:p>
          <a:p>
            <a:pPr marL="0" indent="0">
              <a:buNone/>
            </a:pPr>
            <a:r>
              <a:rPr lang="pl-PL" sz="2100" b="1" dirty="0" smtClean="0"/>
              <a:t>Zewnętrzne koncepcje zarządzania strategicznego </a:t>
            </a:r>
            <a:r>
              <a:rPr lang="pl-PL" sz="2100" dirty="0" smtClean="0"/>
              <a:t>(</a:t>
            </a:r>
            <a:r>
              <a:rPr lang="pl-PL" sz="2100" dirty="0"/>
              <a:t>zakładają, że </a:t>
            </a:r>
            <a:r>
              <a:rPr lang="pl-PL" sz="2100" dirty="0" smtClean="0"/>
              <a:t>konkurencyjność zależy głównie od uwarunkowań otoczenia przedsiębiorstwa) to </a:t>
            </a:r>
            <a:r>
              <a:rPr lang="pl-PL" sz="2100" dirty="0"/>
              <a:t>teorie </a:t>
            </a:r>
            <a:r>
              <a:rPr lang="pl-PL" sz="2100" dirty="0" smtClean="0"/>
              <a:t>związane z umiędzynarodowieniem i globalizacją: szkoła </a:t>
            </a:r>
            <a:r>
              <a:rPr lang="pl-PL" sz="2100" b="1" dirty="0" smtClean="0"/>
              <a:t>pozycyjna</a:t>
            </a:r>
            <a:r>
              <a:rPr lang="pl-PL" sz="2100" dirty="0" smtClean="0"/>
              <a:t> (Portera), szkoła </a:t>
            </a:r>
            <a:r>
              <a:rPr lang="pl-PL" sz="2100" b="1" dirty="0" smtClean="0"/>
              <a:t>projektowa</a:t>
            </a:r>
            <a:r>
              <a:rPr lang="pl-PL" sz="2100" dirty="0" smtClean="0"/>
              <a:t>, szkoła </a:t>
            </a:r>
            <a:r>
              <a:rPr lang="pl-PL" sz="2100" b="1" dirty="0" smtClean="0"/>
              <a:t>planistyczna</a:t>
            </a:r>
            <a:r>
              <a:rPr lang="pl-PL" sz="2100" dirty="0" smtClean="0"/>
              <a:t>, szkoła </a:t>
            </a:r>
            <a:r>
              <a:rPr lang="pl-PL" sz="2100" b="1" dirty="0" smtClean="0"/>
              <a:t>poznawcza</a:t>
            </a:r>
            <a:r>
              <a:rPr lang="pl-PL" sz="2100" dirty="0" smtClean="0"/>
              <a:t>, szkoła </a:t>
            </a:r>
            <a:r>
              <a:rPr lang="pl-PL" sz="2100" b="1" dirty="0" smtClean="0"/>
              <a:t>przedsiębiorczości</a:t>
            </a:r>
            <a:r>
              <a:rPr lang="pl-PL" sz="2100" dirty="0" smtClean="0"/>
              <a:t>, szkoła </a:t>
            </a:r>
            <a:r>
              <a:rPr lang="pl-PL" sz="2100" b="1" dirty="0" smtClean="0"/>
              <a:t>uczenia się</a:t>
            </a:r>
            <a:r>
              <a:rPr lang="pl-PL" sz="2100" dirty="0" smtClean="0"/>
              <a:t>, szkoła </a:t>
            </a:r>
            <a:r>
              <a:rPr lang="pl-PL" sz="2100" b="1" dirty="0" smtClean="0"/>
              <a:t>polityczna</a:t>
            </a:r>
            <a:r>
              <a:rPr lang="pl-PL" sz="2100" dirty="0" smtClean="0"/>
              <a:t>, </a:t>
            </a:r>
            <a:r>
              <a:rPr lang="pl-PL" sz="2100" dirty="0"/>
              <a:t>szkoła</a:t>
            </a:r>
            <a:r>
              <a:rPr lang="pl-PL" sz="2100" dirty="0" smtClean="0"/>
              <a:t> </a:t>
            </a:r>
            <a:r>
              <a:rPr lang="pl-PL" sz="2100" b="1" dirty="0" smtClean="0"/>
              <a:t>kulturowa</a:t>
            </a:r>
            <a:r>
              <a:rPr lang="pl-PL" sz="2100" dirty="0" smtClean="0"/>
              <a:t>, </a:t>
            </a:r>
            <a:r>
              <a:rPr lang="pl-PL" sz="2100" dirty="0"/>
              <a:t>szkoła </a:t>
            </a:r>
            <a:r>
              <a:rPr lang="pl-PL" sz="2100" b="1" dirty="0" smtClean="0"/>
              <a:t>środowiskowa</a:t>
            </a:r>
            <a:r>
              <a:rPr lang="pl-PL" sz="2100" dirty="0" smtClean="0"/>
              <a:t>, </a:t>
            </a:r>
            <a:r>
              <a:rPr lang="pl-PL" sz="2100" dirty="0"/>
              <a:t>szkoła </a:t>
            </a:r>
            <a:r>
              <a:rPr lang="pl-PL" sz="2100" b="1" dirty="0" smtClean="0"/>
              <a:t>konfiguracyjna</a:t>
            </a:r>
            <a:endParaRPr lang="pl-PL" sz="2100" b="1" dirty="0"/>
          </a:p>
          <a:p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82332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61646" y="189279"/>
            <a:ext cx="10515600" cy="848213"/>
          </a:xfrm>
        </p:spPr>
        <p:txBody>
          <a:bodyPr>
            <a:normAutofit/>
          </a:bodyPr>
          <a:lstStyle/>
          <a:p>
            <a:r>
              <a:rPr lang="pl-PL" sz="3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Klasyczne koncepcje zarządzania strategicznego</a:t>
            </a:r>
            <a:endParaRPr lang="pl-PL" sz="3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3769" y="1037492"/>
            <a:ext cx="11711354" cy="55215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200" dirty="0"/>
              <a:t>T</a:t>
            </a:r>
            <a:r>
              <a:rPr lang="pl-PL" sz="2200" dirty="0" smtClean="0"/>
              <a:t>eoria firmy, w tym:</a:t>
            </a:r>
          </a:p>
          <a:p>
            <a:r>
              <a:rPr lang="pl-PL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Teorie wywodzące się z </a:t>
            </a:r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ekonomii </a:t>
            </a:r>
            <a:r>
              <a:rPr lang="pl-PL" sz="2200" dirty="0" smtClean="0"/>
              <a:t>(klasyczne i neoklasyczne): teorie </a:t>
            </a:r>
            <a:r>
              <a:rPr lang="pl-PL" sz="2200" b="1" dirty="0" smtClean="0"/>
              <a:t>firmy funkcjonującej w warunkach konkurencji doskonałej </a:t>
            </a:r>
            <a:r>
              <a:rPr lang="pl-PL" sz="2200" dirty="0" smtClean="0"/>
              <a:t>(</a:t>
            </a:r>
            <a:r>
              <a:rPr lang="pl-PL" sz="2200" dirty="0" err="1" smtClean="0"/>
              <a:t>Walras</a:t>
            </a:r>
            <a:r>
              <a:rPr lang="pl-PL" sz="2200" dirty="0" smtClean="0"/>
              <a:t>, Marshall, Arrow, </a:t>
            </a:r>
            <a:r>
              <a:rPr lang="pl-PL" sz="2200" dirty="0" err="1" smtClean="0"/>
              <a:t>Debrecz</a:t>
            </a:r>
            <a:r>
              <a:rPr lang="pl-PL" sz="2200" dirty="0" smtClean="0"/>
              <a:t>), </a:t>
            </a:r>
            <a:r>
              <a:rPr lang="pl-PL" sz="2200" b="1" dirty="0" smtClean="0"/>
              <a:t>konkurencji  niedoskonałej </a:t>
            </a:r>
            <a:r>
              <a:rPr lang="pl-PL" sz="2200" dirty="0" smtClean="0"/>
              <a:t>(</a:t>
            </a:r>
            <a:r>
              <a:rPr lang="pl-PL" sz="2200" dirty="0" err="1" smtClean="0"/>
              <a:t>Chamberlin</a:t>
            </a:r>
            <a:r>
              <a:rPr lang="pl-PL" sz="2200" dirty="0" smtClean="0"/>
              <a:t>, Robinson) oraz </a:t>
            </a:r>
            <a:r>
              <a:rPr lang="pl-PL" sz="2200" b="1" dirty="0" smtClean="0"/>
              <a:t>w warunkach monopolu</a:t>
            </a:r>
            <a:r>
              <a:rPr lang="pl-PL" sz="2200" dirty="0" smtClean="0"/>
              <a:t> (</a:t>
            </a:r>
            <a:r>
              <a:rPr lang="pl-PL" sz="2200" dirty="0" err="1" smtClean="0"/>
              <a:t>Cournot</a:t>
            </a:r>
            <a:r>
              <a:rPr lang="pl-PL" sz="2200" dirty="0" smtClean="0"/>
              <a:t>)</a:t>
            </a:r>
          </a:p>
          <a:p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Teorie wywodzące się z teorii organizacji i zarządzania</a:t>
            </a:r>
            <a:r>
              <a:rPr lang="pl-PL" sz="2200" dirty="0" smtClean="0"/>
              <a:t>: teorie </a:t>
            </a:r>
            <a:r>
              <a:rPr lang="pl-PL" sz="2200" b="1" dirty="0" smtClean="0"/>
              <a:t>menedżerskie</a:t>
            </a:r>
            <a:r>
              <a:rPr lang="pl-PL" sz="2200" dirty="0" smtClean="0"/>
              <a:t> (</a:t>
            </a:r>
            <a:r>
              <a:rPr lang="pl-PL" sz="2200" dirty="0" err="1" smtClean="0"/>
              <a:t>Means</a:t>
            </a:r>
            <a:r>
              <a:rPr lang="pl-PL" sz="2200" dirty="0" smtClean="0"/>
              <a:t>, Berle, Gordon), teorie </a:t>
            </a:r>
            <a:r>
              <a:rPr lang="pl-PL" sz="2200" b="1" dirty="0" smtClean="0"/>
              <a:t>behawioralne</a:t>
            </a:r>
            <a:r>
              <a:rPr lang="pl-PL" sz="2200" dirty="0" smtClean="0"/>
              <a:t> (</a:t>
            </a:r>
            <a:r>
              <a:rPr lang="pl-PL" sz="2200" dirty="0" err="1" smtClean="0"/>
              <a:t>Cyert</a:t>
            </a:r>
            <a:r>
              <a:rPr lang="pl-PL" sz="2200" dirty="0" smtClean="0"/>
              <a:t>, March, Simon), </a:t>
            </a:r>
            <a:r>
              <a:rPr lang="pl-PL" sz="2200" b="1" dirty="0" smtClean="0"/>
              <a:t>model technostruktury </a:t>
            </a:r>
            <a:r>
              <a:rPr lang="pl-PL" sz="2200" dirty="0" smtClean="0"/>
              <a:t>(Galbraith), </a:t>
            </a:r>
            <a:r>
              <a:rPr lang="pl-PL" sz="2200" b="1" dirty="0" smtClean="0"/>
              <a:t>model korporacji służącej społeczeństwu </a:t>
            </a:r>
            <a:r>
              <a:rPr lang="pl-PL" sz="2200" dirty="0" smtClean="0"/>
              <a:t>(</a:t>
            </a:r>
            <a:r>
              <a:rPr lang="pl-PL" sz="2200" dirty="0" err="1" smtClean="0"/>
              <a:t>Kaysen</a:t>
            </a:r>
            <a:r>
              <a:rPr lang="pl-PL" sz="2200" dirty="0" smtClean="0"/>
              <a:t>), teoria </a:t>
            </a:r>
            <a:r>
              <a:rPr lang="pl-PL" sz="2200" b="1" dirty="0" smtClean="0"/>
              <a:t>prakseologiczna</a:t>
            </a:r>
            <a:r>
              <a:rPr lang="pl-PL" sz="2200" dirty="0" smtClean="0"/>
              <a:t> (Wood), teoria </a:t>
            </a:r>
            <a:r>
              <a:rPr lang="pl-PL" sz="2200" b="1" dirty="0" smtClean="0"/>
              <a:t>kosztów transakcyjnych </a:t>
            </a:r>
            <a:r>
              <a:rPr lang="pl-PL" sz="2200" dirty="0" smtClean="0"/>
              <a:t>(</a:t>
            </a:r>
            <a:r>
              <a:rPr lang="pl-PL" sz="2200" dirty="0" err="1" smtClean="0"/>
              <a:t>Coase</a:t>
            </a:r>
            <a:r>
              <a:rPr lang="pl-PL" sz="2200" dirty="0" smtClean="0"/>
              <a:t>), teoria </a:t>
            </a:r>
            <a:r>
              <a:rPr lang="pl-PL" sz="2200" b="1" dirty="0" smtClean="0"/>
              <a:t>agencji</a:t>
            </a:r>
            <a:r>
              <a:rPr lang="pl-PL" sz="2200" dirty="0" smtClean="0"/>
              <a:t> (</a:t>
            </a:r>
            <a:r>
              <a:rPr lang="pl-PL" sz="2200" dirty="0" err="1" smtClean="0"/>
              <a:t>Eisenhard</a:t>
            </a:r>
            <a:r>
              <a:rPr lang="pl-PL" sz="2200" dirty="0" smtClean="0"/>
              <a:t>, Jensen, </a:t>
            </a:r>
            <a:r>
              <a:rPr lang="pl-PL" sz="2200" dirty="0" err="1" smtClean="0"/>
              <a:t>Meckling</a:t>
            </a:r>
            <a:r>
              <a:rPr lang="pl-PL" sz="2200" dirty="0" smtClean="0"/>
              <a:t>, Barney)</a:t>
            </a:r>
          </a:p>
          <a:p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Teorie wywodzące się z cybernetyki</a:t>
            </a:r>
            <a:r>
              <a:rPr lang="pl-PL" sz="2200" dirty="0" smtClean="0"/>
              <a:t>: teorie </a:t>
            </a:r>
            <a:r>
              <a:rPr lang="pl-PL" sz="2200" b="1" dirty="0" smtClean="0"/>
              <a:t>systemowe</a:t>
            </a:r>
            <a:r>
              <a:rPr lang="pl-PL" sz="2200" dirty="0" smtClean="0"/>
              <a:t> (oparte na teorii systemów), </a:t>
            </a:r>
            <a:r>
              <a:rPr lang="pl-PL" sz="2200" b="1" dirty="0" smtClean="0"/>
              <a:t>przedsiębiorstwa jako modelu konkurencji </a:t>
            </a:r>
            <a:r>
              <a:rPr lang="pl-PL" sz="2200" dirty="0" smtClean="0"/>
              <a:t>(oparte na teorii gier), optymalizacyjne modele przedsiębiorstwa (oparte na metodach programowania matematycznego)</a:t>
            </a:r>
          </a:p>
          <a:p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Teorie wzrostu firmy</a:t>
            </a:r>
            <a:r>
              <a:rPr lang="pl-PL" sz="2200" dirty="0" smtClean="0"/>
              <a:t>: teoria </a:t>
            </a:r>
            <a:r>
              <a:rPr lang="pl-PL" sz="2200" b="1" dirty="0" smtClean="0"/>
              <a:t>rozwoju</a:t>
            </a:r>
            <a:r>
              <a:rPr lang="pl-PL" sz="2200" dirty="0" smtClean="0"/>
              <a:t> </a:t>
            </a:r>
            <a:r>
              <a:rPr lang="pl-PL" sz="2200" dirty="0" err="1" smtClean="0"/>
              <a:t>Downie’go</a:t>
            </a:r>
            <a:r>
              <a:rPr lang="pl-PL" sz="2200" dirty="0" smtClean="0"/>
              <a:t>, teoria </a:t>
            </a:r>
            <a:r>
              <a:rPr lang="pl-PL" sz="2200" b="1" dirty="0" smtClean="0"/>
              <a:t>ekonomiczna</a:t>
            </a:r>
            <a:r>
              <a:rPr lang="pl-PL" sz="2200" dirty="0" smtClean="0"/>
              <a:t> </a:t>
            </a:r>
            <a:r>
              <a:rPr lang="pl-PL" sz="2200" dirty="0" err="1" smtClean="0"/>
              <a:t>Marrisa</a:t>
            </a:r>
            <a:r>
              <a:rPr lang="pl-PL" sz="2200" dirty="0" smtClean="0"/>
              <a:t>, </a:t>
            </a:r>
            <a:r>
              <a:rPr lang="pl-PL" sz="2200" b="1" dirty="0" smtClean="0"/>
              <a:t>organizacyjna</a:t>
            </a:r>
            <a:r>
              <a:rPr lang="pl-PL" sz="2200" dirty="0" smtClean="0"/>
              <a:t> teoria rozwoju firmy </a:t>
            </a:r>
            <a:r>
              <a:rPr lang="pl-PL" sz="2200" dirty="0" err="1" smtClean="0"/>
              <a:t>Penrose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378467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6400" y="164364"/>
            <a:ext cx="10515600" cy="669018"/>
          </a:xfrm>
        </p:spPr>
        <p:txBody>
          <a:bodyPr>
            <a:normAutofit/>
          </a:bodyPr>
          <a:lstStyle/>
          <a:p>
            <a:pPr algn="r"/>
            <a:r>
              <a:rPr lang="pl-PL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Nurty w rozwoju zarządzania strategicznego</a:t>
            </a:r>
            <a:endParaRPr lang="pl-PL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98357" y="833382"/>
            <a:ext cx="10515600" cy="48489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I. Szkoła planistyczna</a:t>
            </a:r>
            <a:r>
              <a:rPr lang="pl-PL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smtClean="0"/>
              <a:t>- założenia:</a:t>
            </a:r>
          </a:p>
          <a:p>
            <a:r>
              <a:rPr lang="pl-PL" dirty="0" smtClean="0"/>
              <a:t>menedżerowie swobodnie podejmują decyzje strategiczne kształtujące przyszłość firmy, budowa strategii jest racjonalnym procesem decyzyjnym, polegającym na formalnej analizie otoczenia, analizie sił i słabości firmy i tworzeniu planów strategicznych,</a:t>
            </a:r>
          </a:p>
          <a:p>
            <a:r>
              <a:rPr lang="pl-PL" dirty="0"/>
              <a:t>o</a:t>
            </a:r>
            <a:r>
              <a:rPr lang="pl-PL" dirty="0" smtClean="0"/>
              <a:t>rganizacje poprzez tworzenie planów strategicznych kształtują swoją przyszłość w racjonalny i uporządkowany sposób,</a:t>
            </a:r>
          </a:p>
          <a:p>
            <a:r>
              <a:rPr lang="pl-PL" dirty="0"/>
              <a:t>w</a:t>
            </a:r>
            <a:r>
              <a:rPr lang="pl-PL" dirty="0" smtClean="0"/>
              <a:t> tworzeniu strategii najbardziej liczy się rola głównego stratega firmy (naczelnego kierownictwa, np. prezesa)</a:t>
            </a:r>
          </a:p>
          <a:p>
            <a:r>
              <a:rPr lang="pl-PL" dirty="0" smtClean="0"/>
              <a:t>proces tworzenia strategii jest formalny i zdyscyplinowany, a jego efektem końcowym jest gotowa do wdrożenia strategia (dokument mówiący o tym, kto, co i w jaki sposób ma zrobić)</a:t>
            </a:r>
          </a:p>
        </p:txBody>
      </p:sp>
    </p:spTree>
    <p:extLst>
      <p:ext uri="{BB962C8B-B14F-4D97-AF65-F5344CB8AC3E}">
        <p14:creationId xmlns:p14="http://schemas.microsoft.com/office/powerpoint/2010/main" val="262137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6104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Nurty w rozwoju zarządzania strategicznego</a:t>
            </a:r>
            <a:endParaRPr lang="pl-PL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33576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Szkoła planistyczna </a:t>
            </a:r>
            <a:r>
              <a:rPr lang="pl-PL" dirty="0" smtClean="0">
                <a:solidFill>
                  <a:srgbClr val="0070C0"/>
                </a:solidFill>
              </a:rPr>
              <a:t>– </a:t>
            </a:r>
            <a:r>
              <a:rPr lang="pl-PL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przedstawiciele: </a:t>
            </a:r>
            <a:r>
              <a:rPr lang="pl-PL" dirty="0" smtClean="0"/>
              <a:t>H. I. </a:t>
            </a:r>
            <a:r>
              <a:rPr lang="pl-PL" dirty="0" err="1" smtClean="0"/>
              <a:t>Ansoff</a:t>
            </a:r>
            <a:r>
              <a:rPr lang="pl-PL" dirty="0" smtClean="0"/>
              <a:t>, R. L. </a:t>
            </a:r>
            <a:r>
              <a:rPr lang="pl-PL" dirty="0" err="1" smtClean="0"/>
              <a:t>Ackoff</a:t>
            </a:r>
            <a:r>
              <a:rPr lang="pl-PL" dirty="0" smtClean="0"/>
              <a:t>, P. Drucker, grupa (szkoła) harwardzka (K. R. Andrews, C. R. </a:t>
            </a:r>
            <a:r>
              <a:rPr lang="pl-PL" dirty="0" err="1" smtClean="0"/>
              <a:t>Christiansen</a:t>
            </a:r>
            <a:r>
              <a:rPr lang="pl-PL" dirty="0" smtClean="0"/>
              <a:t>, E. P. </a:t>
            </a:r>
            <a:r>
              <a:rPr lang="pl-PL" dirty="0" err="1" smtClean="0"/>
              <a:t>Learned</a:t>
            </a:r>
            <a:r>
              <a:rPr lang="pl-PL" dirty="0" smtClean="0"/>
              <a:t>, W. S. </a:t>
            </a:r>
            <a:r>
              <a:rPr lang="pl-PL" dirty="0" err="1" smtClean="0"/>
              <a:t>Guth</a:t>
            </a:r>
            <a:r>
              <a:rPr lang="pl-PL" dirty="0" smtClean="0"/>
              <a:t>, J. L. </a:t>
            </a:r>
            <a:r>
              <a:rPr lang="pl-PL" dirty="0" err="1" smtClean="0"/>
              <a:t>Bower</a:t>
            </a:r>
            <a:r>
              <a:rPr lang="pl-PL" dirty="0" smtClean="0"/>
              <a:t>)</a:t>
            </a:r>
          </a:p>
          <a:p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siągnięcia:</a:t>
            </a:r>
          </a:p>
          <a:p>
            <a:pPr lvl="1"/>
            <a:r>
              <a:rPr lang="pl-PL" dirty="0"/>
              <a:t>f</a:t>
            </a:r>
            <a:r>
              <a:rPr lang="pl-PL" dirty="0" smtClean="0"/>
              <a:t>ormalizacja i zdyscyplinowanie procesu tworzenia strategii</a:t>
            </a:r>
          </a:p>
          <a:p>
            <a:pPr lvl="1"/>
            <a:r>
              <a:rPr lang="pl-PL" dirty="0"/>
              <a:t>p</a:t>
            </a:r>
            <a:r>
              <a:rPr lang="pl-PL" dirty="0" smtClean="0"/>
              <a:t>rognozowanie i dopasowany do niego plan działań (czyli rozwiązanie jednego z podstawowych problemów stawianych przed skuteczną strategią, jakim jest brak wiedzy o przyszłych zmianach w otoczeniu firmy)</a:t>
            </a:r>
          </a:p>
          <a:p>
            <a:pPr lvl="1"/>
            <a:r>
              <a:rPr lang="pl-PL" dirty="0"/>
              <a:t>r</a:t>
            </a:r>
            <a:r>
              <a:rPr lang="pl-PL" dirty="0" smtClean="0"/>
              <a:t>ówny rytm planowania i oceny rezultatów, który wynika ze stworzenia cyklu procesu planowania (np. kwartalny, roczny czy wieloletni), co z kolei powoduje sprzężenie zwrotne między planem a wykonaniem, będące podstawą kolejnego etapu, jakim jest korekta strategii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443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97971"/>
            <a:ext cx="10515600" cy="1186543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Klasyczna planistyczna koncepcja zarządzania </a:t>
            </a:r>
            <a:r>
              <a:rPr lang="pl-PL" sz="3200" b="1" dirty="0">
                <a:solidFill>
                  <a:srgbClr val="0070C0"/>
                </a:solidFill>
                <a:latin typeface="Arial Narrow" panose="020B0606020202030204" pitchFamily="34" charset="0"/>
              </a:rPr>
              <a:t>strategicznego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62409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KONCEPCJA STRATEGII WZROSTU </a:t>
            </a:r>
            <a:r>
              <a:rPr lang="pl-PL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Ansoff’a</a:t>
            </a:r>
            <a:endParaRPr lang="pl-PL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dirty="0" smtClean="0"/>
              <a:t>Jedna z pierwszych, w pełni wykształconych koncepcji zarządzania strategicznego</a:t>
            </a:r>
          </a:p>
          <a:p>
            <a:r>
              <a:rPr lang="pl-PL" dirty="0" smtClean="0"/>
              <a:t>Określił usystematyzowany, kompletny zbiór strategii rozwoju firmy w postaci wektorów,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macierzy produkt-rynek </a:t>
            </a:r>
            <a:r>
              <a:rPr lang="pl-PL" dirty="0" smtClean="0"/>
              <a:t>i opracował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ogólne zasady formułowania strategii</a:t>
            </a:r>
          </a:p>
          <a:p>
            <a:r>
              <a:rPr lang="pl-PL" dirty="0" smtClean="0"/>
              <a:t>Stworzył podstawy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analizy SWOT </a:t>
            </a:r>
            <a:r>
              <a:rPr lang="pl-PL" dirty="0" smtClean="0"/>
              <a:t>uważanej za ważne podejście do formułowania strategii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349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4108" y="23927"/>
            <a:ext cx="11286728" cy="977928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Klasyczna planistyczna koncepcja </a:t>
            </a:r>
            <a:r>
              <a:rPr lang="pl-PL" sz="2800" b="1" dirty="0">
                <a:solidFill>
                  <a:srgbClr val="0070C0"/>
                </a:solidFill>
                <a:latin typeface="Arial Narrow" panose="020B0606020202030204" pitchFamily="34" charset="0"/>
              </a:rPr>
              <a:t>zarządzania strategicznego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9216" y="895511"/>
            <a:ext cx="7085265" cy="4030933"/>
          </a:xfrm>
        </p:spPr>
        <p:txBody>
          <a:bodyPr>
            <a:noAutofit/>
          </a:bodyPr>
          <a:lstStyle/>
          <a:p>
            <a:r>
              <a:rPr lang="pl-PL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KONCEPCJA STRATEGII WZROSTU </a:t>
            </a:r>
            <a:r>
              <a:rPr lang="pl-PL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Ansoff’a</a:t>
            </a:r>
            <a:endParaRPr lang="pl-PL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Aft>
                <a:spcPts val="600"/>
              </a:spcAft>
            </a:pPr>
            <a:r>
              <a:rPr lang="pl-PL" sz="2200" dirty="0" smtClean="0"/>
              <a:t>Podstawowe strategie firmy można określić w przestrzeni dwuwymiarowej: </a:t>
            </a:r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produkt-rynek</a:t>
            </a:r>
          </a:p>
          <a:p>
            <a:pPr>
              <a:spcAft>
                <a:spcPts val="600"/>
              </a:spcAft>
            </a:pPr>
            <a:r>
              <a:rPr lang="pl-PL" sz="2200" dirty="0" smtClean="0"/>
              <a:t>Jako elementy macierzy przedstawione są cztery podstawowe strategie: </a:t>
            </a:r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penetracji rynku </a:t>
            </a:r>
            <a:r>
              <a:rPr lang="pl-PL" sz="2200" dirty="0" smtClean="0"/>
              <a:t>(koncentracja działań na dotychczasowym rynku na wzroście sprzedaży obecnie wytwarzanych produktów), </a:t>
            </a:r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rozwoju rynku </a:t>
            </a:r>
            <a:r>
              <a:rPr lang="pl-PL" sz="2200" dirty="0" smtClean="0"/>
              <a:t>(działania prowadzące do wzrostu sprzedaży obecnie wytwarzanego produktu przez wejście na nowe rynki), </a:t>
            </a:r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rozwoju produktu </a:t>
            </a:r>
            <a:r>
              <a:rPr lang="pl-PL" sz="2200" dirty="0" smtClean="0"/>
              <a:t>(zwiększenie dynamiki sprzedaży przez wprowadzenie nowych produktów na dotychczasowy rynek), </a:t>
            </a:r>
            <a:r>
              <a:rPr lang="pl-PL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dywersyfikacji</a:t>
            </a:r>
            <a:r>
              <a:rPr lang="pl-PL" sz="2200" dirty="0"/>
              <a:t> </a:t>
            </a:r>
            <a:endParaRPr lang="pl-PL" sz="2200" dirty="0" smtClean="0"/>
          </a:p>
          <a:p>
            <a:pPr marL="0" indent="0">
              <a:buNone/>
            </a:pPr>
            <a:endParaRPr lang="pl-PL" sz="22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9374" y="1178170"/>
            <a:ext cx="4553154" cy="3748274"/>
          </a:xfrm>
          <a:prstGeom prst="rect">
            <a:avLst/>
          </a:prstGeom>
          <a:effectLst>
            <a:outerShdw blurRad="50800" dist="50800" dir="5400000" algn="ctr" rotWithShape="0">
              <a:srgbClr val="00B0F0"/>
            </a:outerShdw>
          </a:effectLst>
        </p:spPr>
      </p:pic>
      <p:sp>
        <p:nvSpPr>
          <p:cNvPr id="5" name="pole tekstowe 4"/>
          <p:cNvSpPr txBox="1"/>
          <p:nvPr/>
        </p:nvSpPr>
        <p:spPr>
          <a:xfrm>
            <a:off x="334108" y="5102759"/>
            <a:ext cx="116384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dirty="0" smtClean="0"/>
              <a:t>(rozwój firmy przez wprowadzenie nowych wyrobów, odmiennych od dotychczasowych oraz ich sprzedaż na nowych rynkach).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77607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338" y="0"/>
            <a:ext cx="10515600" cy="777875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Macierz </a:t>
            </a:r>
            <a:r>
              <a:rPr lang="pl-PL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Ansoff’a</a:t>
            </a:r>
            <a:r>
              <a:rPr lang="pl-PL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– rozbudowana koncepcja analizy </a:t>
            </a:r>
            <a:endParaRPr lang="pl-PL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373" y="904310"/>
            <a:ext cx="11588261" cy="4822948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Podstawą decyzji o dywersyfikacji bądź bazowaniu na strategii ekspansji jest analiza perspektyw wzrostu firmy w ramach jej dotychczasowej struktury produkt-rynek oraz ocena zewnętrzna i wewnętrzna firmy</a:t>
            </a:r>
          </a:p>
          <a:p>
            <a:pPr marL="0" indent="0">
              <a:buNone/>
            </a:pPr>
            <a:r>
              <a:rPr lang="pl-PL" b="1" dirty="0" smtClean="0">
                <a:solidFill>
                  <a:srgbClr val="0070C0"/>
                </a:solidFill>
              </a:rPr>
              <a:t>Ocena wewnętrzna </a:t>
            </a:r>
            <a:r>
              <a:rPr lang="pl-PL" dirty="0" smtClean="0"/>
              <a:t>– prognoza wyników oraz identyfikacja słabych i mocnych stron firmy, a także ocena potencjalnych możliwości przemysłu, w którym działa firma;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mocne i słabe strony firmy</a:t>
            </a:r>
            <a:r>
              <a:rPr lang="pl-PL" dirty="0" smtClean="0"/>
              <a:t> na tle innych firm są identyfikowane poprzez porównanie profilu umiejętności firmy (urządzenia i narzędzia, kwalifikacje, organizację, poziom zarządzania w danych obszarach funkcjonowania firmy) z profilami konkurencji (wzorce umiejętności najlepszych firm w danym przemyśle)</a:t>
            </a:r>
          </a:p>
          <a:p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otencjalne możliwości przemysłu</a:t>
            </a:r>
            <a:r>
              <a:rPr lang="pl-PL" dirty="0" smtClean="0"/>
              <a:t>, w którym działa firma – oceniane są w kontekście cyklu rozwoju przemysłu; określane są kierunki rozwoju przemysłu, jego zyskowność, trendy popytu, udziały w rynku, konkurencja, koszty wejścia i wyjścia na/z danego rynku/segmentu rynku, trendy w technologii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012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1559" y="455066"/>
            <a:ext cx="11228882" cy="744147"/>
          </a:xfrm>
        </p:spPr>
        <p:txBody>
          <a:bodyPr>
            <a:noAutofit/>
          </a:bodyPr>
          <a:lstStyle/>
          <a:p>
            <a:r>
              <a:rPr lang="pl-PL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Istota strategii i zarządzania strategicznego</a:t>
            </a:r>
            <a:endParaRPr lang="pl-PL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454046"/>
            <a:ext cx="10515600" cy="4351338"/>
          </a:xfrm>
        </p:spPr>
        <p:txBody>
          <a:bodyPr/>
          <a:lstStyle/>
          <a:p>
            <a:r>
              <a:rPr lang="pl-PL" b="1" dirty="0" smtClean="0"/>
              <a:t>STRATEGIA</a:t>
            </a:r>
            <a:r>
              <a:rPr lang="pl-PL" dirty="0" smtClean="0"/>
              <a:t> (według koncepcji planistycznej zarządzania strategicznego) – zbiór celów i planów działania skutecznie oddziałujących na rozwój organizacji;</a:t>
            </a:r>
          </a:p>
          <a:p>
            <a:r>
              <a:rPr lang="pl-PL" b="1" dirty="0" smtClean="0"/>
              <a:t>STRATEGIA</a:t>
            </a:r>
            <a:r>
              <a:rPr lang="pl-PL" dirty="0" smtClean="0"/>
              <a:t> (według koncepcji organicznej </a:t>
            </a:r>
            <a:r>
              <a:rPr lang="pl-PL" i="1" dirty="0" smtClean="0"/>
              <a:t>/organizacja organiczna=zdolna do dostosowywania się do zmian w otoczeniu/</a:t>
            </a:r>
            <a:r>
              <a:rPr lang="pl-PL" dirty="0" smtClean="0"/>
              <a:t>) - zbiór zasad i reguł (czy wynikających z nich wzorców podejmowania decyzji rozwojowych) zachowania się organizacji, zapewniających realizację jej długookresowych celów;</a:t>
            </a:r>
          </a:p>
          <a:p>
            <a:r>
              <a:rPr lang="pl-PL" dirty="0" smtClean="0"/>
              <a:t>Duża różnorodność definicji STRATEGII &lt;= wiele koncepcji zarządzania strategicznego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144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789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Macierz </a:t>
            </a:r>
            <a:r>
              <a:rPr lang="pl-PL" sz="32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Ansoff’a</a:t>
            </a:r>
            <a:r>
              <a:rPr lang="pl-PL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– rozbudowana koncepcja analizy </a:t>
            </a:r>
            <a:endParaRPr lang="pl-PL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7377" y="1220806"/>
            <a:ext cx="10946423" cy="46950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 smtClean="0">
                <a:solidFill>
                  <a:srgbClr val="0070C0"/>
                </a:solidFill>
              </a:rPr>
              <a:t>Ocena zewnętrzna </a:t>
            </a:r>
            <a:r>
              <a:rPr lang="pl-PL" dirty="0" smtClean="0"/>
              <a:t>– ocena różnych możliwości wyjścia poza obecny przemysł, w którym działa firma;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identyfikacja potencjalnych szans i zagrożeń tkwiących w otoczeniu firmy poprzez ocenę poszczególnych przemysłów, kandydatów do rozszerzenia działalności firmy </a:t>
            </a:r>
            <a:r>
              <a:rPr lang="pl-PL" dirty="0" smtClean="0"/>
              <a:t>z punktu widzenia: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kryteriów ekonomicznych </a:t>
            </a:r>
            <a:r>
              <a:rPr lang="pl-PL" dirty="0" smtClean="0"/>
              <a:t>(kierunki rozwoju, dynamika popytu, zyskowność),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możliwości konkurencji </a:t>
            </a:r>
            <a:r>
              <a:rPr lang="pl-PL" dirty="0" smtClean="0"/>
              <a:t>(koszty wejścia na rynek i masa krytyczna wejścia) oraz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efektów synergicznych </a:t>
            </a:r>
            <a:r>
              <a:rPr lang="pl-PL" dirty="0" smtClean="0"/>
              <a:t>(„2+2=5”; w sferze sprzedaży, inwestycji, zarządzania i wykorzystania zasobów)</a:t>
            </a:r>
          </a:p>
          <a:p>
            <a:pPr marL="0" indent="0">
              <a:buNone/>
            </a:pPr>
            <a:r>
              <a:rPr lang="pl-PL" dirty="0" smtClean="0"/>
              <a:t>Podstawą koncepcji jest przekonanie, że dywersyfikacja to podstawowa strategia wzrostu. Strategia dywersyfikacji wg </a:t>
            </a:r>
            <a:r>
              <a:rPr lang="pl-PL" dirty="0" err="1" smtClean="0"/>
              <a:t>Ansoff’a</a:t>
            </a:r>
            <a:r>
              <a:rPr lang="pl-PL" dirty="0" smtClean="0"/>
              <a:t> zawiera pięć podstawowych elementów: zakres działalności w strukturze produkt-rynek, wektor wzrostu, synergię, przewagę konkurencyjną i metodę realizacji.</a:t>
            </a:r>
          </a:p>
        </p:txBody>
      </p:sp>
    </p:spTree>
    <p:extLst>
      <p:ext uri="{BB962C8B-B14F-4D97-AF65-F5344CB8AC3E}">
        <p14:creationId xmlns:p14="http://schemas.microsoft.com/office/powerpoint/2010/main" val="360163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968829" y="0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Klasyczna planistyczna koncepcja </a:t>
            </a:r>
            <a:r>
              <a:rPr lang="pl-PL" sz="3200" b="1" dirty="0">
                <a:solidFill>
                  <a:srgbClr val="0070C0"/>
                </a:solidFill>
                <a:latin typeface="Arial Narrow" panose="020B0606020202030204" pitchFamily="34" charset="0"/>
              </a:rPr>
              <a:t>zarządzania strategicznego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5212" y="1325563"/>
            <a:ext cx="10058400" cy="4050792"/>
          </a:xfrm>
        </p:spPr>
        <p:txBody>
          <a:bodyPr>
            <a:normAutofit fontScale="85000" lnSpcReduction="20000"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KONCEPCJA STRATEGII KORPORACJI </a:t>
            </a:r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Andrews’a</a:t>
            </a:r>
            <a:r>
              <a:rPr lang="pl-PL" dirty="0" smtClean="0"/>
              <a:t> (lata 60 I 70-te XX wieku)- strategia firmy jest określona przez strukturę produktów lub/i usług oferowanych lub planowanych przez firmę, rynki i segmenty rynku, na których działa firma oraz rynki projektowane i metody osiągnięcia tych rynków</a:t>
            </a:r>
          </a:p>
          <a:p>
            <a:r>
              <a:rPr lang="pl-PL" dirty="0" smtClean="0"/>
              <a:t>Pozostałe elementy strategii to: wielkość, struktura i kultura organizacji oraz polityka organizacji (jeśli </a:t>
            </a:r>
            <a:r>
              <a:rPr lang="pl-PL" dirty="0"/>
              <a:t>jest </a:t>
            </a:r>
            <a:r>
              <a:rPr lang="pl-PL" dirty="0" smtClean="0"/>
              <a:t>różna </a:t>
            </a:r>
            <a:r>
              <a:rPr lang="pl-PL" dirty="0"/>
              <a:t>od innych </a:t>
            </a:r>
            <a:r>
              <a:rPr lang="pl-PL" dirty="0" smtClean="0"/>
              <a:t>korporacji) w jej podstawowych sferach funkcjonalnych (jak: marketing, produkcja, badania i rozwój, relacje międzyludzkie, kadry)</a:t>
            </a:r>
          </a:p>
          <a:p>
            <a:r>
              <a:rPr lang="pl-PL" dirty="0" smtClean="0"/>
              <a:t>Uzupełnieniem strategii są sposoby finansowania przedsięwzięć oraz planowany zysk wraz z oceną ryzyka</a:t>
            </a:r>
          </a:p>
          <a:p>
            <a:r>
              <a:rPr lang="pl-PL" dirty="0" smtClean="0"/>
              <a:t>Ostatnim etapem opracowania strategii są kierunki działań firmy w aspekcie produkt-rynek, czyli działania w poszczególnych sferach funkcjonalnych firmy oraz metody finansowania tego rozwoju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791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7377" y="170253"/>
            <a:ext cx="11857220" cy="864961"/>
          </a:xfrm>
        </p:spPr>
        <p:txBody>
          <a:bodyPr>
            <a:normAutofit/>
          </a:bodyPr>
          <a:lstStyle/>
          <a:p>
            <a:r>
              <a:rPr lang="pl-PL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Model procesu formułowania strategii według </a:t>
            </a:r>
            <a:r>
              <a:rPr lang="pl-PL" sz="36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Andrews’a</a:t>
            </a:r>
            <a:endParaRPr lang="pl-PL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9528" y="1035214"/>
            <a:ext cx="10792918" cy="48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3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4753" y="524656"/>
            <a:ext cx="11009026" cy="554636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Osiągnięcia koncepcji strategii korporacji / modelu </a:t>
            </a:r>
            <a:r>
              <a:rPr lang="pl-PL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Andrews’a</a:t>
            </a:r>
            <a:r>
              <a:rPr lang="pl-PL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:</a:t>
            </a:r>
            <a:br>
              <a:rPr lang="pl-PL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endParaRPr lang="pl-PL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474" y="1379096"/>
            <a:ext cx="11683585" cy="4351338"/>
          </a:xfrm>
        </p:spPr>
        <p:txBody>
          <a:bodyPr>
            <a:normAutofit/>
          </a:bodyPr>
          <a:lstStyle/>
          <a:p>
            <a:pPr lvl="1"/>
            <a:r>
              <a:rPr lang="pl-PL" sz="2000" dirty="0" smtClean="0">
                <a:solidFill>
                  <a:srgbClr val="0070C0"/>
                </a:solidFill>
              </a:rPr>
              <a:t>Organizacja</a:t>
            </a:r>
            <a:r>
              <a:rPr lang="pl-PL" sz="2000" dirty="0" smtClean="0"/>
              <a:t> jest postrzegana </a:t>
            </a:r>
            <a:r>
              <a:rPr lang="pl-PL" sz="2000" dirty="0" smtClean="0">
                <a:solidFill>
                  <a:srgbClr val="0070C0"/>
                </a:solidFill>
              </a:rPr>
              <a:t>nie tylko jako zbiór procesów i określona, formalna struktura, ale również jako specyficzny zbiór zasobów i umiejętności</a:t>
            </a:r>
          </a:p>
          <a:p>
            <a:pPr lvl="1"/>
            <a:r>
              <a:rPr lang="pl-PL" sz="2000" dirty="0" smtClean="0"/>
              <a:t>Koncepcja ta </a:t>
            </a:r>
            <a:r>
              <a:rPr lang="pl-PL" sz="2000" dirty="0" smtClean="0">
                <a:solidFill>
                  <a:srgbClr val="0070C0"/>
                </a:solidFill>
              </a:rPr>
              <a:t>koncentruje się na zasadach wyboru strategii</a:t>
            </a:r>
            <a:r>
              <a:rPr lang="pl-PL" sz="2000" dirty="0" smtClean="0"/>
              <a:t>, traktowanej jako zbiór zasad i reguł decyzyjnych, które umożliwiają osiągnięcie założonych celów strategicznych</a:t>
            </a:r>
          </a:p>
          <a:p>
            <a:pPr lvl="1"/>
            <a:r>
              <a:rPr lang="pl-PL" sz="2000" dirty="0" smtClean="0"/>
              <a:t>Określenie, a następnie wybór strategii zależą od </a:t>
            </a:r>
            <a:r>
              <a:rPr lang="pl-PL" sz="2000" dirty="0" smtClean="0">
                <a:solidFill>
                  <a:srgbClr val="0070C0"/>
                </a:solidFill>
              </a:rPr>
              <a:t>elementów wewnętrznych </a:t>
            </a:r>
            <a:r>
              <a:rPr lang="pl-PL" sz="2000" dirty="0" smtClean="0"/>
              <a:t>(cele, umiejętności, zasoby</a:t>
            </a:r>
            <a:r>
              <a:rPr lang="pl-PL" sz="2000" dirty="0" smtClean="0">
                <a:solidFill>
                  <a:srgbClr val="0070C0"/>
                </a:solidFill>
              </a:rPr>
              <a:t>) i zewnętrznych </a:t>
            </a:r>
            <a:r>
              <a:rPr lang="pl-PL" sz="2000" dirty="0" smtClean="0"/>
              <a:t>(cele społeczne, konkurencja …), których wpływ jest wieloaspektowy (technologiczny, ekonomiczny, społeczny, polityczny)</a:t>
            </a:r>
          </a:p>
          <a:p>
            <a:pPr lvl="1"/>
            <a:r>
              <a:rPr lang="pl-PL" sz="2000" dirty="0" smtClean="0"/>
              <a:t>Koncepcja ta, jako prosty i uniwersalny model, </a:t>
            </a:r>
            <a:r>
              <a:rPr lang="pl-PL" sz="2000" dirty="0" smtClean="0">
                <a:solidFill>
                  <a:srgbClr val="0070C0"/>
                </a:solidFill>
              </a:rPr>
              <a:t>stworzyła podstawę do bardziej rozbudowanych koncepcji zarządzania strategicznego</a:t>
            </a:r>
            <a:endParaRPr lang="pl-PL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99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690789"/>
          </a:xfrm>
        </p:spPr>
        <p:txBody>
          <a:bodyPr>
            <a:normAutofit/>
          </a:bodyPr>
          <a:lstStyle/>
          <a:p>
            <a:pPr algn="r"/>
            <a:r>
              <a:rPr 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Nurty w rozwoju zarządzania strategicznego</a:t>
            </a:r>
            <a:endParaRPr lang="pl-PL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83367" y="690789"/>
            <a:ext cx="11378784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sz="3100" b="1" dirty="0" smtClean="0">
                <a:solidFill>
                  <a:srgbClr val="0070C0"/>
                </a:solidFill>
              </a:rPr>
              <a:t>II. Szkoła </a:t>
            </a:r>
            <a:r>
              <a:rPr lang="pl-PL" sz="3100" b="1" dirty="0">
                <a:solidFill>
                  <a:srgbClr val="0070C0"/>
                </a:solidFill>
              </a:rPr>
              <a:t>ewolucyjna </a:t>
            </a:r>
            <a:r>
              <a:rPr lang="pl-PL" dirty="0"/>
              <a:t>(bardziej behawioralna i </a:t>
            </a:r>
            <a:r>
              <a:rPr lang="pl-PL" dirty="0" smtClean="0"/>
              <a:t>polityczna), opozycyjna do planistycznej, założenia:</a:t>
            </a:r>
          </a:p>
          <a:p>
            <a:r>
              <a:rPr lang="pl-PL" dirty="0" smtClean="0"/>
              <a:t> </a:t>
            </a:r>
            <a:r>
              <a:rPr lang="pl-PL" b="1" i="1" dirty="0">
                <a:solidFill>
                  <a:srgbClr val="0070C0"/>
                </a:solidFill>
              </a:rPr>
              <a:t>strategia</a:t>
            </a:r>
            <a:r>
              <a:rPr lang="pl-PL" dirty="0">
                <a:solidFill>
                  <a:srgbClr val="0070C0"/>
                </a:solidFill>
              </a:rPr>
              <a:t> </a:t>
            </a:r>
            <a:r>
              <a:rPr lang="pl-PL" dirty="0"/>
              <a:t>to ewolucyjne poszukiwanie spójnego wzorca </a:t>
            </a:r>
            <a:r>
              <a:rPr lang="pl-PL" dirty="0" smtClean="0"/>
              <a:t>na </a:t>
            </a:r>
            <a:r>
              <a:rPr lang="pl-PL" dirty="0"/>
              <a:t>styku przypadku i </a:t>
            </a:r>
            <a:r>
              <a:rPr lang="pl-PL" dirty="0" smtClean="0"/>
              <a:t>wielu procesów organizacyjnych, czyli na styku tego, co formalne i nieformalne, zamierzone i niezamierzone;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Procesu tworzenia strategii </a:t>
            </a:r>
            <a:r>
              <a:rPr lang="pl-PL" dirty="0" smtClean="0"/>
              <a:t>nie można sformalizować, ani zaplanować, gdyż:</a:t>
            </a:r>
          </a:p>
          <a:p>
            <a:pPr lvl="1"/>
            <a:r>
              <a:rPr lang="pl-PL" dirty="0" smtClean="0"/>
              <a:t>oprócz przypadku planowanej strategii występuje także: wzorzec działania, który powstał na styku planowej i samorzutnej</a:t>
            </a:r>
            <a:r>
              <a:rPr lang="pl-PL" dirty="0"/>
              <a:t> strategii</a:t>
            </a:r>
            <a:r>
              <a:rPr lang="pl-PL" dirty="0" smtClean="0"/>
              <a:t> (powstałej w wyniku ewolucji zdarzeń, procesów czy presji otoczenia)</a:t>
            </a:r>
          </a:p>
          <a:p>
            <a:pPr lvl="1"/>
            <a:r>
              <a:rPr lang="pl-PL" dirty="0" smtClean="0"/>
              <a:t>Dominuje strategia samorzutna, wynikająca z silnych ograniczeń i presji otoczenia (która nie zostawia firmie wyboru)</a:t>
            </a:r>
          </a:p>
          <a:p>
            <a:r>
              <a:rPr lang="pl-PL" dirty="0"/>
              <a:t>Organizacje mają zdolność do</a:t>
            </a:r>
            <a:r>
              <a:rPr lang="pl-PL" dirty="0">
                <a:solidFill>
                  <a:srgbClr val="0070C0"/>
                </a:solidFill>
              </a:rPr>
              <a:t> uczenia się </a:t>
            </a:r>
            <a:r>
              <a:rPr lang="pl-PL" dirty="0"/>
              <a:t>i doskonalą ją w czasie</a:t>
            </a:r>
          </a:p>
          <a:p>
            <a:r>
              <a:rPr lang="pl-PL" dirty="0"/>
              <a:t>Ma </a:t>
            </a:r>
            <a:r>
              <a:rPr lang="pl-PL" dirty="0">
                <a:solidFill>
                  <a:srgbClr val="0070C0"/>
                </a:solidFill>
              </a:rPr>
              <a:t>charakter opisowy </a:t>
            </a:r>
            <a:r>
              <a:rPr lang="pl-PL" dirty="0"/>
              <a:t>i </a:t>
            </a:r>
            <a:r>
              <a:rPr lang="pl-PL" dirty="0">
                <a:solidFill>
                  <a:srgbClr val="0070C0"/>
                </a:solidFill>
              </a:rPr>
              <a:t>opiera się głównie na studiach przypadków</a:t>
            </a:r>
          </a:p>
          <a:p>
            <a:r>
              <a:rPr lang="pl-PL" dirty="0">
                <a:solidFill>
                  <a:srgbClr val="0070C0"/>
                </a:solidFill>
              </a:rPr>
              <a:t>Analizowanie przypadków ma na celu wspomaganie procesu ucznia się</a:t>
            </a:r>
            <a:r>
              <a:rPr lang="pl-PL" dirty="0"/>
              <a:t>, poznanie, jak w rzeczywistości funkcjonują organizacje i jak w praktyce tworzą strategię</a:t>
            </a:r>
          </a:p>
          <a:p>
            <a:pPr lvl="1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261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624226"/>
          </a:xfrm>
        </p:spPr>
        <p:txBody>
          <a:bodyPr>
            <a:normAutofit/>
          </a:bodyPr>
          <a:lstStyle/>
          <a:p>
            <a:pPr algn="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Nurty w rozwoju zarządzania strategicznego</a:t>
            </a:r>
            <a:endParaRPr lang="pl-PL" sz="2800" dirty="0"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78239" y="761323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800" b="1" dirty="0" smtClean="0">
                <a:solidFill>
                  <a:srgbClr val="0070C0"/>
                </a:solidFill>
              </a:rPr>
              <a:t>III. Szkoła pozycyjna - założenia</a:t>
            </a:r>
            <a:r>
              <a:rPr lang="pl-PL" b="1" dirty="0" smtClean="0">
                <a:solidFill>
                  <a:srgbClr val="0070C0"/>
                </a:solidFill>
              </a:rPr>
              <a:t>:</a:t>
            </a:r>
          </a:p>
          <a:p>
            <a:r>
              <a:rPr lang="pl-PL" dirty="0" smtClean="0"/>
              <a:t>eksponuje potrzebę badań diagnostycznych w zakresie oceny pozycji strategicznej i konkurencyjnej firmy</a:t>
            </a:r>
          </a:p>
          <a:p>
            <a:r>
              <a:rPr lang="pl-PL" dirty="0"/>
              <a:t>p</a:t>
            </a:r>
            <a:r>
              <a:rPr lang="pl-PL" dirty="0" smtClean="0"/>
              <a:t>oszukuje metod osiągnięcia przewagi konkurencyjnej</a:t>
            </a:r>
          </a:p>
          <a:p>
            <a:r>
              <a:rPr lang="pl-PL" dirty="0" smtClean="0"/>
              <a:t>jako główne narzędzia badawcze w projektowaniu strategii stosowane są: macierz wzrostu/udziału w rynku, cykl życia produktu, krzywa doświadczeń, diagram pozycji firmy</a:t>
            </a:r>
          </a:p>
          <a:p>
            <a:r>
              <a:rPr lang="pl-PL" dirty="0"/>
              <a:t>z</a:t>
            </a:r>
            <a:r>
              <a:rPr lang="pl-PL" dirty="0" smtClean="0"/>
              <a:t>ajmuje się prognozowaniem sytuacji zewnętrznych (w bliższym i dalszym otoczeniu)</a:t>
            </a:r>
          </a:p>
          <a:p>
            <a:pPr marL="0" indent="0">
              <a:buNone/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Przedstawiciele: </a:t>
            </a:r>
            <a:r>
              <a:rPr lang="pl-PL" dirty="0" smtClean="0"/>
              <a:t>B. Henderson, M. </a:t>
            </a:r>
            <a:r>
              <a:rPr lang="pl-PL" dirty="0" err="1" smtClean="0"/>
              <a:t>Goold</a:t>
            </a:r>
            <a:r>
              <a:rPr lang="pl-PL" dirty="0" smtClean="0"/>
              <a:t> (firma Boston Consulting </a:t>
            </a:r>
            <a:r>
              <a:rPr lang="pl-PL" dirty="0" err="1" smtClean="0"/>
              <a:t>Group</a:t>
            </a:r>
            <a:r>
              <a:rPr lang="pl-PL" dirty="0" smtClean="0"/>
              <a:t>), M. </a:t>
            </a:r>
            <a:r>
              <a:rPr lang="pl-PL" dirty="0" err="1" smtClean="0"/>
              <a:t>Bower</a:t>
            </a:r>
            <a:r>
              <a:rPr lang="pl-PL" dirty="0"/>
              <a:t> </a:t>
            </a:r>
            <a:r>
              <a:rPr lang="pl-PL" dirty="0" smtClean="0"/>
              <a:t>i A. Campbell (firma J. O. </a:t>
            </a:r>
            <a:r>
              <a:rPr lang="pl-PL" dirty="0" err="1" smtClean="0"/>
              <a:t>McKinsey</a:t>
            </a:r>
            <a:r>
              <a:rPr lang="pl-PL" dirty="0" smtClean="0"/>
              <a:t>), A. D. Little, M. Porter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807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519294"/>
          </a:xfrm>
        </p:spPr>
        <p:txBody>
          <a:bodyPr>
            <a:normAutofit/>
          </a:bodyPr>
          <a:lstStyle/>
          <a:p>
            <a:pPr algn="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Nurty w rozwoju zarządzania strategicznego</a:t>
            </a:r>
            <a:endParaRPr lang="pl-PL" sz="2800" dirty="0"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3136" y="694367"/>
            <a:ext cx="11321142" cy="522514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2800" b="1" dirty="0" smtClean="0">
                <a:solidFill>
                  <a:srgbClr val="0070C0"/>
                </a:solidFill>
              </a:rPr>
              <a:t>IV. Szkoła </a:t>
            </a:r>
            <a:r>
              <a:rPr lang="pl-PL" sz="2800" b="1" dirty="0">
                <a:solidFill>
                  <a:srgbClr val="0070C0"/>
                </a:solidFill>
              </a:rPr>
              <a:t>zasobowa (</a:t>
            </a:r>
            <a:r>
              <a:rPr lang="pl-PL" sz="2800" b="1" dirty="0" err="1">
                <a:solidFill>
                  <a:srgbClr val="0070C0"/>
                </a:solidFill>
              </a:rPr>
              <a:t>integratywna</a:t>
            </a:r>
            <a:r>
              <a:rPr lang="pl-PL" sz="2800" b="1" dirty="0" smtClean="0">
                <a:solidFill>
                  <a:srgbClr val="0070C0"/>
                </a:solidFill>
              </a:rPr>
              <a:t>)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pl-PL" dirty="0" smtClean="0"/>
              <a:t>łączy </a:t>
            </a:r>
            <a:r>
              <a:rPr lang="pl-PL" dirty="0"/>
              <a:t>różne koncepcje i podejścia badawcze związane z: ekonomią, naukami o zarządzaniu, naukami społecznymi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przedstawiciele</a:t>
            </a:r>
            <a:r>
              <a:rPr lang="pl-PL" dirty="0"/>
              <a:t>: A. D. Chandler, K. </a:t>
            </a:r>
            <a:r>
              <a:rPr lang="pl-PL" dirty="0" err="1"/>
              <a:t>Ohmae</a:t>
            </a:r>
            <a:r>
              <a:rPr lang="pl-PL" dirty="0"/>
              <a:t>, T. </a:t>
            </a:r>
            <a:r>
              <a:rPr lang="pl-PL" dirty="0" err="1"/>
              <a:t>Peters</a:t>
            </a:r>
            <a:r>
              <a:rPr lang="pl-PL" dirty="0"/>
              <a:t>, R. Waterman, H. </a:t>
            </a:r>
            <a:r>
              <a:rPr lang="pl-PL" dirty="0" err="1" smtClean="0"/>
              <a:t>Mintzberg</a:t>
            </a:r>
            <a:r>
              <a:rPr lang="pl-PL" dirty="0" smtClean="0"/>
              <a:t>, </a:t>
            </a:r>
            <a:r>
              <a:rPr lang="pl-PL" dirty="0" err="1" smtClean="0"/>
              <a:t>J.Quinn</a:t>
            </a:r>
            <a:r>
              <a:rPr lang="pl-PL" dirty="0" smtClean="0"/>
              <a:t>, G. </a:t>
            </a:r>
            <a:r>
              <a:rPr lang="pl-PL" dirty="0" err="1" smtClean="0"/>
              <a:t>Hamel</a:t>
            </a:r>
            <a:r>
              <a:rPr lang="pl-PL" dirty="0" smtClean="0"/>
              <a:t>, C. K. </a:t>
            </a:r>
            <a:r>
              <a:rPr lang="pl-PL" dirty="0" err="1" smtClean="0"/>
              <a:t>Prahalad</a:t>
            </a:r>
            <a:endParaRPr lang="pl-PL" dirty="0" smtClean="0"/>
          </a:p>
          <a:p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ałożenia</a:t>
            </a:r>
            <a:r>
              <a:rPr lang="pl-PL" dirty="0" smtClean="0"/>
              <a:t>:</a:t>
            </a:r>
            <a:endParaRPr lang="pl-PL" dirty="0"/>
          </a:p>
          <a:p>
            <a:pPr lvl="1"/>
            <a:r>
              <a:rPr lang="pl-PL" dirty="0"/>
              <a:t>n</a:t>
            </a:r>
            <a:r>
              <a:rPr lang="pl-PL" dirty="0" smtClean="0"/>
              <a:t>a pierwszy plan wysuwa się zachowanie strategiczne właścicieli firmy i jej członków, ukształtowane przez wspólny system wartości i podejście w kształtowaniu przewagi konkurencyjnej firmy</a:t>
            </a:r>
          </a:p>
          <a:p>
            <a:pPr lvl="1"/>
            <a:r>
              <a:rPr lang="pl-PL" dirty="0"/>
              <a:t>r</a:t>
            </a:r>
            <a:r>
              <a:rPr lang="pl-PL" dirty="0" smtClean="0"/>
              <a:t>ozszerza formułę przewagi konkurencyjnej o wymiar współdziałania zewnętrznego (poprzez alianse czy kooperację z innymi firmami)</a:t>
            </a:r>
          </a:p>
          <a:p>
            <a:pPr lvl="1"/>
            <a:r>
              <a:rPr lang="pl-PL" dirty="0"/>
              <a:t>s</a:t>
            </a:r>
            <a:r>
              <a:rPr lang="pl-PL" dirty="0" smtClean="0"/>
              <a:t>ilnie akcentuje kompleksowość podejścia badawczego, łącząc metody właściwe dla nurtu planistycznego i pozycyjnego z aspektami strategicznymi doskonalenia struktur organizacyjnych, zarządzania zasobami informacyjnymi, ludzkimi i innymi</a:t>
            </a:r>
          </a:p>
          <a:p>
            <a:pPr lvl="1"/>
            <a:r>
              <a:rPr lang="pl-PL" dirty="0" smtClean="0"/>
              <a:t>postuluje integrację firmy z klientami nie tylko poprzez produkt, ale także poprzez dbałość o utrzymanie wzajemnej lojalności (dzięki ukierunkowaniu firmy na indywidualne potrzeby klientów)</a:t>
            </a:r>
          </a:p>
          <a:p>
            <a:pPr lvl="1"/>
            <a:r>
              <a:rPr lang="pl-PL" dirty="0"/>
              <a:t>g</a:t>
            </a:r>
            <a:r>
              <a:rPr lang="pl-PL" dirty="0" smtClean="0"/>
              <a:t>łosi potrzebę zintegrowania kultury organizacyjnej, zasobów strategicznych, systemu zarządzania oraz kompetencji kadry menedżerskiej i pracowników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056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285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Strategie i etapy rozwoju firm według A. D. </a:t>
            </a:r>
            <a:r>
              <a:rPr lang="pl-PL" sz="2800" b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Chandler’a</a:t>
            </a:r>
            <a:endParaRPr lang="pl-PL" sz="28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7389" y="899410"/>
            <a:ext cx="11797259" cy="38217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	Ze względu na : charakter otoczenia (rynkowego, gospodarczego, politycznego, społecznego, orientację i mentalność zarządu firmy, strategię rozwoju firmy, strukturę zarządzania, w rozwoju przedsiębiorstw można wyróżnić następujące etapy:</a:t>
            </a:r>
          </a:p>
          <a:p>
            <a:pPr marL="0" indent="0">
              <a:buNone/>
            </a:pPr>
            <a:r>
              <a:rPr lang="pl-PL" dirty="0" smtClean="0"/>
              <a:t>Etap produkcji masowej („etap produkcyjny”: lata 1900-1930)</a:t>
            </a:r>
          </a:p>
          <a:p>
            <a:pPr marL="274320" lvl="1" indent="0">
              <a:buNone/>
            </a:pPr>
            <a:r>
              <a:rPr lang="pl-PL" sz="2000" b="1" dirty="0">
                <a:solidFill>
                  <a:srgbClr val="0070C0"/>
                </a:solidFill>
              </a:rPr>
              <a:t>s</a:t>
            </a:r>
            <a:r>
              <a:rPr lang="pl-PL" sz="2000" b="1" dirty="0" smtClean="0">
                <a:solidFill>
                  <a:srgbClr val="0070C0"/>
                </a:solidFill>
              </a:rPr>
              <a:t>trategia ekspansji ilościowej </a:t>
            </a:r>
            <a:r>
              <a:rPr lang="pl-PL" dirty="0" smtClean="0"/>
              <a:t>- powielanie tej samej produkcji, ewentualnie z niewielkimi zmianami; rozwój poprzez rozbudowę lub budowę nowych zakładów i integrację poziomą (Ford – masowa produkcja jednego prostego modelu, taniego, w jednym kolorze Forda T)</a:t>
            </a:r>
          </a:p>
        </p:txBody>
      </p:sp>
      <p:sp>
        <p:nvSpPr>
          <p:cNvPr id="4" name="Prostokąt 3"/>
          <p:cNvSpPr/>
          <p:nvPr/>
        </p:nvSpPr>
        <p:spPr>
          <a:xfrm>
            <a:off x="167390" y="3008643"/>
            <a:ext cx="1179725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/>
              <a:t>Etap masowego marketingu („etap marketingowy”: </a:t>
            </a:r>
            <a:r>
              <a:rPr lang="pl-PL" sz="2000" dirty="0" smtClean="0"/>
              <a:t>1930-1950)</a:t>
            </a:r>
          </a:p>
          <a:p>
            <a:pPr lvl="1"/>
            <a:r>
              <a:rPr lang="pl-PL" sz="1900" b="1" dirty="0" smtClean="0">
                <a:solidFill>
                  <a:srgbClr val="0070C0"/>
                </a:solidFill>
              </a:rPr>
              <a:t>strategia marketingowa </a:t>
            </a:r>
            <a:r>
              <a:rPr lang="pl-PL" dirty="0" smtClean="0"/>
              <a:t>– opierała się na analizach rynku, aktywnej promocji i sprzedaży wyrobów, odpowiedniej polityce cenowej i nowych kanałach dystrybucji; zmiany w otoczeniu ekonomicznym, politycznym i społecznym wymusiły ograniczenie produkcyjnych </a:t>
            </a:r>
            <a:r>
              <a:rPr lang="pl-PL" dirty="0" err="1" smtClean="0"/>
              <a:t>zachowań</a:t>
            </a:r>
            <a:r>
              <a:rPr lang="pl-PL" dirty="0" smtClean="0"/>
              <a:t> firm; strategia ekspansji ilościowej nie zapewniała już sukcesu, a władza w firmach zaczęła przechodzić z rąk kierowników produkcyjnych do rąk kierowników marketingu; wzrost dochodów spowodował indywidualizację konsumentów, co wymagało różnicowania produktów i zabiegania o klienta (General Motors: na podstawie analiz rynku wprowadziła do produkcji kilka modeli samochodów, czym wygrała konkurencję z Fordem o prymat na rynku samochodowym); zaostrzenie konkurencji zmusiło firmy do lepszej obsługi klienta, aktywniejszej reklamy i obniżki kosztów poprzez integrację w kierunku źródeł zaopatrzenia i w kierunku rynku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3246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9312" y="254833"/>
            <a:ext cx="10515600" cy="744147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0070C0"/>
                </a:solidFill>
                <a:latin typeface="Arial Narrow" panose="020B0606020202030204" pitchFamily="34" charset="0"/>
              </a:rPr>
              <a:t>Strategie i etapy rozwoju firm według A. D. </a:t>
            </a:r>
            <a:r>
              <a:rPr lang="pl-PL" sz="2800" b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Chandler’a</a:t>
            </a:r>
            <a:endParaRPr lang="pl-PL" sz="28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9312" y="1253813"/>
            <a:ext cx="1001342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dirty="0" smtClean="0"/>
              <a:t>Etap </a:t>
            </a:r>
            <a:r>
              <a:rPr lang="pl-PL" dirty="0"/>
              <a:t>marketingu totalnego („etap globalny”: od 1950)</a:t>
            </a:r>
          </a:p>
          <a:p>
            <a:pPr marL="274320" lvl="1" indent="0">
              <a:buNone/>
            </a:pPr>
            <a:r>
              <a:rPr lang="pl-PL" sz="2000" b="1" dirty="0">
                <a:solidFill>
                  <a:srgbClr val="0070C0"/>
                </a:solidFill>
              </a:rPr>
              <a:t>strategia ekspansji / globalizacji i dywersyfikacji </a:t>
            </a:r>
            <a:r>
              <a:rPr lang="pl-PL" sz="2000" dirty="0"/>
              <a:t>- wzrost tempa zmian w otoczeniu, zwiększenie jego złożoności i niepewności; przyspieszenie postępu technologicznego, zdecydowane nasilenie oddziaływania politycznego i społecznego na firmy, wprowadzenie wielu ograniczeń i zakazów związanych z polityką społeczną i ochroną środowiska, znaczące oddziaływanie różnych organizacji i stowarzyszeń, partii politycznych, ekologicznych, stowarzyszeń konsumentów, które wywierają coraz większy wpływ na działanie </a:t>
            </a:r>
            <a:r>
              <a:rPr lang="pl-PL" sz="2000" dirty="0" err="1"/>
              <a:t>fim</a:t>
            </a:r>
            <a:r>
              <a:rPr lang="pl-PL" sz="2000" dirty="0"/>
              <a:t>, wpływając na zmianę ich celów; większe wymagania i świadomość nabywców, wzmożona konkurencja i wzrost zagrożeń dla działalności firm doprowadziły do poszukiwania nowych rynków zbytu oraz do nowych rodzajów działalności (dywersyfikacja firm) i zmian w strukturach organizacyjnych firm na zdecentralizowane, np. </a:t>
            </a:r>
            <a:r>
              <a:rPr lang="pl-PL" sz="2000" dirty="0" err="1"/>
              <a:t>dywizjonalne</a:t>
            </a:r>
            <a:r>
              <a:rPr lang="pl-PL" sz="2000" dirty="0"/>
              <a:t> (Standard </a:t>
            </a:r>
            <a:r>
              <a:rPr lang="pl-PL" sz="2000" dirty="0" err="1"/>
              <a:t>Oil</a:t>
            </a:r>
            <a:r>
              <a:rPr lang="pl-PL" sz="2000" dirty="0"/>
              <a:t>, </a:t>
            </a:r>
            <a:r>
              <a:rPr lang="pl-PL" sz="2000" dirty="0" err="1"/>
              <a:t>DuPont</a:t>
            </a:r>
            <a:r>
              <a:rPr lang="pl-PL" sz="2000" dirty="0"/>
              <a:t>, General Motors, </a:t>
            </a:r>
            <a:r>
              <a:rPr lang="pl-PL" sz="2000" dirty="0" err="1"/>
              <a:t>Sears</a:t>
            </a:r>
            <a:r>
              <a:rPr lang="pl-PL" sz="2000" dirty="0"/>
              <a:t>);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439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8844" y="447563"/>
            <a:ext cx="11538857" cy="4740049"/>
          </a:xfrm>
        </p:spPr>
        <p:txBody>
          <a:bodyPr>
            <a:normAutofit fontScale="92500" lnSpcReduction="20000"/>
          </a:bodyPr>
          <a:lstStyle/>
          <a:p>
            <a:r>
              <a:rPr lang="pl-PL" b="1" dirty="0" smtClean="0">
                <a:solidFill>
                  <a:srgbClr val="0070C0"/>
                </a:solidFill>
              </a:rPr>
              <a:t>Badania </a:t>
            </a:r>
            <a:r>
              <a:rPr lang="pl-PL" b="1" dirty="0" err="1" smtClean="0">
                <a:solidFill>
                  <a:srgbClr val="0070C0"/>
                </a:solidFill>
              </a:rPr>
              <a:t>Chandler’a</a:t>
            </a:r>
            <a:r>
              <a:rPr lang="pl-PL" b="1" dirty="0" smtClean="0">
                <a:solidFill>
                  <a:srgbClr val="0070C0"/>
                </a:solidFill>
              </a:rPr>
              <a:t> – osiągnięcia:</a:t>
            </a:r>
          </a:p>
          <a:p>
            <a:pPr lvl="1"/>
            <a:r>
              <a:rPr lang="pl-PL" dirty="0"/>
              <a:t>u</a:t>
            </a:r>
            <a:r>
              <a:rPr lang="pl-PL" dirty="0" smtClean="0"/>
              <a:t>dowodnił, że strategie rozwoju są typowe dla określonych etapów rozwoju, wdrażane przez poszczególne firmy w danym okresie charakteryzują się tą samą zasadą</a:t>
            </a:r>
          </a:p>
          <a:p>
            <a:pPr lvl="1"/>
            <a:r>
              <a:rPr lang="pl-PL" dirty="0"/>
              <a:t>n</a:t>
            </a:r>
            <a:r>
              <a:rPr lang="pl-PL" dirty="0" smtClean="0"/>
              <a:t>a pierwszym etapie ekspansja firm przebiegała w kierunku poziomym, na drugim etapie w kierunku pionowym, a na trzecim – w kierunku dywersyfikacji, zatem można tu mówić o określonym </a:t>
            </a: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historycznym modelu rozwoju przedsiębiorstwa</a:t>
            </a:r>
            <a:r>
              <a:rPr lang="pl-PL" dirty="0" smtClean="0"/>
              <a:t>, który w aspekcie </a:t>
            </a:r>
            <a:r>
              <a:rPr lang="pl-PL" dirty="0" err="1" smtClean="0"/>
              <a:t>zachowań</a:t>
            </a:r>
            <a:r>
              <a:rPr lang="pl-PL" dirty="0" smtClean="0"/>
              <a:t> strategicznych, można przedstawić jako sekwencję typowych strategii podejmowanych przez większość firm w kolejnych etapach rozwoju i są to:</a:t>
            </a:r>
          </a:p>
          <a:p>
            <a:pPr marL="457200" lvl="1" indent="0">
              <a:buNone/>
            </a:pPr>
            <a:endParaRPr lang="pl-PL" i="1" dirty="0" smtClean="0">
              <a:latin typeface="Arial Narrow" panose="020B0606020202030204" pitchFamily="34" charset="0"/>
            </a:endParaRPr>
          </a:p>
          <a:p>
            <a:pPr marL="457200" lvl="1" indent="0">
              <a:buNone/>
            </a:pPr>
            <a:endParaRPr lang="pl-PL" i="1" dirty="0" smtClean="0">
              <a:latin typeface="Arial Narrow" panose="020B0606020202030204" pitchFamily="34" charset="0"/>
            </a:endParaRPr>
          </a:p>
          <a:p>
            <a:pPr marL="457200" lvl="1" indent="0">
              <a:buNone/>
            </a:pPr>
            <a:endParaRPr lang="pl-PL" sz="1400" i="1" dirty="0" smtClean="0">
              <a:latin typeface="Arial Narrow" panose="020B0606020202030204" pitchFamily="34" charset="0"/>
            </a:endParaRPr>
          </a:p>
          <a:p>
            <a:pPr marL="457200" lvl="1" indent="0">
              <a:buNone/>
            </a:pPr>
            <a:endParaRPr lang="pl-PL" sz="1400" i="1" dirty="0" smtClean="0">
              <a:latin typeface="Arial Narrow" panose="020B0606020202030204" pitchFamily="34" charset="0"/>
            </a:endParaRPr>
          </a:p>
          <a:p>
            <a:pPr marL="457200" lvl="1" indent="0">
              <a:buNone/>
            </a:pPr>
            <a:endParaRPr lang="pl-PL" sz="1400" i="1" dirty="0">
              <a:latin typeface="Arial Narrow" panose="020B0606020202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pl-PL" dirty="0"/>
              <a:t>t</a:t>
            </a:r>
            <a:r>
              <a:rPr lang="pl-PL" dirty="0" smtClean="0"/>
              <a:t>en historyczny model został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pl-PL" dirty="0" smtClean="0"/>
              <a:t>przekształcony na </a:t>
            </a: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nowo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powstałego przedsiębiorstwa</a:t>
            </a:r>
            <a:r>
              <a:rPr lang="pl-PL" dirty="0" smtClean="0"/>
              <a:t>,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pl-PL" dirty="0" smtClean="0"/>
              <a:t>niezależnie od okresu, w którym powstało: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844" y="2545551"/>
            <a:ext cx="8261091" cy="84387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0756" y="4338524"/>
            <a:ext cx="5854894" cy="849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03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14793" y="365126"/>
            <a:ext cx="11362545" cy="834088"/>
          </a:xfrm>
        </p:spPr>
        <p:txBody>
          <a:bodyPr>
            <a:noAutofit/>
          </a:bodyPr>
          <a:lstStyle/>
          <a:p>
            <a:r>
              <a:rPr lang="pl-PL" sz="2800" b="1" dirty="0" smtClean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Klasyczne definicje strategii jako planu działania dotyczącego przyszłości bądź jako zbioru celów lub planów</a:t>
            </a:r>
            <a:endParaRPr lang="pl-PL" sz="2800" b="1" dirty="0">
              <a:solidFill>
                <a:srgbClr val="0070C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4793" y="1465861"/>
            <a:ext cx="11632368" cy="4351338"/>
          </a:xfrm>
        </p:spPr>
        <p:txBody>
          <a:bodyPr>
            <a:normAutofit fontScale="92500" lnSpcReduction="10000"/>
          </a:bodyPr>
          <a:lstStyle/>
          <a:p>
            <a:r>
              <a:rPr lang="pl-PL" b="1" dirty="0" smtClean="0"/>
              <a:t>A. Chandler</a:t>
            </a:r>
            <a:r>
              <a:rPr lang="pl-PL" dirty="0" smtClean="0"/>
              <a:t>: określa długookresowe cele i zamierzenia przedsiębiorstwa, kierunki działania oraz alokację zasobów niezbędnych do osiągnięcia tych celów</a:t>
            </a:r>
          </a:p>
          <a:p>
            <a:r>
              <a:rPr lang="pl-PL" b="1" dirty="0" smtClean="0"/>
              <a:t>R. </a:t>
            </a:r>
            <a:r>
              <a:rPr lang="pl-PL" b="1" dirty="0" err="1" smtClean="0"/>
              <a:t>Ackoff</a:t>
            </a:r>
            <a:r>
              <a:rPr lang="pl-PL" dirty="0" smtClean="0"/>
              <a:t>: dotyczy długookresowych celów i sposobów ich osiągania wpływających na system jako całość</a:t>
            </a:r>
          </a:p>
          <a:p>
            <a:r>
              <a:rPr lang="pl-PL" b="1" dirty="0" smtClean="0"/>
              <a:t>D. </a:t>
            </a:r>
            <a:r>
              <a:rPr lang="pl-PL" b="1" dirty="0" err="1" smtClean="0"/>
              <a:t>Schendel</a:t>
            </a:r>
            <a:r>
              <a:rPr lang="pl-PL" b="1" dirty="0" smtClean="0"/>
              <a:t> i K. </a:t>
            </a:r>
            <a:r>
              <a:rPr lang="pl-PL" b="1" dirty="0" err="1" smtClean="0"/>
              <a:t>Hatten</a:t>
            </a:r>
            <a:r>
              <a:rPr lang="pl-PL" dirty="0" smtClean="0"/>
              <a:t>: główne cele organizacji, podstawowe plany działania dobrane do realizacji tych celów i sposoby alokacji zasobów wykorzystane do zapewnienia relacji między organizacją a jej otoczeniem</a:t>
            </a:r>
          </a:p>
          <a:p>
            <a:r>
              <a:rPr lang="pl-PL" b="1" dirty="0" smtClean="0"/>
              <a:t>W. </a:t>
            </a:r>
            <a:r>
              <a:rPr lang="pl-PL" b="1" dirty="0" err="1" smtClean="0"/>
              <a:t>Glueck</a:t>
            </a:r>
            <a:r>
              <a:rPr lang="pl-PL" dirty="0" smtClean="0"/>
              <a:t>: nadrzędny i integralny plan, określający korzyści firmy w związku z oczekiwaniami i wyzwaniami otoczenia</a:t>
            </a:r>
          </a:p>
          <a:p>
            <a:r>
              <a:rPr lang="pl-PL" b="1" dirty="0" smtClean="0"/>
              <a:t>H. </a:t>
            </a:r>
            <a:r>
              <a:rPr lang="pl-PL" b="1" dirty="0" err="1" smtClean="0"/>
              <a:t>Koontz</a:t>
            </a:r>
            <a:r>
              <a:rPr lang="pl-PL" dirty="0" smtClean="0"/>
              <a:t>: ogólny program ukierunkowany na możliwie pełne wykorzystanie potencjału wytwórczego systemu dla osiągnięcia założonych celów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7508312" y="-86187"/>
            <a:ext cx="4169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Istota strategii i zarządzania strategicznego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5822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08707" y="222217"/>
            <a:ext cx="10058400" cy="609650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solidFill>
                  <a:srgbClr val="004D86"/>
                </a:solidFill>
                <a:latin typeface="Arial Narrow" panose="020B0606020202030204" pitchFamily="34" charset="0"/>
              </a:rPr>
              <a:t>Trzy wymiary strategii:</a:t>
            </a:r>
            <a:endParaRPr lang="pl-PL" sz="2800" b="1" dirty="0">
              <a:solidFill>
                <a:srgbClr val="004D86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9784" y="704539"/>
            <a:ext cx="11158227" cy="5291527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r>
              <a:rPr lang="pl-PL" sz="3200" dirty="0"/>
              <a:t>P</a:t>
            </a:r>
            <a:r>
              <a:rPr lang="pl-PL" sz="3200" dirty="0" smtClean="0"/>
              <a:t>roces tworzenia strategii</a:t>
            </a:r>
          </a:p>
          <a:p>
            <a:pPr marL="457200" indent="-457200">
              <a:buAutoNum type="arabicPeriod"/>
            </a:pPr>
            <a:r>
              <a:rPr lang="pl-PL" sz="3200" dirty="0"/>
              <a:t>K</a:t>
            </a:r>
            <a:r>
              <a:rPr lang="pl-PL" sz="3200" dirty="0" smtClean="0"/>
              <a:t>ontekst strategiczny</a:t>
            </a:r>
          </a:p>
          <a:p>
            <a:pPr marL="457200" indent="-457200">
              <a:buAutoNum type="arabicPeriod"/>
            </a:pPr>
            <a:r>
              <a:rPr lang="pl-PL" sz="3200" dirty="0" smtClean="0"/>
              <a:t>Treść strategii</a:t>
            </a:r>
          </a:p>
          <a:p>
            <a:pPr marL="0" indent="0">
              <a:buNone/>
            </a:pPr>
            <a:endParaRPr lang="pl-PL" dirty="0"/>
          </a:p>
          <a:p>
            <a:pPr marL="457200" indent="-457200">
              <a:buAutoNum type="arabicPeriod"/>
            </a:pPr>
            <a:r>
              <a:rPr lang="pl-PL" sz="3200" dirty="0"/>
              <a:t>A</a:t>
            </a:r>
            <a:r>
              <a:rPr lang="pl-PL" sz="3200" dirty="0" smtClean="0"/>
              <a:t>naliza strategiczna</a:t>
            </a:r>
          </a:p>
          <a:p>
            <a:pPr marL="457200" indent="-457200">
              <a:buAutoNum type="arabicPeriod"/>
            </a:pPr>
            <a:r>
              <a:rPr lang="pl-PL" sz="3200" dirty="0" smtClean="0"/>
              <a:t>Ocena pozycji strategicznej przedsiębiorstwa – określenie misji, wizji i celów</a:t>
            </a:r>
          </a:p>
          <a:p>
            <a:pPr marL="457200" indent="-457200">
              <a:buAutoNum type="arabicPeriod"/>
            </a:pPr>
            <a:r>
              <a:rPr lang="pl-PL" sz="3200" dirty="0" smtClean="0"/>
              <a:t>Formułowanie i wybór strategii</a:t>
            </a:r>
          </a:p>
          <a:p>
            <a:pPr marL="457200" indent="-457200">
              <a:buAutoNum type="arabicPeriod"/>
            </a:pPr>
            <a:r>
              <a:rPr lang="pl-PL" sz="3200" dirty="0" smtClean="0"/>
              <a:t>Wdrażanie strategii</a:t>
            </a:r>
          </a:p>
          <a:p>
            <a:pPr marL="0" indent="0">
              <a:buNone/>
            </a:pPr>
            <a:endParaRPr lang="pl-PL" sz="1000" dirty="0" smtClean="0"/>
          </a:p>
          <a:p>
            <a:pPr marL="0" indent="0">
              <a:buNone/>
            </a:pPr>
            <a:r>
              <a:rPr lang="pl-PL" sz="3600" b="1" dirty="0" smtClean="0">
                <a:solidFill>
                  <a:srgbClr val="004D86"/>
                </a:solidFill>
                <a:latin typeface="Arial Narrow" panose="020B0606020202030204" pitchFamily="34" charset="0"/>
              </a:rPr>
              <a:t>DWA PODEJŚCIA DO UMIEJSCOWIENIA FORMUŁOWANIA MISJI I CELÓW W PROCESIE ZARZĄDZANIA STRATEGICZNEGO:</a:t>
            </a:r>
          </a:p>
          <a:p>
            <a:pPr marL="457200" indent="-457200">
              <a:buAutoNum type="arabicPeriod"/>
            </a:pPr>
            <a:r>
              <a:rPr lang="pl-PL" sz="3600" dirty="0" smtClean="0"/>
              <a:t>Normatywne</a:t>
            </a:r>
            <a:endParaRPr lang="pl-PL" sz="3600" dirty="0"/>
          </a:p>
          <a:p>
            <a:pPr marL="457200" indent="-457200">
              <a:buAutoNum type="arabicPeriod"/>
            </a:pPr>
            <a:r>
              <a:rPr lang="pl-PL" sz="3600" dirty="0" smtClean="0"/>
              <a:t>Procesowe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2808707" y="1618939"/>
            <a:ext cx="10058400" cy="772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 smtClean="0">
                <a:solidFill>
                  <a:srgbClr val="004D86"/>
                </a:solidFill>
                <a:latin typeface="Arial Narrow" panose="020B0606020202030204" pitchFamily="34" charset="0"/>
              </a:rPr>
              <a:t>Etapy procesu formułowania strategii:</a:t>
            </a:r>
            <a:endParaRPr lang="pl-PL" sz="2800" b="1" dirty="0">
              <a:solidFill>
                <a:srgbClr val="004D86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69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848" y="234224"/>
            <a:ext cx="10058400" cy="924443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NORMATYWNY MODEL ZARZĄDZANIA STRATEGICZNEGO </a:t>
            </a:r>
            <a:endParaRPr lang="pl-PL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848" y="1203638"/>
            <a:ext cx="9468237" cy="426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67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9828" y="199819"/>
            <a:ext cx="10058400" cy="534699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Model procesowy zarządzania strategicznego</a:t>
            </a:r>
            <a:endParaRPr lang="pl-PL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8879" y="734518"/>
            <a:ext cx="8049718" cy="4213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3191" y="170253"/>
            <a:ext cx="10515600" cy="774127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ZINTEGROWANY PROCES ZARZĄDANIA STRATEGICZNEGO</a:t>
            </a:r>
            <a:endParaRPr lang="pl-PL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62659" y="1184223"/>
            <a:ext cx="10134600" cy="4351338"/>
          </a:xfrm>
        </p:spPr>
        <p:txBody>
          <a:bodyPr>
            <a:normAutofit fontScale="92500" lnSpcReduction="20000"/>
          </a:bodyPr>
          <a:lstStyle/>
          <a:p>
            <a:r>
              <a:rPr lang="pl-PL" dirty="0" smtClean="0"/>
              <a:t>ANALIZA STRATEGICZNA</a:t>
            </a:r>
          </a:p>
          <a:p>
            <a:pPr lvl="1"/>
            <a:r>
              <a:rPr lang="pl-PL" dirty="0" smtClean="0"/>
              <a:t>Analiza otoczenia</a:t>
            </a:r>
          </a:p>
          <a:p>
            <a:pPr lvl="1"/>
            <a:r>
              <a:rPr lang="pl-PL" dirty="0" smtClean="0"/>
              <a:t>Analiza organizacji</a:t>
            </a:r>
          </a:p>
          <a:p>
            <a:r>
              <a:rPr lang="pl-PL" dirty="0" smtClean="0"/>
              <a:t>FORMUŁOWANIE STRATEGII </a:t>
            </a:r>
          </a:p>
          <a:p>
            <a:r>
              <a:rPr lang="pl-PL" dirty="0" smtClean="0"/>
              <a:t>WDRAŻANIE STRATEGII</a:t>
            </a:r>
          </a:p>
          <a:p>
            <a:pPr lvl="1"/>
            <a:r>
              <a:rPr lang="pl-PL" dirty="0" smtClean="0"/>
              <a:t>Organizacja</a:t>
            </a:r>
          </a:p>
          <a:p>
            <a:pPr lvl="1"/>
            <a:r>
              <a:rPr lang="pl-PL" dirty="0" smtClean="0"/>
              <a:t>Kontrola</a:t>
            </a:r>
          </a:p>
          <a:p>
            <a:pPr lvl="1"/>
            <a:r>
              <a:rPr lang="pl-PL" dirty="0" smtClean="0"/>
              <a:t>ocena</a:t>
            </a:r>
          </a:p>
          <a:p>
            <a:r>
              <a:rPr lang="pl-PL" dirty="0" smtClean="0"/>
              <a:t>PODMIOTOWY ASPEKT TWORZENIA STARTEGII  - 4 POZIOMY FORMUŁOWANIA STRATEGII</a:t>
            </a:r>
          </a:p>
          <a:p>
            <a:r>
              <a:rPr lang="pl-PL" dirty="0" smtClean="0"/>
              <a:t>MISJA WIZJA I CELE STRATEGICZNE</a:t>
            </a:r>
          </a:p>
          <a:p>
            <a:r>
              <a:rPr lang="pl-PL" dirty="0" smtClean="0"/>
              <a:t>UWARUNKOWANIA KULTUROWE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681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6866" y="559999"/>
            <a:ext cx="10515600" cy="609236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Cztery główne poziomy tworzenia strategii</a:t>
            </a:r>
            <a:endParaRPr lang="pl-PL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6523" y="1558977"/>
            <a:ext cx="11165943" cy="4365023"/>
          </a:xfrm>
        </p:spPr>
        <p:txBody>
          <a:bodyPr>
            <a:normAutofit/>
          </a:bodyPr>
          <a:lstStyle/>
          <a:p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Poziom sieci </a:t>
            </a:r>
            <a:r>
              <a:rPr lang="pl-PL" sz="2200" dirty="0" smtClean="0"/>
              <a:t>(najwyższy) – strategie tworzenia i rozwoju sieci przedsiębiorstw (wykorzystanie zasobów i umiejętności innych przedsiębiorstw przez współpracę: alianse strategiczne, outsourcing, zintegrowane łańcuchy dostaw, klastry, zrzeszenia, stowarzyszenia, konsorcja)</a:t>
            </a:r>
          </a:p>
          <a:p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Poziom przedsiębiorstwa </a:t>
            </a:r>
            <a:r>
              <a:rPr lang="pl-PL" sz="2200" dirty="0" smtClean="0"/>
              <a:t>– strategie rozwoju przedsiębiorstwa (opracowanie, wdrożenie, kontrola i weryfikacja strategii funkcjonalnych – marketingowych, finansowych, produkcji i zaopatrzenia, rozwoju kadr, innowacji) tworzone i wdrażane przez poszczególne działy, komórki przedsiębiorstwa) dotyczące: specjalizacji, dywersyfikacji czy umiędzynarodowienia, wizji i misji przedsiębiorstwa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176207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1033073" y="679920"/>
            <a:ext cx="10515600" cy="624226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Cztery główne poziomy tworzenia strategii</a:t>
            </a:r>
            <a:endParaRPr lang="pl-PL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8398" y="1963711"/>
            <a:ext cx="10515600" cy="4152275"/>
          </a:xfrm>
        </p:spPr>
        <p:txBody>
          <a:bodyPr>
            <a:normAutofit/>
          </a:bodyPr>
          <a:lstStyle/>
          <a:p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Poziom </a:t>
            </a:r>
            <a:r>
              <a:rPr lang="pl-PL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biznesu </a:t>
            </a:r>
            <a:r>
              <a:rPr lang="pl-PL" sz="2200" dirty="0"/>
              <a:t>– strategie konkurencji strategicznych jednostek biznesu /SJB/ (np. zakłady, filie, oddziały, spółki-córki – wyodrębnione jednostki organizacyjne, autonomiczne w zakresie decyzji operatywnych, powiązane bezpośrednio z rynkiem, tworzone albo dla określonych grup produktów czy usług, albo dla określonych grup rynków geograficznych (rynków różnych krajów)) dotyczące: rynkowych strategii konkurencji, zasobowych strategii konkurencji</a:t>
            </a:r>
          </a:p>
          <a:p>
            <a:r>
              <a:rPr lang="pl-PL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Poziom</a:t>
            </a:r>
            <a:r>
              <a:rPr lang="pl-PL" sz="2200" b="1" dirty="0"/>
              <a:t> </a:t>
            </a:r>
            <a:r>
              <a:rPr lang="pl-PL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funkcjonalny</a:t>
            </a:r>
            <a:r>
              <a:rPr lang="pl-PL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200" dirty="0"/>
              <a:t>(najniższy)– strategie funkcjonalne (przygotowywane na podstawie wytycznych dotyczących założeń i koncepcji ogólnej strategii konkurencji opracowanej na trzecim i drugim poziomie (przedsiębiorstwa i biznesu); dotyczy  wyspecjalizowanych działów, jakie są wyodrębnione w strukturze organizacyjnej</a:t>
            </a:r>
          </a:p>
          <a:p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87299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4186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Misja, wizja, cele strategiczne – hierarchia celów</a:t>
            </a:r>
            <a:endParaRPr lang="pl-PL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674558" y="1415883"/>
            <a:ext cx="6820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rgbClr val="0070C0"/>
                </a:solidFill>
              </a:rPr>
              <a:t>Przetrwanie i rozwój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74558" y="2001512"/>
            <a:ext cx="7000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rgbClr val="0070C0"/>
                </a:solidFill>
              </a:rPr>
              <a:t>Zrównoważone funkcjonowanie (dostęp do zasobów koniecznych dla istnienia i rozwoju firmy)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674558" y="3091669"/>
            <a:ext cx="6820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rgbClr val="0070C0"/>
                </a:solidFill>
              </a:rPr>
              <a:t>Maksymalizacja zysku (w przypadku organizacji rynkowych)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674558" y="3967641"/>
            <a:ext cx="6820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rgbClr val="0070C0"/>
                </a:solidFill>
              </a:rPr>
              <a:t>Wytwarzanie społecznie użytecznych dóbr i usług (pełnienie funkcji na rzecz otoczenia)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816340" y="5035253"/>
            <a:ext cx="6536960" cy="369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rgbClr val="0070C0"/>
                </a:solidFill>
              </a:rPr>
              <a:t>Realizacja zamierzeń, działań, zadań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7240250" y="1415884"/>
            <a:ext cx="3687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chemeClr val="accent6">
                    <a:lumMod val="50000"/>
                  </a:schemeClr>
                </a:solidFill>
              </a:rPr>
              <a:t>Cele najwyższego rzędu</a:t>
            </a:r>
          </a:p>
          <a:p>
            <a:pPr algn="ctr"/>
            <a:r>
              <a:rPr lang="pl-PL" b="1" dirty="0" smtClean="0">
                <a:solidFill>
                  <a:schemeClr val="accent6">
                    <a:lumMod val="50000"/>
                  </a:schemeClr>
                </a:solidFill>
              </a:rPr>
              <a:t>(główne wartości organizacji)</a:t>
            </a:r>
            <a:endParaRPr lang="pl-PL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7240250" y="4866211"/>
            <a:ext cx="3687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chemeClr val="accent6">
                    <a:lumMod val="50000"/>
                  </a:schemeClr>
                </a:solidFill>
              </a:rPr>
              <a:t>Cele najniższego rzędu</a:t>
            </a:r>
          </a:p>
          <a:p>
            <a:pPr algn="ctr"/>
            <a:r>
              <a:rPr lang="pl-PL" b="1" dirty="0" smtClean="0">
                <a:solidFill>
                  <a:schemeClr val="accent6">
                    <a:lumMod val="50000"/>
                  </a:schemeClr>
                </a:solidFill>
              </a:rPr>
              <a:t>(konkretne efekty działań)</a:t>
            </a:r>
            <a:endParaRPr lang="pl-PL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Strzałka w dół 10"/>
          <p:cNvSpPr/>
          <p:nvPr/>
        </p:nvSpPr>
        <p:spPr>
          <a:xfrm>
            <a:off x="3492708" y="1785215"/>
            <a:ext cx="524656" cy="277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 w dół 11"/>
          <p:cNvSpPr/>
          <p:nvPr/>
        </p:nvSpPr>
        <p:spPr>
          <a:xfrm>
            <a:off x="3492708" y="2786523"/>
            <a:ext cx="524656" cy="277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 w dół 12"/>
          <p:cNvSpPr/>
          <p:nvPr/>
        </p:nvSpPr>
        <p:spPr>
          <a:xfrm>
            <a:off x="3492708" y="3630858"/>
            <a:ext cx="524656" cy="277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trzałka w dół 13"/>
          <p:cNvSpPr/>
          <p:nvPr/>
        </p:nvSpPr>
        <p:spPr>
          <a:xfrm>
            <a:off x="3492708" y="4742240"/>
            <a:ext cx="524656" cy="277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249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4715" y="29982"/>
            <a:ext cx="11392524" cy="594660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Uwarunkowania kulturowe zarządzania strategicznego</a:t>
            </a:r>
            <a:endParaRPr lang="pl-PL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434715" y="884421"/>
            <a:ext cx="599606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/>
              <a:t>Modele międzykulturowej interakcji</a:t>
            </a:r>
          </a:p>
          <a:p>
            <a:pPr marL="342900" indent="-342900">
              <a:buAutoNum type="arabicPeriod"/>
            </a:pPr>
            <a:r>
              <a:rPr lang="pl-PL" sz="2000" b="1" dirty="0" smtClean="0">
                <a:solidFill>
                  <a:srgbClr val="0070C0"/>
                </a:solidFill>
              </a:rPr>
              <a:t>Model kulturowej dominacji </a:t>
            </a:r>
            <a:r>
              <a:rPr lang="pl-PL" sz="2000" dirty="0" smtClean="0"/>
              <a:t>– polega na narzucaniu norm i wartości kultury macierzystej całej organizacji lub jej partnerom; kultura macierzysta dominuje, a pozostałe są ignorowane lub dyskryminowane</a:t>
            </a:r>
          </a:p>
          <a:p>
            <a:pPr marL="342900" indent="-342900">
              <a:buAutoNum type="arabicPeriod"/>
            </a:pPr>
            <a:r>
              <a:rPr lang="pl-PL" sz="2000" b="1" dirty="0" smtClean="0">
                <a:solidFill>
                  <a:srgbClr val="0070C0"/>
                </a:solidFill>
              </a:rPr>
              <a:t>Model kulturowego współistnienia </a:t>
            </a:r>
            <a:r>
              <a:rPr lang="pl-PL" sz="2000" dirty="0" smtClean="0"/>
              <a:t>– stosowany w sytuacji dużych różnic kulturowych partnerów biznesowych, przy jednoczesnym braku woli do silnej integracji; współpraca koncentruje się na wspólnych celach i podobieństwach</a:t>
            </a:r>
          </a:p>
          <a:p>
            <a:pPr marL="342900" indent="-342900">
              <a:buAutoNum type="arabicPeriod"/>
            </a:pPr>
            <a:r>
              <a:rPr lang="pl-PL" sz="2000" b="1" dirty="0" smtClean="0">
                <a:solidFill>
                  <a:srgbClr val="0070C0"/>
                </a:solidFill>
              </a:rPr>
              <a:t>Model współpracy kulturowej </a:t>
            </a:r>
            <a:r>
              <a:rPr lang="pl-PL" sz="2000" dirty="0" smtClean="0"/>
              <a:t>– zakłada możliwość wykreowania nowych wartości, rozwiązań organizacyjnych opartych na różnych kulturach</a:t>
            </a:r>
            <a:endParaRPr lang="pl-PL" sz="2000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0859" y="686372"/>
            <a:ext cx="5741233" cy="4489525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6670624" y="5186903"/>
            <a:ext cx="457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Góra lodowa kultury organizacyjnej według E. H. </a:t>
            </a:r>
            <a:r>
              <a:rPr lang="pl-PL" dirty="0" err="1" smtClean="0"/>
              <a:t>Scheina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448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59764" y="365126"/>
            <a:ext cx="10994036" cy="1028960"/>
          </a:xfrm>
        </p:spPr>
        <p:txBody>
          <a:bodyPr>
            <a:noAutofit/>
          </a:bodyPr>
          <a:lstStyle/>
          <a:p>
            <a:r>
              <a:rPr lang="pl-PL" sz="28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Klasyczne określenia strategii jako zbioru zasad zachowanie się organizacji lub wzorców podejmowania decyzji rozwojowych</a:t>
            </a:r>
            <a:endParaRPr lang="pl-PL" sz="28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9764" y="1394086"/>
            <a:ext cx="11422505" cy="4351338"/>
          </a:xfrm>
        </p:spPr>
        <p:txBody>
          <a:bodyPr>
            <a:normAutofit lnSpcReduction="10000"/>
          </a:bodyPr>
          <a:lstStyle/>
          <a:p>
            <a:r>
              <a:rPr lang="pl-PL" b="1" dirty="0" smtClean="0"/>
              <a:t>H. Simon</a:t>
            </a:r>
            <a:r>
              <a:rPr lang="pl-PL" dirty="0" smtClean="0"/>
              <a:t>: ciąg decyzji określających zachowanie przedsiębiorstwa w pewnym przedziale czasu</a:t>
            </a:r>
          </a:p>
          <a:p>
            <a:r>
              <a:rPr lang="pl-PL" b="1" dirty="0" smtClean="0"/>
              <a:t>B. </a:t>
            </a:r>
            <a:r>
              <a:rPr lang="pl-PL" b="1" dirty="0" err="1" smtClean="0"/>
              <a:t>Hedberg</a:t>
            </a:r>
            <a:r>
              <a:rPr lang="pl-PL" b="1" dirty="0" smtClean="0"/>
              <a:t> i S. </a:t>
            </a:r>
            <a:r>
              <a:rPr lang="pl-PL" b="1" dirty="0" err="1" smtClean="0"/>
              <a:t>Jonsson</a:t>
            </a:r>
            <a:r>
              <a:rPr lang="pl-PL" dirty="0" smtClean="0"/>
              <a:t>: zespół idei i konstrukcji, przez które firma rozpoznaje, interpretuje i rozwiązuje określone problemy oraz zgodnie z którymi wybiera i podejmuje określone działania</a:t>
            </a:r>
          </a:p>
          <a:p>
            <a:r>
              <a:rPr lang="pl-PL" b="1" dirty="0" smtClean="0"/>
              <a:t>K. Andrews</a:t>
            </a:r>
            <a:r>
              <a:rPr lang="pl-PL" dirty="0" smtClean="0"/>
              <a:t>: wzorzec decyzji, które dotyczą pozycji i tożsamości przedsiębiorstwa, jego zdolności do wykorzystania swoich mocnych stron oraz prawdopodobieństwa odniesienia sukcesów na rynku</a:t>
            </a:r>
          </a:p>
          <a:p>
            <a:r>
              <a:rPr lang="pl-PL" b="1" dirty="0" smtClean="0"/>
              <a:t>T. </a:t>
            </a:r>
            <a:r>
              <a:rPr lang="pl-PL" b="1" dirty="0" err="1" smtClean="0"/>
              <a:t>Peters</a:t>
            </a:r>
            <a:r>
              <a:rPr lang="pl-PL" b="1" dirty="0" smtClean="0"/>
              <a:t> i R. Waterman</a:t>
            </a:r>
            <a:r>
              <a:rPr lang="pl-PL" dirty="0" smtClean="0"/>
              <a:t>: koncepcja działania organizacji w dłuższym okresie, zawierająca zoperacjonalizowane główne cele, sposoby działania i reguły zachowania się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8022974" y="0"/>
            <a:ext cx="4169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Istota strategii i zarządzania strategicznego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9994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9098"/>
          </a:xfrm>
        </p:spPr>
        <p:txBody>
          <a:bodyPr>
            <a:normAutofit fontScale="90000"/>
          </a:bodyPr>
          <a:lstStyle/>
          <a:p>
            <a:r>
              <a:rPr lang="pl-PL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Klasyczne określenia strategii zawierające elementy podejścia planistycznego i organicznego</a:t>
            </a:r>
            <a:endParaRPr lang="pl-PL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7219" y="1184224"/>
            <a:ext cx="11377246" cy="4351338"/>
          </a:xfrm>
        </p:spPr>
        <p:txBody>
          <a:bodyPr>
            <a:normAutofit fontScale="92500" lnSpcReduction="10000"/>
          </a:bodyPr>
          <a:lstStyle/>
          <a:p>
            <a:r>
              <a:rPr lang="pl-PL" b="1" dirty="0" smtClean="0"/>
              <a:t>J. Quinn</a:t>
            </a:r>
            <a:r>
              <a:rPr lang="pl-PL" dirty="0" smtClean="0"/>
              <a:t>: to wzorzec lub plan integrujący główne cele organizacji, polityki i sekwencje działań w spójną całość</a:t>
            </a:r>
          </a:p>
          <a:p>
            <a:r>
              <a:rPr lang="pl-PL" b="1" dirty="0" smtClean="0"/>
              <a:t>H. </a:t>
            </a:r>
            <a:r>
              <a:rPr lang="pl-PL" b="1" dirty="0" err="1" smtClean="0"/>
              <a:t>Müntzberg</a:t>
            </a:r>
            <a:r>
              <a:rPr lang="pl-PL" dirty="0" smtClean="0"/>
              <a:t>: wielowymiarowa kategoria stanowiąca zarówno plany różnych działań, jak wzorzec </a:t>
            </a:r>
            <a:r>
              <a:rPr lang="pl-PL" dirty="0" err="1" smtClean="0"/>
              <a:t>zachowań</a:t>
            </a:r>
            <a:r>
              <a:rPr lang="pl-PL" dirty="0" smtClean="0"/>
              <a:t> organizacji; na strategię składa się pięć elementów – plan (cecha wyróżniająca organizację), fortel (zaskoczenie dla konkurencji), wzorzec (cecha wyróżniająca organizację), pozycja (pozycja organizacji w otoczeniu warunkuje jej rozwój), perspektywy (integralnego składnika strategii, która odnosi się do przyszłości i opiera na wyobrażeniach decydentów dotyczących otoczenia)</a:t>
            </a:r>
          </a:p>
          <a:p>
            <a:r>
              <a:rPr lang="pl-PL" b="1" dirty="0" smtClean="0"/>
              <a:t>M. </a:t>
            </a:r>
            <a:r>
              <a:rPr lang="pl-PL" b="1" dirty="0" err="1" smtClean="0"/>
              <a:t>Farjoun</a:t>
            </a:r>
            <a:r>
              <a:rPr lang="pl-PL" dirty="0" smtClean="0"/>
              <a:t>: sposób planowanego i rzeczywistego koordynowania głównych celów i działań przedsiębiorstwa w czasie i przestrzeni, umożliwiający ciągłe dostosowywanie się do otoczenia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8022974" y="0"/>
            <a:ext cx="4169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Istota strategii i zarządzania strategicznego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3927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9255"/>
          </a:xfrm>
        </p:spPr>
        <p:txBody>
          <a:bodyPr>
            <a:normAutofit/>
          </a:bodyPr>
          <a:lstStyle/>
          <a:p>
            <a:pPr algn="ctr"/>
            <a:r>
              <a:rPr lang="pl-PL" sz="3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Strategia – ujęcie ogólne</a:t>
            </a:r>
            <a:endParaRPr lang="pl-PL" sz="3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4268" y="1091081"/>
            <a:ext cx="11453446" cy="4351338"/>
          </a:xfrm>
        </p:spPr>
        <p:txBody>
          <a:bodyPr>
            <a:normAutofit lnSpcReduction="10000"/>
          </a:bodyPr>
          <a:lstStyle/>
          <a:p>
            <a:r>
              <a:rPr lang="pl-PL" dirty="0" smtClean="0">
                <a:solidFill>
                  <a:srgbClr val="002060"/>
                </a:solidFill>
              </a:rPr>
              <a:t>Skoordynowany zbiór zasad i reguł podejmowania decyzji kluczowych dla rozwoju przedsiębiorstwa, wynikających z pogłębionej, obiektywnej wiedzy o czynnikach i mechanizmach wewnętrznych i zewnętrznych funkcjonowania organizacji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Rezultatem</a:t>
            </a:r>
            <a:r>
              <a:rPr lang="pl-PL" dirty="0" smtClean="0"/>
              <a:t> stosowania tych zasad i reguł (w kontekście głównych celów oraz zaistniałych lub przewidywanych zmian) </a:t>
            </a:r>
            <a:r>
              <a:rPr lang="pl-PL" dirty="0" smtClean="0">
                <a:solidFill>
                  <a:srgbClr val="0070C0"/>
                </a:solidFill>
              </a:rPr>
              <a:t>jest zbiór przedsięwzięć rozwojowych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Decydującym czynnikiem w tworzeniu </a:t>
            </a:r>
            <a:r>
              <a:rPr lang="pl-PL" dirty="0" smtClean="0"/>
              <a:t>efektywnej strategii jest </a:t>
            </a:r>
            <a:r>
              <a:rPr lang="pl-PL" dirty="0" smtClean="0">
                <a:solidFill>
                  <a:srgbClr val="0070C0"/>
                </a:solidFill>
              </a:rPr>
              <a:t>wiedza i umiejętność jej zastosowania</a:t>
            </a:r>
            <a:r>
              <a:rPr lang="pl-PL" dirty="0" smtClean="0"/>
              <a:t> w tworzeniu zasad i reguł rozwojowych, a następnie w ich przekształcaniu w przedsięwzięcia rozwojowe, plany strategiczne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8022974" y="0"/>
            <a:ext cx="4169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Istota strategii i zarządzania strategicznego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249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22816" y="164892"/>
            <a:ext cx="10515600" cy="549275"/>
          </a:xfrm>
        </p:spPr>
        <p:txBody>
          <a:bodyPr>
            <a:noAutofit/>
          </a:bodyPr>
          <a:lstStyle/>
          <a:p>
            <a:r>
              <a:rPr lang="pl-PL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Strategie – obszary decyzji strategicznych</a:t>
            </a:r>
            <a:endParaRPr lang="pl-PL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001" y="1043951"/>
            <a:ext cx="10931769" cy="4351338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Osiągnięcie, utrzymanie, wzmocnienie i utrwalenie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konkurencyjności przedsiębiorstwa</a:t>
            </a:r>
            <a:r>
              <a:rPr lang="pl-PL" dirty="0" smtClean="0"/>
              <a:t> lub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odpowiednie kształtowanie jego zasobów i umiejętności</a:t>
            </a:r>
            <a:r>
              <a:rPr lang="pl-PL" dirty="0" smtClean="0"/>
              <a:t>, właściwe </a:t>
            </a:r>
            <a:r>
              <a:rPr lang="pl-PL" dirty="0" smtClean="0">
                <a:solidFill>
                  <a:srgbClr val="0070C0"/>
                </a:solidFill>
              </a:rPr>
              <a:t>wykorzystywanie zewnętrznych źródeł konkurencyjności </a:t>
            </a:r>
            <a:r>
              <a:rPr lang="pl-PL" dirty="0" smtClean="0"/>
              <a:t>(alianse, outsourcing, sieci dostaw, klastry, zrzeszenia) oraz </a:t>
            </a:r>
            <a:r>
              <a:rPr lang="pl-PL" dirty="0" smtClean="0">
                <a:solidFill>
                  <a:srgbClr val="0070C0"/>
                </a:solidFill>
              </a:rPr>
              <a:t>kształtowanie bieżącej rynkowej strategii konkurencji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Wprowadzanie nowych produktów </a:t>
            </a:r>
            <a:r>
              <a:rPr lang="pl-PL" dirty="0" smtClean="0"/>
              <a:t>(innowacje, dywersyfikacja</a:t>
            </a:r>
            <a:r>
              <a:rPr lang="pl-PL" dirty="0" smtClean="0">
                <a:solidFill>
                  <a:srgbClr val="0070C0"/>
                </a:solidFill>
              </a:rPr>
              <a:t>) i/lub nowych rynków geograficznych i ich segmentów</a:t>
            </a:r>
            <a:r>
              <a:rPr lang="pl-PL" dirty="0" smtClean="0"/>
              <a:t> (rozwoju struktury produkcyjno-rynkowej)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Rozwój organizacyjnych form przedsiębiorstwa </a:t>
            </a:r>
            <a:r>
              <a:rPr lang="pl-PL" dirty="0" smtClean="0"/>
              <a:t>(np. sieci) i </a:t>
            </a:r>
            <a:r>
              <a:rPr lang="pl-PL" dirty="0" smtClean="0">
                <a:solidFill>
                  <a:srgbClr val="0070C0"/>
                </a:solidFill>
              </a:rPr>
              <a:t>struktur zarządzania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Kształtowanie wybranych </a:t>
            </a:r>
            <a:r>
              <a:rPr lang="pl-PL" dirty="0" smtClean="0"/>
              <a:t>(i sterowalnych) </a:t>
            </a:r>
            <a:r>
              <a:rPr lang="pl-PL" dirty="0" smtClean="0">
                <a:solidFill>
                  <a:srgbClr val="0070C0"/>
                </a:solidFill>
              </a:rPr>
              <a:t>składników otoczenia </a:t>
            </a:r>
            <a:r>
              <a:rPr lang="pl-PL" dirty="0" smtClean="0"/>
              <a:t>(zgodnie z długookresowymi celami przedsiębiorstwa)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3003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08220" y="0"/>
            <a:ext cx="10515600" cy="879059"/>
          </a:xfrm>
        </p:spPr>
        <p:txBody>
          <a:bodyPr>
            <a:normAutofit/>
          </a:bodyPr>
          <a:lstStyle/>
          <a:p>
            <a:r>
              <a:rPr lang="pl-PL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ZARZĄDZANIE STRATEGICZNE</a:t>
            </a:r>
            <a:endParaRPr lang="pl-PL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9725" y="879059"/>
            <a:ext cx="11772275" cy="44874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 smtClean="0"/>
              <a:t>ZARZĄDZANIE (R. Griffin) – zestaw działań obejmujących planowanie i podejmowanie decyzji, organizowanie, kierowanie ludźmi (w tym motywowanie) i kontrolowanie, skierowanych na zasoby organizacji (ludzkie, finansowe, rzeczowe, informacyjne) i wykonywanych z zamiarem osiągnięcia celów organizacji w sposób sprawny i skuteczny.</a:t>
            </a:r>
          </a:p>
          <a:p>
            <a:pPr marL="0" indent="0">
              <a:buNone/>
            </a:pPr>
            <a:endParaRPr lang="pl-PL" sz="800" dirty="0" smtClean="0"/>
          </a:p>
          <a:p>
            <a:pPr marL="0" indent="0">
              <a:buNone/>
            </a:pPr>
            <a:r>
              <a:rPr lang="pl-PL" sz="24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ZARZĄDZANIE STRATEGICZNE </a:t>
            </a:r>
            <a:r>
              <a:rPr lang="pl-PL" sz="2400" dirty="0" smtClean="0"/>
              <a:t>– w literaturze przedmiotu odnajdziemy wiele różnych definicji</a:t>
            </a:r>
          </a:p>
          <a:p>
            <a:pPr marL="0" indent="0">
              <a:buNone/>
            </a:pPr>
            <a:r>
              <a:rPr lang="pl-PL" sz="2400" dirty="0" smtClean="0"/>
              <a:t>Dwa charakterystyczne ujęcia w definiowaniu 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zarządzania strategicznego</a:t>
            </a:r>
            <a:r>
              <a:rPr lang="pl-PL" sz="2400" dirty="0" smtClean="0"/>
              <a:t>:</a:t>
            </a:r>
          </a:p>
          <a:p>
            <a:pPr marL="514350" indent="-514350">
              <a:buAutoNum type="arabicPeriod"/>
            </a:pPr>
            <a:r>
              <a:rPr lang="pl-PL" sz="2400" dirty="0"/>
              <a:t>u</a:t>
            </a:r>
            <a:r>
              <a:rPr lang="pl-PL" sz="2400" dirty="0" smtClean="0"/>
              <a:t>jęcie, które w sposób bardzo wyraźny podkreśla fazę diagnostyczną (analizę strategiczną lub jakiś jej etap) i opierające się na procesach informacyjno-decyzyjnych</a:t>
            </a:r>
          </a:p>
          <a:p>
            <a:pPr marL="514350" indent="-514350">
              <a:buAutoNum type="arabicPeriod"/>
            </a:pPr>
            <a:r>
              <a:rPr lang="pl-PL" sz="2400" dirty="0"/>
              <a:t>u</a:t>
            </a:r>
            <a:r>
              <a:rPr lang="pl-PL" sz="2400" dirty="0" smtClean="0"/>
              <a:t>jęcie, w którym eksponowana jest faza projekcyjna, dotycząca formułowania strategii zarządzania, czyli opierające się na procesach </a:t>
            </a:r>
            <a:r>
              <a:rPr lang="pl-PL" sz="2400" dirty="0"/>
              <a:t>tworzenia i zastosowania </a:t>
            </a:r>
            <a:r>
              <a:rPr lang="pl-PL" sz="2400" dirty="0" smtClean="0"/>
              <a:t>wiedzy</a:t>
            </a:r>
            <a:endParaRPr lang="pl-PL" sz="2400" dirty="0"/>
          </a:p>
          <a:p>
            <a:endParaRPr lang="pl-PL" sz="2400" dirty="0" smtClean="0"/>
          </a:p>
          <a:p>
            <a:endParaRPr lang="pl-PL" sz="24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8022974" y="0"/>
            <a:ext cx="4169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Istota strategii i zarządzania strategicznego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165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 txBox="1">
            <a:spLocks noGrp="1"/>
          </p:cNvSpPr>
          <p:nvPr>
            <p:ph type="title"/>
          </p:nvPr>
        </p:nvSpPr>
        <p:spPr>
          <a:xfrm>
            <a:off x="1857532" y="145341"/>
            <a:ext cx="7933967" cy="590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Istota zarządzania strategicznego</a:t>
            </a:r>
            <a:endParaRPr lang="pl-PL" sz="3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03289" y="884420"/>
            <a:ext cx="10515600" cy="4002373"/>
          </a:xfrm>
        </p:spPr>
        <p:txBody>
          <a:bodyPr>
            <a:normAutofit fontScale="92500" lnSpcReduction="20000"/>
          </a:bodyPr>
          <a:lstStyle/>
          <a:p>
            <a:r>
              <a:rPr lang="pl-PL" b="1" dirty="0" smtClean="0"/>
              <a:t>A</a:t>
            </a:r>
            <a:r>
              <a:rPr lang="pl-PL" b="1" dirty="0"/>
              <a:t>. Stabryła</a:t>
            </a:r>
            <a:r>
              <a:rPr lang="pl-PL" dirty="0"/>
              <a:t>: proces informacyjno-decyzyjny, wspomagany funkcjami planowania, organizowania, motywowania i kontroli, którego celem jest rozstrzyganie o kluczowych problemach działalności przedsiębiorstwa, o jego przetrwaniu i rozwoju, ze szczególnym uwzględnieniem oddziaływań otoczenia i węzłowych czynników własnego potencjału wytwórczego</a:t>
            </a:r>
          </a:p>
          <a:p>
            <a:r>
              <a:rPr lang="pl-PL" b="1" dirty="0"/>
              <a:t>B. Wawrzyniak</a:t>
            </a:r>
            <a:r>
              <a:rPr lang="pl-PL" dirty="0"/>
              <a:t>: skoordynowane, systematyczne procesy budowy, wdrażania, kontroli i weryfikacji strategii, czyli oddziaływanie na rozwój przedsiębiorstwa przez zastosowanie narzędzia, którym jest strategia</a:t>
            </a:r>
          </a:p>
          <a:p>
            <a:r>
              <a:rPr lang="pl-PL" b="1" dirty="0"/>
              <a:t>R. Krupski</a:t>
            </a:r>
            <a:r>
              <a:rPr lang="pl-PL" dirty="0"/>
              <a:t>: proces definiowania i redefiniowania strategii reakcji na zmiany otoczenia lub wyprzedzający te zmiany oraz sprzężony z nim proces implementacji, w którym zasoby i umiejętności organizacji są tak dysponowane, by realizować przyjęte długofalowe cele rozwoju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375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</TotalTime>
  <Words>3737</Words>
  <Application>Microsoft Office PowerPoint</Application>
  <PresentationFormat>Panoramiczny</PresentationFormat>
  <Paragraphs>232</Paragraphs>
  <Slides>37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37</vt:i4>
      </vt:variant>
    </vt:vector>
  </HeadingPairs>
  <TitlesOfParts>
    <vt:vector size="42" baseType="lpstr">
      <vt:lpstr>Arial</vt:lpstr>
      <vt:lpstr>Arial Narrow</vt:lpstr>
      <vt:lpstr>Calibri</vt:lpstr>
      <vt:lpstr>Calibri Light</vt:lpstr>
      <vt:lpstr>Motyw pakietu Office</vt:lpstr>
      <vt:lpstr>ZARZĄDZANIE II</vt:lpstr>
      <vt:lpstr>Istota strategii i zarządzania strategicznego</vt:lpstr>
      <vt:lpstr>Klasyczne definicje strategii jako planu działania dotyczącego przyszłości bądź jako zbioru celów lub planów</vt:lpstr>
      <vt:lpstr>Klasyczne określenia strategii jako zbioru zasad zachowanie się organizacji lub wzorców podejmowania decyzji rozwojowych</vt:lpstr>
      <vt:lpstr>Klasyczne określenia strategii zawierające elementy podejścia planistycznego i organicznego</vt:lpstr>
      <vt:lpstr>Strategia – ujęcie ogólne</vt:lpstr>
      <vt:lpstr>Strategie – obszary decyzji strategicznych</vt:lpstr>
      <vt:lpstr>ZARZĄDZANIE STRATEGICZNE</vt:lpstr>
      <vt:lpstr>Istota zarządzania strategicznego</vt:lpstr>
      <vt:lpstr>Zarządzanie strategiczne –geneza</vt:lpstr>
      <vt:lpstr>Koncepcje zarządzania strategicznego - klasyfikacja</vt:lpstr>
      <vt:lpstr>Koncepcje zarządzania strategicznego - klasyfikacja</vt:lpstr>
      <vt:lpstr>Koncepcje zarządzania strategicznego - klasyfikacja</vt:lpstr>
      <vt:lpstr>Klasyczne koncepcje zarządzania strategicznego</vt:lpstr>
      <vt:lpstr>Nurty w rozwoju zarządzania strategicznego</vt:lpstr>
      <vt:lpstr>Nurty w rozwoju zarządzania strategicznego</vt:lpstr>
      <vt:lpstr>Klasyczna planistyczna koncepcja zarządzania strategicznego</vt:lpstr>
      <vt:lpstr>Klasyczna planistyczna koncepcja zarządzania strategicznego</vt:lpstr>
      <vt:lpstr>Macierz Ansoff’a – rozbudowana koncepcja analizy </vt:lpstr>
      <vt:lpstr>Macierz Ansoff’a – rozbudowana koncepcja analizy </vt:lpstr>
      <vt:lpstr>Klasyczna planistyczna koncepcja zarządzania strategicznego</vt:lpstr>
      <vt:lpstr>Model procesu formułowania strategii według Andrews’a</vt:lpstr>
      <vt:lpstr>Osiągnięcia koncepcji strategii korporacji / modelu Andrews’a: </vt:lpstr>
      <vt:lpstr>Nurty w rozwoju zarządzania strategicznego</vt:lpstr>
      <vt:lpstr>Nurty w rozwoju zarządzania strategicznego</vt:lpstr>
      <vt:lpstr>Nurty w rozwoju zarządzania strategicznego</vt:lpstr>
      <vt:lpstr>Strategie i etapy rozwoju firm według A. D. Chandler’a</vt:lpstr>
      <vt:lpstr>Strategie i etapy rozwoju firm według A. D. Chandler’a</vt:lpstr>
      <vt:lpstr>Prezentacja programu PowerPoint</vt:lpstr>
      <vt:lpstr>Trzy wymiary strategii:</vt:lpstr>
      <vt:lpstr>NORMATYWNY MODEL ZARZĄDZANIA STRATEGICZNEGO </vt:lpstr>
      <vt:lpstr>Model procesowy zarządzania strategicznego</vt:lpstr>
      <vt:lpstr>ZINTEGROWANY PROCES ZARZĄDANIA STRATEGICZNEGO</vt:lpstr>
      <vt:lpstr>Cztery główne poziomy tworzenia strategii</vt:lpstr>
      <vt:lpstr>Cztery główne poziomy tworzenia strategii</vt:lpstr>
      <vt:lpstr>Misja, wizja, cele strategiczne – hierarchia celów</vt:lpstr>
      <vt:lpstr>Uwarunkowania kulturowe zarządzania strategicznego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ZARZĄDZANIE II</dc:title>
  <dc:creator>Useer</dc:creator>
  <cp:lastModifiedBy>Useer</cp:lastModifiedBy>
  <cp:revision>93</cp:revision>
  <dcterms:created xsi:type="dcterms:W3CDTF">2021-02-18T19:37:08Z</dcterms:created>
  <dcterms:modified xsi:type="dcterms:W3CDTF">2021-03-28T00:48:58Z</dcterms:modified>
</cp:coreProperties>
</file>