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011-8073-40BA-BED9-A5350557EE02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42A4-E5D1-4AD7-8C5A-5128A74A8E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2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011-8073-40BA-BED9-A5350557EE02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42A4-E5D1-4AD7-8C5A-5128A74A8E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61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011-8073-40BA-BED9-A5350557EE02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42A4-E5D1-4AD7-8C5A-5128A74A8E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19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011-8073-40BA-BED9-A5350557EE02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42A4-E5D1-4AD7-8C5A-5128A74A8E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90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011-8073-40BA-BED9-A5350557EE02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42A4-E5D1-4AD7-8C5A-5128A74A8E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81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011-8073-40BA-BED9-A5350557EE02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42A4-E5D1-4AD7-8C5A-5128A74A8E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75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011-8073-40BA-BED9-A5350557EE02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42A4-E5D1-4AD7-8C5A-5128A74A8E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82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011-8073-40BA-BED9-A5350557EE02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42A4-E5D1-4AD7-8C5A-5128A74A8E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07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011-8073-40BA-BED9-A5350557EE02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42A4-E5D1-4AD7-8C5A-5128A74A8E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25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011-8073-40BA-BED9-A5350557EE02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42A4-E5D1-4AD7-8C5A-5128A74A8E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5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011-8073-40BA-BED9-A5350557EE02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42A4-E5D1-4AD7-8C5A-5128A74A8E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56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0011-8073-40BA-BED9-A5350557EE02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42A4-E5D1-4AD7-8C5A-5128A74A8E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635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Ocena portfela produkcji przedsiębiorstwa metodą cyklu życia produktu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901842"/>
            <a:ext cx="9144000" cy="1655762"/>
          </a:xfrm>
        </p:spPr>
        <p:txBody>
          <a:bodyPr/>
          <a:lstStyle/>
          <a:p>
            <a:r>
              <a:rPr lang="pl-PL" dirty="0"/>
              <a:t>Projekt</a:t>
            </a:r>
          </a:p>
          <a:p>
            <a:r>
              <a:rPr lang="pl-PL" dirty="0"/>
              <a:t>zadanie 4</a:t>
            </a:r>
          </a:p>
        </p:txBody>
      </p:sp>
    </p:spTree>
    <p:extLst>
      <p:ext uri="{BB962C8B-B14F-4D97-AF65-F5344CB8AC3E}">
        <p14:creationId xmlns:p14="http://schemas.microsoft.com/office/powerpoint/2010/main" val="164702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022" y="71255"/>
            <a:ext cx="11713126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</a:rPr>
              <a:t>Metodyka posługiwania się cyklem życia produktu do badania i oceny sytuacji finansowej i zdolności rozwojowej firmy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4022" y="1396818"/>
            <a:ext cx="11099778" cy="857614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Etap 5: </a:t>
            </a:r>
            <a:r>
              <a:rPr lang="pl-PL" dirty="0"/>
              <a:t>Narysowanie krzywej cyklu życia dla każdego produktu wytwarzanego w danym przedsiębiorstwie oraz krzywej zysku, jaką generują produkowane wyroby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86" y="2254433"/>
            <a:ext cx="8334532" cy="40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6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Cykl życia produktu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4873" y="1325563"/>
            <a:ext cx="4572000" cy="4940326"/>
          </a:xfrm>
        </p:spPr>
        <p:txBody>
          <a:bodyPr>
            <a:normAutofit/>
          </a:bodyPr>
          <a:lstStyle/>
          <a:p>
            <a:r>
              <a:rPr lang="pl-PL" dirty="0"/>
              <a:t>Obrazuje zjawisko stopniowego nabywania i utraty zdolności produktu do zaspokajania potrzeb konsumenta oraz proces ponoszenia kosztów związanych z innowacjami produktowymi (ich opracowaniem, wprowadzeniem na rynek i podtrzymywaniem ich obecności na rynku)</a:t>
            </a:r>
          </a:p>
        </p:txBody>
      </p:sp>
      <p:pic>
        <p:nvPicPr>
          <p:cNvPr id="4" name="Obraz 3" descr="C:\Users\Useer\Desktop\zajecia_kk\sem_letni20_21\zarz_strat\IMG_20210418_213711632 (1)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bright="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72" y="1325563"/>
            <a:ext cx="7230256" cy="428075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67173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54833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Cykl życia produktu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00318"/>
            <a:ext cx="10515600" cy="4851400"/>
          </a:xfrm>
        </p:spPr>
        <p:txBody>
          <a:bodyPr/>
          <a:lstStyle/>
          <a:p>
            <a:r>
              <a:rPr lang="pl-PL" dirty="0"/>
              <a:t>Każdy produkt ma własną krzywą, która odzwierciedla długość poszczególnych faz życia oraz przychody ze sprzedaży i generowany zysk w każdej z tych faz</a:t>
            </a:r>
          </a:p>
          <a:p>
            <a:r>
              <a:rPr lang="pl-PL" b="1" dirty="0">
                <a:solidFill>
                  <a:srgbClr val="002060"/>
                </a:solidFill>
              </a:rPr>
              <a:t>Faza I – wprowadzenie wyrobu na rynek</a:t>
            </a:r>
          </a:p>
          <a:p>
            <a:r>
              <a:rPr lang="pl-PL" b="1" dirty="0">
                <a:solidFill>
                  <a:srgbClr val="002060"/>
                </a:solidFill>
              </a:rPr>
              <a:t>Faza II – wzrost sprzedaży produktu</a:t>
            </a:r>
          </a:p>
          <a:p>
            <a:r>
              <a:rPr lang="pl-PL" b="1" dirty="0">
                <a:solidFill>
                  <a:srgbClr val="002060"/>
                </a:solidFill>
              </a:rPr>
              <a:t>Faza III – dojrzałość i nasycenie rynku</a:t>
            </a:r>
          </a:p>
          <a:p>
            <a:r>
              <a:rPr lang="pl-PL" b="1" dirty="0">
                <a:solidFill>
                  <a:srgbClr val="002060"/>
                </a:solidFill>
              </a:rPr>
              <a:t>Faza IV – spadek sprzedaży produktu i schodzenie z rynku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749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21223"/>
            <a:ext cx="10515600" cy="1004341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Cykl życia produktu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00318"/>
            <a:ext cx="10515600" cy="485140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analizie portfela produkcji należy kolejno:</a:t>
            </a:r>
          </a:p>
          <a:p>
            <a:r>
              <a:rPr lang="pl-PL" dirty="0"/>
              <a:t>określić położenia poszczególnych produktów na krzywej życia</a:t>
            </a:r>
          </a:p>
          <a:p>
            <a:r>
              <a:rPr lang="pl-PL" dirty="0"/>
              <a:t>dokonać oceny kosztów poniesionych na opracowanie, wprowadzenie na rynek i funkcjonowanie na tym rynku wszystkich produktów</a:t>
            </a:r>
          </a:p>
          <a:p>
            <a:r>
              <a:rPr lang="pl-PL" dirty="0"/>
              <a:t>porównać zyski, jakie osiągają z kosztami, które trzeba ponieść, aby utrzymać poszczególne produkty do końca ich cykli życia</a:t>
            </a:r>
          </a:p>
          <a:p>
            <a:pPr marL="0" indent="0">
              <a:buNone/>
            </a:pPr>
            <a:r>
              <a:rPr lang="pl-PL" dirty="0"/>
              <a:t>Odtworzenie i analiza cyklu życia każdego wyrobu dostarcza informacji do oceny sytuacji strategicznej firmy oraz podstaw do budowania strategii produktowej i finansowej. </a:t>
            </a:r>
          </a:p>
        </p:txBody>
      </p:sp>
    </p:spTree>
    <p:extLst>
      <p:ext uri="{BB962C8B-B14F-4D97-AF65-F5344CB8AC3E}">
        <p14:creationId xmlns:p14="http://schemas.microsoft.com/office/powerpoint/2010/main" val="275735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733" y="365126"/>
            <a:ext cx="11362545" cy="114888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</a:rPr>
              <a:t>Metodyka posługiwania się cyklem życia produktu do badania i oceny sytuacji finansowej i zdolności rozwojowej firmy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7811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Etap 1: </a:t>
            </a:r>
            <a:r>
              <a:rPr lang="pl-PL" dirty="0"/>
              <a:t>ocena portfela produkcji według kryteriów z poniższej tabeli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32" y="2518373"/>
            <a:ext cx="11362545" cy="3312801"/>
          </a:xfrm>
          <a:prstGeom prst="rect">
            <a:avLst/>
          </a:prstGeom>
        </p:spPr>
      </p:pic>
      <p:cxnSp>
        <p:nvCxnSpPr>
          <p:cNvPr id="6" name="Łącznik prosty ze strzałką 5"/>
          <p:cNvCxnSpPr/>
          <p:nvPr/>
        </p:nvCxnSpPr>
        <p:spPr>
          <a:xfrm>
            <a:off x="7854846" y="2248525"/>
            <a:ext cx="659567" cy="4047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8259580" y="2203554"/>
            <a:ext cx="884420" cy="491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H="1">
            <a:off x="4272197" y="2248525"/>
            <a:ext cx="3132944" cy="4047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57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755" y="578"/>
            <a:ext cx="11602386" cy="1073931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</a:rPr>
              <a:t>Metodyka posługiwania się cyklem życia produktu do badania i oceny sytuacji finansowej i zdolności rozwojowej firmy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5741" y="1074509"/>
            <a:ext cx="10515600" cy="542821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Etap 2: </a:t>
            </a:r>
            <a:r>
              <a:rPr lang="pl-PL" dirty="0"/>
              <a:t>udzielenie odpowiedzi na pytania pomocnicze: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4755" y="1617330"/>
            <a:ext cx="113175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Czy w przedsiębiorstwie prowadzone są badania techniczne i konstrukcyjne nad wprowadzeniem nowych produktów na rynek?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 długi jest okres: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momentu powstania pomysłu do momentu opracowania go pod względem konstrukcyjnym, technologicznym, itd.?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momentu opracowania pomysłu do wytworzenia serii próbnej?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wytworzenia serii próbnej do wprowadzenia na rynek?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momentu wprowadzenia na rynek do osiągnięcia przez produkty fazy dojrzałości?</a:t>
            </a:r>
          </a:p>
        </p:txBody>
      </p:sp>
      <p:sp>
        <p:nvSpPr>
          <p:cNvPr id="5" name="Prostokąt 4"/>
          <p:cNvSpPr/>
          <p:nvPr/>
        </p:nvSpPr>
        <p:spPr>
          <a:xfrm>
            <a:off x="119921" y="4321777"/>
            <a:ext cx="118572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pl-P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ad. 2) określ/zaznacz ile upływa czasu: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pl-P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momentu powstania pomysłu do momentu opracowania go pod względem technologicznym – ok. 3 miesiące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pl-P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momentu opracowania pomysłu do wytworzenia serii próbnej – 4 miesiące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pl-P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wytworzenia serii próbnej do wprowadzenia na rynek – 1 miesiąc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pl-P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momentu wprowadzenia na rynek do osiągnięcia przez produkty fazy dojrzałości – średnio 6 miesięcy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8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4873" y="1255999"/>
            <a:ext cx="11647357" cy="902585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Etap 3: </a:t>
            </a:r>
            <a:r>
              <a:rPr lang="pl-PL" dirty="0"/>
              <a:t>Określenie, który z przedstawionych wariantów cyklu życia produktu: A, B, C czy D najlepiej obrazuje sytuację w przedsiębiorstwie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74755" y="578"/>
            <a:ext cx="11602386" cy="1073931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</a:rPr>
              <a:t>Metodyka posługiwania się cyklem życia produktu do badania i oceny sytuacji finansowej i zdolności rozwojowej firmy</a:t>
            </a:r>
          </a:p>
        </p:txBody>
      </p:sp>
      <p:sp>
        <p:nvSpPr>
          <p:cNvPr id="5" name="Prostokąt 4"/>
          <p:cNvSpPr/>
          <p:nvPr/>
        </p:nvSpPr>
        <p:spPr>
          <a:xfrm>
            <a:off x="194873" y="2370055"/>
            <a:ext cx="113175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Wariant A:</a:t>
            </a: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Płynność zastępowania produktów jest bardzo duża; prace nad wyrobami ‘następcami’ rozpoczynają się wtedy, gdy wyrób pierwotny jest w fazie wchodzenia na rynek; oznacza to, że przedsiębiorstwo: stale dysponuje dużą masą zysku, posiada co najmniej dwa produkty, które przynoszą zysk, mają miejsce niewielkie zakłócenia wahań masy zysku pochodzącego z bieżącej działalności przedsiębiorstwa, zdolność finansowania (w sposób ciągły, systematyczny) produktów „następców”; stałe, znaczące zaangażowanie kapitałowe w działalność badawczo-rozwojową, projektową i wprowadzanie wyrobów na rynek. </a:t>
            </a:r>
          </a:p>
          <a:p>
            <a:pPr>
              <a:spcAft>
                <a:spcPts val="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Wariant B:</a:t>
            </a: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Prace nad wyrobem „następcą” rozpoczynają się wtedy, kiedy produkt pierwotny znajduje się w fazie dojrzałości; oznacza to: duże wahania zysku będącego do dyspozycji przedsiębiorstwa, uzależnienie przyszłości przedsiębiorstwa od jednego wyrobu, konieczność stałego śledzenia koniunktury na produkowany wyrób i zdolność szybkiego przewidywania skutków zagrożeń oraz przeciwdziałania takim skutkom (np. z tytułu zmniejszenia rynku)</a:t>
            </a:r>
          </a:p>
        </p:txBody>
      </p:sp>
    </p:spTree>
    <p:extLst>
      <p:ext uri="{BB962C8B-B14F-4D97-AF65-F5344CB8AC3E}">
        <p14:creationId xmlns:p14="http://schemas.microsoft.com/office/powerpoint/2010/main" val="350479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4860" y="846946"/>
            <a:ext cx="51516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Wariant C i wariant D</a:t>
            </a: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Prace nad wyrobami „następcami” są jeszcze bardziej przesunięte w czasie niż w przypadku wariantu B. Prace te zaczynają się w momencie, kiedy produkt pierwotny znajduje się w fazie przedłużonej dojrzałości, występuje już wyraźna luka między zakończeniem generowania zysków przez produkt schodzący z rynku a rozpoczęciem ich przynoszenia przez produkt wchodzący na rynek. Powstanie takiej luki jest zagrożeniem finansowym. Widać to wyraźnie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wariancie D</a:t>
            </a: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Podjęcie prac nad produktem w chwili, gdy produkt pierwotny znajduje się w fazie schodzenia z rynku, oznacza długotrwałe załamanie finansowe. Może ono spowodować konieczność finansowania produktów z innych dochodów firmy, rezygnację z danego asortymentu firmy czy nawet bankructwo.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928" y="168579"/>
            <a:ext cx="5719509" cy="61982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578"/>
            <a:ext cx="5831173" cy="846368"/>
          </a:xfrm>
        </p:spPr>
        <p:txBody>
          <a:bodyPr>
            <a:normAutofit/>
          </a:bodyPr>
          <a:lstStyle/>
          <a:p>
            <a:pPr algn="ctr"/>
            <a:r>
              <a:rPr lang="pl-PL" sz="1600" b="1" dirty="0">
                <a:solidFill>
                  <a:srgbClr val="002060"/>
                </a:solidFill>
              </a:rPr>
              <a:t>Metodyka posługiwania się cyklem życia produktu do badania i oceny sytuacji finansowej i zdolności rozwojowej firmy</a:t>
            </a:r>
          </a:p>
        </p:txBody>
      </p:sp>
    </p:spTree>
    <p:extLst>
      <p:ext uri="{BB962C8B-B14F-4D97-AF65-F5344CB8AC3E}">
        <p14:creationId xmlns:p14="http://schemas.microsoft.com/office/powerpoint/2010/main" val="104722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437" y="125282"/>
            <a:ext cx="11713126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</a:rPr>
              <a:t>Metodyka posługiwania się cyklem życia produktu do badania i oceny sytuacji finansowej i zdolności rozwojowej firmy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50845"/>
            <a:ext cx="10515600" cy="857614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Etap 4: </a:t>
            </a:r>
            <a:r>
              <a:rPr lang="pl-PL" dirty="0"/>
              <a:t>Wyodrębnienie w portfelu produkcji przedsiębiorstwa wyrobów w poszczególnych fazach cyklu życia: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22" y="2927585"/>
            <a:ext cx="11713126" cy="257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909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772</Words>
  <Application>Microsoft Office PowerPoint</Application>
  <PresentationFormat>Panoramiczny</PresentationFormat>
  <Paragraphs>42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Motyw pakietu Office</vt:lpstr>
      <vt:lpstr>Ocena portfela produkcji przedsiębiorstwa metodą cyklu życia produktu</vt:lpstr>
      <vt:lpstr>Cykl życia produktu</vt:lpstr>
      <vt:lpstr>Cykl życia produktu</vt:lpstr>
      <vt:lpstr>Cykl życia produktu</vt:lpstr>
      <vt:lpstr>Metodyka posługiwania się cyklem życia produktu do badania i oceny sytuacji finansowej i zdolności rozwojowej firmy</vt:lpstr>
      <vt:lpstr>Metodyka posługiwania się cyklem życia produktu do badania i oceny sytuacji finansowej i zdolności rozwojowej firmy</vt:lpstr>
      <vt:lpstr>Metodyka posługiwania się cyklem życia produktu do badania i oceny sytuacji finansowej i zdolności rozwojowej firmy</vt:lpstr>
      <vt:lpstr>Metodyka posługiwania się cyklem życia produktu do badania i oceny sytuacji finansowej i zdolności rozwojowej firmy</vt:lpstr>
      <vt:lpstr>Metodyka posługiwania się cyklem życia produktu do badania i oceny sytuacji finansowej i zdolności rozwojowej firmy</vt:lpstr>
      <vt:lpstr>Metodyka posługiwania się cyklem życia produktu do badania i oceny sytuacji finansowej i zdolności rozwojowej firmy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Ocena portfela produkcji przedsiębiorstwa metodą cyklu życia produktu</dc:title>
  <dc:creator>Useer</dc:creator>
  <cp:lastModifiedBy>Katarzyna Korzyńska</cp:lastModifiedBy>
  <cp:revision>7</cp:revision>
  <dcterms:created xsi:type="dcterms:W3CDTF">2021-04-18T22:49:33Z</dcterms:created>
  <dcterms:modified xsi:type="dcterms:W3CDTF">2025-03-13T09:25:34Z</dcterms:modified>
</cp:coreProperties>
</file>