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77" r:id="rId25"/>
    <p:sldId id="280" r:id="rId26"/>
    <p:sldId id="281" r:id="rId2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32" autoAdjust="0"/>
    <p:restoredTop sz="94660"/>
  </p:normalViewPr>
  <p:slideViewPr>
    <p:cSldViewPr snapToGrid="0">
      <p:cViewPr>
        <p:scale>
          <a:sx n="64" d="100"/>
          <a:sy n="64" d="100"/>
        </p:scale>
        <p:origin x="47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392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438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547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08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5305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57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01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79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37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458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8667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D1DD30-F289-48FF-A798-DF23A487ADE5}" type="datetimeFigureOut">
              <a:rPr lang="pl-PL" smtClean="0"/>
              <a:t>2021-05-08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0B138BD-F702-43DF-9E36-C3EAD48361ED}" type="slidenum">
              <a:rPr lang="pl-PL" smtClean="0"/>
              <a:t>‹#›</a:t>
            </a:fld>
            <a:endParaRPr lang="pl-PL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51507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330835"/>
          </a:xfrm>
        </p:spPr>
        <p:txBody>
          <a:bodyPr/>
          <a:lstStyle/>
          <a:p>
            <a:r>
              <a:rPr lang="pl-PL" sz="6000" dirty="0" smtClean="0"/>
              <a:t>Formułowanie</a:t>
            </a:r>
            <a:br>
              <a:rPr lang="pl-PL" sz="6000" dirty="0" smtClean="0"/>
            </a:br>
            <a:r>
              <a:rPr lang="pl-PL" sz="6000" dirty="0" smtClean="0"/>
              <a:t>i wybór strategii</a:t>
            </a:r>
            <a:endParaRPr lang="pl-PL" sz="6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62100" y="4227226"/>
            <a:ext cx="9070848" cy="1154243"/>
          </a:xfrm>
        </p:spPr>
        <p:txBody>
          <a:bodyPr>
            <a:normAutofit/>
          </a:bodyPr>
          <a:lstStyle/>
          <a:p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Wykład 10</a:t>
            </a:r>
          </a:p>
          <a:p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proces formułowania strategii, strategie oparte na wizji, strategie wyłaniające się, strategie konkurencji, strategie dywersyfikacji</a:t>
            </a: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9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9607" y="642594"/>
            <a:ext cx="10972800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KONKURENCJI</a:t>
            </a:r>
            <a:br>
              <a:rPr lang="pl-PL" sz="3600" b="1" dirty="0" smtClean="0">
                <a:solidFill>
                  <a:srgbClr val="003300"/>
                </a:solidFill>
              </a:rPr>
            </a:br>
            <a:r>
              <a:rPr lang="pl-PL" sz="3600" dirty="0" smtClean="0"/>
              <a:t>(M. E. Portera)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858781"/>
            <a:ext cx="11362545" cy="4437088"/>
          </a:xfrm>
        </p:spPr>
        <p:txBody>
          <a:bodyPr>
            <a:normAutofit fontScale="92500"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lidera kosztowego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wymaga działań ukierunkowanych na stałe obniżanie kosztów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wytwa-rzania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co oznacza konieczność inwestowania w nowe technologie, doskonalenie produktów w sensie obniżania kosztów i usprawniania procesów, ścisłą kontrolę kosztów pracy, efektywną dystrybucję i serwis; dokładnych analiz wnętrza firmy, budowania struktury typu centra kosztów / centra zysków lub strategicznych jednostek organizacyjnych; jest stosowana przy wyrobach produkowanych masowo, kiedy możliwe jest zastosowanie standardowych technologii i nie ma zbyt wielu sposobów na różnico-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wanie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produktu, ale są duże możliwości zwiększenia wydajności lub obniżania kosztów pracy.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Pozycję lidera kosztowego można osiągnąć przez odpowiednią konfigurację łańcucha wartości (firmy globalne stosują różne sposoby zwiększania skali produkcji i wchodzenia na nowe rynki, np. tworzenie filii zagranicznych, wspólne przedsięwzięcia z partnerami lokalnymi, alianse strategiczne z firmami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lo-kalnymi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 globalnymi = obejście formalnych barier wejścia do sektora (celne, regulacyjne, patentowe)).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Strategia ta osłania firmę przed oddziaływaniem pięciu sił: konkurenci istniejący i potencjalni (lider kosztowy tworzy wysokie bariery wejścia do sektora), substytuty, osłabia siłę przetargową nabywców i dostawców.</a:t>
            </a:r>
          </a:p>
        </p:txBody>
      </p:sp>
    </p:spTree>
    <p:extLst>
      <p:ext uri="{BB962C8B-B14F-4D97-AF65-F5344CB8AC3E}">
        <p14:creationId xmlns:p14="http://schemas.microsoft.com/office/powerpoint/2010/main" val="1904867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4597" y="642594"/>
            <a:ext cx="10897849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KONKURENCJI</a:t>
            </a:r>
            <a:br>
              <a:rPr lang="pl-PL" sz="3600" b="1" dirty="0" smtClean="0">
                <a:solidFill>
                  <a:srgbClr val="003300"/>
                </a:solidFill>
              </a:rPr>
            </a:br>
            <a:r>
              <a:rPr lang="pl-PL" sz="3600" dirty="0" smtClean="0"/>
              <a:t>(M. E. Portera)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858781"/>
            <a:ext cx="11362545" cy="4437088"/>
          </a:xfrm>
        </p:spPr>
        <p:txBody>
          <a:bodyPr>
            <a:normAutofit lnSpcReduction="10000"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różnicowania produktów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jest stosowana w sektorach globalnych (o dużych możliwościach różnicowania cech użytkowych wyrobów), w których istnieją unikatowe technologie; wymaga działań mających na celu wprowadzanie stale nowych produktów na rynek, budowania cech wyróżniających w zakresie marketingu; prowadzenie prac badawczo-rozwojowych; pozycja na rynku firm globalnych stosujących taką strategię wiąże się z marką produktu zbudowaną na tradycjach.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Różnicowanie produktów opiera się na wybranych cechach produktów, jak: wzór wyrobu, jego cechy użytkowe (trwałość, niezawodność), specyficzne skojarzenia (moda, snobizm, prestiż, stygmat władzy lub pozycji społecznej), marka, serwis, sposób płacenia, cena, dostępność; wyboru cech użytkowych różnicujących dany produkt, należy dokonać w taki sposób, aby ich zestaw był trudny, kosztowny lub czasochłonny do podrobienia.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Taka strategia zabezpiecza przed: konkurentami w sektorze (utrudnia nieuczciwą konkurencję, naśladownictwo,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benchmarking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 przypadku unikatowych cech produktów), osłabia siłę przetargową klientów (poprzez ich przywiązanie się do danej marki), konkurentami z zewnątrz (wysokie koszty wejścia do sektora), substytutami.</a:t>
            </a: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123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>
                <a:solidFill>
                  <a:srgbClr val="003300"/>
                </a:solidFill>
              </a:rPr>
              <a:t>STRATEGIE KONKURENCJI</a:t>
            </a:r>
            <a:br>
              <a:rPr lang="pl-PL" sz="3600" b="1" dirty="0">
                <a:solidFill>
                  <a:srgbClr val="003300"/>
                </a:solidFill>
              </a:rPr>
            </a:br>
            <a:r>
              <a:rPr lang="pl-PL" sz="3600" dirty="0"/>
              <a:t>(M. E. </a:t>
            </a:r>
            <a:r>
              <a:rPr lang="pl-PL" sz="3600" dirty="0" smtClean="0"/>
              <a:t>Portera)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708879"/>
            <a:ext cx="11362545" cy="4586990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ogniskowania (skupienia, koncentracji)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oparta jest na rozpoznaniu specyficznych potrzeb wąskiej grupy klientów, określa się ją także mianem „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strategii niszy rynkowej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”; firma obsługuje określony segment rynku lub wybraną grupę klientów, a wyroby są często „szyte na miarę” oczekiwań klienta; wymaga posiadania przez firmę: unikatowych umiejętności, wyspecjalizowanego sprzętu, specyficznych zasobów, wiedzy, informacji; polega na wyszukiwaniu klientów niezadowolonych, nisz rynkowych, segmentów rynku źle obsługiwanych przez dotychczasowych dostawców wyrobów; wymaga ciągłego śledzenie zmian na rynku, oczekiwań klientów, zmian technologii;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tej strategii działania firmy skupione są na: szukaniu sposobów na kreowanie nowych zastosowań wytwarzanych wyrobów, poszukiwaniu efektywniejszych systemów dystrybucji, redukowaniu kosztów w celu obniżania cen; stosowana głównie przez małe i średnie firmy w sektorach, gdzie odrębne sektory rynku łatwo jest określić.</a:t>
            </a: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47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708879"/>
            <a:ext cx="11362545" cy="4586990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Dywersyfikacja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polega na poszerzeniu, zróżnicowaniu zakresu działania przedsiębiorstwa poprzez odejście od specjalizacji w jednej dziedzinie i wejście w nowe obszary, podjęcie nowego zbioru kluczowych czynników sukcesu, wejścia w nowe uwarunkowania konkurencyjne (przygotowania oferty innych, nowych dla przedsiębiorstwa produktów na nowe rynki); strategia obarczona dużym ryzykiem (zależy od wielkości różnie=c między dotychczasową działalnością a nową dziedziną działalności) i wieloma trudnościami; przedsiębiorstwo zdywersyfikowane to takie, które równolegle działa w dwóch lub więcej dziedzinach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Przesłanki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dywesryfikacji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strategie w dotychczasowej dziedzinie nie stwarzają możliwości wzrostu lub perspektywy są mało obiecujące; gdy dziedzina, w której działa przedsiębiorstwo charakteryzuje się stagnacją, spadkiem tempa sprzedaży lub niskim tempem wzrostu w porównaniu do tempa wzrostu innych dziedzin (lub całego przemysłu i gospodarki narodowej); wysoki stopień niepewności otoczenia, nadmiar pieniędzy, którymi przedsiębiorstwo dysponuje i które zamierza ulokować w działalności operacyjnej w formie lokat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inwestycyjnych,;obawa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przed utratą okazji wejścia do nowego sektora</a:t>
            </a:r>
          </a:p>
        </p:txBody>
      </p:sp>
    </p:spTree>
    <p:extLst>
      <p:ext uri="{BB962C8B-B14F-4D97-AF65-F5344CB8AC3E}">
        <p14:creationId xmlns:p14="http://schemas.microsoft.com/office/powerpoint/2010/main" val="3748757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708879"/>
            <a:ext cx="11362545" cy="1094282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Rodzaje dywersyfikacji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według kryteriów pokrewieństwa technologicznego dotychczasowego i nowego procesu produkcyjnego i charakteru nowego rynku działalności przedsiębiorstwa, wyróżnia się cztery rodzaje dywersyfikacji: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44" y="2803161"/>
            <a:ext cx="11362545" cy="235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68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708879"/>
            <a:ext cx="11362545" cy="4392118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dywersyfikacji poziomej (integracja pozioma, horyzontalna)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rozszerzanie dotychczasowego asortymentu o produkty pokrewne, uzupełniające się w ramach jednej lub dwóch branż, oferowane odbiorcom tego samego typu (np. producent odkurzaczy uruchamia produkcję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mikserów, producent przetworów owocowych uruchamia produkcję przetworów warzywnych); zwiększenie udziału w rynku produktów danego przemysłu oraz potencjału rzeczowego, ludzkiego i finansowego firmy; uzyskanie efektów synergii dzięki pokrewieństwu technologicznemu</a:t>
            </a: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Przykład dotyczący międzynarodowej integracji horyzontalnej oraz problemów związanych z procesem integracji jednostek i osiągania efektu synergii, występujące mimo szerokiego podobieństwa posiadanych kompetencji i nowych produktów: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strategia 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(dywersyfikacji poziomej) firmy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Electrolux</a:t>
            </a:r>
            <a:endParaRPr lang="pl-PL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49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9744" y="1708879"/>
            <a:ext cx="11362545" cy="4392118"/>
          </a:xfrm>
        </p:spPr>
        <p:txBody>
          <a:bodyPr>
            <a:normAutofit lnSpcReduction="10000"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dywersyfikacji 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pionowej (integracja pionowa, wertykalna)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podejmowanie nowej działalności, tworzącej dotychczasową część lub całość określonego ciągu technologicznego lub gospodarczego; ma miejsce, gdy firmy wchodzą do tych części łańcuch wartości, które są obsługiwane przez ich dostawców lub dystrybutorów.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Działalność stanowiąca ogniwo wcześniejsze, poprzedzające w stosunku do działalności dotychczasowej (to, co realizowali dostawcy, np. dostawy surowców, półproduktów..) określa sią jako DYWERSYFIKACJA WSTECZ (np.: producent wina włącza do swojej firmy plantację winogron, producent maszyn – odlewnię, przetworów z warzyw – gospodarstwa rolne zajmujące się ich uprawą)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DYWERSYFIKACJA W TYŁ – gdy nowa działalność stanowi ogniwo następne w stosunku do działalności dotychczasowej (np. producent odzieży otwiera hurtownię odzieży, hurtownia odzieży uruchamia własną sieć handlu detalicznego, firmy produkcyjne otwierają sklepy firmowe..)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Przykład dotyczący firmy 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Denso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zaopatrującej Toyotę w instalacje elektryczne i elektronikę do samochodów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514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27221" y="1708879"/>
            <a:ext cx="9565105" cy="4392118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dywersyfikacji 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koncentrycznej (powiązanej)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rozszerzanie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dotychczasowej działalności firmy na różne (od dotychczasowej) rodzaje działalności, wiążące się z wyjściem poza swój przemysł, lecz przy zachowaniu określonej, wspólnej nici, którą może być rynek lub technologia (np. rozszerzenie działalności o takie wyroby, które mogą być sprzedawane dotychczasowym klientom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za pomocą tych samych kanałów dystrybucji i systemów sprzedaży) – to 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rynkowo zorientowana dywersyfikacja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na dziedziny o pokrewnych technologiach (np. firma zajmująca się wydobyciem i przetwarzaniem ropy naftowej zajmuje się innymi, alternatywnymi źródłami energii, aby stworzyć tzw. przemysł energetyczny) – to 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technologicznie zorientowana dywersyfikacja</a:t>
            </a:r>
            <a:endParaRPr lang="pl-PL" sz="2000" b="1" dirty="0" smtClean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51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4636" y="522673"/>
            <a:ext cx="11197653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–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3157" y="1505527"/>
            <a:ext cx="10900610" cy="3072029"/>
          </a:xfrm>
        </p:spPr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dywersyfikacji </a:t>
            </a:r>
            <a:r>
              <a:rPr lang="pl-PL" sz="2000" b="1" dirty="0" err="1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konglomeratowej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(niepowiązanej)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podejmowanie działalności niemającej żadnych, bezpośrednich związków z dotychczasowym obszarem działania (np. producent komputerów prowadzi produkcję odzieży, producent wyrobów spożywczych – hotelarstwem); przyczynia się do ukształtowania firm w formie konglomeratu, czyli organizacji skupiającej różnorodne jednostki gospodarcze pod wspólnym zarządem strategicznym; strategia dużych firm, zwykle o światowym zasięgu, których poszczególne jednostki działają w zupełnie odmiennych sektorach</a:t>
            </a: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Przykład sieci kawiarni 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Starbucks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- pokazuje, że w praktyce nie zawsze można określić czy mamy do czynienia z dywersyfikacją 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konglomeratową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czy koncentryczną: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92" y="4704347"/>
            <a:ext cx="10469669" cy="1540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31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6668" y="426421"/>
            <a:ext cx="11197653" cy="861748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Planowanie strategii </a:t>
            </a:r>
            <a:r>
              <a:rPr lang="pl-PL" sz="3600" dirty="0" smtClean="0"/>
              <a:t>- </a:t>
            </a:r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5799" y="1384421"/>
            <a:ext cx="10708105" cy="2838663"/>
          </a:xfrm>
        </p:spPr>
        <p:txBody>
          <a:bodyPr>
            <a:normAutofit fontScale="92500" lnSpcReduction="10000"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rewolucjonizujące aktualny ład w firmie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kosztowe (wymagają dodatkowych, znacznych nakładów)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trudne (wiążą się czasem ze znacznym zróżnicowaniem działalności, co nie ułatwia sprawnego kierowania firmą) ale uznane za atrakcyjne w określonych warunkach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Stwarzają firmie możliwości bardziej efektywnego wykorzystania jej potencjału finansowego, rzeczowego i kadrowego z efektami synergii włącznie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Stabilizują dochody firmy i zapewniają jej wysoki stopień samodzielności</a:t>
            </a:r>
          </a:p>
          <a:p>
            <a:pPr marL="0" indent="0"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Główne czynniki warunkujące sukces bądź porażkę dywersyfikacji to: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403" y="4126832"/>
            <a:ext cx="8722896" cy="220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5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796" y="489163"/>
            <a:ext cx="10058400" cy="1174745"/>
          </a:xfrm>
        </p:spPr>
        <p:txBody>
          <a:bodyPr>
            <a:normAutofit/>
          </a:bodyPr>
          <a:lstStyle/>
          <a:p>
            <a:r>
              <a:rPr lang="pl-PL" dirty="0" smtClean="0"/>
              <a:t>Formułowanie strategii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79489" y="1663908"/>
            <a:ext cx="10643015" cy="4371132"/>
          </a:xfrm>
        </p:spPr>
        <p:txBody>
          <a:bodyPr>
            <a:normAutofit fontScale="92500" lnSpcReduction="20000"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Uwarunkowania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uwzględnione i zbilansowane </a:t>
            </a:r>
            <a:r>
              <a:rPr lang="pl-PL" sz="20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aspekty sytuacyjne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(warunki zewnętrzne i wewnętrzne działalności firmy), </a:t>
            </a:r>
            <a:r>
              <a:rPr lang="pl-PL" sz="20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aspekty polityczne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(oczekiwania interesariuszy), </a:t>
            </a:r>
            <a:r>
              <a:rPr lang="pl-PL" sz="20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aspekty ekonomiczne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(dążenie do osiągnięcia określonych celów finansowych, poprawy pozycji konkurencyjnej, utrwalenie możliwości rozwojowych)</a:t>
            </a:r>
          </a:p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Formułowanie strategii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(równoznaczne z planowaniem strategii) – opracowanie strategii zamierzonych</a:t>
            </a:r>
          </a:p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Formowanie strategii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odnosi się do strategii realizowanej i obejmuje zarówno planowanie, jak i wyłanianie się strategii</a:t>
            </a:r>
          </a:p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Planowanie strategiczne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uwzględnia, oprócz planowania strategii, etap wcześniejszy, jakim jest analiza strategiczna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Proces formułowania strategii może być realizowany na trzy sposoby:</a:t>
            </a:r>
          </a:p>
          <a:p>
            <a:pPr marL="457200" indent="-457200"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poprzez planowanie strategii (jego wynikiem są strategie zamierzone)</a:t>
            </a:r>
          </a:p>
          <a:p>
            <a:pPr marL="457200" indent="-457200"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Poprzez ukierunkowanie się firmy na wizję, która jest podstawą realizacji wszystkich działań</a:t>
            </a:r>
          </a:p>
          <a:p>
            <a:pPr marL="457200" indent="-457200"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wyniku wyłaniania się strategii na skutek nieprzewidywalnych zmian w otoczeniu </a:t>
            </a:r>
          </a:p>
        </p:txBody>
      </p:sp>
    </p:spTree>
    <p:extLst>
      <p:ext uri="{BB962C8B-B14F-4D97-AF65-F5344CB8AC3E}">
        <p14:creationId xmlns:p14="http://schemas.microsoft.com/office/powerpoint/2010/main" val="1397519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4478" y="426421"/>
            <a:ext cx="11197653" cy="824864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Planowanie strategii - </a:t>
            </a:r>
            <a:r>
              <a:rPr lang="pl-PL" sz="3600" b="1" dirty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/>
          <a:srcRect t="674" b="73519"/>
          <a:stretch/>
        </p:blipFill>
        <p:spPr>
          <a:xfrm>
            <a:off x="1570119" y="1143001"/>
            <a:ext cx="8722896" cy="576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0119" y="1719001"/>
            <a:ext cx="8722896" cy="475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59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6668" y="426421"/>
            <a:ext cx="11197653" cy="861748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3300"/>
                </a:solidFill>
              </a:rPr>
              <a:t>STRATEGIE DYWERSYFIKACJI a SPECJALIZACJA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669" y="1384421"/>
            <a:ext cx="11043806" cy="4932158"/>
          </a:xfrm>
        </p:spPr>
        <p:txBody>
          <a:bodyPr>
            <a:normAutofit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Początek: analizy przyczyn kryzysu z lat 1929-1933 (załamanie koniunktury gospodarki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ś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wiatowej i fala bankructw głównie firm wąsko wyspecjalizowanych = zalecenie amerykańskich komitetów rządowych analizujących przyczyny kryzysu to rozszerzanie zakresu działalności firm w tych gałęziach przemysłu, które najdotkliwiej odczuły kryzys)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Lata 40 do80 XX wieku: ogromny wzrost liczby firm stosujących strategie dywersyfikacji; pochopne dywersyfikacje (brak analizy wewnętrznej i zewnętrznej) powodowały liczne bankructwa, co zaowocowało bardziej przemyślanymi koncepcjami dywersyfikacji firm oraz zbliżeniem do tradycyjnej specjalizacji określanej mianem RDZENIA UMIEJĘTNOŚCI FIRMY, a odchodzeniem od czysto finansowych przesłanek różnicowania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Przełom: rok 1974 i szok naftowy, który zapoczątkował światowy kryzys ekonomiczny (problemy mocno zdywersyfikowanych firm, które zaczęły się pozbywać wielu nowych dziedzin działalności i koncentrować się wokół tradycyjnej specjalizacji</a:t>
            </a:r>
          </a:p>
        </p:txBody>
      </p:sp>
    </p:spTree>
    <p:extLst>
      <p:ext uri="{BB962C8B-B14F-4D97-AF65-F5344CB8AC3E}">
        <p14:creationId xmlns:p14="http://schemas.microsoft.com/office/powerpoint/2010/main" val="1551519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6668" y="426421"/>
            <a:ext cx="11197653" cy="861748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668" y="1288169"/>
            <a:ext cx="11103963" cy="1094874"/>
          </a:xfrm>
        </p:spPr>
        <p:txBody>
          <a:bodyPr>
            <a:normAutofit fontScale="92500" lnSpcReduction="10000"/>
          </a:bodyPr>
          <a:lstStyle/>
          <a:p>
            <a:r>
              <a:rPr lang="pl-PL" sz="24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modelowe rodzaje strategii dywersyfikacji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 zależności od pozycji konkurencyjnej firmy w jej podstawowej działalności oraz perspektywy rozwoju dziedziny, w ramach której firma prowadzi swoją podstawową działalność (atrakcyjność danej dziedziny)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68" y="2430379"/>
            <a:ext cx="7373406" cy="3713486"/>
          </a:xfrm>
          <a:prstGeom prst="rect">
            <a:avLst/>
          </a:prstGeom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8118753" y="2622884"/>
            <a:ext cx="3383437" cy="3468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udziałowa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(inwestycyjna)</a:t>
            </a:r>
          </a:p>
          <a:p>
            <a:pPr marL="457200" indent="-457200">
              <a:buAutoNum type="arabicPeriod"/>
            </a:pP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poszerzająca</a:t>
            </a:r>
            <a:r>
              <a:rPr lang="pl-PL" sz="20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(schodzenia z branży)</a:t>
            </a:r>
          </a:p>
          <a:p>
            <a:pPr marL="457200" indent="-457200">
              <a:buAutoNum type="arabicPeriod"/>
            </a:pP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wzmacniająca</a:t>
            </a:r>
            <a:r>
              <a:rPr lang="pl-PL" sz="20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(podtrzymująca)</a:t>
            </a:r>
          </a:p>
          <a:p>
            <a:pPr marL="457200" indent="-457200">
              <a:buAutoNum type="arabicPeriod"/>
            </a:pPr>
            <a:r>
              <a:rPr lang="pl-PL" sz="20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przetrwania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(zabezpieczająca przeżycie)</a:t>
            </a:r>
          </a:p>
        </p:txBody>
      </p:sp>
    </p:spTree>
    <p:extLst>
      <p:ext uri="{BB962C8B-B14F-4D97-AF65-F5344CB8AC3E}">
        <p14:creationId xmlns:p14="http://schemas.microsoft.com/office/powerpoint/2010/main" val="19289828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8385" y="390327"/>
            <a:ext cx="11197653" cy="752673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58385" y="1143000"/>
            <a:ext cx="11197653" cy="51856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2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dywersyfikacja udziałowa (inwestycyjna):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stosowana przez firmy działające w atrakcyjnej dziedzinie i zajmujące w niej dobrą pozycję konkurencyjną, chcące w sposób najbardziej korzystny ulokować nadwyżki finansowe osiągane z działalności podstawowej, jeśli ta stwarza gorsze możliwości inwestycyjne; jej formy to: nabywanie udziałów mniejszościowych lub większościowych, podejmowanie wspólnych przedsięwzięć z innymi firmami, współpraca typu joint venture; główna zaleta: rozproszenie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ryzyka związanego z działalnością firm jednobranżowych na bardziej atrakcyjne lokowanie nadwyżek finansowych w innych sektorach oraz na uzyskanie efektów synergii związanych z wykorzystaniem nadmiaru innych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zasobów</a:t>
            </a:r>
          </a:p>
          <a:p>
            <a:r>
              <a:rPr lang="pl-PL" sz="22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dywersyfikacja poszerzająca (schodzenia z branży):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jest szansą dla firm działających w nieatrakcyjnej, starzejącej się dziedzinie, w której ma silną pozycję konkurencyjną; wejście do nowej dziedziny pozwala zapobiec powstaniu luki w dochodach (skutku wycofywania starych wyrobów) i zapewnić stały rozwój firmy; zalecane jest rozważenie dywersyfikacji pionowej lub poziomej; główna zaleta: odmłodzenie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firm działających w sektorach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schyłkowych</a:t>
            </a: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875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8699" y="522674"/>
            <a:ext cx="11197653" cy="861748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711046" y="1480676"/>
            <a:ext cx="10718953" cy="44186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2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dywersyfikacja wzmacniająca (podtrzymująca):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ma na celu wzmocnienie dotychczasowej działalności firmy; wybór nowej dziedziny działalności powinien uwzględniać efekty synergii; zalecana jest tu dywersyfikacja pionowa; główna zaleta: lepsze wykorzystanie zasobów firmy o słabej pozycji konkurencyjnej</a:t>
            </a:r>
          </a:p>
          <a:p>
            <a:r>
              <a:rPr lang="pl-PL" sz="22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dywersyfikacja dla przetrwania (zabezpieczająca przeżycie):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jest szansą dla firm o niekorzystnej charakterystyce z punktu widzenia obydwu kryteriów (słabej pozycji firmy i mało atrakcyjnego sektora); ma na celu znalezienie takiej nowej dziedziny działalności, która umożliwi firmie przetrwanie, zapewni perspektywę wzrostu i osiągnięcie przez firmę rentowności w krótkim okresie; powinna być to dziedzina dość bliska dotychczasowej, aby firma mogła wykorzystać posiadaną wiedzę i swoje doświadczenie; główna zaleta: obrona przed bankructwem oraz zapewnienie rozwoju w sytuacjach krytycznych</a:t>
            </a:r>
          </a:p>
          <a:p>
            <a:pPr marL="0" indent="0">
              <a:buNone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2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8700" y="390327"/>
            <a:ext cx="11197653" cy="861748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3300"/>
                </a:solidFill>
              </a:rPr>
              <a:t>STRATEGIE DYWERSYFIKACJI</a:t>
            </a:r>
            <a:endParaRPr lang="pl-PL" sz="36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578700" y="1252075"/>
            <a:ext cx="11079900" cy="44186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Koncentracja na jednym sektorze, specjalizacja wokół rdzenia umiejętności pozwala na wykorzystanie efektów skali i efektów doświadczenia oraz zdobycie przewagi konkurencyjnej związanej z przywództwem kosztowym. W takiej sytuacji firma może wybrać </a:t>
            </a:r>
          </a:p>
          <a:p>
            <a:r>
              <a:rPr lang="pl-PL" sz="20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ywersyfikację drogą wewnętrzną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różnicowanie działalności poprzez wchodzenie do nowych dziedzin działalności i wybudowanie od podstaw filii, opierając się na swoich mocnych stronach (którymi są własne zasoby: ludzkie, materialne, finansowe); charakterystyczne dla firm tzw. wysokiej technologii, znanych firm o dobrym wizerunku, ugruntowanych markach i rozwiniętej sieci powiązań; mniej ryzykowna niż dywersyfikacja drogą zewnętrzną</a:t>
            </a:r>
            <a:endParaRPr lang="pl-PL" sz="2000" b="1" dirty="0" smtClean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ywersyfikację drogą zewnętrzną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różnicowanie działalności poprzez wykorzystanie gotowego potencjału zewnętrznego i wchłonięcie obcych firm *wykupienie ich lub łączenie się z nimi np. poprzez przejęcia lub fuzje); firma zdobywa nowy, potencjał produkcyjny, ludzki, handlowy, badawczo-rozwojowy zgodnie z filozofią „lepiej kupować niż budować”; ryzyko: przejęcie nie tylko mocnych, lecz również słabych stron nabywanej firmy, przeszacowanie jej zdolności do generowania zysku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449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46484" y="1311442"/>
            <a:ext cx="10058400" cy="3931920"/>
          </a:xfrm>
        </p:spPr>
        <p:txBody>
          <a:bodyPr>
            <a:normAutofit/>
          </a:bodyPr>
          <a:lstStyle/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Dywersyfikacja firmy na optymalnym poziomie powinna zapewnić większą stabilność jej przychodów i zysków, większe możliwości wzrostu oraz trwanie w aspekcie cyklu życia produktu czy cyklu życia sektora</a:t>
            </a:r>
          </a:p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 przypadku dywersyfikacji powiązanej możliwe są do osiągnięcia efekty synergii, co zwykle skutkuje również zwiększeniem zysków firmy</a:t>
            </a:r>
          </a:p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Zbyt wysoki poziom dywersyfikacji prowadzi do rozproszenia środków, utraty specjalisty oraz bycia średnim we wszystkim, zamiast dobrym w kilku dziedzinach</a:t>
            </a:r>
          </a:p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 większości przedsiębiorstw w perspektywie strategicznej, znacznie bardziej korzystna jest dywersyfikacja działalności drogą zewnętrzną</a:t>
            </a: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745958" y="642594"/>
            <a:ext cx="10804358" cy="668848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3300"/>
                </a:solidFill>
              </a:rPr>
              <a:t>STRATEGIE DYWERSYFIKACJI - podsumowanie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9564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796" y="432731"/>
            <a:ext cx="10058400" cy="1066285"/>
          </a:xfrm>
        </p:spPr>
        <p:txBody>
          <a:bodyPr>
            <a:normAutofit/>
          </a:bodyPr>
          <a:lstStyle/>
          <a:p>
            <a:r>
              <a:rPr lang="pl-PL" dirty="0" smtClean="0"/>
              <a:t>Formułowanie strategii – </a:t>
            </a:r>
            <a:r>
              <a:rPr lang="pl-PL" sz="4000" i="1" dirty="0" smtClean="0"/>
              <a:t>przykład </a:t>
            </a:r>
            <a:r>
              <a:rPr lang="pl-PL" sz="4000" i="1" dirty="0" err="1" smtClean="0"/>
              <a:t>McDonald’s</a:t>
            </a:r>
            <a:endParaRPr lang="pl-PL" sz="4000" i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691" y="1345711"/>
            <a:ext cx="7540053" cy="4981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75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901908" y="401517"/>
            <a:ext cx="10058400" cy="1066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dirty="0" smtClean="0"/>
              <a:t>Formułowanie strategii – </a:t>
            </a:r>
            <a:r>
              <a:rPr lang="pl-PL" sz="4000" i="1" dirty="0" smtClean="0"/>
              <a:t>przykład </a:t>
            </a:r>
            <a:r>
              <a:rPr lang="pl-PL" sz="4000" i="1" dirty="0" err="1" smtClean="0"/>
              <a:t>McDonald’s</a:t>
            </a:r>
            <a:endParaRPr lang="pl-PL" sz="4000" i="1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12" y="1467802"/>
            <a:ext cx="10095989" cy="472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415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21314"/>
          </a:xfrm>
        </p:spPr>
        <p:txBody>
          <a:bodyPr>
            <a:normAutofit/>
          </a:bodyPr>
          <a:lstStyle/>
          <a:p>
            <a:r>
              <a:rPr lang="pl-PL" dirty="0" smtClean="0"/>
              <a:t>Planowanie strategii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79489" y="1663908"/>
            <a:ext cx="10643015" cy="4371132"/>
          </a:xfrm>
        </p:spPr>
        <p:txBody>
          <a:bodyPr>
            <a:normAutofit fontScale="92500" lnSpcReduction="10000"/>
          </a:bodyPr>
          <a:lstStyle/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Organizacje dzięki budowaniu planów strategicznych mogą i powinny swoją przyszłość kształtować w racjonalny i uporządkowany sposób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 stworzenie i realizację długookresowego planu odpowiedzialne jest naczelne kierownictwo organizacji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Proces tworzenie planu ma formalny charakter i składa się z kolejno następujących po sobie etapów, których przebieg jest kontrolowany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Dominowało w podejściach zarządzania strategicznego w latach 60 i 70 XX wieku, ponownie doceniono pozytywne strony tego procesu pod koniec XX wieku</a:t>
            </a:r>
          </a:p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Główne zalety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wzrost świadomości firmy co do istnienia swoich mocnych i słabych stron, zdolność rozpoznania i wykorzystania szans i obrony przed zagrożeniami płynącymi z otoczenia zewnętrznego, ustalenie w jakich dziedzinach/sektorach działa firma i do jakich powinna wejść, bardziej efektywne rozmieszczenie i wykorzystanie zasobów, zdyscyplinowanie procesu budowy strategii, zaproponowanie wielu metod przewidywania przyszłości oraz modeli matematycznych i metod jakościowych (budowanie różnych scenariuszy przyszłości)</a:t>
            </a:r>
          </a:p>
        </p:txBody>
      </p:sp>
    </p:spTree>
    <p:extLst>
      <p:ext uri="{BB962C8B-B14F-4D97-AF65-F5344CB8AC3E}">
        <p14:creationId xmlns:p14="http://schemas.microsoft.com/office/powerpoint/2010/main" val="156077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4282" y="522673"/>
            <a:ext cx="10058400" cy="751491"/>
          </a:xfrm>
        </p:spPr>
        <p:txBody>
          <a:bodyPr>
            <a:normAutofit/>
          </a:bodyPr>
          <a:lstStyle/>
          <a:p>
            <a:r>
              <a:rPr lang="pl-PL" dirty="0" smtClean="0"/>
              <a:t>Planowanie strategii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9607" y="1394085"/>
            <a:ext cx="11047750" cy="4640955"/>
          </a:xfrm>
        </p:spPr>
        <p:txBody>
          <a:bodyPr>
            <a:normAutofit fontScale="92500" lnSpcReduction="20000"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Zaangażowanie w proces planowania strategii pozwala na określenie priorytetów i trudności; wspólna praca kierowników z różnych szczebli zarządzania pozwala na zrozumienie problemów każdego z nich i możliwości ich rozwiązywania oraz może przyczynić się do poprawy komunikacji, koordynacji i zaangażowania.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Celem planowania jest przygotowanie przemyślanej, gotowej do wdrożenia strategii, która określa punkt startowy, tj.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ktualną pozycję firmy jako całości i jej strategicznych jednostek biznesu (autonomicznych jednostek) oraz to, gdzie i jak firma powinna zmierzać.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Proces planowania strategii składa się z: ustalenia misji i wynikających z niej celów strategicznych, przeanalizowania możliwości realizacji tych celów, dokonania wyborów strategii.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Proces planowania strategii może być: szczegółowy i formalny, albo nieformalny (sytuacja typowa dla małych firm kierowanych przez właścicieli) i w związku z tym należy rozróżnić procesy: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nieformalnego planowania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sformalizowanego systemu planowania (przydatny w stałych warunkach, gdy szanse i zagrożenia są przewidywalne, a zaplanowane strategie są pożądane i osiągalne i po to, aby pomóc firmie zrealizować swoją misję i osiągnąć cele; w warunkach turbulentnych i nieprzewidywalnych zmian system taki wymaga od firmy elastyczności i zdolności do uczenia się postrzegania nowych szans i stałego wprowadzania odpowiednich zmian)</a:t>
            </a:r>
          </a:p>
        </p:txBody>
      </p:sp>
    </p:spTree>
    <p:extLst>
      <p:ext uri="{BB962C8B-B14F-4D97-AF65-F5344CB8AC3E}">
        <p14:creationId xmlns:p14="http://schemas.microsoft.com/office/powerpoint/2010/main" val="1087424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66285"/>
          </a:xfrm>
        </p:spPr>
        <p:txBody>
          <a:bodyPr>
            <a:noAutofit/>
          </a:bodyPr>
          <a:lstStyle/>
          <a:p>
            <a:pPr algn="ctr"/>
            <a:r>
              <a:rPr lang="pl-PL" sz="4000" dirty="0" smtClean="0"/>
              <a:t>Planowanie strategii – </a:t>
            </a:r>
            <a:r>
              <a:rPr lang="pl-PL" sz="4000" b="1" dirty="0" smtClean="0">
                <a:solidFill>
                  <a:srgbClr val="003300"/>
                </a:solidFill>
              </a:rPr>
              <a:t>podejście oparte na wizji (podejście przedsiębiorcze)</a:t>
            </a:r>
            <a:endParaRPr lang="pl-PL" sz="4000" b="1" dirty="0">
              <a:solidFill>
                <a:srgbClr val="0033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9607" y="2068643"/>
            <a:ext cx="11047750" cy="3966397"/>
          </a:xfrm>
        </p:spPr>
        <p:txBody>
          <a:bodyPr>
            <a:normAutofit lnSpcReduction="10000"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Wizja – obraz możliwego i pożądanego przyszłego stanu firmy, wypracowany przez jej lidera; starannie przemyślana lub o charakterze intuicyjnym; wynikająca z doświadczenia w długoletniej pracy w danym sektorze/przemyśle, ze zdolności do uczenia się, z odbierania i rozumienia sygnałów z otoczenia firmy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Cechy wizjonera: niezależność, pragmatyczność, konkurowanie, zorientowanie na osiągnięcia, wyobraźnia, kreatywność, pasja i zaangażowanie; działanie w sposób formalny lub nieformalny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Podejście wizjonerskie z reguły oznacza, że wybór rozwiązań ma charakter arbitralny, nie jest on poprzedzony szczegółowym planowaniem i zawiera elementy ryzyka.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Oprócz wizjonerskiego przywództwa konieczne jest zarządzanie skierowane na budowanie struktury i kultury organizacyjnej, ułatwiających realizację strategii, wychwytywanie nowych szans w otoczeniu i umacnianie pozycji konkurencyjnej, co wymaga wprowadzenia planowania i równocześnie podejścia adaptacyjnego. </a:t>
            </a:r>
          </a:p>
        </p:txBody>
      </p:sp>
    </p:spTree>
    <p:extLst>
      <p:ext uri="{BB962C8B-B14F-4D97-AF65-F5344CB8AC3E}">
        <p14:creationId xmlns:p14="http://schemas.microsoft.com/office/powerpoint/2010/main" val="2129857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66285"/>
          </a:xfrm>
        </p:spPr>
        <p:txBody>
          <a:bodyPr>
            <a:noAutofit/>
          </a:bodyPr>
          <a:lstStyle/>
          <a:p>
            <a:pPr algn="ctr"/>
            <a:r>
              <a:rPr lang="pl-PL" sz="4000" dirty="0" smtClean="0"/>
              <a:t>Planowanie strategii – </a:t>
            </a:r>
            <a:r>
              <a:rPr lang="pl-PL" sz="4000" b="1" dirty="0" smtClean="0">
                <a:solidFill>
                  <a:srgbClr val="003300"/>
                </a:solidFill>
              </a:rPr>
              <a:t>strategie wyłaniające się (emergentne)</a:t>
            </a:r>
            <a:endParaRPr lang="pl-PL" sz="4000" b="1" dirty="0">
              <a:solidFill>
                <a:srgbClr val="0033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9607" y="2068643"/>
            <a:ext cx="11047750" cy="3966397"/>
          </a:xfrm>
        </p:spPr>
        <p:txBody>
          <a:bodyPr>
            <a:normAutofit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otoczeniu turbulentnym szczegółowe planowanie formalne nie zdaje egzaminu.</a:t>
            </a:r>
          </a:p>
          <a:p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 wyłaniające się (emergentne)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są następstwem zmian w otoczeniu, których nie można było wcześniej przewidzieć i w związku z tym zaplanować; są to zarówno 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zmiany stopniowe (przyrostowe)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wprowadzane do wcześniej ustalonych, zamierzonych strategii działania, jak i </a:t>
            </a:r>
            <a:r>
              <a:rPr lang="pl-PL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zmiany dostosowawcze (adaptacyjne),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wynikające z procesu uczenia się i reagowania na nowe szanse i zagrożenia w otoczeniu firmy.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 strony koncepcyjnej strategie te ą podobne, ponieważ istotą zarówno jednych, jak i drugich są praca zespołowa i uczenie się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Pojęcie stopniowego i logicznego procesu wprowadzania zmian (J. B. Quinn) – to nie zwykłe dostosowywanie się, ale celowa, skuteczna i aktywna metoda postępowania kierowniczego, która służy doskonaleniu i integrowaniu podejścia planowanego i wyłaniającego się</a:t>
            </a: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35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9607" y="642594"/>
            <a:ext cx="11002780" cy="1066285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Planowanie strategii </a:t>
            </a:r>
            <a:r>
              <a:rPr lang="pl-PL" sz="3600" b="1" dirty="0" smtClean="0">
                <a:solidFill>
                  <a:srgbClr val="003300"/>
                </a:solidFill>
              </a:rPr>
              <a:t>– STRATEGIE KONKURENCJI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>(M. E. Portera)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9607" y="1708879"/>
            <a:ext cx="3717560" cy="4586990"/>
          </a:xfrm>
        </p:spPr>
        <p:txBody>
          <a:bodyPr>
            <a:normAutofit lnSpcReduction="10000"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Ogólne, bazowe, podstawowe strategie wynikające z kształtowania się sił i relacji między podmiotami w danym sektorze zgodnie z modelem Portera określanym jako krzywa „U”, to: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przywództwo kosztowe (najniższych kosztów),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przywództwo jakościowe (różnicowania),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strategia koncentracji (ogniskowania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7167" y="2026296"/>
            <a:ext cx="7285220" cy="413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999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Mydło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Mydło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TM03457510[[fn=Mydło]]</Template>
  <TotalTime>388</TotalTime>
  <Words>2872</Words>
  <Application>Microsoft Office PowerPoint</Application>
  <PresentationFormat>Panoramiczny</PresentationFormat>
  <Paragraphs>104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9" baseType="lpstr">
      <vt:lpstr>Arial</vt:lpstr>
      <vt:lpstr>Garamond</vt:lpstr>
      <vt:lpstr>Mydło</vt:lpstr>
      <vt:lpstr>Formułowanie i wybór strategii</vt:lpstr>
      <vt:lpstr>Formułowanie strategii</vt:lpstr>
      <vt:lpstr>Formułowanie strategii – przykład McDonald’s</vt:lpstr>
      <vt:lpstr>Prezentacja programu PowerPoint</vt:lpstr>
      <vt:lpstr>Planowanie strategii</vt:lpstr>
      <vt:lpstr>Planowanie strategii</vt:lpstr>
      <vt:lpstr>Planowanie strategii – podejście oparte na wizji (podejście przedsiębiorcze)</vt:lpstr>
      <vt:lpstr>Planowanie strategii – strategie wyłaniające się (emergentne)</vt:lpstr>
      <vt:lpstr>Planowanie strategii – STRATEGIE KONKURENCJI (M. E. Portera)</vt:lpstr>
      <vt:lpstr>Planowanie strategii – STRATEGIE KONKURENCJI (M. E. Portera)</vt:lpstr>
      <vt:lpstr>Planowanie strategii – STRATEGIE KONKURENCJI (M. E. Portera)</vt:lpstr>
      <vt:lpstr>Planowanie strategii – STRATEGIE KONKURENCJI (M. E. Portera)</vt:lpstr>
      <vt:lpstr>Planowanie strategii – STRATEGIE DYWERSYFIKACJI</vt:lpstr>
      <vt:lpstr>Planowanie strategii – STRATEGIE DYWERSYFIKACJI</vt:lpstr>
      <vt:lpstr>Planowanie strategii – STRATEGIE DYWERSYFIKACJI</vt:lpstr>
      <vt:lpstr>Planowanie strategii – STRATEGIE DYWERSYFIKACJI</vt:lpstr>
      <vt:lpstr>Planowanie strategii – STRATEGIE DYWERSYFIKACJI</vt:lpstr>
      <vt:lpstr>Planowanie strategii – STRATEGIE DYWERSYFIKACJI</vt:lpstr>
      <vt:lpstr>Planowanie strategii - STRATEGIE DYWERSYFIKACJI</vt:lpstr>
      <vt:lpstr>Planowanie strategii - STRATEGIE DYWERSYFIKACJI</vt:lpstr>
      <vt:lpstr>STRATEGIE DYWERSYFIKACJI a SPECJALIZACJA</vt:lpstr>
      <vt:lpstr>STRATEGIE DYWERSYFIKACJI</vt:lpstr>
      <vt:lpstr>STRATEGIE DYWERSYFIKACJI</vt:lpstr>
      <vt:lpstr>STRATEGIE DYWERSYFIKACJI</vt:lpstr>
      <vt:lpstr>STRATEGIE DYWERSYFIKACJI</vt:lpstr>
      <vt:lpstr>STRATEGIE DYWERSYFIKACJI - podsumowanie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Formułowanie i wybór strategii</dc:title>
  <dc:creator>Useer</dc:creator>
  <cp:lastModifiedBy>Useer</cp:lastModifiedBy>
  <cp:revision>42</cp:revision>
  <dcterms:created xsi:type="dcterms:W3CDTF">2021-05-05T14:21:05Z</dcterms:created>
  <dcterms:modified xsi:type="dcterms:W3CDTF">2021-05-08T23:01:29Z</dcterms:modified>
</cp:coreProperties>
</file>