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DIAGNOSTYKA UKŁADÓW MECHATRONICZNYCH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Kierunek: I ME DU</a:t>
            </a:r>
          </a:p>
          <a:p>
            <a:r>
              <a:rPr lang="pl-PL" dirty="0" smtClean="0"/>
              <a:t>Projekt 2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36204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Projekt 2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400" dirty="0" smtClean="0"/>
              <a:t>Dane pomiarowe do analizy (dane_Lud3.mat) pobrać ze strony kursu i wczytać do przestrzeni roboczej </a:t>
            </a:r>
            <a:r>
              <a:rPr lang="pl-PL" sz="1400" dirty="0" err="1" smtClean="0"/>
              <a:t>Matlaba</a:t>
            </a:r>
            <a:r>
              <a:rPr lang="pl-PL" sz="1400" dirty="0" smtClean="0"/>
              <a:t>.</a:t>
            </a:r>
          </a:p>
          <a:p>
            <a:pPr marL="0" indent="0" algn="just">
              <a:buNone/>
            </a:pPr>
            <a:endParaRPr lang="pl-PL" sz="1400" dirty="0" smtClean="0"/>
          </a:p>
          <a:p>
            <a:pPr marL="0" indent="0" algn="just">
              <a:buNone/>
            </a:pPr>
            <a:r>
              <a:rPr lang="pl-PL" sz="1400" dirty="0" smtClean="0"/>
              <a:t>Czas znajduje się </a:t>
            </a:r>
            <a:r>
              <a:rPr lang="pl-PL" sz="1400" dirty="0"/>
              <a:t>w trzeciej kolumnie macierzy danych </a:t>
            </a:r>
            <a:r>
              <a:rPr lang="pl-PL" sz="1400" dirty="0" smtClean="0"/>
              <a:t>pomiarowych. Zarejestrowane drgania (przyspieszenia) znajdują się </a:t>
            </a:r>
            <a:r>
              <a:rPr lang="pl-PL" sz="1400" dirty="0"/>
              <a:t>w pierwszej i drugiej kolumnie macierzy danych pomiarowych </a:t>
            </a:r>
            <a:r>
              <a:rPr lang="pl-PL" sz="1400" dirty="0" smtClean="0"/>
              <a:t>(różnią się dokładnością) – proszę wybrać drugą kolumnę.</a:t>
            </a:r>
            <a:endParaRPr lang="pl-PL" sz="1400" dirty="0"/>
          </a:p>
          <a:p>
            <a:pPr marL="0" indent="0" algn="just">
              <a:buNone/>
            </a:pPr>
            <a:endParaRPr lang="pl-PL" sz="1400" dirty="0" smtClean="0"/>
          </a:p>
        </p:txBody>
      </p:sp>
    </p:spTree>
    <p:extLst>
      <p:ext uri="{BB962C8B-B14F-4D97-AF65-F5344CB8AC3E}">
        <p14:creationId xmlns:p14="http://schemas.microsoft.com/office/powerpoint/2010/main" val="212389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Projekt 2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400" b="1" dirty="0" smtClean="0"/>
              <a:t>Dla danych pomiarowych pozyskanych na stanowisku laboratoryjnym (pomiar trwający 100 sekund) przeprowadzić następującą analizę sygnału w dziedzinie czasu.</a:t>
            </a:r>
          </a:p>
          <a:p>
            <a:pPr marL="0" indent="0" algn="just">
              <a:buNone/>
            </a:pPr>
            <a:r>
              <a:rPr lang="pl-PL" sz="1400" dirty="0" smtClean="0"/>
              <a:t>1. Przeprowadzić </a:t>
            </a:r>
            <a:r>
              <a:rPr lang="pl-PL" sz="1400" dirty="0"/>
              <a:t>filtrację dolnoprzepustową filtrem o częstotliwości granicznej 8 </a:t>
            </a:r>
            <a:r>
              <a:rPr lang="pl-PL" sz="1400" dirty="0" smtClean="0"/>
              <a:t>kHz (częstotliwość próbkowania wynosi 48 kHz, ale pasmo przenoszenia czujnika przyspieszenia to 2 </a:t>
            </a:r>
            <a:r>
              <a:rPr lang="pl-PL" sz="1400" dirty="0" err="1" smtClean="0"/>
              <a:t>Hz</a:t>
            </a:r>
            <a:r>
              <a:rPr lang="pl-PL" sz="1400" dirty="0" smtClean="0"/>
              <a:t> - 8 kHz, dlatego należy odfiltrować składowe sygnału powyżej 8 kHz). Na wykresie zaprezentować sygnał przed filtracją i po filtracji.</a:t>
            </a:r>
          </a:p>
          <a:p>
            <a:pPr marL="0" indent="0" algn="just">
              <a:buNone/>
            </a:pPr>
            <a:endParaRPr lang="pl-PL" sz="1600" dirty="0" smtClean="0"/>
          </a:p>
          <a:p>
            <a:pPr marL="0" indent="0">
              <a:buNone/>
            </a:pPr>
            <a:r>
              <a:rPr lang="pl-PL" sz="1000" dirty="0" smtClean="0"/>
              <a:t>Do zdefiniowania filtra (i wizualizacji jego charakterystyki) można zastosować przykładową procedurę </a:t>
            </a:r>
            <a:endParaRPr lang="pl-PL" sz="1000" dirty="0"/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n-US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N   </a:t>
            </a:r>
            <a:r>
              <a:rPr lang="en-US" sz="1000" dirty="0">
                <a:solidFill>
                  <a:srgbClr val="000000"/>
                </a:solidFill>
                <a:latin typeface="Courier New" panose="02070309020205020404" pitchFamily="49" charset="0"/>
              </a:rPr>
              <a:t>= 100;        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n-US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% </a:t>
            </a:r>
            <a:r>
              <a:rPr lang="en-US" sz="1000" dirty="0">
                <a:solidFill>
                  <a:srgbClr val="028009"/>
                </a:solidFill>
                <a:latin typeface="Courier New" panose="02070309020205020404" pitchFamily="49" charset="0"/>
              </a:rPr>
              <a:t>FIR filter order</a:t>
            </a: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n-US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Fp  </a:t>
            </a:r>
            <a:r>
              <a:rPr lang="en-US" sz="1000" dirty="0">
                <a:solidFill>
                  <a:srgbClr val="000000"/>
                </a:solidFill>
                <a:latin typeface="Courier New" panose="02070309020205020404" pitchFamily="49" charset="0"/>
              </a:rPr>
              <a:t>= 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8</a:t>
            </a:r>
            <a:r>
              <a:rPr lang="en-US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e3</a:t>
            </a:r>
            <a:r>
              <a:rPr lang="en-US" sz="1000" dirty="0">
                <a:solidFill>
                  <a:srgbClr val="000000"/>
                </a:solidFill>
                <a:latin typeface="Courier New" panose="02070309020205020404" pitchFamily="49" charset="0"/>
              </a:rPr>
              <a:t>;      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n-US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% </a:t>
            </a:r>
            <a:r>
              <a:rPr lang="en-US" sz="1000" dirty="0">
                <a:solidFill>
                  <a:srgbClr val="028009"/>
                </a:solidFill>
                <a:latin typeface="Courier New" panose="02070309020205020404" pitchFamily="49" charset="0"/>
              </a:rPr>
              <a:t>8 kHz passband-edge frequency</a:t>
            </a: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pl-PL" sz="10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Fs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= 48e3;       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pl-PL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% 48 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kHz </a:t>
            </a:r>
            <a:r>
              <a:rPr lang="pl-PL" sz="1000" dirty="0" err="1">
                <a:solidFill>
                  <a:srgbClr val="028009"/>
                </a:solidFill>
                <a:latin typeface="Courier New" panose="02070309020205020404" pitchFamily="49" charset="0"/>
              </a:rPr>
              <a:t>sampling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 err="1">
                <a:solidFill>
                  <a:srgbClr val="028009"/>
                </a:solidFill>
                <a:latin typeface="Courier New" panose="02070309020205020404" pitchFamily="49" charset="0"/>
              </a:rPr>
              <a:t>frequency</a:t>
            </a:r>
            <a:endParaRPr lang="pl-PL" sz="1000" dirty="0">
              <a:solidFill>
                <a:srgbClr val="028009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n-US" sz="10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Rp</a:t>
            </a:r>
            <a:r>
              <a:rPr lang="en-US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sz="1000" dirty="0">
                <a:solidFill>
                  <a:srgbClr val="000000"/>
                </a:solidFill>
                <a:latin typeface="Courier New" panose="02070309020205020404" pitchFamily="49" charset="0"/>
              </a:rPr>
              <a:t>= 0.01; 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n-US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% </a:t>
            </a:r>
            <a:r>
              <a:rPr lang="en-US" sz="1000" dirty="0">
                <a:solidFill>
                  <a:srgbClr val="028009"/>
                </a:solidFill>
                <a:latin typeface="Courier New" panose="02070309020205020404" pitchFamily="49" charset="0"/>
              </a:rPr>
              <a:t>Corresponds to 0.01 dB peak-to-peak ripple</a:t>
            </a: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n-US" sz="10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Rst</a:t>
            </a:r>
            <a:r>
              <a:rPr lang="en-US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000" dirty="0">
                <a:solidFill>
                  <a:srgbClr val="000000"/>
                </a:solidFill>
                <a:latin typeface="Courier New" panose="02070309020205020404" pitchFamily="49" charset="0"/>
              </a:rPr>
              <a:t>= 1e-4;      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n-US" sz="1000" dirty="0" smtClean="0">
                <a:solidFill>
                  <a:srgbClr val="028009"/>
                </a:solidFill>
                <a:latin typeface="Courier New" panose="02070309020205020404" pitchFamily="49" charset="0"/>
              </a:rPr>
              <a:t>% </a:t>
            </a:r>
            <a:r>
              <a:rPr lang="en-US" sz="1000" dirty="0">
                <a:solidFill>
                  <a:srgbClr val="028009"/>
                </a:solidFill>
                <a:latin typeface="Courier New" panose="02070309020205020404" pitchFamily="49" charset="0"/>
              </a:rPr>
              <a:t>Corresponds to 80 dB stopband attenuation</a:t>
            </a:r>
          </a:p>
          <a:p>
            <a:pPr marL="0" indent="0">
              <a:buNone/>
            </a:pP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 </a:t>
            </a: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pl-PL" sz="10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eqnum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= 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firceqrip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N,Fp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/(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Fs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/2),[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Rp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Rst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],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 err="1">
                <a:solidFill>
                  <a:srgbClr val="AA04F9"/>
                </a:solidFill>
                <a:latin typeface="Courier New" panose="02070309020205020404" pitchFamily="49" charset="0"/>
              </a:rPr>
              <a:t>passedge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); 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% </a:t>
            </a:r>
            <a:r>
              <a:rPr lang="pl-PL" sz="1000" dirty="0" err="1">
                <a:solidFill>
                  <a:srgbClr val="028009"/>
                </a:solidFill>
                <a:latin typeface="Courier New" panose="02070309020205020404" pitchFamily="49" charset="0"/>
              </a:rPr>
              <a:t>eqnum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 = </a:t>
            </a:r>
            <a:r>
              <a:rPr lang="pl-PL" sz="1000" dirty="0" err="1">
                <a:solidFill>
                  <a:srgbClr val="028009"/>
                </a:solidFill>
                <a:latin typeface="Courier New" panose="02070309020205020404" pitchFamily="49" charset="0"/>
              </a:rPr>
              <a:t>vec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 of </a:t>
            </a:r>
            <a:r>
              <a:rPr lang="pl-PL" sz="1000" dirty="0" err="1">
                <a:solidFill>
                  <a:srgbClr val="028009"/>
                </a:solidFill>
                <a:latin typeface="Courier New" panose="02070309020205020404" pitchFamily="49" charset="0"/>
              </a:rPr>
              <a:t>coeffs</a:t>
            </a:r>
            <a:endParaRPr lang="pl-PL" sz="1000" dirty="0">
              <a:solidFill>
                <a:srgbClr val="028009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pl-PL" sz="10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fvtool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pl-PL" sz="10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eqnum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 err="1">
                <a:solidFill>
                  <a:srgbClr val="AA04F9"/>
                </a:solidFill>
                <a:latin typeface="Courier New" panose="02070309020205020404" pitchFamily="49" charset="0"/>
              </a:rPr>
              <a:t>Fs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Fs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 err="1">
                <a:solidFill>
                  <a:srgbClr val="AA04F9"/>
                </a:solidFill>
                <a:latin typeface="Courier New" panose="02070309020205020404" pitchFamily="49" charset="0"/>
              </a:rPr>
              <a:t>Color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'White'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) 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% </a:t>
            </a:r>
            <a:r>
              <a:rPr lang="pl-PL" sz="1000" dirty="0" err="1">
                <a:solidFill>
                  <a:srgbClr val="028009"/>
                </a:solidFill>
                <a:latin typeface="Courier New" panose="02070309020205020404" pitchFamily="49" charset="0"/>
              </a:rPr>
              <a:t>Visualize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 err="1">
                <a:solidFill>
                  <a:srgbClr val="028009"/>
                </a:solidFill>
                <a:latin typeface="Courier New" panose="02070309020205020404" pitchFamily="49" charset="0"/>
              </a:rPr>
              <a:t>filter</a:t>
            </a:r>
            <a:endParaRPr lang="pl-PL" sz="1000" dirty="0">
              <a:solidFill>
                <a:srgbClr val="028009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endParaRPr lang="pl-PL" sz="1000" dirty="0">
              <a:solidFill>
                <a:srgbClr val="028009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lowpassFilt 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= 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dsp.LowpassFilter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 err="1">
                <a:solidFill>
                  <a:srgbClr val="AA04F9"/>
                </a:solidFill>
                <a:latin typeface="Courier New" panose="02070309020205020404" pitchFamily="49" charset="0"/>
              </a:rPr>
              <a:t>DesignForMinimumOrder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false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pl-PL" sz="1000" dirty="0">
                <a:solidFill>
                  <a:srgbClr val="0E00FF"/>
                </a:solidFill>
                <a:latin typeface="Courier New" panose="02070309020205020404" pitchFamily="49" charset="0"/>
              </a:rPr>
              <a:t>...</a:t>
            </a: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    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 err="1">
                <a:solidFill>
                  <a:srgbClr val="AA04F9"/>
                </a:solidFill>
                <a:latin typeface="Courier New" panose="02070309020205020404" pitchFamily="49" charset="0"/>
              </a:rPr>
              <a:t>FilterOrder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,N,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 err="1">
                <a:solidFill>
                  <a:srgbClr val="AA04F9"/>
                </a:solidFill>
                <a:latin typeface="Courier New" panose="02070309020205020404" pitchFamily="49" charset="0"/>
              </a:rPr>
              <a:t>PassbandFrequency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Fp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 err="1">
                <a:solidFill>
                  <a:srgbClr val="AA04F9"/>
                </a:solidFill>
                <a:latin typeface="Courier New" panose="02070309020205020404" pitchFamily="49" charset="0"/>
              </a:rPr>
              <a:t>SampleRate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Fs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>
                <a:solidFill>
                  <a:srgbClr val="0E00FF"/>
                </a:solidFill>
                <a:latin typeface="Courier New" panose="02070309020205020404" pitchFamily="49" charset="0"/>
              </a:rPr>
              <a:t>...</a:t>
            </a: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    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 err="1">
                <a:solidFill>
                  <a:srgbClr val="AA04F9"/>
                </a:solidFill>
                <a:latin typeface="Courier New" panose="02070309020205020404" pitchFamily="49" charset="0"/>
              </a:rPr>
              <a:t>PassbandRipple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Rp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 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'StopbandAttenuation'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,80);</a:t>
            </a:r>
          </a:p>
          <a:p>
            <a:pPr marL="0" indent="0">
              <a:buNone/>
            </a:pPr>
            <a:endParaRPr lang="pl-PL" sz="1000" dirty="0" smtClean="0"/>
          </a:p>
          <a:p>
            <a:pPr marL="0" indent="0">
              <a:buNone/>
            </a:pPr>
            <a:r>
              <a:rPr lang="pl-PL" sz="1000" dirty="0" smtClean="0"/>
              <a:t>Do filtracji sygnału „z” można </a:t>
            </a:r>
            <a:r>
              <a:rPr lang="pl-PL" sz="1000" dirty="0"/>
              <a:t>zastosować </a:t>
            </a:r>
            <a:r>
              <a:rPr lang="pl-PL" sz="1000" dirty="0" smtClean="0"/>
              <a:t>procedurę </a:t>
            </a:r>
            <a:endParaRPr lang="pl-PL" sz="1000" dirty="0"/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z_filt 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= lowpassFilt(z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  <a:endParaRPr lang="pl-PL" sz="10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092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Projekt 2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400" b="1" dirty="0" smtClean="0"/>
              <a:t>Dla danych pomiarowych pozyskanych na stanowisku laboratoryjnym (pomiar  trwający 100 sekund) przeprowadzić następującą analizę sygnału w dziedzinie czasu.</a:t>
            </a:r>
          </a:p>
          <a:p>
            <a:pPr marL="0" indent="0" algn="just">
              <a:buNone/>
            </a:pPr>
            <a:r>
              <a:rPr lang="pl-PL" sz="1400" dirty="0" smtClean="0"/>
              <a:t>2. Wyznaczyć następujące miary (cechy) sygnału z przedziałów czasowych o długości 1 sekundy:</a:t>
            </a:r>
          </a:p>
          <a:p>
            <a:pPr marL="0" indent="0" algn="just">
              <a:buNone/>
            </a:pPr>
            <a:r>
              <a:rPr lang="pl-PL" sz="1400" dirty="0" smtClean="0"/>
              <a:t>	- </a:t>
            </a:r>
            <a:r>
              <a:rPr lang="pl-PL" sz="1400" dirty="0"/>
              <a:t>średnia,			- maksimum</a:t>
            </a:r>
          </a:p>
          <a:p>
            <a:pPr marL="0" indent="0" algn="just">
              <a:buNone/>
            </a:pPr>
            <a:r>
              <a:rPr lang="pl-PL" sz="1400" dirty="0"/>
              <a:t>	</a:t>
            </a:r>
            <a:r>
              <a:rPr lang="pl-PL" sz="1400" dirty="0" smtClean="0"/>
              <a:t>- </a:t>
            </a:r>
            <a:r>
              <a:rPr lang="pl-PL" sz="1400" dirty="0"/>
              <a:t>wariancja,			- odchylenie standardowe,</a:t>
            </a:r>
          </a:p>
          <a:p>
            <a:pPr marL="0" indent="0" algn="just">
              <a:buNone/>
            </a:pPr>
            <a:r>
              <a:rPr lang="pl-PL" sz="1400" dirty="0"/>
              <a:t>	</a:t>
            </a:r>
            <a:r>
              <a:rPr lang="pl-PL" sz="1400" dirty="0" smtClean="0"/>
              <a:t>- </a:t>
            </a:r>
            <a:r>
              <a:rPr lang="pl-PL" sz="1400" dirty="0"/>
              <a:t>wartość skuteczna,		- moment 3-go rzędu,</a:t>
            </a:r>
          </a:p>
          <a:p>
            <a:pPr marL="0" indent="0" algn="just">
              <a:buNone/>
            </a:pPr>
            <a:r>
              <a:rPr lang="pl-PL" sz="1400" dirty="0"/>
              <a:t>	</a:t>
            </a:r>
            <a:r>
              <a:rPr lang="pl-PL" sz="1400" dirty="0" smtClean="0"/>
              <a:t>- </a:t>
            </a:r>
            <a:r>
              <a:rPr lang="pl-PL" sz="1400" dirty="0"/>
              <a:t>skośność,			- </a:t>
            </a:r>
            <a:r>
              <a:rPr lang="pl-PL" sz="1400" dirty="0" err="1"/>
              <a:t>kurtoza</a:t>
            </a:r>
            <a:r>
              <a:rPr lang="pl-PL" sz="1400" dirty="0"/>
              <a:t>, </a:t>
            </a:r>
          </a:p>
          <a:p>
            <a:pPr marL="0" indent="0" algn="just">
              <a:buNone/>
            </a:pPr>
            <a:r>
              <a:rPr lang="pl-PL" sz="1400" dirty="0" smtClean="0"/>
              <a:t>	- współczynnik </a:t>
            </a:r>
            <a:r>
              <a:rPr lang="pl-PL" sz="1400" dirty="0"/>
              <a:t>szczytu,		 - współczynnik </a:t>
            </a:r>
            <a:r>
              <a:rPr lang="pl-PL" sz="1400" dirty="0" smtClean="0"/>
              <a:t>kształtu.</a:t>
            </a:r>
          </a:p>
          <a:p>
            <a:pPr marL="0" indent="0" algn="just">
              <a:buNone/>
            </a:pPr>
            <a:endParaRPr lang="pl-PL" sz="1400" dirty="0" smtClean="0"/>
          </a:p>
          <a:p>
            <a:pPr marL="0" indent="0" algn="just">
              <a:buNone/>
            </a:pPr>
            <a:r>
              <a:rPr lang="pl-PL" sz="1400" dirty="0" smtClean="0"/>
              <a:t>Na wykresach </a:t>
            </a:r>
            <a:r>
              <a:rPr lang="pl-PL" sz="1400" dirty="0"/>
              <a:t>zaprezentować </a:t>
            </a:r>
            <a:r>
              <a:rPr lang="pl-PL" sz="1400" dirty="0" smtClean="0"/>
              <a:t>wartości poszczególnych cech sygnału.</a:t>
            </a:r>
          </a:p>
          <a:p>
            <a:pPr marL="0" indent="0" algn="just">
              <a:buNone/>
            </a:pPr>
            <a:endParaRPr lang="pl-PL" sz="1400" dirty="0"/>
          </a:p>
          <a:p>
            <a:pPr marL="0" indent="0" algn="just">
              <a:buNone/>
            </a:pPr>
            <a:r>
              <a:rPr lang="pl-PL" sz="1400" dirty="0" smtClean="0">
                <a:solidFill>
                  <a:prstClr val="black"/>
                </a:solidFill>
              </a:rPr>
              <a:t>Aby usprawnić obliczenia:</a:t>
            </a:r>
          </a:p>
          <a:p>
            <a:pPr marL="0" indent="0" algn="just">
              <a:buNone/>
            </a:pPr>
            <a:r>
              <a:rPr lang="pl-PL" sz="1400" dirty="0" smtClean="0">
                <a:solidFill>
                  <a:prstClr val="black"/>
                </a:solidFill>
              </a:rPr>
              <a:t>- zastosować funkcję </a:t>
            </a:r>
            <a:r>
              <a:rPr lang="pl-PL" sz="14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pl-PL" sz="1400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buffer</a:t>
            </a:r>
            <a:r>
              <a:rPr lang="pl-PL" sz="14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z,N</a:t>
            </a:r>
            <a:r>
              <a:rPr lang="pl-PL" sz="14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l-PL" sz="1400" dirty="0" smtClean="0">
                <a:solidFill>
                  <a:prstClr val="black"/>
                </a:solidFill>
              </a:rPr>
              <a:t>, w celu zbuforowania w nowej zmiennej </a:t>
            </a:r>
            <a:r>
              <a:rPr lang="pl-PL" sz="14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pl-PL" sz="1400" dirty="0" smtClean="0">
                <a:solidFill>
                  <a:prstClr val="black"/>
                </a:solidFill>
              </a:rPr>
              <a:t> danych pomiarowe </a:t>
            </a:r>
            <a:br>
              <a:rPr lang="pl-PL" sz="1400" dirty="0" smtClean="0">
                <a:solidFill>
                  <a:prstClr val="black"/>
                </a:solidFill>
              </a:rPr>
            </a:br>
            <a:r>
              <a:rPr lang="pl-PL" sz="1400" dirty="0" smtClean="0">
                <a:solidFill>
                  <a:prstClr val="black"/>
                </a:solidFill>
              </a:rPr>
              <a:t>z przedziałów jednosekundowych (ta nowa zmienna </a:t>
            </a:r>
            <a:r>
              <a:rPr lang="pl-PL" sz="14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pl-PL" sz="1400" dirty="0" smtClean="0">
                <a:solidFill>
                  <a:prstClr val="black"/>
                </a:solidFill>
              </a:rPr>
              <a:t> będzie macierzą zbuforowanych danych);</a:t>
            </a:r>
          </a:p>
          <a:p>
            <a:pPr marL="0" indent="0" algn="just">
              <a:buNone/>
            </a:pPr>
            <a:r>
              <a:rPr lang="pl-PL" sz="1400" dirty="0" smtClean="0">
                <a:solidFill>
                  <a:prstClr val="black"/>
                </a:solidFill>
              </a:rPr>
              <a:t>- każda kolumna macierzy </a:t>
            </a:r>
            <a:r>
              <a:rPr lang="pl-PL" sz="14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pl-PL" sz="1400" dirty="0" smtClean="0">
                <a:solidFill>
                  <a:prstClr val="black"/>
                </a:solidFill>
              </a:rPr>
              <a:t> musi zawierać tyle </a:t>
            </a:r>
            <a:r>
              <a:rPr lang="pl-PL" sz="14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pl-PL" sz="1400" dirty="0" smtClean="0">
                <a:solidFill>
                  <a:prstClr val="black"/>
                </a:solidFill>
              </a:rPr>
              <a:t> próbek, ile zostało zarejestrowanych w czasie jednej sekundy;</a:t>
            </a:r>
          </a:p>
          <a:p>
            <a:pPr algn="just">
              <a:buFontTx/>
              <a:buChar char="-"/>
            </a:pPr>
            <a:r>
              <a:rPr lang="pl-PL" sz="1400" dirty="0" smtClean="0">
                <a:solidFill>
                  <a:prstClr val="black"/>
                </a:solidFill>
              </a:rPr>
              <a:t>rozmiar nowej zmiennej będzie </a:t>
            </a:r>
            <a:r>
              <a:rPr lang="pl-PL" sz="14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x 100</a:t>
            </a:r>
            <a:r>
              <a:rPr lang="pl-PL" sz="1400" dirty="0" smtClean="0">
                <a:solidFill>
                  <a:prstClr val="black"/>
                </a:solidFill>
              </a:rPr>
              <a:t>.</a:t>
            </a:r>
          </a:p>
          <a:p>
            <a:pPr marL="0" indent="0" algn="just">
              <a:buNone/>
            </a:pPr>
            <a:endParaRPr lang="pl-PL" sz="9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pl-PL" sz="900" dirty="0"/>
              <a:t>Do </a:t>
            </a:r>
            <a:r>
              <a:rPr lang="pl-PL" sz="900" dirty="0" smtClean="0"/>
              <a:t>wyznaczenia cech </a:t>
            </a:r>
            <a:r>
              <a:rPr lang="pl-PL" sz="900" dirty="0"/>
              <a:t>sygnału </a:t>
            </a:r>
            <a:r>
              <a:rPr lang="pl-PL" sz="900" dirty="0" smtClean="0"/>
              <a:t>można </a:t>
            </a:r>
            <a:r>
              <a:rPr lang="pl-PL" sz="900" dirty="0"/>
              <a:t>zastosować </a:t>
            </a:r>
            <a:r>
              <a:rPr lang="pl-PL" sz="900" dirty="0" smtClean="0"/>
              <a:t>funkcje dostępne w </a:t>
            </a:r>
            <a:r>
              <a:rPr lang="pl-PL" sz="900" dirty="0" err="1" smtClean="0"/>
              <a:t>Matlab</a:t>
            </a:r>
            <a:r>
              <a:rPr lang="pl-PL" sz="900" dirty="0" smtClean="0"/>
              <a:t> </a:t>
            </a:r>
            <a:endParaRPr lang="pl-PL" sz="900" dirty="0"/>
          </a:p>
          <a:p>
            <a:pPr marL="0" indent="0" algn="just">
              <a:buNone/>
            </a:pP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mean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(B); max(</a:t>
            </a: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abs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(B)); </a:t>
            </a: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var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(B); </a:t>
            </a: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std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(B); </a:t>
            </a: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rms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(B); moment(B,3); </a:t>
            </a: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skewness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(B); </a:t>
            </a: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kurtosis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(B);</a:t>
            </a:r>
          </a:p>
          <a:p>
            <a:pPr marL="0" indent="0" algn="just">
              <a:buNone/>
            </a:pP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wsp_szczytu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 = max(</a:t>
            </a: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abs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(B))./</a:t>
            </a: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rms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(B); </a:t>
            </a: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wsp_kształtu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rms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(B)./</a:t>
            </a: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mean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abs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(B</a:t>
            </a:r>
            <a:r>
              <a:rPr lang="pl-PL" sz="9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));</a:t>
            </a:r>
            <a:endParaRPr lang="pl-PL" sz="900" dirty="0">
              <a:solidFill>
                <a:srgbClr val="000000"/>
              </a:solidFill>
              <a:latin typeface="+mj-lt"/>
            </a:endParaRPr>
          </a:p>
          <a:p>
            <a:pPr marL="0" indent="0" algn="just">
              <a:buNone/>
            </a:pPr>
            <a:endParaRPr lang="pl-PL" sz="1400" dirty="0" smtClean="0"/>
          </a:p>
        </p:txBody>
      </p:sp>
    </p:spTree>
    <p:extLst>
      <p:ext uri="{BB962C8B-B14F-4D97-AF65-F5344CB8AC3E}">
        <p14:creationId xmlns:p14="http://schemas.microsoft.com/office/powerpoint/2010/main" val="1936973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Projekt 2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400" b="1" dirty="0" smtClean="0"/>
              <a:t>Dla danych pomiarowych pozyskanych na stanowisku laboratoryjnym (pomiar  trwający 100 sekund) przeprowadzić następującą analizę sygnału w dziedzinie czasu.</a:t>
            </a:r>
          </a:p>
          <a:p>
            <a:pPr marL="0" indent="0" algn="just">
              <a:buNone/>
            </a:pPr>
            <a:r>
              <a:rPr lang="pl-PL" sz="1400" dirty="0" smtClean="0"/>
              <a:t>3. </a:t>
            </a:r>
            <a:r>
              <a:rPr lang="pl-PL" sz="1400" dirty="0"/>
              <a:t>Przeprowadzić filtrację dolnoprzepustową </a:t>
            </a:r>
            <a:r>
              <a:rPr lang="pl-PL" sz="1400" dirty="0" smtClean="0"/>
              <a:t>filtrami o częstotliwościach granicznych kolejno 4 kHz, 2 kHz, 1 kHz, a następnie wyznaczyć cechy sygnałów jak w punkcie 2.</a:t>
            </a:r>
          </a:p>
          <a:p>
            <a:pPr marL="0" indent="0" algn="just">
              <a:buNone/>
            </a:pPr>
            <a:endParaRPr lang="pl-PL" sz="1400" dirty="0"/>
          </a:p>
          <a:p>
            <a:pPr marL="0" indent="0" algn="just">
              <a:buNone/>
            </a:pPr>
            <a:r>
              <a:rPr lang="pl-PL" sz="1400" dirty="0" smtClean="0"/>
              <a:t>Na wykresach zaprezentować sygnały po </a:t>
            </a:r>
            <a:r>
              <a:rPr lang="pl-PL" sz="1400" dirty="0"/>
              <a:t>filtracji</a:t>
            </a:r>
            <a:r>
              <a:rPr lang="pl-PL" sz="1400" dirty="0" smtClean="0"/>
              <a:t>.</a:t>
            </a:r>
          </a:p>
          <a:p>
            <a:pPr marL="0" indent="0" algn="just">
              <a:buNone/>
            </a:pPr>
            <a:r>
              <a:rPr lang="pl-PL" sz="1400" dirty="0"/>
              <a:t>Na wykresach zaprezentować wartości poszczególnych cech </a:t>
            </a:r>
            <a:r>
              <a:rPr lang="pl-PL" sz="1400" dirty="0" smtClean="0"/>
              <a:t>sygnałów po filtracji.</a:t>
            </a:r>
            <a:endParaRPr lang="pl-PL" sz="1400" dirty="0"/>
          </a:p>
          <a:p>
            <a:pPr marL="0" indent="0" algn="just">
              <a:buNone/>
            </a:pPr>
            <a:endParaRPr lang="pl-PL" sz="1400" dirty="0" smtClean="0"/>
          </a:p>
        </p:txBody>
      </p:sp>
    </p:spTree>
    <p:extLst>
      <p:ext uri="{BB962C8B-B14F-4D97-AF65-F5344CB8AC3E}">
        <p14:creationId xmlns:p14="http://schemas.microsoft.com/office/powerpoint/2010/main" val="11859025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260</Words>
  <Application>Microsoft Office PowerPoint</Application>
  <PresentationFormat>Pokaz na ekranie (4:3)</PresentationFormat>
  <Paragraphs>52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Courier New</vt:lpstr>
      <vt:lpstr>Motyw pakietu Office</vt:lpstr>
      <vt:lpstr>DIAGNOSTYKA UKŁADÓW MECHATRONICZNYCH</vt:lpstr>
      <vt:lpstr>Projekt 2</vt:lpstr>
      <vt:lpstr>Projekt 2</vt:lpstr>
      <vt:lpstr>Projekt 2</vt:lpstr>
      <vt:lpstr>Projekt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DIAGNOSTYKA UKŁADÓW MECHATRONICZNYCH</dc:title>
  <cp:lastModifiedBy>Admin</cp:lastModifiedBy>
  <cp:revision>28</cp:revision>
  <dcterms:modified xsi:type="dcterms:W3CDTF">2021-04-20T13:03:40Z</dcterms:modified>
</cp:coreProperties>
</file>