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302" r:id="rId18"/>
    <p:sldId id="303"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x="12192000" cy="6858000"/>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48"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C2C24074-EFCE-4B19-B848-C0CBEB716C6C}"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609CD7C9-2F88-4EB3-87BC-982348E53CD1}"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539C4882-B266-4186-8FEA-99AF62F2A60A}"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FD0D8225-20AC-4F2D-9E7D-74F7C9D398ED}"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E9063C96-5ED8-419A-9A30-844AFB6A350A}"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1F21A48F-B7B0-46B1-A414-AA43CC2CA398}"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D1520E8-8CA4-493E-9240-F258857BD625}"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170B5BB-E51F-4CBC-9643-AB88774E4CC2}"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BADF0EC2-3DCA-4610-8A0F-3E863D4BF9A8}"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E2C1F49B-06A8-4140-ABD8-A9F7B7E292B6}"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D8A748EF-2EA4-4A54-9132-4ABDB689C1B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666A4D74-7BCE-487D-A954-EB1A17EE576A}"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6574531C-3B6D-4895-BA96-11B71E30C29E}"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43BB3DD8-757C-46F5-8C89-746D4613E8CB}"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D0D31E7-AF41-40F6-99D4-D75044D828F4}"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D111D4A9-D9D8-4936-995C-D86771F03178}"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B9F4BC06-8612-4081-A696-0004D7853EE0}"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21370317-410A-4259-97F6-8140B6C6E66E}"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C78474FD-ACF5-4567-9CAF-1B1118F615C7}"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ACDE990B-6866-4887-B42D-1C49CF50E20F}"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7CFF6107-E42A-402D-9F69-60BB5C97375F}"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94F2E15E-485D-4892-A408-728146E26B81}"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DFC98A8E-CB3A-4077-8BA6-AFA9ACBC8D6F}"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F95DD9C8-8B37-4422-8354-46A2D02B77E9}"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CC538E4-0611-4B7D-9694-8AF4846B02C5}"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FA55B12E-3723-432C-B2B9-1F30E6DFB3D4}"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B7A3E528-4FBA-44F2-9028-2D776D390A80}"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C62759FA-93A4-439F-8A65-030072DAC77F}"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773AFD39-6D23-44AB-A7A1-60CEEE21FBE9}"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012C692B-7DA6-4530-A76A-074CA38332F1}"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3BF6D294-EDE4-4CD5-BAD3-F2E1B16073DA}" type="slidenum">
              <a:t>‹#›</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2559E9A9-CD4A-4FE9-A642-F53F636FC1EC}"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FA2A295D-DCE5-4526-BDBD-CB483EF22076}"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8E917F7E-7F98-4E7B-A934-53015C8BD354}"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AF46DFF5-A0AA-4307-9A0E-EB683BA6632C}"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434C7193-D261-44F9-9F08-40F68FA8F445}"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BD3CEC61-09A4-4AD2-9EF9-0480EFF77DB3}"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9372ACDC-0821-4D43-BA70-3F914C120E18}"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816F0D6B-30D8-434B-B693-9DA8E54519A6}"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B4274062-2D43-41F2-BE27-53104DB70E11}"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7401E2A5-2399-47E3-84EC-1E0079945AC6}"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A9CD8007-DBE1-4232-BE3B-E9AF87363D53}" type="slidenum">
              <a:t>‹#›</a:t>
            </a:fld>
            <a:endParaRPr/>
          </a:p>
        </p:txBody>
      </p:sp>
      <p:sp>
        <p:nvSpPr>
          <p:cNvPr id="9" name="PlaceHolder 8"/>
          <p:cNvSpPr>
            <a:spLocks noGrp="1"/>
          </p:cNvSpPr>
          <p:nvPr>
            <p:ph type="dt" idx="12"/>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8855E50F-60A5-4531-98EA-40E4AE49A985}" type="slidenum">
              <a:t>‹#›</a:t>
            </a:fld>
            <a:endParaRPr/>
          </a:p>
        </p:txBody>
      </p:sp>
      <p:sp>
        <p:nvSpPr>
          <p:cNvPr id="11" name="PlaceHolder 10"/>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C475F8EB-FA79-4C25-BA80-8543BDFEB10F}"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957EDB4C-843B-4CC0-8F9F-147C93739892}"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7010CAC-C5E1-4C7E-8C4C-B9BFD1F31EC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30D20C0F-E43C-48B8-915A-8D802594904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774784E5-2700-45E3-959D-BA7659707C2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18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1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18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18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18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18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1800" b="0" strike="noStrike" spc="-1">
                <a:solidFill>
                  <a:srgbClr val="000000"/>
                </a:solidFill>
                <a:latin typeface="Arial"/>
              </a:rPr>
              <a:t>Siódmy poziom konspektu</a:t>
            </a:r>
          </a:p>
        </p:txBody>
      </p:sp>
      <p:sp>
        <p:nvSpPr>
          <p:cNvPr id="2" name="PlaceHolder 3"/>
          <p:cNvSpPr>
            <a:spLocks noGrp="1"/>
          </p:cNvSpPr>
          <p:nvPr>
            <p:ph type="ftr" idx="1"/>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3" name="PlaceHolder 4"/>
          <p:cNvSpPr>
            <a:spLocks noGrp="1"/>
          </p:cNvSpPr>
          <p:nvPr>
            <p:ph type="sldNum" idx="2"/>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GB" sz="1200" b="0" strike="noStrike" spc="-1">
                <a:solidFill>
                  <a:srgbClr val="8B8B8B"/>
                </a:solidFill>
                <a:latin typeface="Calibri"/>
              </a:defRPr>
            </a:lvl1pPr>
          </a:lstStyle>
          <a:p>
            <a:pPr indent="0" algn="r">
              <a:lnSpc>
                <a:spcPct val="100000"/>
              </a:lnSpc>
              <a:buNone/>
              <a:tabLst>
                <a:tab pos="0" algn="l"/>
              </a:tabLst>
            </a:pPr>
            <a:fld id="{3A5C9370-24CB-443D-A44C-432B9F77C637}" type="slidenum">
              <a:rPr lang="en-GB" sz="1200" b="0" strike="noStrike" spc="-1">
                <a:solidFill>
                  <a:srgbClr val="8B8B8B"/>
                </a:solidFill>
                <a:latin typeface="Calibri"/>
              </a:rPr>
              <a:t>‹#›</a:t>
            </a:fld>
            <a:endParaRPr lang="pl-PL" sz="1200" b="0" strike="noStrike" spc="-1">
              <a:solidFill>
                <a:srgbClr val="000000"/>
              </a:solidFill>
              <a:latin typeface="Times New Roman"/>
            </a:endParaRPr>
          </a:p>
        </p:txBody>
      </p:sp>
      <p:sp>
        <p:nvSpPr>
          <p:cNvPr id="4" name="PlaceHolder 5"/>
          <p:cNvSpPr>
            <a:spLocks noGrp="1"/>
          </p:cNvSpPr>
          <p:nvPr>
            <p:ph type="dt" idx="3"/>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42" name="PlaceHolder 2"/>
          <p:cNvSpPr>
            <a:spLocks noGrp="1"/>
          </p:cNvSpPr>
          <p:nvPr>
            <p:ph type="sldNum" idx="5"/>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GB" sz="1200" b="0" strike="noStrike" spc="-1">
                <a:solidFill>
                  <a:srgbClr val="8B8B8B"/>
                </a:solidFill>
                <a:latin typeface="Calibri"/>
              </a:defRPr>
            </a:lvl1pPr>
          </a:lstStyle>
          <a:p>
            <a:pPr indent="0" algn="r">
              <a:lnSpc>
                <a:spcPct val="100000"/>
              </a:lnSpc>
              <a:buNone/>
              <a:tabLst>
                <a:tab pos="0" algn="l"/>
              </a:tabLst>
            </a:pPr>
            <a:fld id="{B6011F59-D4BC-459D-A85D-437AFD6BABCA}" type="slidenum">
              <a:rPr lang="en-GB" sz="1200" b="0" strike="noStrike" spc="-1">
                <a:solidFill>
                  <a:srgbClr val="8B8B8B"/>
                </a:solidFill>
                <a:latin typeface="Calibri"/>
              </a:rPr>
              <a:t>‹#›</a:t>
            </a:fld>
            <a:endParaRPr lang="pl-PL" sz="1200" b="0" strike="noStrike" spc="-1">
              <a:solidFill>
                <a:srgbClr val="000000"/>
              </a:solidFill>
              <a:latin typeface="Times New Roman"/>
            </a:endParaRPr>
          </a:p>
        </p:txBody>
      </p:sp>
      <p:sp>
        <p:nvSpPr>
          <p:cNvPr id="43" name="PlaceHolder 3"/>
          <p:cNvSpPr>
            <a:spLocks noGrp="1"/>
          </p:cNvSpPr>
          <p:nvPr>
            <p:ph type="dt" idx="6"/>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83" name="PlaceHolder 2"/>
          <p:cNvSpPr>
            <a:spLocks noGrp="1"/>
          </p:cNvSpPr>
          <p:nvPr>
            <p:ph type="sldNum" idx="8"/>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pl-PL" sz="1200" b="0" strike="noStrike" spc="-1">
                <a:solidFill>
                  <a:srgbClr val="888888"/>
                </a:solidFill>
                <a:latin typeface="Calibri"/>
                <a:ea typeface="Calibri"/>
              </a:defRPr>
            </a:lvl1pPr>
          </a:lstStyle>
          <a:p>
            <a:pPr indent="0" algn="r">
              <a:lnSpc>
                <a:spcPct val="100000"/>
              </a:lnSpc>
              <a:buNone/>
              <a:tabLst>
                <a:tab pos="0" algn="l"/>
              </a:tabLst>
            </a:pPr>
            <a:fld id="{89F2CB89-2C12-40D7-9099-98BBBDE8C9A1}" type="slidenum">
              <a:rPr lang="pl-PL" sz="1200" b="0" strike="noStrike" spc="-1">
                <a:solidFill>
                  <a:srgbClr val="888888"/>
                </a:solidFill>
                <a:latin typeface="Calibri"/>
                <a:ea typeface="Calibri"/>
              </a:rPr>
              <a:t>‹#›</a:t>
            </a:fld>
            <a:endParaRPr lang="pl-PL" sz="1200" b="0" strike="noStrike" spc="-1">
              <a:solidFill>
                <a:srgbClr val="000000"/>
              </a:solidFill>
              <a:latin typeface="Times New Roman"/>
            </a:endParaRPr>
          </a:p>
        </p:txBody>
      </p:sp>
      <p:sp>
        <p:nvSpPr>
          <p:cNvPr id="84" name="PlaceHolder 3"/>
          <p:cNvSpPr>
            <a:spLocks noGrp="1"/>
          </p:cNvSpPr>
          <p:nvPr>
            <p:ph type="dt" idx="9"/>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PlaceHolder 1"/>
          <p:cNvSpPr>
            <a:spLocks noGrp="1"/>
          </p:cNvSpPr>
          <p:nvPr>
            <p:ph type="ftr" idx="10"/>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124" name="PlaceHolder 2"/>
          <p:cNvSpPr>
            <a:spLocks noGrp="1"/>
          </p:cNvSpPr>
          <p:nvPr>
            <p:ph type="sldNum" idx="11"/>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GB" sz="1200" b="0" strike="noStrike" spc="-1">
                <a:solidFill>
                  <a:srgbClr val="8B8B8B"/>
                </a:solidFill>
                <a:latin typeface="Calibri"/>
              </a:defRPr>
            </a:lvl1pPr>
          </a:lstStyle>
          <a:p>
            <a:pPr indent="0" algn="r">
              <a:lnSpc>
                <a:spcPct val="100000"/>
              </a:lnSpc>
              <a:buNone/>
              <a:tabLst>
                <a:tab pos="0" algn="l"/>
              </a:tabLst>
            </a:pPr>
            <a:fld id="{C1396B0B-737B-40AB-9BF5-B6738DAC3A4F}" type="slidenum">
              <a:rPr lang="en-GB" sz="1200" b="0" strike="noStrike" spc="-1">
                <a:solidFill>
                  <a:srgbClr val="8B8B8B"/>
                </a:solidFill>
                <a:latin typeface="Calibri"/>
              </a:rPr>
              <a:t>‹#›</a:t>
            </a:fld>
            <a:endParaRPr lang="pl-PL" sz="1200" b="0" strike="noStrike" spc="-1">
              <a:solidFill>
                <a:srgbClr val="000000"/>
              </a:solidFill>
              <a:latin typeface="Times New Roman"/>
            </a:endParaRPr>
          </a:p>
        </p:txBody>
      </p:sp>
      <p:sp>
        <p:nvSpPr>
          <p:cNvPr id="125" name="PlaceHolder 3"/>
          <p:cNvSpPr>
            <a:spLocks noGrp="1"/>
          </p:cNvSpPr>
          <p:nvPr>
            <p:ph type="dt" idx="12"/>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12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2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ficyna.prz.edu.pl/otwarty-dostep/wykaz-publikacji-wedlug-roku-udostepnienia/2022/didactic-guide-for-teatchers"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2913/22998624/144645" TargetMode="External"/><Relationship Id="rId2" Type="http://schemas.openxmlformats.org/officeDocument/2006/relationships/hyperlink" Target="https://doi.org/10.15199/160.2020.3.7" TargetMode="External"/><Relationship Id="rId1" Type="http://schemas.openxmlformats.org/officeDocument/2006/relationships/slideLayout" Target="../slideLayouts/slideLayout13.xml"/><Relationship Id="rId5" Type="http://schemas.openxmlformats.org/officeDocument/2006/relationships/hyperlink" Target="https://doi.org/10.1007/978-3-030-30000-5_66," TargetMode="External"/><Relationship Id="rId4" Type="http://schemas.openxmlformats.org/officeDocument/2006/relationships/hyperlink" Target="https://www.springer.com/series/610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procir.2018.09.046" TargetMode="External"/><Relationship Id="rId2" Type="http://schemas.openxmlformats.org/officeDocument/2006/relationships/hyperlink" Target="https://doi.org/10.1016/j.procir.2016.06.049" TargetMode="External"/><Relationship Id="rId1" Type="http://schemas.openxmlformats.org/officeDocument/2006/relationships/slideLayout" Target="../slideLayouts/slideLayout13.xml"/><Relationship Id="rId6" Type="http://schemas.openxmlformats.org/officeDocument/2006/relationships/hyperlink" Target="https://doi.org/10.1016/j.promfg.2020.10.148" TargetMode="External"/><Relationship Id="rId5" Type="http://schemas.openxmlformats.org/officeDocument/2006/relationships/hyperlink" Target="https://doi.org/10.1007/978-3-030-16943-5_29" TargetMode="External"/><Relationship Id="rId4" Type="http://schemas.openxmlformats.org/officeDocument/2006/relationships/hyperlink" Target="https://doi.org/10.4028/www.scientific.net/MSF.957.18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hyperlink" Target="https://doi.org/10.3390/su142114651" TargetMode="Externa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37.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springer.com/series/6102" TargetMode="External"/><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hyperlink" Target="https://doi.org/10.1007/978-3-030-29996-5_3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523880" y="2751120"/>
            <a:ext cx="9142920" cy="2386440"/>
          </a:xfrm>
          <a:prstGeom prst="rect">
            <a:avLst/>
          </a:prstGeom>
          <a:noFill/>
          <a:ln w="0">
            <a:noFill/>
          </a:ln>
        </p:spPr>
        <p:txBody>
          <a:bodyPr lIns="0" tIns="0" rIns="0" bIns="0" anchor="b">
            <a:normAutofit/>
          </a:bodyPr>
          <a:lstStyle/>
          <a:p>
            <a:pPr indent="0" algn="ctr">
              <a:lnSpc>
                <a:spcPct val="90000"/>
              </a:lnSpc>
              <a:buNone/>
              <a:tabLst>
                <a:tab pos="0" algn="l"/>
              </a:tabLst>
            </a:pPr>
            <a:r>
              <a:rPr lang="en-US" sz="3200" b="0" strike="noStrike" spc="-1">
                <a:solidFill>
                  <a:srgbClr val="404040"/>
                </a:solidFill>
                <a:latin typeface="Roboto"/>
              </a:rPr>
              <a:t>The use of computer aided technologies </a:t>
            </a:r>
            <a:br>
              <a:rPr sz="3200"/>
            </a:br>
            <a:r>
              <a:rPr lang="en-US" sz="3200" b="0" strike="noStrike" spc="-1">
                <a:solidFill>
                  <a:srgbClr val="404040"/>
                </a:solidFill>
                <a:latin typeface="Roboto"/>
              </a:rPr>
              <a:t>(CAx systems) in selected areas of technological research for manufacturing and civil engineering</a:t>
            </a:r>
            <a:endParaRPr lang="pl-PL" sz="3200" b="0" strike="noStrike" spc="-1">
              <a:solidFill>
                <a:srgbClr val="000000"/>
              </a:solidFill>
              <a:latin typeface="Arial"/>
            </a:endParaRPr>
          </a:p>
        </p:txBody>
      </p:sp>
      <p:pic>
        <p:nvPicPr>
          <p:cNvPr id="165" name="Obraz 3"/>
          <p:cNvPicPr/>
          <p:nvPr/>
        </p:nvPicPr>
        <p:blipFill>
          <a:blip r:embed="rId2"/>
          <a:stretch/>
        </p:blipFill>
        <p:spPr>
          <a:xfrm>
            <a:off x="7809120" y="676440"/>
            <a:ext cx="2858040" cy="2178360"/>
          </a:xfrm>
          <a:prstGeom prst="rect">
            <a:avLst/>
          </a:prstGeom>
          <a:ln w="0">
            <a:noFill/>
          </a:ln>
        </p:spPr>
      </p:pic>
      <p:pic>
        <p:nvPicPr>
          <p:cNvPr id="166" name="Picture 4" descr="Rzeszów University of Technology - Wikiwand"/>
          <p:cNvPicPr/>
          <p:nvPr/>
        </p:nvPicPr>
        <p:blipFill>
          <a:blip r:embed="rId3"/>
          <a:stretch/>
        </p:blipFill>
        <p:spPr>
          <a:xfrm>
            <a:off x="1637640" y="909000"/>
            <a:ext cx="3808800" cy="15037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rostokąt 7"/>
          <p:cNvSpPr/>
          <p:nvPr/>
        </p:nvSpPr>
        <p:spPr>
          <a:xfrm>
            <a:off x="838080" y="688320"/>
            <a:ext cx="857160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198"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Discussion on the future perspectives</a:t>
            </a:r>
            <a:endParaRPr lang="pl-PL" sz="4400" b="0" strike="noStrike" spc="-1">
              <a:solidFill>
                <a:srgbClr val="000000"/>
              </a:solidFill>
              <a:latin typeface="Arial"/>
            </a:endParaRPr>
          </a:p>
        </p:txBody>
      </p:sp>
      <p:pic>
        <p:nvPicPr>
          <p:cNvPr id="199" name="Obraz 4" descr="Obraz zawierający osoba, siedzi, wewnątrz, osoby&#10;&#10;Opis wygenerowany automatycznie"/>
          <p:cNvPicPr/>
          <p:nvPr/>
        </p:nvPicPr>
        <p:blipFill>
          <a:blip r:embed="rId2"/>
          <a:stretch/>
        </p:blipFill>
        <p:spPr>
          <a:xfrm>
            <a:off x="838080" y="1690560"/>
            <a:ext cx="6685200" cy="4458960"/>
          </a:xfrm>
          <a:prstGeom prst="rect">
            <a:avLst/>
          </a:prstGeom>
          <a:ln w="0">
            <a:noFill/>
          </a:ln>
        </p:spPr>
      </p:pic>
      <p:sp>
        <p:nvSpPr>
          <p:cNvPr id="200" name="pole tekstowe 5"/>
          <p:cNvSpPr/>
          <p:nvPr/>
        </p:nvSpPr>
        <p:spPr>
          <a:xfrm>
            <a:off x="7737480" y="2183400"/>
            <a:ext cx="3852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800" b="0" strike="noStrike" spc="-1">
                <a:solidFill>
                  <a:srgbClr val="DD1B48"/>
                </a:solidFill>
                <a:latin typeface="Calibri"/>
                <a:ea typeface="DejaVu Sans"/>
              </a:rPr>
              <a:t>Link to an on-line collaboration tools</a:t>
            </a:r>
            <a:endParaRPr lang="pl-PL" sz="1800" b="0" strike="noStrike" spc="-1">
              <a:solidFill>
                <a:srgbClr val="000000"/>
              </a:solidFill>
              <a:latin typeface="Arial"/>
            </a:endParaRPr>
          </a:p>
          <a:p>
            <a:pPr>
              <a:lnSpc>
                <a:spcPct val="100000"/>
              </a:lnSpc>
            </a:pPr>
            <a:r>
              <a:rPr lang="pl-PL" sz="1800" b="0" strike="noStrike" spc="-1">
                <a:solidFill>
                  <a:srgbClr val="DD1B48"/>
                </a:solidFill>
                <a:latin typeface="Calibri"/>
                <a:ea typeface="DejaVu Sans"/>
              </a:rPr>
              <a:t>Added by a teacher</a:t>
            </a:r>
            <a:endParaRPr lang="pl-PL" sz="1800" b="0" strike="noStrike" spc="-1">
              <a:solidFill>
                <a:srgbClr val="000000"/>
              </a:solidFill>
              <a:latin typeface="Arial"/>
            </a:endParaRPr>
          </a:p>
        </p:txBody>
      </p:sp>
      <p:sp>
        <p:nvSpPr>
          <p:cNvPr id="201" name="pole tekstowe 6"/>
          <p:cNvSpPr/>
          <p:nvPr/>
        </p:nvSpPr>
        <p:spPr>
          <a:xfrm>
            <a:off x="7846920" y="3172320"/>
            <a:ext cx="39178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800" b="0" i="1" strike="noStrike" spc="-1">
                <a:solidFill>
                  <a:srgbClr val="000000"/>
                </a:solidFill>
                <a:latin typeface="Calibri"/>
                <a:ea typeface="DejaVu Sans"/>
              </a:rPr>
              <a:t>Students use their mobile phones and try to create ideas regarding perspectves of CAx tools development based on the trends of Industry 4.0.</a:t>
            </a:r>
            <a:endParaRPr lang="pl-PL" sz="18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rostokąt 5"/>
          <p:cNvSpPr/>
          <p:nvPr/>
        </p:nvSpPr>
        <p:spPr>
          <a:xfrm>
            <a:off x="1451160" y="374040"/>
            <a:ext cx="956772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03" name="PlaceHolder 1"/>
          <p:cNvSpPr>
            <a:spLocks noGrp="1"/>
          </p:cNvSpPr>
          <p:nvPr>
            <p:ph type="title"/>
          </p:nvPr>
        </p:nvSpPr>
        <p:spPr>
          <a:xfrm>
            <a:off x="1883160" y="4608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How to teach „digital tools application”</a:t>
            </a:r>
            <a:endParaRPr lang="pl-PL" sz="4400" b="0" strike="noStrike" spc="-1">
              <a:solidFill>
                <a:srgbClr val="000000"/>
              </a:solidFill>
              <a:latin typeface="Arial"/>
            </a:endParaRPr>
          </a:p>
        </p:txBody>
      </p:sp>
      <p:sp>
        <p:nvSpPr>
          <p:cNvPr id="204" name="PlaceHolder 2"/>
          <p:cNvSpPr>
            <a:spLocks noGrp="1"/>
          </p:cNvSpPr>
          <p:nvPr>
            <p:ph/>
          </p:nvPr>
        </p:nvSpPr>
        <p:spPr>
          <a:xfrm>
            <a:off x="2041920" y="1825560"/>
            <a:ext cx="3695400" cy="4350240"/>
          </a:xfrm>
          <a:prstGeom prst="rect">
            <a:avLst/>
          </a:prstGeom>
          <a:noFill/>
          <a:ln w="0">
            <a:noFill/>
          </a:ln>
        </p:spPr>
        <p:txBody>
          <a:bodyPr lIns="90000" tIns="45000" rIns="90000" bIns="45000" anchor="t">
            <a:normAutofit fontScale="85000" lnSpcReduction="10000"/>
          </a:bodyPr>
          <a:lstStyle/>
          <a:p>
            <a:pPr indent="0">
              <a:lnSpc>
                <a:spcPct val="90000"/>
              </a:lnSpc>
              <a:spcBef>
                <a:spcPts val="1001"/>
              </a:spcBef>
              <a:buNone/>
              <a:tabLst>
                <a:tab pos="0" algn="l"/>
              </a:tabLst>
            </a:pPr>
            <a:r>
              <a:rPr lang="en-GB" sz="2800" b="0" u="sng" strike="noStrike" spc="-1">
                <a:solidFill>
                  <a:srgbClr val="0563C1"/>
                </a:solidFill>
                <a:uFillTx/>
                <a:latin typeface="Calibri"/>
                <a:hlinkClick r:id="rId2"/>
              </a:rPr>
              <a:t>https://oficyna.prz.edu.pl/otwarty-dostep/wykaz-publikacji-wedlug-roku-udostepnienia/2022/didactic-guide-for-teatchers</a:t>
            </a: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Result of the DIG-MAN Project supportned by the Erasmus+ Programme of the European Comission</a:t>
            </a:r>
            <a:endParaRPr lang="pl-PL" sz="2800" b="0" strike="noStrike" spc="-1">
              <a:solidFill>
                <a:srgbClr val="000000"/>
              </a:solidFill>
              <a:latin typeface="Arial"/>
            </a:endParaRPr>
          </a:p>
        </p:txBody>
      </p:sp>
      <p:pic>
        <p:nvPicPr>
          <p:cNvPr id="205" name="Obraz 4"/>
          <p:cNvPicPr/>
          <p:nvPr/>
        </p:nvPicPr>
        <p:blipFill>
          <a:blip r:embed="rId3"/>
          <a:stretch/>
        </p:blipFill>
        <p:spPr>
          <a:xfrm>
            <a:off x="6453720" y="1425960"/>
            <a:ext cx="4069800" cy="51494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6" name="Picture 2"/>
          <p:cNvPicPr/>
          <p:nvPr/>
        </p:nvPicPr>
        <p:blipFill>
          <a:blip r:embed="rId2"/>
          <a:srcRect r="14670"/>
          <a:stretch/>
        </p:blipFill>
        <p:spPr>
          <a:xfrm>
            <a:off x="0" y="0"/>
            <a:ext cx="12191040" cy="6856920"/>
          </a:xfrm>
          <a:prstGeom prst="rect">
            <a:avLst/>
          </a:prstGeom>
          <a:ln w="0">
            <a:noFill/>
          </a:ln>
        </p:spPr>
      </p:pic>
      <p:sp>
        <p:nvSpPr>
          <p:cNvPr id="207" name="Rectangle 1030"/>
          <p:cNvSpPr/>
          <p:nvPr/>
        </p:nvSpPr>
        <p:spPr>
          <a:xfrm>
            <a:off x="0" y="5320080"/>
            <a:ext cx="12191040" cy="73548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a typeface="DejaVu Sans"/>
            </a:endParaRPr>
          </a:p>
        </p:txBody>
      </p:sp>
      <p:sp>
        <p:nvSpPr>
          <p:cNvPr id="208" name="PlaceHolder 1"/>
          <p:cNvSpPr>
            <a:spLocks noGrp="1"/>
          </p:cNvSpPr>
          <p:nvPr>
            <p:ph type="title"/>
          </p:nvPr>
        </p:nvSpPr>
        <p:spPr>
          <a:xfrm>
            <a:off x="523800" y="5317200"/>
            <a:ext cx="11209680" cy="743760"/>
          </a:xfrm>
          <a:prstGeom prst="rect">
            <a:avLst/>
          </a:prstGeom>
          <a:noFill/>
          <a:ln w="0">
            <a:noFill/>
          </a:ln>
        </p:spPr>
        <p:txBody>
          <a:bodyPr lIns="90000" tIns="45000" rIns="90000" bIns="45000" anchor="ctr">
            <a:normAutofit/>
          </a:bodyPr>
          <a:lstStyle/>
          <a:p>
            <a:pPr indent="0" algn="ctr">
              <a:lnSpc>
                <a:spcPct val="90000"/>
              </a:lnSpc>
              <a:buNone/>
              <a:tabLst>
                <a:tab pos="0" algn="l"/>
              </a:tabLst>
            </a:pPr>
            <a:r>
              <a:rPr lang="en-US" sz="2800" b="0" strike="noStrike" spc="-1">
                <a:solidFill>
                  <a:srgbClr val="262626"/>
                </a:solidFill>
                <a:latin typeface="Calibri Light"/>
              </a:rPr>
              <a:t>Selected applications of CAx systems in the mechanical engineering research </a:t>
            </a:r>
            <a:endParaRPr lang="pl-PL" sz="2800" b="0" strike="noStrike" spc="-1">
              <a:solidFill>
                <a:srgbClr val="000000"/>
              </a:solidFill>
              <a:latin typeface="Arial"/>
            </a:endParaRPr>
          </a:p>
        </p:txBody>
      </p:sp>
      <p:cxnSp>
        <p:nvCxnSpPr>
          <p:cNvPr id="209" name="Straight Connector 1032"/>
          <p:cNvCxnSpPr/>
          <p:nvPr/>
        </p:nvCxnSpPr>
        <p:spPr>
          <a:xfrm>
            <a:off x="0" y="5241960"/>
            <a:ext cx="12192840" cy="1080"/>
          </a:xfrm>
          <a:prstGeom prst="straightConnector1">
            <a:avLst/>
          </a:prstGeom>
          <a:ln w="41275">
            <a:solidFill>
              <a:srgbClr val="FFFFFF">
                <a:alpha val="90000"/>
              </a:srgbClr>
            </a:solidFill>
            <a:round/>
          </a:ln>
        </p:spPr>
      </p:cxnSp>
      <p:cxnSp>
        <p:nvCxnSpPr>
          <p:cNvPr id="210" name="Straight Connector 1034"/>
          <p:cNvCxnSpPr/>
          <p:nvPr/>
        </p:nvCxnSpPr>
        <p:spPr>
          <a:xfrm>
            <a:off x="0" y="6134760"/>
            <a:ext cx="12192840" cy="1080"/>
          </a:xfrm>
          <a:prstGeom prst="straightConnector1">
            <a:avLst/>
          </a:prstGeom>
          <a:ln w="41275">
            <a:solidFill>
              <a:srgbClr val="FFFFFF">
                <a:alpha val="90000"/>
              </a:srgbClr>
            </a:solidFill>
            <a:roun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12"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CAD applications in research</a:t>
            </a:r>
            <a:endParaRPr lang="pl-PL" sz="4400" b="0" strike="noStrike" spc="-1">
              <a:solidFill>
                <a:srgbClr val="000000"/>
              </a:solidFill>
              <a:latin typeface="Arial"/>
            </a:endParaRPr>
          </a:p>
        </p:txBody>
      </p:sp>
      <p:sp>
        <p:nvSpPr>
          <p:cNvPr id="213" name="PlaceHolder 2"/>
          <p:cNvSpPr>
            <a:spLocks noGrp="1"/>
          </p:cNvSpPr>
          <p:nvPr>
            <p:ph/>
          </p:nvPr>
        </p:nvSpPr>
        <p:spPr>
          <a:xfrm>
            <a:off x="838080" y="1825560"/>
            <a:ext cx="10514520" cy="4350240"/>
          </a:xfrm>
          <a:prstGeom prst="rect">
            <a:avLst/>
          </a:prstGeom>
          <a:noFill/>
          <a:ln w="0">
            <a:noFill/>
          </a:ln>
        </p:spPr>
        <p:txBody>
          <a:bodyPr lIns="90000" tIns="45000" rIns="90000" bIns="45000" anchor="t">
            <a:no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Modelling and product development</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Analysis of dimensions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Analysis of connections and movements in assembly</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Analysis of properties (volume, weight, etc.)</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Visualisation</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Preparartion of drawings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etc.</a:t>
            </a:r>
            <a:endParaRPr lang="pl-PL" sz="28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12"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CAD applications in research</a:t>
            </a:r>
            <a:endParaRPr lang="pl-PL" sz="4400" b="0" strike="noStrike" spc="-1">
              <a:solidFill>
                <a:srgbClr val="000000"/>
              </a:solidFill>
              <a:latin typeface="Arial"/>
            </a:endParaRPr>
          </a:p>
        </p:txBody>
      </p:sp>
      <p:sp>
        <p:nvSpPr>
          <p:cNvPr id="5" name="pole tekstowe 4">
            <a:extLst>
              <a:ext uri="{FF2B5EF4-FFF2-40B4-BE49-F238E27FC236}">
                <a16:creationId xmlns:a16="http://schemas.microsoft.com/office/drawing/2014/main" id="{0EA46FA8-C6FC-C015-B356-89B27AD8F870}"/>
              </a:ext>
            </a:extLst>
          </p:cNvPr>
          <p:cNvSpPr txBox="1"/>
          <p:nvPr/>
        </p:nvSpPr>
        <p:spPr>
          <a:xfrm>
            <a:off x="86282" y="6234428"/>
            <a:ext cx="10298393" cy="258532"/>
          </a:xfrm>
          <a:prstGeom prst="rect">
            <a:avLst/>
          </a:prstGeom>
          <a:noFill/>
        </p:spPr>
        <p:txBody>
          <a:bodyPr wrap="square">
            <a:spAutoFit/>
          </a:bodyPr>
          <a:lstStyle/>
          <a:p>
            <a:pPr indent="0">
              <a:lnSpc>
                <a:spcPct val="90000"/>
              </a:lnSpc>
              <a:spcBef>
                <a:spcPts val="1001"/>
              </a:spcBef>
              <a:buNone/>
              <a:tabLst>
                <a:tab pos="0" algn="l"/>
              </a:tabLst>
            </a:pPr>
            <a:r>
              <a:rPr lang="en-US" sz="1200" b="0" strike="noStrike" spc="-1" dirty="0" err="1">
                <a:solidFill>
                  <a:srgbClr val="404040"/>
                </a:solidFill>
                <a:latin typeface="Calibri"/>
              </a:rPr>
              <a:t>Skoczylas</a:t>
            </a:r>
            <a:r>
              <a:rPr lang="en-US" sz="1200" b="0" strike="noStrike" spc="-1" dirty="0">
                <a:solidFill>
                  <a:srgbClr val="404040"/>
                </a:solidFill>
                <a:latin typeface="Calibri"/>
              </a:rPr>
              <a:t> L., Bełzo A.,</a:t>
            </a:r>
            <a:r>
              <a:rPr lang="pl-PL" sz="1200" spc="-1" dirty="0">
                <a:solidFill>
                  <a:srgbClr val="404040"/>
                </a:solidFill>
                <a:latin typeface="Calibri"/>
              </a:rPr>
              <a:t> Wydrzyński D.: Oprzyrządowanie profilujące ściernicę do kształtowania ślimaków o dowolnym zarysie. Przegląd Mechaniczny 10, 2017, 30-33.</a:t>
            </a:r>
            <a:endParaRPr lang="pl-PL" sz="1200" b="0" strike="noStrike" spc="-1" dirty="0">
              <a:solidFill>
                <a:srgbClr val="000000"/>
              </a:solidFill>
              <a:latin typeface="Arial"/>
            </a:endParaRPr>
          </a:p>
        </p:txBody>
      </p:sp>
      <p:sp>
        <p:nvSpPr>
          <p:cNvPr id="2" name="pole tekstowe 1">
            <a:extLst>
              <a:ext uri="{FF2B5EF4-FFF2-40B4-BE49-F238E27FC236}">
                <a16:creationId xmlns:a16="http://schemas.microsoft.com/office/drawing/2014/main" id="{258B7361-3710-2119-C44E-1ECE04ACD4A0}"/>
              </a:ext>
            </a:extLst>
          </p:cNvPr>
          <p:cNvSpPr txBox="1"/>
          <p:nvPr/>
        </p:nvSpPr>
        <p:spPr>
          <a:xfrm>
            <a:off x="3670818" y="5866081"/>
            <a:ext cx="4391823" cy="369332"/>
          </a:xfrm>
          <a:prstGeom prst="rect">
            <a:avLst/>
          </a:prstGeom>
          <a:noFill/>
        </p:spPr>
        <p:txBody>
          <a:bodyPr wrap="square" rtlCol="0">
            <a:spAutoFit/>
          </a:bodyPr>
          <a:lstStyle/>
          <a:p>
            <a:pPr algn="ctr"/>
            <a:r>
              <a:rPr lang="pl-PL" dirty="0"/>
              <a:t>Machine </a:t>
            </a:r>
            <a:r>
              <a:rPr lang="pl-PL" dirty="0" err="1"/>
              <a:t>tool</a:t>
            </a:r>
            <a:r>
              <a:rPr lang="pl-PL" dirty="0"/>
              <a:t> </a:t>
            </a:r>
            <a:r>
              <a:rPr lang="pl-PL" dirty="0" err="1"/>
              <a:t>axis</a:t>
            </a:r>
            <a:r>
              <a:rPr lang="pl-PL" dirty="0"/>
              <a:t> </a:t>
            </a:r>
            <a:r>
              <a:rPr lang="pl-PL" dirty="0" err="1"/>
              <a:t>drive</a:t>
            </a:r>
            <a:endParaRPr lang="pl-PL" dirty="0"/>
          </a:p>
        </p:txBody>
      </p:sp>
      <p:pic>
        <p:nvPicPr>
          <p:cNvPr id="6" name="Obraz 5">
            <a:extLst>
              <a:ext uri="{FF2B5EF4-FFF2-40B4-BE49-F238E27FC236}">
                <a16:creationId xmlns:a16="http://schemas.microsoft.com/office/drawing/2014/main" id="{EA847FD6-6E54-A2FB-17C8-E9713F174C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19" y="1616393"/>
            <a:ext cx="5936843" cy="4250673"/>
          </a:xfrm>
          <a:prstGeom prst="rect">
            <a:avLst/>
          </a:prstGeom>
        </p:spPr>
      </p:pic>
      <p:pic>
        <p:nvPicPr>
          <p:cNvPr id="8" name="Obraz 7">
            <a:extLst>
              <a:ext uri="{FF2B5EF4-FFF2-40B4-BE49-F238E27FC236}">
                <a16:creationId xmlns:a16="http://schemas.microsoft.com/office/drawing/2014/main" id="{0F642F21-3775-877E-9ADC-3C4B77AF9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976" y="1584839"/>
            <a:ext cx="4905296" cy="2450506"/>
          </a:xfrm>
          <a:prstGeom prst="rect">
            <a:avLst/>
          </a:prstGeom>
        </p:spPr>
      </p:pic>
      <p:sp>
        <p:nvSpPr>
          <p:cNvPr id="9" name="Prostokąt 8">
            <a:extLst>
              <a:ext uri="{FF2B5EF4-FFF2-40B4-BE49-F238E27FC236}">
                <a16:creationId xmlns:a16="http://schemas.microsoft.com/office/drawing/2014/main" id="{C7DEC0DC-B4EA-5A9E-5677-0AD0EB4818FF}"/>
              </a:ext>
            </a:extLst>
          </p:cNvPr>
          <p:cNvSpPr/>
          <p:nvPr/>
        </p:nvSpPr>
        <p:spPr>
          <a:xfrm>
            <a:off x="6950342" y="3022475"/>
            <a:ext cx="2644102" cy="1083987"/>
          </a:xfrm>
          <a:prstGeom prst="rect">
            <a:avLst/>
          </a:prstGeom>
          <a:solidFill>
            <a:srgbClr val="FFFFFF">
              <a:alpha val="4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lewo 9">
            <a:extLst>
              <a:ext uri="{FF2B5EF4-FFF2-40B4-BE49-F238E27FC236}">
                <a16:creationId xmlns:a16="http://schemas.microsoft.com/office/drawing/2014/main" id="{99010943-8E45-CB12-C6D1-03FE0E5BFFA2}"/>
              </a:ext>
            </a:extLst>
          </p:cNvPr>
          <p:cNvSpPr/>
          <p:nvPr/>
        </p:nvSpPr>
        <p:spPr>
          <a:xfrm>
            <a:off x="6225914" y="3287843"/>
            <a:ext cx="724427" cy="489678"/>
          </a:xfrm>
          <a:prstGeom prst="leftArrow">
            <a:avLst/>
          </a:prstGeom>
          <a:solidFill>
            <a:schemeClr val="bg2">
              <a:alpha val="49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15281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12"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CAD applications in research</a:t>
            </a:r>
            <a:endParaRPr lang="pl-PL" sz="4400" b="0" strike="noStrike" spc="-1">
              <a:solidFill>
                <a:srgbClr val="000000"/>
              </a:solidFill>
              <a:latin typeface="Arial"/>
            </a:endParaRPr>
          </a:p>
        </p:txBody>
      </p:sp>
      <p:sp>
        <p:nvSpPr>
          <p:cNvPr id="7" name="pole tekstowe 6">
            <a:extLst>
              <a:ext uri="{FF2B5EF4-FFF2-40B4-BE49-F238E27FC236}">
                <a16:creationId xmlns:a16="http://schemas.microsoft.com/office/drawing/2014/main" id="{E5E1F0CA-96DD-E4CD-A788-990B161E9450}"/>
              </a:ext>
            </a:extLst>
          </p:cNvPr>
          <p:cNvSpPr txBox="1"/>
          <p:nvPr/>
        </p:nvSpPr>
        <p:spPr>
          <a:xfrm>
            <a:off x="501204" y="5813476"/>
            <a:ext cx="10735612" cy="480131"/>
          </a:xfrm>
          <a:prstGeom prst="rect">
            <a:avLst/>
          </a:prstGeom>
          <a:noFill/>
        </p:spPr>
        <p:txBody>
          <a:bodyPr wrap="square">
            <a:spAutoFit/>
          </a:bodyPr>
          <a:lstStyle/>
          <a:p>
            <a:pPr indent="0">
              <a:lnSpc>
                <a:spcPct val="90000"/>
              </a:lnSpc>
              <a:spcBef>
                <a:spcPts val="1001"/>
              </a:spcBef>
              <a:buNone/>
              <a:tabLst>
                <a:tab pos="0" algn="l"/>
              </a:tabLst>
            </a:pPr>
            <a:r>
              <a:rPr lang="pl-PL" sz="1400" spc="-1" dirty="0">
                <a:solidFill>
                  <a:srgbClr val="404040"/>
                </a:solidFill>
                <a:latin typeface="Calibri"/>
              </a:rPr>
              <a:t>Skoczylas L., Bełzo A.: Możliwości szlifowania zwojów ślimaka ściernicą krążkową na obrabiarkach uniwersalnych. KOŁA ZĘBATE PROJEKTOWANIE WYTWARZANIE POMIARY EKSPLOATACJA, 2017, 42 - 47</a:t>
            </a:r>
          </a:p>
        </p:txBody>
      </p:sp>
      <p:pic>
        <p:nvPicPr>
          <p:cNvPr id="3" name="Obraz 2">
            <a:extLst>
              <a:ext uri="{FF2B5EF4-FFF2-40B4-BE49-F238E27FC236}">
                <a16:creationId xmlns:a16="http://schemas.microsoft.com/office/drawing/2014/main" id="{8F3F33CF-99B6-07A6-12B8-61DE1408F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160" y="1772840"/>
            <a:ext cx="4778337" cy="3312319"/>
          </a:xfrm>
          <a:prstGeom prst="rect">
            <a:avLst/>
          </a:prstGeom>
        </p:spPr>
      </p:pic>
      <p:sp>
        <p:nvSpPr>
          <p:cNvPr id="5" name="Prostokąt 4">
            <a:extLst>
              <a:ext uri="{FF2B5EF4-FFF2-40B4-BE49-F238E27FC236}">
                <a16:creationId xmlns:a16="http://schemas.microsoft.com/office/drawing/2014/main" id="{2EB7E799-61E9-E611-CBF8-9FBC6BC29DD5}"/>
              </a:ext>
            </a:extLst>
          </p:cNvPr>
          <p:cNvSpPr/>
          <p:nvPr/>
        </p:nvSpPr>
        <p:spPr>
          <a:xfrm>
            <a:off x="8379502" y="2383436"/>
            <a:ext cx="989350" cy="1204210"/>
          </a:xfrm>
          <a:prstGeom prst="rect">
            <a:avLst/>
          </a:prstGeom>
          <a:solidFill>
            <a:schemeClr val="accent6">
              <a:lumMod val="40000"/>
              <a:lumOff val="60000"/>
              <a:alpha val="21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lewo 5">
            <a:extLst>
              <a:ext uri="{FF2B5EF4-FFF2-40B4-BE49-F238E27FC236}">
                <a16:creationId xmlns:a16="http://schemas.microsoft.com/office/drawing/2014/main" id="{54468D5E-3606-E0DF-4810-91EA8082E6F4}"/>
              </a:ext>
            </a:extLst>
          </p:cNvPr>
          <p:cNvSpPr/>
          <p:nvPr/>
        </p:nvSpPr>
        <p:spPr>
          <a:xfrm>
            <a:off x="5845841" y="2953060"/>
            <a:ext cx="2533661" cy="589614"/>
          </a:xfrm>
          <a:prstGeom prst="leftArrow">
            <a:avLst/>
          </a:prstGeom>
          <a:solidFill>
            <a:schemeClr val="accent6">
              <a:lumMod val="60000"/>
              <a:lumOff val="40000"/>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E62091F8-1102-0605-E463-8542DACDF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844" y="1519141"/>
            <a:ext cx="4650354" cy="4047065"/>
          </a:xfrm>
          <a:prstGeom prst="rect">
            <a:avLst/>
          </a:prstGeom>
        </p:spPr>
      </p:pic>
    </p:spTree>
    <p:extLst>
      <p:ext uri="{BB962C8B-B14F-4D97-AF65-F5344CB8AC3E}">
        <p14:creationId xmlns:p14="http://schemas.microsoft.com/office/powerpoint/2010/main" val="4182995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15"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CAM applications in research</a:t>
            </a:r>
            <a:endParaRPr lang="pl-PL" sz="4400" b="0" strike="noStrike" spc="-1">
              <a:solidFill>
                <a:srgbClr val="000000"/>
              </a:solidFill>
              <a:latin typeface="Arial"/>
            </a:endParaRPr>
          </a:p>
        </p:txBody>
      </p:sp>
      <p:sp>
        <p:nvSpPr>
          <p:cNvPr id="216" name="PlaceHolder 2"/>
          <p:cNvSpPr>
            <a:spLocks noGrp="1"/>
          </p:cNvSpPr>
          <p:nvPr>
            <p:ph/>
          </p:nvPr>
        </p:nvSpPr>
        <p:spPr>
          <a:xfrm>
            <a:off x="838080" y="1825560"/>
            <a:ext cx="10514520" cy="4350240"/>
          </a:xfrm>
          <a:prstGeom prst="rect">
            <a:avLst/>
          </a:prstGeom>
          <a:noFill/>
          <a:ln w="0">
            <a:noFill/>
          </a:ln>
        </p:spPr>
        <p:txBody>
          <a:bodyPr lIns="90000" tIns="45000" rIns="90000" bIns="45000" anchor="t">
            <a:no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Preparation of NC codes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Simulation of time</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Simulation of allowances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Simulation of collision</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Etc.</a:t>
            </a:r>
            <a:endParaRPr lang="pl-PL" sz="28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18"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CAE applications in research</a:t>
            </a:r>
            <a:endParaRPr lang="pl-PL" sz="4400" b="0" strike="noStrike" spc="-1">
              <a:solidFill>
                <a:srgbClr val="000000"/>
              </a:solidFill>
              <a:latin typeface="Arial"/>
            </a:endParaRPr>
          </a:p>
        </p:txBody>
      </p:sp>
      <p:sp>
        <p:nvSpPr>
          <p:cNvPr id="219" name="PlaceHolder 2"/>
          <p:cNvSpPr>
            <a:spLocks noGrp="1"/>
          </p:cNvSpPr>
          <p:nvPr>
            <p:ph/>
          </p:nvPr>
        </p:nvSpPr>
        <p:spPr>
          <a:xfrm>
            <a:off x="838080" y="1825560"/>
            <a:ext cx="10514520" cy="4350240"/>
          </a:xfrm>
          <a:prstGeom prst="rect">
            <a:avLst/>
          </a:prstGeom>
          <a:noFill/>
          <a:ln w="0">
            <a:noFill/>
          </a:ln>
        </p:spPr>
        <p:txBody>
          <a:bodyPr lIns="90000" tIns="45000" rIns="90000" bIns="45000" anchor="t">
            <a:no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Process simulation</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Mechanical analysis </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Flow analysis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Temperature analysis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Characterization of processes and materials,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etc.</a:t>
            </a:r>
            <a:endParaRPr lang="pl-PL" sz="28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rostokąt 3"/>
          <p:cNvSpPr/>
          <p:nvPr/>
        </p:nvSpPr>
        <p:spPr>
          <a:xfrm>
            <a:off x="838080" y="688320"/>
            <a:ext cx="938304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21"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CAQ applications in research</a:t>
            </a:r>
            <a:endParaRPr lang="pl-PL" sz="4400" b="0" strike="noStrike" spc="-1">
              <a:solidFill>
                <a:srgbClr val="000000"/>
              </a:solidFill>
              <a:latin typeface="Arial"/>
            </a:endParaRPr>
          </a:p>
        </p:txBody>
      </p:sp>
      <p:sp>
        <p:nvSpPr>
          <p:cNvPr id="222" name="PlaceHolder 2"/>
          <p:cNvSpPr>
            <a:spLocks noGrp="1"/>
          </p:cNvSpPr>
          <p:nvPr>
            <p:ph/>
          </p:nvPr>
        </p:nvSpPr>
        <p:spPr>
          <a:xfrm>
            <a:off x="838080" y="1825560"/>
            <a:ext cx="10514520" cy="4350240"/>
          </a:xfrm>
          <a:prstGeom prst="rect">
            <a:avLst/>
          </a:prstGeom>
          <a:noFill/>
          <a:ln w="0">
            <a:noFill/>
          </a:ln>
        </p:spPr>
        <p:txBody>
          <a:bodyPr lIns="90000" tIns="45000" rIns="90000" bIns="45000" anchor="t">
            <a:no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General quality control</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Inspection of machines, parts and materials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Quality describing</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Quality standarization</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Etc.</a:t>
            </a: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rostokąt 3"/>
          <p:cNvSpPr/>
          <p:nvPr/>
        </p:nvSpPr>
        <p:spPr>
          <a:xfrm>
            <a:off x="838080" y="688320"/>
            <a:ext cx="9383040" cy="68220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24"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rmAutofit/>
          </a:bodyPr>
          <a:lstStyle/>
          <a:p>
            <a:pPr indent="0">
              <a:lnSpc>
                <a:spcPct val="90000"/>
              </a:lnSpc>
              <a:buNone/>
              <a:tabLst>
                <a:tab pos="0" algn="l"/>
              </a:tabLst>
            </a:pPr>
            <a:r>
              <a:rPr lang="pl-PL" sz="3600" b="0" strike="noStrike" spc="-1">
                <a:solidFill>
                  <a:srgbClr val="000000"/>
                </a:solidFill>
                <a:latin typeface="Calibri Light"/>
              </a:rPr>
              <a:t>CAD research examples</a:t>
            </a:r>
            <a:endParaRPr lang="pl-PL" sz="3600" b="0" strike="noStrike" spc="-1">
              <a:solidFill>
                <a:srgbClr val="000000"/>
              </a:solidFill>
              <a:latin typeface="Arial"/>
            </a:endParaRPr>
          </a:p>
        </p:txBody>
      </p:sp>
      <p:sp>
        <p:nvSpPr>
          <p:cNvPr id="225"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lnSpc>
                <a:spcPct val="90000"/>
              </a:lnSpc>
              <a:spcBef>
                <a:spcPts val="1001"/>
              </a:spcBef>
              <a:buNone/>
              <a:tabLst>
                <a:tab pos="0" algn="l"/>
              </a:tabLst>
            </a:pPr>
            <a:r>
              <a:rPr lang="en-US" sz="1200" b="0" strike="noStrike" spc="-1" dirty="0" err="1">
                <a:solidFill>
                  <a:srgbClr val="404040"/>
                </a:solidFill>
                <a:latin typeface="Calibri"/>
              </a:rPr>
              <a:t>Skoczylas</a:t>
            </a:r>
            <a:r>
              <a:rPr lang="en-US" sz="1200" b="0" strike="noStrike" spc="-1" dirty="0">
                <a:solidFill>
                  <a:srgbClr val="404040"/>
                </a:solidFill>
                <a:latin typeface="Calibri"/>
              </a:rPr>
              <a:t> L., Bełzo A., </a:t>
            </a:r>
            <a:r>
              <a:rPr lang="en-US" sz="1200" b="0" strike="noStrike" spc="-1" dirty="0" err="1">
                <a:solidFill>
                  <a:srgbClr val="404040"/>
                </a:solidFill>
                <a:latin typeface="Calibri"/>
              </a:rPr>
              <a:t>Wdowik</a:t>
            </a:r>
            <a:r>
              <a:rPr lang="en-US" sz="1200" b="0" strike="noStrike" spc="-1" dirty="0">
                <a:solidFill>
                  <a:srgbClr val="404040"/>
                </a:solidFill>
                <a:latin typeface="Calibri"/>
              </a:rPr>
              <a:t> R.: Application of CAD software in modelling of grinding wheel used in shaping of worm thread outline. </a:t>
            </a:r>
            <a:r>
              <a:rPr lang="en-US" sz="1200" b="0" strike="noStrike" spc="-1" dirty="0" err="1">
                <a:solidFill>
                  <a:srgbClr val="404040"/>
                </a:solidFill>
                <a:latin typeface="Calibri"/>
              </a:rPr>
              <a:t>Technologia</a:t>
            </a:r>
            <a:r>
              <a:rPr lang="en-US" sz="1200" b="0" strike="noStrike" spc="-1" dirty="0">
                <a:solidFill>
                  <a:srgbClr val="404040"/>
                </a:solidFill>
                <a:latin typeface="Calibri"/>
              </a:rPr>
              <a:t> </a:t>
            </a:r>
            <a:r>
              <a:rPr lang="en-US" sz="1200" b="0" strike="noStrike" spc="-1" dirty="0" err="1">
                <a:solidFill>
                  <a:srgbClr val="404040"/>
                </a:solidFill>
                <a:latin typeface="Calibri"/>
              </a:rPr>
              <a:t>i</a:t>
            </a:r>
            <a:r>
              <a:rPr lang="en-US" sz="1200" b="0" strike="noStrike" spc="-1" dirty="0">
                <a:solidFill>
                  <a:srgbClr val="404040"/>
                </a:solidFill>
                <a:latin typeface="Calibri"/>
              </a:rPr>
              <a:t> </a:t>
            </a:r>
            <a:r>
              <a:rPr lang="en-US" sz="1200" b="0" strike="noStrike" spc="-1" dirty="0" err="1">
                <a:solidFill>
                  <a:srgbClr val="404040"/>
                </a:solidFill>
                <a:latin typeface="Calibri"/>
              </a:rPr>
              <a:t>Automatyzacja</a:t>
            </a:r>
            <a:r>
              <a:rPr lang="en-US" sz="1200" b="0" strike="noStrike" spc="-1" dirty="0">
                <a:solidFill>
                  <a:srgbClr val="404040"/>
                </a:solidFill>
                <a:latin typeface="Calibri"/>
              </a:rPr>
              <a:t> </a:t>
            </a:r>
            <a:r>
              <a:rPr lang="en-US" sz="1200" b="0" strike="noStrike" spc="-1" dirty="0" err="1">
                <a:solidFill>
                  <a:srgbClr val="404040"/>
                </a:solidFill>
                <a:latin typeface="Calibri"/>
              </a:rPr>
              <a:t>Montażu</a:t>
            </a:r>
            <a:r>
              <a:rPr lang="en-US" sz="1200" b="0" strike="noStrike" spc="-1" dirty="0">
                <a:solidFill>
                  <a:srgbClr val="404040"/>
                </a:solidFill>
                <a:latin typeface="Calibri"/>
              </a:rPr>
              <a:t>, 3, 2020, 53-57, </a:t>
            </a:r>
            <a:r>
              <a:rPr lang="en-US" sz="1200" b="0" u="sng" strike="noStrike" spc="-1" dirty="0">
                <a:solidFill>
                  <a:srgbClr val="0563C1"/>
                </a:solidFill>
                <a:uFillTx/>
                <a:latin typeface="Calibri"/>
                <a:hlinkClick r:id="rId2"/>
              </a:rPr>
              <a:t>https://doi.org/10.15199/160.2020.3.7</a:t>
            </a:r>
            <a:r>
              <a:rPr lang="en-US" sz="1200" b="0" strike="noStrike" spc="-1" dirty="0">
                <a:solidFill>
                  <a:srgbClr val="404040"/>
                </a:solidFill>
                <a:latin typeface="Calibri"/>
              </a:rPr>
              <a:t> .</a:t>
            </a:r>
            <a:endParaRPr lang="pl-PL" sz="1200" b="0" strike="noStrike" spc="-1" dirty="0">
              <a:solidFill>
                <a:srgbClr val="000000"/>
              </a:solidFill>
              <a:latin typeface="Arial"/>
            </a:endParaRPr>
          </a:p>
          <a:p>
            <a:pPr indent="0">
              <a:lnSpc>
                <a:spcPct val="90000"/>
              </a:lnSpc>
              <a:spcBef>
                <a:spcPts val="1001"/>
              </a:spcBef>
              <a:buNone/>
              <a:tabLst>
                <a:tab pos="0" algn="l"/>
              </a:tabLst>
            </a:pPr>
            <a:r>
              <a:rPr lang="pl-PL" sz="1200" b="0" strike="noStrike" spc="-1" dirty="0" err="1">
                <a:solidFill>
                  <a:srgbClr val="404040"/>
                </a:solidFill>
                <a:latin typeface="Calibri"/>
              </a:rPr>
              <a:t>Wdowik</a:t>
            </a:r>
            <a:r>
              <a:rPr lang="pl-PL" sz="1200" b="0" strike="noStrike" spc="-1" dirty="0">
                <a:solidFill>
                  <a:srgbClr val="404040"/>
                </a:solidFill>
                <a:latin typeface="Calibri"/>
              </a:rPr>
              <a:t> R., Ostrowski R.: Technologia wykonania ślimaka wspomagana narzędziami CAD/CAM.ITER, PROJEKTOWANIE I KONSTRUKCJE INŻYNIERSKIE, z.12, 2010, 48-50.</a:t>
            </a:r>
            <a:endParaRPr lang="pl-PL" sz="1200" b="0" strike="noStrike" spc="-1" dirty="0">
              <a:solidFill>
                <a:srgbClr val="000000"/>
              </a:solidFill>
              <a:latin typeface="Arial"/>
            </a:endParaRPr>
          </a:p>
          <a:p>
            <a:pPr indent="0">
              <a:lnSpc>
                <a:spcPct val="90000"/>
              </a:lnSpc>
              <a:spcBef>
                <a:spcPts val="1001"/>
              </a:spcBef>
              <a:buNone/>
              <a:tabLst>
                <a:tab pos="0" algn="l"/>
              </a:tabLst>
            </a:pPr>
            <a:r>
              <a:rPr lang="pl-PL" sz="1200" b="0" strike="noStrike" spc="-1" dirty="0">
                <a:solidFill>
                  <a:srgbClr val="404040"/>
                </a:solidFill>
                <a:latin typeface="Calibri"/>
              </a:rPr>
              <a:t>Bełzo A., Skoczylas L., </a:t>
            </a:r>
            <a:r>
              <a:rPr lang="pl-PL" sz="1200" b="0" strike="noStrike" spc="-1" dirty="0" err="1">
                <a:solidFill>
                  <a:srgbClr val="404040"/>
                </a:solidFill>
                <a:latin typeface="Calibri"/>
              </a:rPr>
              <a:t>Wdowik</a:t>
            </a:r>
            <a:r>
              <a:rPr lang="pl-PL" sz="1200" b="0" strike="noStrike" spc="-1" dirty="0">
                <a:solidFill>
                  <a:srgbClr val="404040"/>
                </a:solidFill>
                <a:latin typeface="Calibri"/>
              </a:rPr>
              <a:t> R.: </a:t>
            </a:r>
            <a:r>
              <a:rPr lang="en-US" sz="1200" b="0" strike="noStrike" spc="-1" dirty="0">
                <a:solidFill>
                  <a:srgbClr val="404040"/>
                </a:solidFill>
                <a:latin typeface="Calibri"/>
              </a:rPr>
              <a:t>Influence of the Linear Interpolation Segment on the Accuracy of Tool’s Outline Characterized by Variable Curvature</a:t>
            </a:r>
            <a:r>
              <a:rPr lang="pl-PL" sz="1200" b="0" strike="noStrike" spc="-1" dirty="0">
                <a:solidFill>
                  <a:srgbClr val="404040"/>
                </a:solidFill>
                <a:latin typeface="Calibri"/>
              </a:rPr>
              <a:t>. </a:t>
            </a:r>
            <a:r>
              <a:rPr lang="en-US" sz="1200" b="0" strike="noStrike" spc="-1" dirty="0">
                <a:solidFill>
                  <a:srgbClr val="404040"/>
                </a:solidFill>
                <a:latin typeface="Calibri"/>
              </a:rPr>
              <a:t>Advances in Science and Technology Research Journal 2022, 16(1), 316–324</a:t>
            </a:r>
            <a:r>
              <a:rPr lang="pl-PL" sz="1200" b="0" strike="noStrike" spc="-1" dirty="0">
                <a:solidFill>
                  <a:srgbClr val="404040"/>
                </a:solidFill>
                <a:latin typeface="Calibri"/>
              </a:rPr>
              <a:t>; </a:t>
            </a:r>
            <a:r>
              <a:rPr lang="pl-PL" sz="1200" b="0" u="sng" strike="noStrike" spc="-1" dirty="0" err="1">
                <a:solidFill>
                  <a:srgbClr val="0563C1"/>
                </a:solidFill>
                <a:uFillTx/>
                <a:latin typeface="Calibri"/>
                <a:hlinkClick r:id="rId3"/>
              </a:rPr>
              <a:t>htt</a:t>
            </a:r>
            <a:r>
              <a:rPr lang="en-US" sz="1200" b="0" u="sng" strike="noStrike" spc="-1" dirty="0">
                <a:solidFill>
                  <a:srgbClr val="0563C1"/>
                </a:solidFill>
                <a:uFillTx/>
                <a:latin typeface="Calibri"/>
                <a:hlinkClick r:id="rId3"/>
              </a:rPr>
              <a:t>ps://doi.org/10.12913/22998624/144645</a:t>
            </a:r>
            <a:endParaRPr lang="pl-PL" sz="1200" b="0" strike="noStrike" spc="-1" dirty="0">
              <a:solidFill>
                <a:srgbClr val="000000"/>
              </a:solidFill>
              <a:latin typeface="Arial"/>
            </a:endParaRPr>
          </a:p>
          <a:p>
            <a:pPr indent="0">
              <a:lnSpc>
                <a:spcPct val="90000"/>
              </a:lnSpc>
              <a:spcBef>
                <a:spcPts val="1001"/>
              </a:spcBef>
              <a:buNone/>
              <a:tabLst>
                <a:tab pos="0" algn="l"/>
              </a:tabLst>
            </a:pPr>
            <a:r>
              <a:rPr lang="en-US" sz="1200" b="0" strike="noStrike" spc="-1" dirty="0">
                <a:solidFill>
                  <a:srgbClr val="404040"/>
                </a:solidFill>
                <a:latin typeface="Calibri"/>
              </a:rPr>
              <a:t>Ratnayake R.M.C., </a:t>
            </a:r>
            <a:r>
              <a:rPr lang="en-US" sz="1200" b="0" strike="noStrike" spc="-1" dirty="0" err="1">
                <a:solidFill>
                  <a:srgbClr val="404040"/>
                </a:solidFill>
                <a:latin typeface="Calibri"/>
              </a:rPr>
              <a:t>Keprate</a:t>
            </a:r>
            <a:r>
              <a:rPr lang="en-US" sz="1200" b="0" strike="noStrike" spc="-1" dirty="0">
                <a:solidFill>
                  <a:srgbClr val="404040"/>
                </a:solidFill>
                <a:latin typeface="Calibri"/>
              </a:rPr>
              <a:t> A., </a:t>
            </a:r>
            <a:r>
              <a:rPr lang="en-US" sz="1200" b="0" strike="noStrike" spc="-1" dirty="0" err="1">
                <a:solidFill>
                  <a:srgbClr val="404040"/>
                </a:solidFill>
                <a:latin typeface="Calibri"/>
              </a:rPr>
              <a:t>Wdowik</a:t>
            </a:r>
            <a:r>
              <a:rPr lang="en-US" sz="1200" b="0" strike="noStrike" spc="-1" dirty="0">
                <a:solidFill>
                  <a:srgbClr val="404040"/>
                </a:solidFill>
                <a:latin typeface="Calibri"/>
              </a:rPr>
              <a:t> R.: Architecture for Digital Spare-Parts Library: Use of Additive Layer Manufacturing in the Petroleum Industry. in </a:t>
            </a:r>
            <a:r>
              <a:rPr lang="en-US" sz="1200" b="0" u="sng" strike="noStrike" spc="-1" dirty="0">
                <a:solidFill>
                  <a:srgbClr val="0563C1"/>
                </a:solidFill>
                <a:uFillTx/>
                <a:latin typeface="Calibri"/>
                <a:hlinkClick r:id="rId4"/>
              </a:rPr>
              <a:t>IFIP Advances in Information and Communication Technology (AICT)</a:t>
            </a:r>
            <a:r>
              <a:rPr lang="en-US" sz="1200" b="0" strike="noStrike" spc="-1" dirty="0">
                <a:solidFill>
                  <a:srgbClr val="404040"/>
                </a:solidFill>
                <a:latin typeface="Calibri"/>
              </a:rPr>
              <a:t> Advances in Production Management Systems. Towards Smart Production Management Systems, Springer, 537-545, 2019, </a:t>
            </a:r>
            <a:r>
              <a:rPr lang="en-US" sz="1200" b="0" u="sng" strike="noStrike" spc="-1" dirty="0">
                <a:solidFill>
                  <a:srgbClr val="0563C1"/>
                </a:solidFill>
                <a:uFillTx/>
                <a:latin typeface="Calibri"/>
                <a:hlinkClick r:id="rId5"/>
              </a:rPr>
              <a:t>https://doi.org/10.1007/978-3-030-30000-5_66</a:t>
            </a:r>
            <a:r>
              <a:rPr lang="en-US" sz="1200" b="0" strike="noStrike" spc="-1" dirty="0">
                <a:solidFill>
                  <a:srgbClr val="404040"/>
                </a:solidFill>
                <a:latin typeface="Calibri"/>
              </a:rPr>
              <a:t> .</a:t>
            </a:r>
            <a:endParaRPr lang="pl-PL" sz="1200" b="0" strike="noStrike" spc="-1" dirty="0">
              <a:solidFill>
                <a:srgbClr val="404040"/>
              </a:solidFill>
              <a:latin typeface="Calibri"/>
            </a:endParaRPr>
          </a:p>
          <a:p>
            <a:pPr indent="0">
              <a:lnSpc>
                <a:spcPct val="90000"/>
              </a:lnSpc>
              <a:spcBef>
                <a:spcPts val="1001"/>
              </a:spcBef>
              <a:buNone/>
              <a:tabLst>
                <a:tab pos="0" algn="l"/>
              </a:tabLst>
            </a:pPr>
            <a:r>
              <a:rPr lang="en-US" sz="1200" b="0" strike="noStrike" spc="-1" dirty="0" err="1">
                <a:solidFill>
                  <a:srgbClr val="404040"/>
                </a:solidFill>
                <a:latin typeface="Calibri"/>
              </a:rPr>
              <a:t>Skoczylas</a:t>
            </a:r>
            <a:r>
              <a:rPr lang="en-US" sz="1200" b="0" strike="noStrike" spc="-1" dirty="0">
                <a:solidFill>
                  <a:srgbClr val="404040"/>
                </a:solidFill>
                <a:latin typeface="Calibri"/>
              </a:rPr>
              <a:t> L., Bełzo A.,</a:t>
            </a:r>
            <a:r>
              <a:rPr lang="pl-PL" sz="1200" spc="-1" dirty="0">
                <a:solidFill>
                  <a:srgbClr val="404040"/>
                </a:solidFill>
                <a:latin typeface="Calibri"/>
              </a:rPr>
              <a:t> Wydrzyński D.: Oprzyrządowanie profilujące ściernicę do kształtowania ślimaków o dowolnym zarysie. Przegląd Mechaniczny 10, 2017, 30-33.</a:t>
            </a:r>
          </a:p>
          <a:p>
            <a:pPr indent="0">
              <a:lnSpc>
                <a:spcPct val="90000"/>
              </a:lnSpc>
              <a:spcBef>
                <a:spcPts val="1001"/>
              </a:spcBef>
              <a:buNone/>
              <a:tabLst>
                <a:tab pos="0" algn="l"/>
              </a:tabLst>
            </a:pPr>
            <a:r>
              <a:rPr lang="pl-PL" sz="1200" spc="-1" dirty="0">
                <a:solidFill>
                  <a:srgbClr val="404040"/>
                </a:solidFill>
                <a:latin typeface="Calibri"/>
              </a:rPr>
              <a:t>Skoczylas L., Bełzo A.: Możliwości szlifowania zwojów ślimaka ściernicą krążkową na obrabiarkach uniwersalnych. KOŁA ZĘBATE PROJEKTOWANIE WYTWARZANIE POMIARY EKSPLOATACJA, 2017, 42 - 47</a:t>
            </a:r>
          </a:p>
          <a:p>
            <a:pPr indent="0">
              <a:lnSpc>
                <a:spcPct val="90000"/>
              </a:lnSpc>
              <a:spcBef>
                <a:spcPts val="1001"/>
              </a:spcBef>
              <a:buNone/>
              <a:tabLst>
                <a:tab pos="0" algn="l"/>
              </a:tabLst>
            </a:pPr>
            <a:endParaRPr lang="pl-PL" sz="1200" b="0" strike="noStrike" spc="-1" dirty="0">
              <a:solidFill>
                <a:srgbClr val="000000"/>
              </a:solidFill>
              <a:latin typeface="Arial"/>
            </a:endParaRPr>
          </a:p>
          <a:p>
            <a:pPr indent="0">
              <a:lnSpc>
                <a:spcPct val="90000"/>
              </a:lnSpc>
              <a:spcBef>
                <a:spcPts val="1001"/>
              </a:spcBef>
              <a:buNone/>
              <a:tabLst>
                <a:tab pos="0" algn="l"/>
              </a:tabLst>
            </a:pPr>
            <a:endParaRPr lang="pl-PL" sz="2400" b="0" strike="noStrike" spc="-1" dirty="0">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rostokąt 3"/>
          <p:cNvSpPr/>
          <p:nvPr/>
        </p:nvSpPr>
        <p:spPr>
          <a:xfrm>
            <a:off x="3124080" y="425520"/>
            <a:ext cx="570132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168" name="PlaceHolder 1"/>
          <p:cNvSpPr>
            <a:spLocks noGrp="1"/>
          </p:cNvSpPr>
          <p:nvPr>
            <p:ph type="title"/>
          </p:nvPr>
        </p:nvSpPr>
        <p:spPr>
          <a:xfrm>
            <a:off x="838080" y="365040"/>
            <a:ext cx="10514520" cy="80280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pl-PL" sz="4400" b="0" strike="noStrike" spc="-1">
                <a:solidFill>
                  <a:srgbClr val="000000"/>
                </a:solidFill>
                <a:latin typeface="Calibri Light"/>
              </a:rPr>
              <a:t>CAx System Definition</a:t>
            </a:r>
            <a:endParaRPr lang="pl-PL" sz="4400" b="0" strike="noStrike" spc="-1">
              <a:solidFill>
                <a:srgbClr val="000000"/>
              </a:solidFill>
              <a:latin typeface="Arial"/>
            </a:endParaRPr>
          </a:p>
        </p:txBody>
      </p:sp>
      <p:sp>
        <p:nvSpPr>
          <p:cNvPr id="169" name="PlaceHolder 2"/>
          <p:cNvSpPr>
            <a:spLocks noGrp="1"/>
          </p:cNvSpPr>
          <p:nvPr>
            <p:ph/>
          </p:nvPr>
        </p:nvSpPr>
        <p:spPr>
          <a:xfrm>
            <a:off x="838080" y="1587240"/>
            <a:ext cx="10514520" cy="4350240"/>
          </a:xfrm>
          <a:prstGeom prst="rect">
            <a:avLst/>
          </a:prstGeom>
          <a:noFill/>
          <a:ln w="0">
            <a:noFill/>
          </a:ln>
        </p:spPr>
        <p:txBody>
          <a:bodyPr lIns="90000" tIns="45000" rIns="90000" bIns="45000" anchor="t">
            <a:normAutofit fontScale="92500" lnSpcReduction="20000"/>
          </a:bodyPr>
          <a:lstStyle/>
          <a:p>
            <a:pPr indent="0">
              <a:lnSpc>
                <a:spcPct val="90000"/>
              </a:lnSpc>
              <a:spcBef>
                <a:spcPts val="1001"/>
              </a:spcBef>
              <a:buNone/>
              <a:tabLst>
                <a:tab pos="0" algn="l"/>
              </a:tabLst>
            </a:pPr>
            <a:r>
              <a:rPr lang="pl-PL" sz="2800" b="0" strike="noStrike" spc="-1">
                <a:solidFill>
                  <a:srgbClr val="000000"/>
                </a:solidFill>
                <a:latin typeface="Calibri"/>
              </a:rPr>
              <a:t>CAx Systems – Computer Aided „x” Systems</a:t>
            </a: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In fact – all the computer tools which could support engineering tasks.</a:t>
            </a: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Computer aided engineering plays nowadays a crucial role:</a:t>
            </a:r>
            <a:endParaRPr lang="pl-PL" sz="2800" b="0" strike="noStrike" spc="-1">
              <a:solidFill>
                <a:srgbClr val="000000"/>
              </a:solidFill>
              <a:latin typeface="Arial"/>
            </a:endParaRPr>
          </a:p>
          <a:p>
            <a:pPr marL="209160" indent="-209160">
              <a:lnSpc>
                <a:spcPct val="90000"/>
              </a:lnSpc>
              <a:spcBef>
                <a:spcPts val="1001"/>
              </a:spcBef>
              <a:buClr>
                <a:srgbClr val="000000"/>
              </a:buClr>
              <a:buFont typeface="Arial"/>
              <a:buChar char="-"/>
              <a:tabLst>
                <a:tab pos="0" algn="l"/>
              </a:tabLst>
            </a:pPr>
            <a:r>
              <a:rPr lang="pl-PL" sz="2800" b="0" strike="noStrike" spc="-1">
                <a:solidFill>
                  <a:srgbClr val="000000"/>
                </a:solidFill>
                <a:latin typeface="Calibri"/>
              </a:rPr>
              <a:t>It </a:t>
            </a:r>
            <a:r>
              <a:rPr lang="en-GB" sz="2800" b="0" strike="noStrike" spc="-1">
                <a:solidFill>
                  <a:srgbClr val="000000"/>
                </a:solidFill>
                <a:latin typeface="Calibri"/>
              </a:rPr>
              <a:t>accelerates</a:t>
            </a:r>
            <a:r>
              <a:rPr lang="pl-PL" sz="2800" b="0" strike="noStrike" spc="-1">
                <a:solidFill>
                  <a:srgbClr val="000000"/>
                </a:solidFill>
                <a:latin typeface="Calibri"/>
              </a:rPr>
              <a:t> calculations,</a:t>
            </a:r>
            <a:endParaRPr lang="pl-PL" sz="2800" b="0" strike="noStrike" spc="-1">
              <a:solidFill>
                <a:srgbClr val="000000"/>
              </a:solidFill>
              <a:latin typeface="Arial"/>
            </a:endParaRPr>
          </a:p>
          <a:p>
            <a:pPr marL="209160" indent="-209160">
              <a:lnSpc>
                <a:spcPct val="90000"/>
              </a:lnSpc>
              <a:spcBef>
                <a:spcPts val="1001"/>
              </a:spcBef>
              <a:buClr>
                <a:srgbClr val="000000"/>
              </a:buClr>
              <a:buFont typeface="Arial"/>
              <a:buChar char="-"/>
              <a:tabLst>
                <a:tab pos="0" algn="l"/>
              </a:tabLst>
            </a:pPr>
            <a:r>
              <a:rPr lang="pl-PL" sz="2800" b="0" strike="noStrike" spc="-1">
                <a:solidFill>
                  <a:srgbClr val="000000"/>
                </a:solidFill>
                <a:latin typeface="Calibri"/>
              </a:rPr>
              <a:t>It enables to store digital data,</a:t>
            </a:r>
            <a:endParaRPr lang="pl-PL" sz="2800" b="0" strike="noStrike" spc="-1">
              <a:solidFill>
                <a:srgbClr val="000000"/>
              </a:solidFill>
              <a:latin typeface="Arial"/>
            </a:endParaRPr>
          </a:p>
          <a:p>
            <a:pPr marL="209160" indent="-209160">
              <a:lnSpc>
                <a:spcPct val="90000"/>
              </a:lnSpc>
              <a:spcBef>
                <a:spcPts val="1001"/>
              </a:spcBef>
              <a:buClr>
                <a:srgbClr val="000000"/>
              </a:buClr>
              <a:buFont typeface="Arial"/>
              <a:buChar char="-"/>
              <a:tabLst>
                <a:tab pos="0" algn="l"/>
              </a:tabLst>
            </a:pPr>
            <a:r>
              <a:rPr lang="pl-PL" sz="2800" b="0" strike="noStrike" spc="-1">
                <a:solidFill>
                  <a:srgbClr val="000000"/>
                </a:solidFill>
                <a:latin typeface="Calibri"/>
              </a:rPr>
              <a:t>It makes it possible to collaborate easily,</a:t>
            </a:r>
            <a:endParaRPr lang="pl-PL" sz="2800" b="0" strike="noStrike" spc="-1">
              <a:solidFill>
                <a:srgbClr val="000000"/>
              </a:solidFill>
              <a:latin typeface="Arial"/>
            </a:endParaRPr>
          </a:p>
          <a:p>
            <a:pPr marL="209160" indent="-209160">
              <a:lnSpc>
                <a:spcPct val="90000"/>
              </a:lnSpc>
              <a:spcBef>
                <a:spcPts val="1001"/>
              </a:spcBef>
              <a:buClr>
                <a:srgbClr val="000000"/>
              </a:buClr>
              <a:buFont typeface="Arial"/>
              <a:buChar char="-"/>
              <a:tabLst>
                <a:tab pos="0" algn="l"/>
              </a:tabLst>
            </a:pPr>
            <a:r>
              <a:rPr lang="pl-PL" sz="2800" b="0" strike="noStrike" spc="-1">
                <a:solidFill>
                  <a:srgbClr val="000000"/>
                </a:solidFill>
                <a:latin typeface="Calibri"/>
              </a:rPr>
              <a:t>It limits mistakes,</a:t>
            </a:r>
            <a:endParaRPr lang="pl-PL" sz="2800" b="0" strike="noStrike" spc="-1">
              <a:solidFill>
                <a:srgbClr val="000000"/>
              </a:solidFill>
              <a:latin typeface="Arial"/>
            </a:endParaRPr>
          </a:p>
          <a:p>
            <a:pPr marL="209160" indent="-209160">
              <a:lnSpc>
                <a:spcPct val="90000"/>
              </a:lnSpc>
              <a:spcBef>
                <a:spcPts val="1001"/>
              </a:spcBef>
              <a:buClr>
                <a:srgbClr val="000000"/>
              </a:buClr>
              <a:buFont typeface="Arial"/>
              <a:buChar char="-"/>
              <a:tabLst>
                <a:tab pos="0" algn="l"/>
              </a:tabLst>
            </a:pPr>
            <a:r>
              <a:rPr lang="pl-PL" sz="2800" b="0" strike="noStrike" spc="-1">
                <a:solidFill>
                  <a:srgbClr val="000000"/>
                </a:solidFill>
                <a:latin typeface="Calibri"/>
              </a:rPr>
              <a:t>It allows to conduct digital-based research and reach goals faster.</a:t>
            </a:r>
            <a:endParaRPr lang="pl-PL" sz="28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rostokąt 3"/>
          <p:cNvSpPr/>
          <p:nvPr/>
        </p:nvSpPr>
        <p:spPr>
          <a:xfrm>
            <a:off x="838080" y="688320"/>
            <a:ext cx="9383040" cy="68220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27"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CAM research examples</a:t>
            </a:r>
            <a:endParaRPr lang="pl-PL" sz="4400" b="0" strike="noStrike" spc="-1">
              <a:solidFill>
                <a:srgbClr val="000000"/>
              </a:solidFill>
              <a:latin typeface="Arial"/>
            </a:endParaRPr>
          </a:p>
        </p:txBody>
      </p:sp>
      <p:sp>
        <p:nvSpPr>
          <p:cNvPr id="228"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lnSpc>
                <a:spcPct val="90000"/>
              </a:lnSpc>
              <a:spcBef>
                <a:spcPts val="1001"/>
              </a:spcBef>
              <a:buNone/>
              <a:tabLst>
                <a:tab pos="0" algn="l"/>
              </a:tabLst>
            </a:pPr>
            <a:r>
              <a:rPr lang="pl-PL" sz="1200" b="0" strike="noStrike" spc="-1">
                <a:solidFill>
                  <a:srgbClr val="404040"/>
                </a:solidFill>
                <a:latin typeface="Calibri"/>
              </a:rPr>
              <a:t>Porzycki J., Wdowik R.: Wytyczne do opracowania systemu CAM dla szlifowania.</a:t>
            </a:r>
            <a:br>
              <a:rPr sz="1200"/>
            </a:br>
            <a:r>
              <a:rPr lang="pl-PL" sz="1200" b="0" strike="noStrike" spc="-1">
                <a:solidFill>
                  <a:srgbClr val="404040"/>
                </a:solidFill>
                <a:latin typeface="Calibri"/>
              </a:rPr>
              <a:t>STOWARZYSZENIE INŻYNIERÓW I TECHNIKÓW MECHANIKÓW POLSKICH, MECHANIK, z.2, t.85, 2012, CD.</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Krok M., Porzycki J., Wdowik R.: Parametryczne programowanie szlifowania wyrobów ceramicznych o złożonej geometrii.  OFICYNA WYDAWNICZA POLITECHNIKI RZESZOWSKIEJ, ZESZYTY NAUKOWE POLITECHNIKI RZESZOWSKIEJ, MECHANIKA, z.4, t.84, 2012, 15-24.</a:t>
            </a:r>
            <a:endParaRPr lang="pl-PL" sz="1200" b="0" strike="noStrike" spc="-1">
              <a:solidFill>
                <a:srgbClr val="000000"/>
              </a:solidFill>
              <a:latin typeface="Arial"/>
            </a:endParaRPr>
          </a:p>
          <a:p>
            <a:pPr indent="0">
              <a:lnSpc>
                <a:spcPct val="90000"/>
              </a:lnSpc>
              <a:spcBef>
                <a:spcPts val="1001"/>
              </a:spcBef>
              <a:buNone/>
              <a:tabLst>
                <a:tab pos="0" algn="l"/>
              </a:tabLst>
            </a:pPr>
            <a:r>
              <a:rPr lang="en-US" sz="1200" b="0" strike="noStrike" spc="-1">
                <a:solidFill>
                  <a:srgbClr val="404040"/>
                </a:solidFill>
                <a:latin typeface="Calibri"/>
              </a:rPr>
              <a:t>Magdziak M., Wdowik R.: Coordinate Measurements of Geometrically Complex Ceramic Parts. Applied Mechanics and Materials,  Trans Tech Publications, Switzerland, Vol. 627 (2014), pp 172-176, doi:10.4028/www.scientific.net/AMM.627.172.</a:t>
            </a:r>
            <a:endParaRPr lang="pl-PL" sz="1200" b="0" strike="noStrike" spc="-1">
              <a:solidFill>
                <a:srgbClr val="000000"/>
              </a:solidFill>
              <a:latin typeface="Arial"/>
            </a:endParaRPr>
          </a:p>
          <a:p>
            <a:pPr indent="0">
              <a:lnSpc>
                <a:spcPct val="90000"/>
              </a:lnSpc>
              <a:spcBef>
                <a:spcPts val="1001"/>
              </a:spcBef>
              <a:buNone/>
              <a:tabLst>
                <a:tab pos="0" algn="l"/>
              </a:tabLst>
            </a:pPr>
            <a:endParaRPr lang="pl-PL" sz="1800" b="0" strike="noStrike" spc="-1">
              <a:solidFill>
                <a:srgbClr val="000000"/>
              </a:solidFill>
              <a:latin typeface="Arial"/>
            </a:endParaRPr>
          </a:p>
          <a:p>
            <a:pPr indent="0">
              <a:lnSpc>
                <a:spcPct val="90000"/>
              </a:lnSpc>
              <a:spcBef>
                <a:spcPts val="1001"/>
              </a:spcBef>
              <a:buNone/>
              <a:tabLst>
                <a:tab pos="0" algn="l"/>
              </a:tabLst>
            </a:pPr>
            <a:endParaRPr lang="pl-PL" sz="18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rostokąt 3"/>
          <p:cNvSpPr/>
          <p:nvPr/>
        </p:nvSpPr>
        <p:spPr>
          <a:xfrm>
            <a:off x="838080" y="688320"/>
            <a:ext cx="9383040" cy="68220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230"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CAE and CAQ research examples</a:t>
            </a:r>
            <a:endParaRPr lang="pl-PL" sz="4400" b="0" strike="noStrike" spc="-1">
              <a:solidFill>
                <a:srgbClr val="000000"/>
              </a:solidFill>
              <a:latin typeface="Arial"/>
            </a:endParaRPr>
          </a:p>
        </p:txBody>
      </p:sp>
      <p:sp>
        <p:nvSpPr>
          <p:cNvPr id="231" name="PlaceHolder 2"/>
          <p:cNvSpPr>
            <a:spLocks noGrp="1"/>
          </p:cNvSpPr>
          <p:nvPr>
            <p:ph/>
          </p:nvPr>
        </p:nvSpPr>
        <p:spPr>
          <a:xfrm>
            <a:off x="838080" y="1690560"/>
            <a:ext cx="10514520" cy="4350240"/>
          </a:xfrm>
          <a:prstGeom prst="rect">
            <a:avLst/>
          </a:prstGeom>
          <a:noFill/>
          <a:ln w="0">
            <a:noFill/>
          </a:ln>
        </p:spPr>
        <p:txBody>
          <a:bodyPr lIns="90000" tIns="45000" rIns="90000" bIns="45000" anchor="t">
            <a:normAutofit/>
          </a:bodyPr>
          <a:lstStyle/>
          <a:p>
            <a:pPr indent="0">
              <a:lnSpc>
                <a:spcPct val="90000"/>
              </a:lnSpc>
              <a:spcBef>
                <a:spcPts val="1001"/>
              </a:spcBef>
              <a:buNone/>
              <a:tabLst>
                <a:tab pos="0" algn="l"/>
              </a:tabLst>
            </a:pPr>
            <a:r>
              <a:rPr lang="pl-PL" sz="1200" b="0" strike="noStrike" spc="-1">
                <a:solidFill>
                  <a:srgbClr val="404040"/>
                </a:solidFill>
                <a:latin typeface="Calibri"/>
              </a:rPr>
              <a:t>Wdowik R., Porzycki J., Świder J., Nazarko P.: Mikroskopowa ocena parametrów osiowego ruchu oscylacyjnego ściernicy. STOWARZYSZENIE INŻYNIERÓW I TECHNIKÓW MECHANIKÓW POLSKICH,  MECHANIK, nr 8/9, CD XXXVI NAUKOWA SZKOŁA OBRÓBKI ŚCIERNEJ, 2013, 417-423.</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Wdowik R., Magdziak M., Porzycki J.: Measurements of Surface Roughness in Ultrasonic Assisted Grinding of Ceramic Materials. Applied Mechanics and Materials,  Trans Tech Publications, Switzerland, Vol. 627 (2014), pp 191-196, doi:10.4028/www.scientific.net/AMM.627.191.</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Wdowik R., Nazarko P., Porzycki J.: Application of LDV device and eddy current sensor system for ultrasonic vibrations measurements. [in: Advances in Intelligent Systems and Computing, Volume: Mechatronics - Ideas for Industrial Application], Springer International Publishing, Vol. 317, 2015, 407-415, doi:10.1007/978-3-319-10990-9_38.</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Wdowik R., Porzycki J., Magdziak M.:Measurements of surface texture parameters after ultrasonic assisted and conventional grinding of ZrO2 based ceramic material characterized by different states of sintering. Procedia CIRP, 62, 2017, 293-298, </a:t>
            </a:r>
            <a:r>
              <a:rPr lang="pl-PL" sz="1200" b="0" u="sng" strike="noStrike" spc="-1">
                <a:solidFill>
                  <a:srgbClr val="0563C1"/>
                </a:solidFill>
                <a:uFillTx/>
                <a:latin typeface="Calibri"/>
                <a:hlinkClick r:id="rId2"/>
              </a:rPr>
              <a:t>https://doi.org/10.1016/j.procir.2016.06.049</a:t>
            </a:r>
            <a:r>
              <a:rPr lang="pl-PL" sz="1200" b="0" strike="noStrike" spc="-1">
                <a:solidFill>
                  <a:srgbClr val="404040"/>
                </a:solidFill>
                <a:latin typeface="Calibri"/>
              </a:rPr>
              <a:t>. </a:t>
            </a:r>
            <a:endParaRPr lang="pl-PL" sz="1200" b="0" strike="noStrike" spc="-1">
              <a:solidFill>
                <a:srgbClr val="000000"/>
              </a:solidFill>
              <a:latin typeface="Arial"/>
            </a:endParaRPr>
          </a:p>
          <a:p>
            <a:pPr indent="0">
              <a:lnSpc>
                <a:spcPct val="90000"/>
              </a:lnSpc>
              <a:spcBef>
                <a:spcPts val="1001"/>
              </a:spcBef>
              <a:buNone/>
              <a:tabLst>
                <a:tab pos="0" algn="l"/>
              </a:tabLst>
            </a:pPr>
            <a:r>
              <a:rPr lang="en-US" sz="1200" b="0" strike="noStrike" spc="-1">
                <a:solidFill>
                  <a:srgbClr val="404040"/>
                </a:solidFill>
                <a:latin typeface="Calibri"/>
              </a:rPr>
              <a:t>Wdowik R.: Measurements of surface texture parameters after ultrasonic assisted and conventional grinding of carbide and ceramic samples in selected machining conditions. Procedia CIRP, 78, 2018, 329-334, </a:t>
            </a:r>
            <a:r>
              <a:rPr lang="en-US" sz="1200" b="0" u="sng" strike="noStrike" spc="-1">
                <a:solidFill>
                  <a:srgbClr val="0563C1"/>
                </a:solidFill>
                <a:uFillTx/>
                <a:latin typeface="Calibri"/>
                <a:hlinkClick r:id="rId3"/>
              </a:rPr>
              <a:t>https://doi.org/10.1016/j.procir.2018.09.046</a:t>
            </a:r>
            <a:r>
              <a:rPr lang="en-US" sz="1200" b="0" strike="noStrike" spc="-1">
                <a:solidFill>
                  <a:srgbClr val="404040"/>
                </a:solidFill>
                <a:latin typeface="Calibri"/>
              </a:rPr>
              <a:t>. </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Wdowik R., Świrad S.: Application of focus-variation technique in the analysis of ceramic chips. Materials Science Forum, 957, 187-194, 2019, </a:t>
            </a:r>
            <a:r>
              <a:rPr lang="pl-PL" sz="1200" b="0" u="sng" strike="noStrike" spc="-1">
                <a:solidFill>
                  <a:srgbClr val="0563C1"/>
                </a:solidFill>
                <a:uFillTx/>
                <a:latin typeface="Calibri"/>
                <a:hlinkClick r:id="rId4"/>
              </a:rPr>
              <a:t>https://doi.org/10.4028/www.scientific.net/MSF.957.187</a:t>
            </a:r>
            <a:r>
              <a:rPr lang="pl-PL" sz="1200" b="0" strike="noStrike" spc="-1">
                <a:solidFill>
                  <a:srgbClr val="404040"/>
                </a:solidFill>
                <a:latin typeface="Calibri"/>
              </a:rPr>
              <a:t>.</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Żółkoś M., Wdowik R., R.M.C. Ratnayake, Habrat W., Świder J.: Surface quality analysis after face grinding of ceramic shafts characterized by various states of sintering. In: Gapiński B., Szostak M., Ivanov V. (eds) Advances in Manufacturing II. MANUFACTURING 2019. Lecture Notes in Mechanical Engineering. Springer, Cham, pp 329-341, 2019, </a:t>
            </a:r>
            <a:r>
              <a:rPr lang="pl-PL" sz="1200" b="0" u="sng" strike="noStrike" spc="-1">
                <a:solidFill>
                  <a:srgbClr val="0563C1"/>
                </a:solidFill>
                <a:uFillTx/>
                <a:latin typeface="Calibri"/>
                <a:hlinkClick r:id="rId5"/>
              </a:rPr>
              <a:t>https://doi.org/10.1007/978-3-030-16943-5_29</a:t>
            </a:r>
            <a:r>
              <a:rPr lang="pl-PL" sz="1200" b="0" strike="noStrike" spc="-1">
                <a:solidFill>
                  <a:srgbClr val="404040"/>
                </a:solidFill>
                <a:latin typeface="Calibri"/>
              </a:rPr>
              <a:t> .</a:t>
            </a:r>
            <a:endParaRPr lang="pl-PL" sz="1200" b="0" strike="noStrike" spc="-1">
              <a:solidFill>
                <a:srgbClr val="000000"/>
              </a:solidFill>
              <a:latin typeface="Arial"/>
            </a:endParaRPr>
          </a:p>
          <a:p>
            <a:pPr indent="0">
              <a:lnSpc>
                <a:spcPct val="90000"/>
              </a:lnSpc>
              <a:spcBef>
                <a:spcPts val="1001"/>
              </a:spcBef>
              <a:buNone/>
              <a:tabLst>
                <a:tab pos="0" algn="l"/>
              </a:tabLst>
            </a:pPr>
            <a:r>
              <a:rPr lang="pl-PL" sz="1200" b="0" strike="noStrike" spc="-1">
                <a:solidFill>
                  <a:srgbClr val="404040"/>
                </a:solidFill>
                <a:latin typeface="Calibri"/>
              </a:rPr>
              <a:t>Wdowik R., Ratnayake R.M.C., Zółkoś M., Magdziak M., Valiño G., Álvarez B. J., Misiura J.: Digitization Methods of Grinding Pins for Technological Process Planning. Procedia Manufacturing, Volume 51, 2020, Pages 1054-1061, </a:t>
            </a:r>
            <a:r>
              <a:rPr lang="pl-PL" sz="1200" b="0" u="sng" strike="noStrike" spc="-1">
                <a:solidFill>
                  <a:srgbClr val="0563C1"/>
                </a:solidFill>
                <a:uFillTx/>
                <a:latin typeface="Calibri"/>
                <a:hlinkClick r:id="rId6"/>
              </a:rPr>
              <a:t>https://doi.org/10.1016/j.promfg.2020.10.148</a:t>
            </a:r>
            <a:r>
              <a:rPr lang="pl-PL" sz="1200" b="0" strike="noStrike" spc="-1">
                <a:solidFill>
                  <a:srgbClr val="404040"/>
                </a:solidFill>
                <a:latin typeface="Calibri"/>
              </a:rPr>
              <a:t> . </a:t>
            </a:r>
            <a:endParaRPr lang="pl-PL" sz="1200" b="0" strike="noStrike" spc="-1">
              <a:solidFill>
                <a:srgbClr val="000000"/>
              </a:solidFill>
              <a:latin typeface="Arial"/>
            </a:endParaRPr>
          </a:p>
          <a:p>
            <a:pPr indent="0">
              <a:lnSpc>
                <a:spcPct val="90000"/>
              </a:lnSpc>
              <a:spcBef>
                <a:spcPts val="1001"/>
              </a:spcBef>
              <a:buNone/>
              <a:tabLst>
                <a:tab pos="0" algn="l"/>
              </a:tabLst>
            </a:pPr>
            <a:endParaRPr lang="pl-PL" sz="180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838080" y="365040"/>
            <a:ext cx="10514520" cy="1324440"/>
          </a:xfrm>
          <a:prstGeom prst="rect">
            <a:avLst/>
          </a:prstGeom>
          <a:gradFill rotWithShape="0">
            <a:gsLst>
              <a:gs pos="0">
                <a:srgbClr val="FFF6DB"/>
              </a:gs>
              <a:gs pos="100000">
                <a:srgbClr val="FAD25C"/>
              </a:gs>
            </a:gsLst>
            <a:lin ang="5400000"/>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Industrial progress in civil engineering</a:t>
            </a:r>
            <a:endParaRPr lang="pl-PL" sz="4400" b="0" strike="noStrike" spc="-1">
              <a:solidFill>
                <a:srgbClr val="000000"/>
              </a:solidFill>
              <a:latin typeface="Arial"/>
            </a:endParaRPr>
          </a:p>
        </p:txBody>
      </p:sp>
      <p:sp>
        <p:nvSpPr>
          <p:cNvPr id="233"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lnSpcReduction="10000"/>
          </a:bodyPr>
          <a:lstStyle/>
          <a:p>
            <a:pPr indent="0">
              <a:lnSpc>
                <a:spcPct val="90000"/>
              </a:lnSpc>
              <a:buNone/>
              <a:tabLst>
                <a:tab pos="0" algn="l"/>
              </a:tabLst>
            </a:pPr>
            <a:r>
              <a:rPr lang="pl-PL" sz="2800" b="0" strike="noStrike" spc="-1">
                <a:solidFill>
                  <a:schemeClr val="dk1"/>
                </a:solidFill>
                <a:latin typeface="Calibri"/>
                <a:ea typeface="Calibri"/>
              </a:rPr>
              <a:t>Stage 1: Use of Crude tools</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chemeClr val="dk1"/>
                </a:solidFill>
                <a:latin typeface="Calibri"/>
                <a:ea typeface="Calibri"/>
              </a:rPr>
              <a:t>Stage 2: Use of Machines</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chemeClr val="dk1"/>
                </a:solidFill>
                <a:latin typeface="Calibri"/>
                <a:ea typeface="Calibri"/>
              </a:rPr>
              <a:t>Stage 3: Use of Software (CAD, CEA, CAM)</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chemeClr val="dk1"/>
                </a:solidFill>
                <a:latin typeface="Calibri"/>
                <a:ea typeface="Calibri"/>
              </a:rPr>
              <a:t>Stage 4: Digitalization of the construction industry. Construction 4.0:</a:t>
            </a:r>
            <a:endParaRPr lang="pl-PL" sz="2800" b="0" strike="noStrike" spc="-1">
              <a:solidFill>
                <a:srgbClr val="000000"/>
              </a:solidFill>
              <a:latin typeface="Arial"/>
            </a:endParaRPr>
          </a:p>
          <a:p>
            <a:pPr marL="457200" indent="-343080">
              <a:lnSpc>
                <a:spcPct val="90000"/>
              </a:lnSpc>
              <a:spcBef>
                <a:spcPts val="1001"/>
              </a:spcBef>
              <a:buClr>
                <a:srgbClr val="000000"/>
              </a:buClr>
              <a:buFont typeface="Arial"/>
              <a:buChar char="•"/>
              <a:tabLst>
                <a:tab pos="0" algn="l"/>
              </a:tabLst>
            </a:pPr>
            <a:r>
              <a:rPr lang="pl-PL" sz="2800" b="0" strike="noStrike" spc="-1">
                <a:solidFill>
                  <a:schemeClr val="dk1"/>
                </a:solidFill>
                <a:latin typeface="Calibri"/>
                <a:ea typeface="Calibri"/>
              </a:rPr>
              <a:t>Smart source: Laser scanning, photogrammetry, RFID</a:t>
            </a:r>
            <a:endParaRPr lang="pl-PL" sz="2800" b="0" strike="noStrike" spc="-1">
              <a:solidFill>
                <a:srgbClr val="000000"/>
              </a:solidFill>
              <a:latin typeface="Arial"/>
            </a:endParaRPr>
          </a:p>
          <a:p>
            <a:pPr marL="457200" indent="-343080">
              <a:lnSpc>
                <a:spcPct val="90000"/>
              </a:lnSpc>
              <a:buClr>
                <a:srgbClr val="000000"/>
              </a:buClr>
              <a:buFont typeface="Arial"/>
              <a:buChar char="•"/>
              <a:tabLst>
                <a:tab pos="0" algn="l"/>
              </a:tabLst>
            </a:pPr>
            <a:r>
              <a:rPr lang="pl-PL" sz="2800" b="0" strike="noStrike" spc="-1">
                <a:solidFill>
                  <a:schemeClr val="dk1"/>
                </a:solidFill>
                <a:latin typeface="Calibri"/>
                <a:ea typeface="Calibri"/>
              </a:rPr>
              <a:t>Simulation: BIM, Cloud computing, VR/AR/MR, Digital twins </a:t>
            </a:r>
            <a:endParaRPr lang="pl-PL" sz="2800" b="0" strike="noStrike" spc="-1">
              <a:solidFill>
                <a:srgbClr val="000000"/>
              </a:solidFill>
              <a:latin typeface="Arial"/>
            </a:endParaRPr>
          </a:p>
          <a:p>
            <a:pPr marL="457200" indent="-343080">
              <a:lnSpc>
                <a:spcPct val="90000"/>
              </a:lnSpc>
              <a:buClr>
                <a:srgbClr val="000000"/>
              </a:buClr>
              <a:buFont typeface="Arial"/>
              <a:buChar char="•"/>
              <a:tabLst>
                <a:tab pos="0" algn="l"/>
              </a:tabLst>
            </a:pPr>
            <a:r>
              <a:rPr lang="pl-PL" sz="2800" b="0" strike="noStrike" spc="-1">
                <a:solidFill>
                  <a:schemeClr val="dk1"/>
                </a:solidFill>
                <a:latin typeface="Calibri"/>
                <a:ea typeface="Calibri"/>
              </a:rPr>
              <a:t>Materials: Composites, Auto-adaptiv</a:t>
            </a:r>
            <a:endParaRPr lang="pl-PL" sz="2800" b="0" strike="noStrike" spc="-1">
              <a:solidFill>
                <a:srgbClr val="000000"/>
              </a:solidFill>
              <a:latin typeface="Arial"/>
            </a:endParaRPr>
          </a:p>
          <a:p>
            <a:pPr marL="457200" indent="-343080">
              <a:lnSpc>
                <a:spcPct val="90000"/>
              </a:lnSpc>
              <a:buClr>
                <a:srgbClr val="000000"/>
              </a:buClr>
              <a:buFont typeface="Arial"/>
              <a:buChar char="•"/>
              <a:tabLst>
                <a:tab pos="0" algn="l"/>
              </a:tabLst>
            </a:pPr>
            <a:r>
              <a:rPr lang="pl-PL" sz="2800" b="0" strike="noStrike" spc="-1">
                <a:solidFill>
                  <a:schemeClr val="dk1"/>
                </a:solidFill>
                <a:latin typeface="Calibri"/>
                <a:ea typeface="Calibri"/>
              </a:rPr>
              <a:t>Build: 3D print, Mobile connect, IoT   </a:t>
            </a:r>
            <a:endParaRPr lang="pl-PL" sz="2800" b="0" strike="noStrike" spc="-1">
              <a:solidFill>
                <a:srgbClr val="000000"/>
              </a:solidFill>
              <a:latin typeface="Arial"/>
            </a:endParaRPr>
          </a:p>
          <a:p>
            <a:pPr marL="457200" indent="-343080">
              <a:lnSpc>
                <a:spcPct val="90000"/>
              </a:lnSpc>
              <a:buClr>
                <a:srgbClr val="000000"/>
              </a:buClr>
              <a:buFont typeface="Arial"/>
              <a:buChar char="•"/>
              <a:tabLst>
                <a:tab pos="0" algn="l"/>
              </a:tabLst>
            </a:pPr>
            <a:r>
              <a:rPr lang="pl-PL" sz="2800" b="0" strike="noStrike" spc="-1">
                <a:solidFill>
                  <a:schemeClr val="dk1"/>
                </a:solidFill>
                <a:latin typeface="Calibri"/>
                <a:ea typeface="Calibri"/>
              </a:rPr>
              <a:t>Maintenance: Online monitoring, application of AI</a:t>
            </a:r>
            <a:endParaRPr lang="pl-PL" sz="2800" b="0" strike="noStrike" spc="-1">
              <a:solidFill>
                <a:srgbClr val="00000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4" name="Obraz 6" descr="Obraz zawierający niebo, zewnętrzne, osoba, cement&#10;&#10;Opis wygenerowany automatycznie"/>
          <p:cNvPicPr/>
          <p:nvPr/>
        </p:nvPicPr>
        <p:blipFill>
          <a:blip r:embed="rId2"/>
          <a:srcRect t="18394" b="39434"/>
          <a:stretch/>
        </p:blipFill>
        <p:spPr>
          <a:xfrm>
            <a:off x="0" y="0"/>
            <a:ext cx="12191040" cy="6856920"/>
          </a:xfrm>
          <a:prstGeom prst="rect">
            <a:avLst/>
          </a:prstGeom>
          <a:ln w="0">
            <a:noFill/>
          </a:ln>
        </p:spPr>
      </p:pic>
      <p:sp>
        <p:nvSpPr>
          <p:cNvPr id="235" name="Rectangle 21"/>
          <p:cNvSpPr/>
          <p:nvPr/>
        </p:nvSpPr>
        <p:spPr>
          <a:xfrm>
            <a:off x="0" y="428760"/>
            <a:ext cx="12191040" cy="73548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236" name="pole tekstowe 4"/>
          <p:cNvSpPr/>
          <p:nvPr/>
        </p:nvSpPr>
        <p:spPr>
          <a:xfrm>
            <a:off x="523800" y="425880"/>
            <a:ext cx="11209680" cy="7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r>
              <a:rPr lang="en-US" sz="3100" b="0" strike="noStrike" spc="-1">
                <a:solidFill>
                  <a:srgbClr val="262626"/>
                </a:solidFill>
                <a:latin typeface="Calibri Light"/>
                <a:ea typeface="DejaVu Sans"/>
              </a:rPr>
              <a:t>Selected applications of CAx systems in the civil engineering research </a:t>
            </a:r>
            <a:endParaRPr lang="pl-PL" sz="3100" b="0" strike="noStrike" spc="-1">
              <a:solidFill>
                <a:srgbClr val="000000"/>
              </a:solidFill>
              <a:latin typeface="Arial"/>
            </a:endParaRPr>
          </a:p>
        </p:txBody>
      </p:sp>
      <p:cxnSp>
        <p:nvCxnSpPr>
          <p:cNvPr id="237" name="Straight Connector 23"/>
          <p:cNvCxnSpPr/>
          <p:nvPr/>
        </p:nvCxnSpPr>
        <p:spPr>
          <a:xfrm>
            <a:off x="0" y="350640"/>
            <a:ext cx="12192840" cy="1080"/>
          </a:xfrm>
          <a:prstGeom prst="straightConnector1">
            <a:avLst/>
          </a:prstGeom>
          <a:ln w="41275">
            <a:solidFill>
              <a:srgbClr val="FFFFFF">
                <a:alpha val="90000"/>
              </a:srgbClr>
            </a:solidFill>
            <a:round/>
          </a:ln>
        </p:spPr>
      </p:cxnSp>
      <p:cxnSp>
        <p:nvCxnSpPr>
          <p:cNvPr id="238" name="Straight Connector 25"/>
          <p:cNvCxnSpPr/>
          <p:nvPr/>
        </p:nvCxnSpPr>
        <p:spPr>
          <a:xfrm>
            <a:off x="0" y="1243440"/>
            <a:ext cx="12192840" cy="1080"/>
          </a:xfrm>
          <a:prstGeom prst="straightConnector1">
            <a:avLst/>
          </a:prstGeom>
          <a:ln w="41275">
            <a:solidFill>
              <a:srgbClr val="FFFFFF">
                <a:alpha val="90000"/>
              </a:srgbClr>
            </a:solidFill>
            <a:roun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partnership</a:t>
            </a:r>
            <a:endParaRPr lang="pl-PL" sz="4400" b="0" strike="noStrike" spc="-1">
              <a:solidFill>
                <a:srgbClr val="000000"/>
              </a:solidFill>
              <a:latin typeface="Arial"/>
            </a:endParaRPr>
          </a:p>
        </p:txBody>
      </p:sp>
      <p:sp>
        <p:nvSpPr>
          <p:cNvPr id="240" name="Google Shape;96;g1992367f8ce_1_ 2"/>
          <p:cNvSpPr/>
          <p:nvPr/>
        </p:nvSpPr>
        <p:spPr>
          <a:xfrm>
            <a:off x="6600600" y="1821600"/>
            <a:ext cx="4060440" cy="43581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457200">
              <a:lnSpc>
                <a:spcPct val="100000"/>
              </a:lnSpc>
              <a:tabLst>
                <a:tab pos="0" algn="l"/>
              </a:tabLst>
            </a:pPr>
            <a:endParaRPr lang="pl-PL" sz="20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rgbClr val="000000"/>
                </a:solidFill>
                <a:latin typeface="Calibri"/>
                <a:ea typeface="Calibri"/>
              </a:rPr>
              <a:t>Investor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rgbClr val="000000"/>
                </a:solidFill>
                <a:latin typeface="Calibri"/>
                <a:ea typeface="Calibri"/>
              </a:rPr>
              <a:t>Architect</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chemeClr val="dk1"/>
                </a:solidFill>
                <a:latin typeface="Calibri"/>
                <a:ea typeface="Calibri"/>
              </a:rPr>
              <a:t>Interior designer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rgbClr val="000000"/>
                </a:solidFill>
                <a:latin typeface="Calibri"/>
                <a:ea typeface="Calibri"/>
              </a:rPr>
              <a:t>Contractor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rgbClr val="000000"/>
                </a:solidFill>
                <a:latin typeface="Calibri"/>
                <a:ea typeface="Calibri"/>
              </a:rPr>
              <a:t>Estimator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rgbClr val="000000"/>
                </a:solidFill>
                <a:latin typeface="Calibri"/>
                <a:ea typeface="Calibri"/>
              </a:rPr>
              <a:t>Mechanical engineer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chemeClr val="dk1"/>
                </a:solidFill>
                <a:latin typeface="Calibri"/>
                <a:ea typeface="Calibri"/>
              </a:rPr>
              <a:t>Structural  engineer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chemeClr val="dk1"/>
                </a:solidFill>
                <a:latin typeface="Calibri"/>
                <a:ea typeface="Calibri"/>
              </a:rPr>
              <a:t>Construction manager</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chemeClr val="dk1"/>
                </a:solidFill>
                <a:latin typeface="Calibri"/>
                <a:ea typeface="Calibri"/>
              </a:rPr>
              <a:t>Building supervision</a:t>
            </a:r>
            <a:endParaRPr lang="pl-PL" sz="2400" b="0" strike="noStrike" spc="-1">
              <a:solidFill>
                <a:srgbClr val="000000"/>
              </a:solidFill>
              <a:latin typeface="Arial"/>
            </a:endParaRPr>
          </a:p>
          <a:p>
            <a:pPr marL="457200" indent="-380880">
              <a:lnSpc>
                <a:spcPct val="100000"/>
              </a:lnSpc>
              <a:buClr>
                <a:srgbClr val="000000"/>
              </a:buClr>
              <a:buFont typeface="Calibri"/>
              <a:buChar char="●"/>
              <a:tabLst>
                <a:tab pos="0" algn="l"/>
              </a:tabLst>
            </a:pPr>
            <a:r>
              <a:rPr lang="pl-PL" sz="2400" b="0" strike="noStrike" spc="-1">
                <a:solidFill>
                  <a:schemeClr val="dk1"/>
                </a:solidFill>
                <a:latin typeface="Calibri"/>
                <a:ea typeface="Calibri"/>
              </a:rPr>
              <a:t>Owner</a:t>
            </a:r>
            <a:endParaRPr lang="pl-PL" sz="2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p:txBody>
      </p:sp>
      <p:sp>
        <p:nvSpPr>
          <p:cNvPr id="241" name="Google Shape;97;g1992367f8ce_1_ 2"/>
          <p:cNvSpPr/>
          <p:nvPr/>
        </p:nvSpPr>
        <p:spPr>
          <a:xfrm>
            <a:off x="9583560" y="2225160"/>
            <a:ext cx="2372400" cy="140220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pl-PL" sz="2000" b="0" strike="noStrike" spc="-1">
                <a:solidFill>
                  <a:srgbClr val="FF0000"/>
                </a:solidFill>
                <a:latin typeface="Arial"/>
                <a:ea typeface="Arial"/>
              </a:rPr>
              <a:t>Discussion:</a:t>
            </a:r>
            <a:br>
              <a:rPr sz="2000"/>
            </a:br>
            <a:r>
              <a:rPr lang="pl-PL" sz="2000" b="0" strike="noStrike" spc="-1">
                <a:solidFill>
                  <a:srgbClr val="FF0000"/>
                </a:solidFill>
                <a:latin typeface="Arial"/>
                <a:ea typeface="Arial"/>
              </a:rPr>
              <a:t>Link to an on-line collaboration tools</a:t>
            </a:r>
            <a:endParaRPr lang="pl-PL" sz="2000" b="0" strike="noStrike" spc="-1">
              <a:solidFill>
                <a:srgbClr val="000000"/>
              </a:solidFill>
              <a:latin typeface="Arial"/>
            </a:endParaRPr>
          </a:p>
          <a:p>
            <a:pPr>
              <a:lnSpc>
                <a:spcPct val="100000"/>
              </a:lnSpc>
              <a:tabLst>
                <a:tab pos="0" algn="l"/>
              </a:tabLst>
            </a:pPr>
            <a:r>
              <a:rPr lang="pl-PL" sz="2000" b="0" strike="noStrike" spc="-1">
                <a:solidFill>
                  <a:srgbClr val="FF0000"/>
                </a:solidFill>
                <a:latin typeface="Arial"/>
                <a:ea typeface="Arial"/>
              </a:rPr>
              <a:t>added by a teacher</a:t>
            </a:r>
            <a:endParaRPr lang="pl-PL" sz="2000" b="0" strike="noStrike" spc="-1">
              <a:solidFill>
                <a:srgbClr val="000000"/>
              </a:solidFill>
              <a:latin typeface="Arial"/>
            </a:endParaRPr>
          </a:p>
        </p:txBody>
      </p:sp>
      <p:sp>
        <p:nvSpPr>
          <p:cNvPr id="242" name="Google Shape;98;g1992367f8ce_1_ 2"/>
          <p:cNvSpPr/>
          <p:nvPr/>
        </p:nvSpPr>
        <p:spPr>
          <a:xfrm>
            <a:off x="47520" y="6476760"/>
            <a:ext cx="10269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1800" b="0" strike="noStrike" spc="-1">
                <a:solidFill>
                  <a:srgbClr val="000000"/>
                </a:solidFill>
                <a:latin typeface="Calibri"/>
                <a:ea typeface="Calibri"/>
              </a:rPr>
              <a:t>Source: https://power.buellcenter.columbia.edu/essays/beyond-business-usual-bim-and-future-public-works</a:t>
            </a:r>
            <a:endParaRPr lang="pl-PL" sz="1800" b="0" strike="noStrike" spc="-1">
              <a:solidFill>
                <a:srgbClr val="000000"/>
              </a:solidFill>
              <a:latin typeface="Arial"/>
            </a:endParaRPr>
          </a:p>
        </p:txBody>
      </p:sp>
      <p:pic>
        <p:nvPicPr>
          <p:cNvPr id="243" name="Google Shape;99;g1992367f8ce_1_ 2"/>
          <p:cNvPicPr/>
          <p:nvPr/>
        </p:nvPicPr>
        <p:blipFill>
          <a:blip r:embed="rId2"/>
          <a:stretch/>
        </p:blipFill>
        <p:spPr>
          <a:xfrm>
            <a:off x="990720" y="1843200"/>
            <a:ext cx="4949280" cy="448020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p:cNvSpPr>
          <p:nvPr>
            <p:ph/>
          </p:nvPr>
        </p:nvSpPr>
        <p:spPr>
          <a:xfrm>
            <a:off x="838080" y="1825560"/>
            <a:ext cx="6030000" cy="4350240"/>
          </a:xfrm>
          <a:prstGeom prst="rect">
            <a:avLst/>
          </a:prstGeom>
          <a:noFill/>
          <a:ln w="0">
            <a:noFill/>
          </a:ln>
        </p:spPr>
        <p:txBody>
          <a:bodyPr lIns="90000" tIns="45000" rIns="90000" bIns="45000" anchor="t">
            <a:normAutofit fontScale="94000" lnSpcReduction="10000"/>
          </a:bodyPr>
          <a:lstStyle/>
          <a:p>
            <a:pPr indent="0" algn="just">
              <a:lnSpc>
                <a:spcPct val="90000"/>
              </a:lnSpc>
              <a:spcBef>
                <a:spcPts val="1001"/>
              </a:spcBef>
              <a:buNone/>
              <a:tabLst>
                <a:tab pos="0" algn="l"/>
              </a:tabLst>
            </a:pPr>
            <a:r>
              <a:rPr lang="pl-PL" sz="2800" b="0" strike="noStrike" spc="-1">
                <a:solidFill>
                  <a:schemeClr val="dk1"/>
                </a:solidFill>
                <a:latin typeface="Calibri"/>
                <a:ea typeface="Calibri"/>
              </a:rPr>
              <a:t>One of the main aspects of Industry 4.0 in civil engineering is the use of </a:t>
            </a:r>
            <a:r>
              <a:rPr lang="pl-PL" sz="2800" b="1" strike="noStrike" spc="-1">
                <a:solidFill>
                  <a:schemeClr val="dk1"/>
                </a:solidFill>
                <a:latin typeface="Calibri"/>
                <a:ea typeface="Calibri"/>
              </a:rPr>
              <a:t>BIM</a:t>
            </a:r>
            <a:r>
              <a:rPr lang="pl-PL" sz="2800" b="0" strike="noStrike" spc="-1">
                <a:solidFill>
                  <a:schemeClr val="dk1"/>
                </a:solidFill>
                <a:latin typeface="Calibri"/>
                <a:ea typeface="Calibri"/>
              </a:rPr>
              <a:t> (Building Information Modelling). This is a huge advancement in how create and represent building data shifting from 2D drawings into detailed data models containing virtual objects. This object data improves collaboration, coordination, construction clash detection and coordination issues and changes our process from drawing interpretation to data management.</a:t>
            </a:r>
            <a:endParaRPr lang="pl-PL" sz="2800" b="0" strike="noStrike" spc="-1">
              <a:solidFill>
                <a:srgbClr val="000000"/>
              </a:solidFill>
              <a:latin typeface="Arial"/>
            </a:endParaRPr>
          </a:p>
        </p:txBody>
      </p:sp>
      <p:sp>
        <p:nvSpPr>
          <p:cNvPr id="245" name="PlaceHolder 2"/>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BIM &amp; VDC</a:t>
            </a:r>
            <a:endParaRPr lang="pl-PL" sz="4400" b="0" strike="noStrike" spc="-1">
              <a:solidFill>
                <a:srgbClr val="000000"/>
              </a:solidFill>
              <a:latin typeface="Arial"/>
            </a:endParaRPr>
          </a:p>
        </p:txBody>
      </p:sp>
      <p:pic>
        <p:nvPicPr>
          <p:cNvPr id="246" name="Google Shape;106;g1992367f8ce_1_ 2"/>
          <p:cNvPicPr/>
          <p:nvPr/>
        </p:nvPicPr>
        <p:blipFill>
          <a:blip r:embed="rId2"/>
          <a:stretch/>
        </p:blipFill>
        <p:spPr>
          <a:xfrm>
            <a:off x="6933960" y="2527920"/>
            <a:ext cx="4685400" cy="263736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838080" y="1825560"/>
            <a:ext cx="6700680" cy="4350240"/>
          </a:xfrm>
          <a:prstGeom prst="rect">
            <a:avLst/>
          </a:prstGeom>
          <a:noFill/>
          <a:ln w="0">
            <a:noFill/>
          </a:ln>
        </p:spPr>
        <p:txBody>
          <a:bodyPr lIns="90000" tIns="45000" rIns="90000" bIns="45000" anchor="t">
            <a:normAutofit/>
          </a:bodyPr>
          <a:lstStyle/>
          <a:p>
            <a:pPr indent="0" algn="just">
              <a:lnSpc>
                <a:spcPct val="90000"/>
              </a:lnSpc>
              <a:spcBef>
                <a:spcPts val="1001"/>
              </a:spcBef>
              <a:buNone/>
              <a:tabLst>
                <a:tab pos="0" algn="l"/>
              </a:tabLst>
            </a:pPr>
            <a:r>
              <a:rPr lang="pl-PL" sz="2800" b="1" strike="noStrike" spc="-1">
                <a:solidFill>
                  <a:schemeClr val="dk1"/>
                </a:solidFill>
                <a:latin typeface="Calibri"/>
                <a:ea typeface="Calibri"/>
              </a:rPr>
              <a:t>Virtual Design and Construction (VDC)</a:t>
            </a:r>
            <a:r>
              <a:rPr lang="pl-PL" sz="2800" b="0" strike="noStrike" spc="-1">
                <a:solidFill>
                  <a:schemeClr val="dk1"/>
                </a:solidFill>
                <a:latin typeface="Calibri"/>
                <a:ea typeface="Calibri"/>
              </a:rPr>
              <a:t> is a combination of new technologies (BIM) with an adequate work and management scheme (PPM), supporting people working together on the project, in an integrated and simultaneous way (ICE). The scheme is focused on achieving the project's objectives, which should help the client to achieve their goals while collecting data and tracking workflow progress.</a:t>
            </a:r>
            <a:endParaRPr lang="pl-PL" sz="2800" b="0" strike="noStrike" spc="-1">
              <a:solidFill>
                <a:srgbClr val="000000"/>
              </a:solidFill>
              <a:latin typeface="Arial"/>
            </a:endParaRPr>
          </a:p>
        </p:txBody>
      </p:sp>
      <p:sp>
        <p:nvSpPr>
          <p:cNvPr id="248" name="PlaceHolder 2"/>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BIM &amp; VDC</a:t>
            </a:r>
            <a:endParaRPr lang="pl-PL" sz="4400" b="0" strike="noStrike" spc="-1">
              <a:solidFill>
                <a:srgbClr val="000000"/>
              </a:solidFill>
              <a:latin typeface="Arial"/>
            </a:endParaRPr>
          </a:p>
        </p:txBody>
      </p:sp>
      <p:pic>
        <p:nvPicPr>
          <p:cNvPr id="249" name="Google Shape;113;g1d6c46e2029_2_ 2"/>
          <p:cNvPicPr/>
          <p:nvPr/>
        </p:nvPicPr>
        <p:blipFill>
          <a:blip r:embed="rId2"/>
          <a:srcRect l="11592" r="20926"/>
          <a:stretch/>
        </p:blipFill>
        <p:spPr>
          <a:xfrm>
            <a:off x="7539840" y="1825560"/>
            <a:ext cx="4227120" cy="4010040"/>
          </a:xfrm>
          <a:prstGeom prst="rect">
            <a:avLst/>
          </a:prstGeom>
          <a:ln w="0">
            <a:noFill/>
          </a:ln>
        </p:spPr>
      </p:pic>
      <p:sp>
        <p:nvSpPr>
          <p:cNvPr id="250" name="Google Shape;114;g1d6c46e2029_2_ 2"/>
          <p:cNvSpPr/>
          <p:nvPr/>
        </p:nvSpPr>
        <p:spPr>
          <a:xfrm>
            <a:off x="838080" y="5971680"/>
            <a:ext cx="6894000" cy="3956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pl-PL" sz="1400" b="0" strike="noStrike" spc="-1">
                <a:solidFill>
                  <a:srgbClr val="000000"/>
                </a:solidFill>
                <a:latin typeface="Arial"/>
                <a:ea typeface="Arial"/>
              </a:rPr>
              <a:t>https://bimcorner.com/metrics-in-vdc-or-how-do-you-improve-performance-part-1/</a:t>
            </a:r>
            <a:endParaRPr lang="pl-PL" sz="14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p:nvPr>
        </p:nvSpPr>
        <p:spPr>
          <a:xfrm>
            <a:off x="838080" y="1825560"/>
            <a:ext cx="10650600" cy="4350240"/>
          </a:xfrm>
          <a:prstGeom prst="rect">
            <a:avLst/>
          </a:prstGeom>
          <a:noFill/>
          <a:ln w="0">
            <a:noFill/>
          </a:ln>
        </p:spPr>
        <p:txBody>
          <a:bodyPr lIns="90000" tIns="45000" rIns="90000" bIns="45000" anchor="t">
            <a:normAutofit fontScale="86000" lnSpcReduction="10000"/>
          </a:bodyPr>
          <a:lstStyle/>
          <a:p>
            <a:pPr indent="0" algn="just">
              <a:lnSpc>
                <a:spcPct val="90000"/>
              </a:lnSpc>
              <a:spcBef>
                <a:spcPts val="1001"/>
              </a:spcBef>
              <a:buNone/>
              <a:tabLst>
                <a:tab pos="0" algn="l"/>
              </a:tabLst>
            </a:pPr>
            <a:r>
              <a:rPr lang="pl-PL" sz="2800" b="1" strike="noStrike" spc="-1">
                <a:solidFill>
                  <a:schemeClr val="dk1"/>
                </a:solidFill>
                <a:latin typeface="Calibri"/>
                <a:ea typeface="Calibri"/>
              </a:rPr>
              <a:t>ICE - Integrated Concurrent Engineering </a:t>
            </a:r>
            <a:r>
              <a:rPr lang="pl-PL" sz="2800" b="0" strike="noStrike" spc="-1">
                <a:solidFill>
                  <a:schemeClr val="dk1"/>
                </a:solidFill>
                <a:latin typeface="Calibri"/>
                <a:ea typeface="Calibri"/>
              </a:rPr>
              <a:t>- is a method of conducting interdisciplinary meetings with the use of modern visualization technologies, where simultaneous design works are conducted. This makes it possible to introduce and approve changes during an all-day working session.</a:t>
            </a:r>
            <a:endParaRPr lang="pl-PL" sz="2800" b="0" strike="noStrike" spc="-1">
              <a:solidFill>
                <a:srgbClr val="000000"/>
              </a:solidFill>
              <a:latin typeface="Arial"/>
            </a:endParaRPr>
          </a:p>
          <a:p>
            <a:pPr indent="0" algn="just">
              <a:lnSpc>
                <a:spcPct val="90000"/>
              </a:lnSpc>
              <a:spcBef>
                <a:spcPts val="1001"/>
              </a:spcBef>
              <a:buNone/>
              <a:tabLst>
                <a:tab pos="0" algn="l"/>
              </a:tabLst>
            </a:pPr>
            <a:r>
              <a:rPr lang="pl-PL" sz="2800" b="1" strike="noStrike" spc="-1">
                <a:solidFill>
                  <a:schemeClr val="dk1"/>
                </a:solidFill>
                <a:latin typeface="Calibri"/>
                <a:ea typeface="Calibri"/>
              </a:rPr>
              <a:t>PPM - Product Production Management </a:t>
            </a:r>
            <a:r>
              <a:rPr lang="pl-PL" sz="2800" b="0" strike="noStrike" spc="-1">
                <a:solidFill>
                  <a:schemeClr val="dk1"/>
                </a:solidFill>
                <a:latin typeface="Calibri"/>
                <a:ea typeface="Calibri"/>
              </a:rPr>
              <a:t>- a method to establish a production process. A process which defines the workflow schedule and the required resources. PPM employs tools such as the Last Planner System or visual planning methodology to manage processes that are essentially based on LEAN Construction.</a:t>
            </a:r>
            <a:endParaRPr lang="pl-PL" sz="2800" b="0" strike="noStrike" spc="-1">
              <a:solidFill>
                <a:srgbClr val="000000"/>
              </a:solidFill>
              <a:latin typeface="Arial"/>
            </a:endParaRPr>
          </a:p>
          <a:p>
            <a:pPr indent="0" algn="just">
              <a:lnSpc>
                <a:spcPct val="90000"/>
              </a:lnSpc>
              <a:spcBef>
                <a:spcPts val="1001"/>
              </a:spcBef>
              <a:buNone/>
              <a:tabLst>
                <a:tab pos="0" algn="l"/>
              </a:tabLst>
            </a:pPr>
            <a:r>
              <a:rPr lang="pl-PL" sz="2800" b="1" strike="noStrike" spc="-1">
                <a:solidFill>
                  <a:schemeClr val="dk1"/>
                </a:solidFill>
                <a:latin typeface="Calibri"/>
                <a:ea typeface="Calibri"/>
              </a:rPr>
              <a:t>BIM – Building Information Modeling</a:t>
            </a:r>
            <a:r>
              <a:rPr lang="pl-PL" sz="2800" b="0" strike="noStrike" spc="-1">
                <a:solidFill>
                  <a:schemeClr val="dk1"/>
                </a:solidFill>
                <a:latin typeface="Calibri"/>
                <a:ea typeface="Calibri"/>
              </a:rPr>
              <a:t> plays a significant role in VDC. Above all, it supports decision-making processes. Design challenges can be easily presented to the project team or the customer. Moreover, it is used for construction planning, due to additional schedule information, i.e. 4D.</a:t>
            </a:r>
            <a:endParaRPr lang="pl-PL" sz="2800" b="0" strike="noStrike" spc="-1">
              <a:solidFill>
                <a:srgbClr val="000000"/>
              </a:solidFill>
              <a:latin typeface="Arial"/>
            </a:endParaRPr>
          </a:p>
        </p:txBody>
      </p:sp>
      <p:sp>
        <p:nvSpPr>
          <p:cNvPr id="252" name="PlaceHolder 2"/>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BIM &amp; VDC</a:t>
            </a:r>
            <a:endParaRPr lang="pl-PL" sz="4400" b="0" strike="noStrike" spc="-1">
              <a:solidFill>
                <a:srgbClr val="000000"/>
              </a:solidFill>
              <a:latin typeface="Arial"/>
            </a:endParaRPr>
          </a:p>
        </p:txBody>
      </p:sp>
      <p:sp>
        <p:nvSpPr>
          <p:cNvPr id="253" name="Google Shape;121;g1d6c46e2029_2_ 2"/>
          <p:cNvSpPr/>
          <p:nvPr/>
        </p:nvSpPr>
        <p:spPr>
          <a:xfrm>
            <a:off x="838080" y="5905800"/>
            <a:ext cx="7138080" cy="3956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pl-PL" sz="1400" b="0" strike="noStrike" spc="-1">
                <a:solidFill>
                  <a:srgbClr val="000000"/>
                </a:solidFill>
                <a:latin typeface="Arial"/>
                <a:ea typeface="Arial"/>
              </a:rPr>
              <a:t>https://bimcorner.com/what-is-virtual-design-and-construction/</a:t>
            </a:r>
            <a:endParaRPr lang="pl-PL" sz="1400" b="0" strike="noStrike" spc="-1">
              <a:solidFill>
                <a:srgbClr val="000000"/>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Design and construction process (BIM)</a:t>
            </a:r>
            <a:endParaRPr lang="pl-PL" sz="4400" b="0" strike="noStrike" spc="-1">
              <a:solidFill>
                <a:srgbClr val="000000"/>
              </a:solidFill>
              <a:latin typeface="Arial"/>
            </a:endParaRPr>
          </a:p>
        </p:txBody>
      </p:sp>
      <p:pic>
        <p:nvPicPr>
          <p:cNvPr id="255" name="Google Shape;127;g1d6c46e2029_0_ 2"/>
          <p:cNvPicPr/>
          <p:nvPr/>
        </p:nvPicPr>
        <p:blipFill>
          <a:blip r:embed="rId2"/>
          <a:stretch/>
        </p:blipFill>
        <p:spPr>
          <a:xfrm>
            <a:off x="43560" y="1766880"/>
            <a:ext cx="8983440" cy="5025240"/>
          </a:xfrm>
          <a:prstGeom prst="rect">
            <a:avLst/>
          </a:prstGeom>
          <a:ln w="0">
            <a:noFill/>
          </a:ln>
        </p:spPr>
      </p:pic>
      <p:sp>
        <p:nvSpPr>
          <p:cNvPr id="256" name="Google Shape;128;g1d6c46e2029_0_ 2"/>
          <p:cNvSpPr/>
          <p:nvPr/>
        </p:nvSpPr>
        <p:spPr>
          <a:xfrm>
            <a:off x="9074880" y="2300400"/>
            <a:ext cx="3066480" cy="30819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343080">
              <a:lnSpc>
                <a:spcPct val="90000"/>
              </a:lnSpc>
              <a:spcBef>
                <a:spcPts val="1001"/>
              </a:spcBef>
              <a:buClr>
                <a:srgbClr val="000000"/>
              </a:buClr>
              <a:buFont typeface="Arial"/>
              <a:buChar char="●"/>
            </a:pPr>
            <a:r>
              <a:rPr lang="pl-PL" sz="2800" b="0" strike="noStrike" spc="-1">
                <a:solidFill>
                  <a:schemeClr val="dk1"/>
                </a:solidFill>
                <a:latin typeface="Calibri"/>
                <a:ea typeface="Calibri"/>
              </a:rPr>
              <a:t>Programming</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Geometry </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Analyse</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Documentation</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Fabrication</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Construction</a:t>
            </a:r>
            <a:endParaRPr lang="pl-PL" sz="2800" b="0" strike="noStrike" spc="-1">
              <a:solidFill>
                <a:srgbClr val="000000"/>
              </a:solidFill>
              <a:latin typeface="Arial"/>
            </a:endParaRPr>
          </a:p>
          <a:p>
            <a:pPr marL="457200" indent="-343080">
              <a:lnSpc>
                <a:spcPct val="90000"/>
              </a:lnSpc>
              <a:buClr>
                <a:srgbClr val="000000"/>
              </a:buClr>
              <a:buFont typeface="Arial"/>
              <a:buChar char="●"/>
            </a:pPr>
            <a:r>
              <a:rPr lang="pl-PL" sz="2800" b="0" strike="noStrike" spc="-1">
                <a:solidFill>
                  <a:schemeClr val="dk1"/>
                </a:solidFill>
                <a:latin typeface="Calibri"/>
                <a:ea typeface="Calibri"/>
              </a:rPr>
              <a:t>Operation</a:t>
            </a:r>
            <a:endParaRPr lang="pl-PL" sz="28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p:txBody>
      </p:sp>
      <p:sp>
        <p:nvSpPr>
          <p:cNvPr id="257" name="Google Shape;129;g1d6c46e2029_0_ 2"/>
          <p:cNvSpPr/>
          <p:nvPr/>
        </p:nvSpPr>
        <p:spPr>
          <a:xfrm>
            <a:off x="7846560" y="6488640"/>
            <a:ext cx="4327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1800" b="0" strike="noStrike" spc="-1">
                <a:solidFill>
                  <a:srgbClr val="000000"/>
                </a:solidFill>
                <a:latin typeface="Calibri"/>
                <a:ea typeface="Calibri"/>
              </a:rPr>
              <a:t>Source: https://chinawingeng.com.hk</a:t>
            </a:r>
            <a:endParaRPr lang="pl-PL" sz="180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CAx programs</a:t>
            </a:r>
            <a:endParaRPr lang="pl-PL" sz="4400" b="0" strike="noStrike" spc="-1">
              <a:solidFill>
                <a:srgbClr val="000000"/>
              </a:solidFill>
              <a:latin typeface="Arial"/>
            </a:endParaRPr>
          </a:p>
        </p:txBody>
      </p:sp>
      <p:sp>
        <p:nvSpPr>
          <p:cNvPr id="259" name="PlaceHolder 2"/>
          <p:cNvSpPr>
            <a:spLocks noGrp="1"/>
          </p:cNvSpPr>
          <p:nvPr>
            <p:ph/>
          </p:nvPr>
        </p:nvSpPr>
        <p:spPr>
          <a:xfrm>
            <a:off x="838080" y="1825560"/>
            <a:ext cx="10933200" cy="4350240"/>
          </a:xfrm>
          <a:prstGeom prst="rect">
            <a:avLst/>
          </a:prstGeom>
          <a:noFill/>
          <a:ln w="0">
            <a:noFill/>
          </a:ln>
        </p:spPr>
        <p:txBody>
          <a:bodyPr lIns="90000" tIns="45000" rIns="90000" bIns="45000" anchor="t">
            <a:normAutofit fontScale="90000" lnSpcReduction="10000"/>
          </a:bodyPr>
          <a:lstStyle/>
          <a:p>
            <a:pPr marL="411120" indent="-307800">
              <a:lnSpc>
                <a:spcPct val="100000"/>
              </a:lnSpc>
              <a:buClr>
                <a:srgbClr val="404040"/>
              </a:buClr>
              <a:buFont typeface="Arial"/>
              <a:buChar char="•"/>
            </a:pPr>
            <a:r>
              <a:rPr lang="pl-PL" sz="2800" b="1" strike="noStrike" spc="-1">
                <a:solidFill>
                  <a:srgbClr val="404040"/>
                </a:solidFill>
                <a:latin typeface="Calibri"/>
                <a:ea typeface="Calibri"/>
              </a:rPr>
              <a:t>Fusion 360:</a:t>
            </a:r>
            <a:r>
              <a:rPr lang="pl-PL" sz="2800" b="0" strike="noStrike" spc="-1">
                <a:solidFill>
                  <a:srgbClr val="404040"/>
                </a:solidFill>
                <a:latin typeface="Calibri"/>
                <a:ea typeface="Calibri"/>
              </a:rPr>
              <a:t> Cloud-based CAD, CAM, CAE, and PCB software.</a:t>
            </a:r>
            <a:endParaRPr lang="pl-PL" sz="2800" b="0" strike="noStrike" spc="-1">
              <a:solidFill>
                <a:srgbClr val="000000"/>
              </a:solidFill>
              <a:latin typeface="Arial"/>
            </a:endParaRPr>
          </a:p>
          <a:p>
            <a:pPr marL="411120" indent="-307800">
              <a:lnSpc>
                <a:spcPct val="100000"/>
              </a:lnSpc>
              <a:buClr>
                <a:srgbClr val="404040"/>
              </a:buClr>
              <a:buFont typeface="Arial"/>
              <a:buChar char="•"/>
            </a:pPr>
            <a:r>
              <a:rPr lang="pl-PL" sz="2800" b="1" strike="noStrike" spc="-1">
                <a:solidFill>
                  <a:srgbClr val="404040"/>
                </a:solidFill>
                <a:latin typeface="Calibri"/>
                <a:ea typeface="Calibri"/>
              </a:rPr>
              <a:t>Revit:</a:t>
            </a:r>
            <a:r>
              <a:rPr lang="pl-PL" sz="2800" b="0" strike="noStrike" spc="-1">
                <a:solidFill>
                  <a:srgbClr val="404040"/>
                </a:solidFill>
                <a:latin typeface="Calibri"/>
                <a:ea typeface="Calibri"/>
              </a:rPr>
              <a:t> Plan, design, construct, and manage buildings with powerful tools for BIM. With </a:t>
            </a:r>
            <a:r>
              <a:rPr lang="pl-PL" sz="2800" b="1" strike="noStrike" spc="-1">
                <a:solidFill>
                  <a:srgbClr val="404040"/>
                </a:solidFill>
                <a:latin typeface="Calibri"/>
                <a:ea typeface="Calibri"/>
              </a:rPr>
              <a:t>Revit Generative Design:</a:t>
            </a:r>
            <a:r>
              <a:rPr lang="pl-PL" sz="2800" b="0" strike="noStrike" spc="-1">
                <a:solidFill>
                  <a:srgbClr val="404040"/>
                </a:solidFill>
                <a:latin typeface="Calibri"/>
                <a:ea typeface="Calibri"/>
              </a:rPr>
              <a:t> Quickly generate design alternatives based on your goals, constraints, and inputs to give you higher-performing options for data-driven decision making.</a:t>
            </a:r>
            <a:endParaRPr lang="pl-PL" sz="2800" b="0" strike="noStrike" spc="-1">
              <a:solidFill>
                <a:srgbClr val="000000"/>
              </a:solidFill>
              <a:latin typeface="Arial"/>
            </a:endParaRPr>
          </a:p>
          <a:p>
            <a:pPr marL="411120" indent="-307800">
              <a:lnSpc>
                <a:spcPct val="100000"/>
              </a:lnSpc>
              <a:buClr>
                <a:srgbClr val="404040"/>
              </a:buClr>
              <a:buFont typeface="Arial"/>
              <a:buChar char="•"/>
            </a:pPr>
            <a:r>
              <a:rPr lang="pl-PL" sz="2800" b="1" strike="noStrike" spc="-1">
                <a:solidFill>
                  <a:srgbClr val="404040"/>
                </a:solidFill>
                <a:latin typeface="Calibri"/>
                <a:ea typeface="Calibri"/>
              </a:rPr>
              <a:t>AutoCAD:</a:t>
            </a:r>
            <a:r>
              <a:rPr lang="pl-PL" sz="2800" b="0" strike="noStrike" spc="-1">
                <a:solidFill>
                  <a:srgbClr val="404040"/>
                </a:solidFill>
                <a:latin typeface="Calibri"/>
                <a:ea typeface="Calibri"/>
              </a:rPr>
              <a:t> Software for 2D and 3D CAD. Includes access to AutoCAD Architecture, Electrical, Mechanical, Map3D, MEP, Plant 3D and AutoCAD Raster Design</a:t>
            </a:r>
            <a:endParaRPr lang="pl-PL" sz="2800" b="0" strike="noStrike" spc="-1">
              <a:solidFill>
                <a:srgbClr val="000000"/>
              </a:solidFill>
              <a:latin typeface="Arial"/>
            </a:endParaRPr>
          </a:p>
          <a:p>
            <a:pPr marL="411120" indent="-307800">
              <a:lnSpc>
                <a:spcPct val="100000"/>
              </a:lnSpc>
              <a:buClr>
                <a:srgbClr val="404040"/>
              </a:buClr>
              <a:buFont typeface="Arial"/>
              <a:buChar char="•"/>
            </a:pPr>
            <a:r>
              <a:rPr lang="pl-PL" sz="2800" b="1" strike="noStrike" spc="-1">
                <a:solidFill>
                  <a:srgbClr val="404040"/>
                </a:solidFill>
                <a:latin typeface="Calibri"/>
                <a:ea typeface="Calibri"/>
              </a:rPr>
              <a:t>Civil 3D:</a:t>
            </a:r>
            <a:r>
              <a:rPr lang="pl-PL" sz="2800" b="0" strike="noStrike" spc="-1">
                <a:solidFill>
                  <a:srgbClr val="404040"/>
                </a:solidFill>
                <a:latin typeface="Calibri"/>
                <a:ea typeface="Calibri"/>
              </a:rPr>
              <a:t> Civil engineering infrastructure design and construction documentation </a:t>
            </a:r>
            <a:endParaRPr lang="pl-PL" sz="2800" b="0" strike="noStrike" spc="-1">
              <a:solidFill>
                <a:srgbClr val="000000"/>
              </a:solidFill>
              <a:latin typeface="Arial"/>
            </a:endParaRPr>
          </a:p>
          <a:p>
            <a:pPr marL="411120" indent="-307800">
              <a:lnSpc>
                <a:spcPct val="100000"/>
              </a:lnSpc>
              <a:buClr>
                <a:srgbClr val="404040"/>
              </a:buClr>
              <a:buFont typeface="Arial"/>
              <a:buChar char="•"/>
            </a:pPr>
            <a:r>
              <a:rPr lang="pl-PL" sz="2800" b="1" strike="noStrike" spc="-1">
                <a:solidFill>
                  <a:srgbClr val="404040"/>
                </a:solidFill>
                <a:latin typeface="Calibri"/>
                <a:ea typeface="Calibri"/>
              </a:rPr>
              <a:t>Advance Steel:</a:t>
            </a:r>
            <a:r>
              <a:rPr lang="pl-PL" sz="2800" b="0" strike="noStrike" spc="-1">
                <a:solidFill>
                  <a:srgbClr val="404040"/>
                </a:solidFill>
                <a:latin typeface="Calibri"/>
                <a:ea typeface="Calibri"/>
              </a:rPr>
              <a:t> 3D modeling software for steel detailing </a:t>
            </a:r>
            <a:endParaRPr lang="pl-PL" sz="28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rostokąt 3"/>
          <p:cNvSpPr/>
          <p:nvPr/>
        </p:nvSpPr>
        <p:spPr>
          <a:xfrm>
            <a:off x="838080" y="688320"/>
            <a:ext cx="746640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171"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Examples of typical CAD systems</a:t>
            </a:r>
            <a:endParaRPr lang="pl-PL" sz="4400" b="0" strike="noStrike" spc="-1">
              <a:solidFill>
                <a:srgbClr val="000000"/>
              </a:solidFill>
              <a:latin typeface="Arial"/>
            </a:endParaRPr>
          </a:p>
        </p:txBody>
      </p:sp>
      <p:sp>
        <p:nvSpPr>
          <p:cNvPr id="172"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CAD Systems – </a:t>
            </a:r>
            <a:r>
              <a:rPr lang="pl-PL" sz="2800" b="0" i="1" strike="noStrike" spc="-1">
                <a:solidFill>
                  <a:srgbClr val="000000"/>
                </a:solidFill>
                <a:latin typeface="Calibri"/>
              </a:rPr>
              <a:t>Computer Aided Design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CAE Systems – </a:t>
            </a:r>
            <a:r>
              <a:rPr lang="pl-PL" sz="2800" b="0" i="1" strike="noStrike" spc="-1">
                <a:solidFill>
                  <a:srgbClr val="000000"/>
                </a:solidFill>
                <a:latin typeface="Calibri"/>
              </a:rPr>
              <a:t>Computer Aided Engineering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CAP Systems  – </a:t>
            </a:r>
            <a:r>
              <a:rPr lang="pl-PL" sz="2800" b="0" i="1" strike="noStrike" spc="-1">
                <a:solidFill>
                  <a:srgbClr val="000000"/>
                </a:solidFill>
                <a:latin typeface="Calibri"/>
              </a:rPr>
              <a:t>Computer Aided Planning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CAPP Systems – </a:t>
            </a:r>
            <a:r>
              <a:rPr lang="pl-PL" sz="2800" b="0" i="1" strike="noStrike" spc="-1">
                <a:solidFill>
                  <a:srgbClr val="000000"/>
                </a:solidFill>
                <a:latin typeface="Calibri"/>
              </a:rPr>
              <a:t>Computer Aided Process Planning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CAM Systems – </a:t>
            </a:r>
            <a:r>
              <a:rPr lang="pl-PL" sz="2800" b="0" i="1" strike="noStrike" spc="-1">
                <a:solidFill>
                  <a:srgbClr val="000000"/>
                </a:solidFill>
                <a:latin typeface="Calibri"/>
              </a:rPr>
              <a:t>Computer Aided Manufacturing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CAQ Systems – </a:t>
            </a:r>
            <a:r>
              <a:rPr lang="pl-PL" sz="2800" b="0" i="1" strike="noStrike" spc="-1">
                <a:solidFill>
                  <a:srgbClr val="000000"/>
                </a:solidFill>
                <a:latin typeface="Calibri"/>
              </a:rPr>
              <a:t>Computer Aided Quality Control Systems</a:t>
            </a:r>
            <a:endParaRPr lang="pl-PL" sz="2800" b="0" strike="noStrike" spc="-1">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Civil engineering  - CAx programs</a:t>
            </a:r>
            <a:endParaRPr lang="pl-PL" sz="4400" b="0" strike="noStrike" spc="-1">
              <a:solidFill>
                <a:srgbClr val="000000"/>
              </a:solidFill>
              <a:latin typeface="Arial"/>
            </a:endParaRPr>
          </a:p>
        </p:txBody>
      </p:sp>
      <p:sp>
        <p:nvSpPr>
          <p:cNvPr id="261" name="PlaceHolder 2"/>
          <p:cNvSpPr>
            <a:spLocks noGrp="1"/>
          </p:cNvSpPr>
          <p:nvPr>
            <p:ph/>
          </p:nvPr>
        </p:nvSpPr>
        <p:spPr>
          <a:xfrm>
            <a:off x="838080" y="1825560"/>
            <a:ext cx="10933200" cy="4350240"/>
          </a:xfrm>
          <a:prstGeom prst="rect">
            <a:avLst/>
          </a:prstGeom>
          <a:noFill/>
          <a:ln w="0">
            <a:noFill/>
          </a:ln>
        </p:spPr>
        <p:txBody>
          <a:bodyPr lIns="90000" tIns="45000" rIns="90000" bIns="45000" anchor="t">
            <a:normAutofit fontScale="92500" lnSpcReduction="10000"/>
          </a:bodyPr>
          <a:lstStyle/>
          <a:p>
            <a:pPr marL="457200" indent="-343080">
              <a:lnSpc>
                <a:spcPct val="90000"/>
              </a:lnSpc>
              <a:buClr>
                <a:srgbClr val="404040"/>
              </a:buClr>
              <a:buFont typeface="Arial"/>
              <a:buChar char="•"/>
            </a:pPr>
            <a:r>
              <a:rPr lang="pl-PL" sz="2800" b="1" strike="noStrike" spc="-1">
                <a:solidFill>
                  <a:srgbClr val="404040"/>
                </a:solidFill>
                <a:latin typeface="Calibri"/>
                <a:ea typeface="Calibri"/>
              </a:rPr>
              <a:t>InfraWorks:</a:t>
            </a:r>
            <a:r>
              <a:rPr lang="pl-PL" sz="2800" b="0" strike="noStrike" spc="-1">
                <a:solidFill>
                  <a:srgbClr val="404040"/>
                </a:solidFill>
                <a:latin typeface="Calibri"/>
                <a:ea typeface="Calibri"/>
              </a:rPr>
              <a:t> Geospatial and engineering BIM platform for planning, design, and analysis </a:t>
            </a:r>
            <a:endParaRPr lang="pl-PL" sz="2800" b="0" strike="noStrike" spc="-1">
              <a:solidFill>
                <a:srgbClr val="000000"/>
              </a:solidFill>
              <a:latin typeface="Arial"/>
            </a:endParaRPr>
          </a:p>
          <a:p>
            <a:pPr marL="457200" indent="-343080">
              <a:lnSpc>
                <a:spcPct val="90000"/>
              </a:lnSpc>
              <a:buClr>
                <a:srgbClr val="404040"/>
              </a:buClr>
              <a:buFont typeface="Arial"/>
              <a:buChar char="•"/>
            </a:pPr>
            <a:r>
              <a:rPr lang="pl-PL" sz="2800" b="1" strike="noStrike" spc="-1">
                <a:solidFill>
                  <a:srgbClr val="404040"/>
                </a:solidFill>
                <a:latin typeface="Calibri"/>
                <a:ea typeface="Calibri"/>
              </a:rPr>
              <a:t>Navisworks:</a:t>
            </a:r>
            <a:r>
              <a:rPr lang="pl-PL" sz="2800" b="0" strike="noStrike" spc="-1">
                <a:solidFill>
                  <a:srgbClr val="404040"/>
                </a:solidFill>
                <a:latin typeface="Calibri"/>
                <a:ea typeface="Calibri"/>
              </a:rPr>
              <a:t> Integration, analysis, and communication tools help teams coordinate disciplines, resolve conflicts, and plan projects before construction or renovation begins</a:t>
            </a:r>
            <a:endParaRPr lang="pl-PL" sz="2800" b="0" strike="noStrike" spc="-1">
              <a:solidFill>
                <a:srgbClr val="000000"/>
              </a:solidFill>
              <a:latin typeface="Arial"/>
            </a:endParaRPr>
          </a:p>
          <a:p>
            <a:pPr marL="457200" indent="-343080">
              <a:lnSpc>
                <a:spcPct val="90000"/>
              </a:lnSpc>
              <a:buClr>
                <a:srgbClr val="404040"/>
              </a:buClr>
              <a:buFont typeface="Arial"/>
              <a:buChar char="•"/>
            </a:pPr>
            <a:r>
              <a:rPr lang="pl-PL" sz="2800" b="1" strike="noStrike" spc="-1">
                <a:solidFill>
                  <a:srgbClr val="404040"/>
                </a:solidFill>
                <a:latin typeface="Calibri"/>
                <a:ea typeface="Calibri"/>
              </a:rPr>
              <a:t>Point Layout: </a:t>
            </a:r>
            <a:r>
              <a:rPr lang="pl-PL" sz="2800" b="0" strike="noStrike" spc="-1">
                <a:solidFill>
                  <a:srgbClr val="404040"/>
                </a:solidFill>
                <a:latin typeface="Calibri"/>
                <a:ea typeface="Calibri"/>
              </a:rPr>
              <a:t>Construction layout software. Requires AutoCAD, Revit, or Navisworks  </a:t>
            </a:r>
            <a:endParaRPr lang="pl-PL" sz="2800" b="0" strike="noStrike" spc="-1">
              <a:solidFill>
                <a:srgbClr val="000000"/>
              </a:solidFill>
              <a:latin typeface="Arial"/>
            </a:endParaRPr>
          </a:p>
          <a:p>
            <a:pPr marL="457200" indent="-343080">
              <a:lnSpc>
                <a:spcPct val="90000"/>
              </a:lnSpc>
              <a:buClr>
                <a:srgbClr val="404040"/>
              </a:buClr>
              <a:buFont typeface="Arial"/>
              <a:buChar char="•"/>
            </a:pPr>
            <a:r>
              <a:rPr lang="pl-PL" sz="2800" b="1" strike="noStrike" spc="-1">
                <a:solidFill>
                  <a:srgbClr val="404040"/>
                </a:solidFill>
                <a:latin typeface="Calibri"/>
                <a:ea typeface="Calibri"/>
              </a:rPr>
              <a:t>ReCap:</a:t>
            </a:r>
            <a:r>
              <a:rPr lang="pl-PL" sz="2800" b="0" strike="noStrike" spc="-1">
                <a:solidFill>
                  <a:srgbClr val="404040"/>
                </a:solidFill>
                <a:latin typeface="Calibri"/>
                <a:ea typeface="Calibri"/>
              </a:rPr>
              <a:t> Reality capture and 3D scanning software and services</a:t>
            </a:r>
            <a:endParaRPr lang="pl-PL" sz="2800" b="0" strike="noStrike" spc="-1">
              <a:solidFill>
                <a:srgbClr val="000000"/>
              </a:solidFill>
              <a:latin typeface="Arial"/>
            </a:endParaRPr>
          </a:p>
          <a:p>
            <a:pPr marL="457200" indent="-343080">
              <a:lnSpc>
                <a:spcPct val="90000"/>
              </a:lnSpc>
              <a:buClr>
                <a:srgbClr val="404040"/>
              </a:buClr>
              <a:buFont typeface="Arial"/>
              <a:buChar char="•"/>
            </a:pPr>
            <a:r>
              <a:rPr lang="pl-PL" sz="2800" b="1" strike="noStrike" spc="-1">
                <a:solidFill>
                  <a:srgbClr val="404040"/>
                </a:solidFill>
                <a:latin typeface="Calibri"/>
                <a:ea typeface="Calibri"/>
              </a:rPr>
              <a:t>Robot:</a:t>
            </a:r>
            <a:r>
              <a:rPr lang="pl-PL" sz="2800" b="0" strike="noStrike" spc="-1">
                <a:solidFill>
                  <a:srgbClr val="404040"/>
                </a:solidFill>
                <a:latin typeface="Calibri"/>
                <a:ea typeface="Calibri"/>
              </a:rPr>
              <a:t> Advanced BIM-integrated structural analysis and code compliance verification tool </a:t>
            </a:r>
            <a:endParaRPr lang="pl-PL" sz="2800" b="0" strike="noStrike" spc="-1">
              <a:solidFill>
                <a:srgbClr val="000000"/>
              </a:solidFill>
              <a:latin typeface="Arial"/>
            </a:endParaRPr>
          </a:p>
          <a:p>
            <a:pPr marL="457200" indent="-343080">
              <a:lnSpc>
                <a:spcPct val="90000"/>
              </a:lnSpc>
              <a:buClr>
                <a:srgbClr val="404040"/>
              </a:buClr>
              <a:buFont typeface="Arial"/>
              <a:buChar char="•"/>
            </a:pPr>
            <a:r>
              <a:rPr lang="pl-PL" sz="2800" b="1" strike="noStrike" spc="-1">
                <a:solidFill>
                  <a:srgbClr val="404040"/>
                </a:solidFill>
                <a:latin typeface="Calibri"/>
                <a:ea typeface="Calibri"/>
              </a:rPr>
              <a:t>Structural bridge design:</a:t>
            </a:r>
            <a:r>
              <a:rPr lang="pl-PL" sz="2800" b="0" strike="noStrike" spc="-1">
                <a:solidFill>
                  <a:srgbClr val="404040"/>
                </a:solidFill>
                <a:latin typeface="Calibri"/>
                <a:ea typeface="Calibri"/>
              </a:rPr>
              <a:t> Structural bridge analysis software </a:t>
            </a:r>
            <a:endParaRPr lang="pl-PL" sz="2800" b="0" strike="noStrike" spc="-1">
              <a:solidFill>
                <a:srgbClr val="00000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Computer Designing of steel structures</a:t>
            </a:r>
            <a:endParaRPr lang="pl-PL" sz="4400" b="0" strike="noStrike" spc="-1">
              <a:solidFill>
                <a:srgbClr val="000000"/>
              </a:solidFill>
              <a:latin typeface="Arial"/>
            </a:endParaRPr>
          </a:p>
          <a:p>
            <a:pPr indent="0">
              <a:lnSpc>
                <a:spcPct val="90000"/>
              </a:lnSpc>
              <a:buNone/>
              <a:tabLst>
                <a:tab pos="0" algn="l"/>
              </a:tabLst>
            </a:pPr>
            <a:r>
              <a:rPr lang="pl-PL" sz="3500" b="0" strike="noStrike" spc="-1">
                <a:solidFill>
                  <a:schemeClr val="dk1"/>
                </a:solidFill>
                <a:latin typeface="Calibri"/>
                <a:ea typeface="Calibri"/>
              </a:rPr>
              <a:t>CAD ⇒ CDE (FEM) ⇒ CAM</a:t>
            </a:r>
            <a:endParaRPr lang="pl-PL" sz="3500" b="0" strike="noStrike" spc="-1">
              <a:solidFill>
                <a:srgbClr val="000000"/>
              </a:solidFill>
              <a:latin typeface="Arial"/>
            </a:endParaRPr>
          </a:p>
        </p:txBody>
      </p:sp>
      <p:sp>
        <p:nvSpPr>
          <p:cNvPr id="263" name="PlaceHolder 2"/>
          <p:cNvSpPr>
            <a:spLocks noGrp="1"/>
          </p:cNvSpPr>
          <p:nvPr>
            <p:ph/>
          </p:nvPr>
        </p:nvSpPr>
        <p:spPr>
          <a:xfrm>
            <a:off x="941040" y="1860840"/>
            <a:ext cx="10514520" cy="4350240"/>
          </a:xfrm>
          <a:prstGeom prst="rect">
            <a:avLst/>
          </a:prstGeom>
          <a:noFill/>
          <a:ln w="0">
            <a:noFill/>
          </a:ln>
        </p:spPr>
        <p:txBody>
          <a:bodyPr lIns="90000" tIns="45000" rIns="90000" bIns="45000" anchor="t">
            <a:normAutofit fontScale="89000" lnSpcReduction="20000"/>
          </a:bodyPr>
          <a:lstStyle/>
          <a:p>
            <a:pPr marL="406080" indent="-349560">
              <a:lnSpc>
                <a:spcPct val="90000"/>
              </a:lnSpc>
              <a:spcBef>
                <a:spcPts val="1001"/>
              </a:spcBef>
              <a:buClr>
                <a:srgbClr val="000000"/>
              </a:buClr>
              <a:buFont typeface="Arial"/>
              <a:buChar char="•"/>
            </a:pPr>
            <a:r>
              <a:rPr lang="pl-PL" sz="3600" b="0" strike="noStrike" spc="-1">
                <a:solidFill>
                  <a:schemeClr val="dk1"/>
                </a:solidFill>
                <a:latin typeface="Calibri"/>
                <a:ea typeface="Calibri"/>
              </a:rPr>
              <a:t>AutoCAD, Revit </a:t>
            </a:r>
            <a:endParaRPr lang="pl-PL" sz="3600" b="0" strike="noStrike" spc="-1">
              <a:solidFill>
                <a:srgbClr val="000000"/>
              </a:solidFill>
              <a:latin typeface="Arial"/>
            </a:endParaRPr>
          </a:p>
          <a:p>
            <a:pPr marL="406080" indent="-349560">
              <a:lnSpc>
                <a:spcPct val="90000"/>
              </a:lnSpc>
              <a:buClr>
                <a:srgbClr val="000000"/>
              </a:buClr>
              <a:buFont typeface="Arial"/>
              <a:buChar char="•"/>
            </a:pPr>
            <a:r>
              <a:rPr lang="pl-PL" sz="3600" b="0" strike="noStrike" spc="-1">
                <a:solidFill>
                  <a:schemeClr val="dk1"/>
                </a:solidFill>
                <a:latin typeface="Calibri"/>
                <a:ea typeface="Calibri"/>
              </a:rPr>
              <a:t>Robot Structural Analysis Professional</a:t>
            </a:r>
            <a:endParaRPr lang="pl-PL" sz="3600" b="0" strike="noStrike" spc="-1">
              <a:solidFill>
                <a:srgbClr val="000000"/>
              </a:solidFill>
              <a:latin typeface="Arial"/>
            </a:endParaRPr>
          </a:p>
          <a:p>
            <a:pPr marL="406080" indent="-349560">
              <a:lnSpc>
                <a:spcPct val="90000"/>
              </a:lnSpc>
              <a:buClr>
                <a:srgbClr val="000000"/>
              </a:buClr>
              <a:buFont typeface="Arial"/>
              <a:buChar char="•"/>
            </a:pPr>
            <a:r>
              <a:rPr lang="pl-PL" sz="3600" b="0" strike="noStrike" spc="-1">
                <a:solidFill>
                  <a:schemeClr val="dk1"/>
                </a:solidFill>
                <a:latin typeface="Calibri"/>
                <a:ea typeface="Calibri"/>
              </a:rPr>
              <a:t>Advance Steel</a:t>
            </a:r>
            <a:endParaRPr lang="pl-PL" sz="3600" b="0" strike="noStrike" spc="-1">
              <a:solidFill>
                <a:srgbClr val="000000"/>
              </a:solidFill>
              <a:latin typeface="Arial"/>
            </a:endParaRPr>
          </a:p>
          <a:p>
            <a:pPr marL="1219680" lvl="1" indent="-349560">
              <a:lnSpc>
                <a:spcPct val="90000"/>
              </a:lnSpc>
              <a:buClr>
                <a:srgbClr val="000000"/>
              </a:buClr>
              <a:buFont typeface="Arial"/>
              <a:buChar char="•"/>
            </a:pPr>
            <a:r>
              <a:rPr lang="pl-PL" sz="3200" b="0" strike="noStrike" spc="-1">
                <a:solidFill>
                  <a:schemeClr val="dk1"/>
                </a:solidFill>
                <a:latin typeface="Calibri"/>
                <a:ea typeface="Calibri"/>
              </a:rPr>
              <a:t>WISCon NC</a:t>
            </a:r>
            <a:endParaRPr lang="pl-PL" sz="3200" b="0" strike="noStrike" spc="-1">
              <a:solidFill>
                <a:srgbClr val="000000"/>
              </a:solidFill>
              <a:latin typeface="Arial"/>
            </a:endParaRPr>
          </a:p>
          <a:p>
            <a:pPr marL="1219680" lvl="1" indent="-349560">
              <a:lnSpc>
                <a:spcPct val="90000"/>
              </a:lnSpc>
              <a:buClr>
                <a:srgbClr val="000000"/>
              </a:buClr>
              <a:buFont typeface="Arial"/>
              <a:buChar char="•"/>
            </a:pPr>
            <a:r>
              <a:rPr lang="pl-PL" sz="3200" b="0" strike="noStrike" spc="-1">
                <a:solidFill>
                  <a:schemeClr val="dk1"/>
                </a:solidFill>
                <a:latin typeface="Calibri"/>
                <a:ea typeface="Calibri"/>
              </a:rPr>
              <a:t>Airschyre</a:t>
            </a:r>
            <a:endParaRPr lang="pl-PL" sz="3200" b="0" strike="noStrike" spc="-1">
              <a:solidFill>
                <a:srgbClr val="000000"/>
              </a:solidFill>
              <a:latin typeface="Arial"/>
            </a:endParaRPr>
          </a:p>
          <a:p>
            <a:pPr marL="1219680" lvl="1" indent="-349560">
              <a:lnSpc>
                <a:spcPct val="90000"/>
              </a:lnSpc>
              <a:buClr>
                <a:srgbClr val="000000"/>
              </a:buClr>
              <a:buFont typeface="Arial"/>
              <a:buChar char="•"/>
            </a:pPr>
            <a:r>
              <a:rPr lang="pl-PL" sz="3200" b="0" strike="noStrike" spc="-1">
                <a:solidFill>
                  <a:schemeClr val="dk1"/>
                </a:solidFill>
                <a:latin typeface="Calibri"/>
                <a:ea typeface="Calibri"/>
              </a:rPr>
              <a:t>Hi-Span</a:t>
            </a:r>
            <a:endParaRPr lang="pl-PL" sz="3200" b="0" strike="noStrike" spc="-1">
              <a:solidFill>
                <a:srgbClr val="000000"/>
              </a:solidFill>
              <a:latin typeface="Arial"/>
            </a:endParaRPr>
          </a:p>
          <a:p>
            <a:pPr marL="1219680" lvl="1" indent="-349560">
              <a:lnSpc>
                <a:spcPct val="90000"/>
              </a:lnSpc>
              <a:buClr>
                <a:srgbClr val="000000"/>
              </a:buClr>
              <a:buFont typeface="Arial"/>
              <a:buChar char="•"/>
            </a:pPr>
            <a:r>
              <a:rPr lang="pl-PL" sz="3200" b="0" strike="noStrike" spc="-1">
                <a:solidFill>
                  <a:schemeClr val="dk1"/>
                </a:solidFill>
                <a:latin typeface="Calibri"/>
                <a:ea typeface="Calibri"/>
              </a:rPr>
              <a:t>Metsec</a:t>
            </a:r>
            <a:endParaRPr lang="pl-PL" sz="3200" b="0" strike="noStrike" spc="-1">
              <a:solidFill>
                <a:srgbClr val="000000"/>
              </a:solidFill>
              <a:latin typeface="Arial"/>
            </a:endParaRPr>
          </a:p>
          <a:p>
            <a:pPr marL="1219680" lvl="1" indent="-349560">
              <a:lnSpc>
                <a:spcPct val="90000"/>
              </a:lnSpc>
              <a:buClr>
                <a:srgbClr val="000000"/>
              </a:buClr>
              <a:buFont typeface="Arial"/>
              <a:buChar char="•"/>
            </a:pPr>
            <a:r>
              <a:rPr lang="pl-PL" sz="3200" b="0" strike="noStrike" spc="-1">
                <a:solidFill>
                  <a:schemeClr val="dk1"/>
                </a:solidFill>
                <a:latin typeface="Calibri"/>
                <a:ea typeface="Calibri"/>
              </a:rPr>
              <a:t>SSL</a:t>
            </a:r>
            <a:endParaRPr lang="pl-PL" sz="3200" b="0" strike="noStrike" spc="-1">
              <a:solidFill>
                <a:srgbClr val="000000"/>
              </a:solidFill>
              <a:latin typeface="Arial"/>
            </a:endParaRPr>
          </a:p>
          <a:p>
            <a:pPr marL="1219680" lvl="1" indent="-304560">
              <a:lnSpc>
                <a:spcPct val="90000"/>
              </a:lnSpc>
              <a:buClr>
                <a:srgbClr val="000000"/>
              </a:buClr>
              <a:buFont typeface="Arial"/>
              <a:buChar char="•"/>
            </a:pPr>
            <a:r>
              <a:rPr lang="pl-PL" sz="3200" b="0" strike="noStrike" spc="-1">
                <a:solidFill>
                  <a:schemeClr val="dk1"/>
                </a:solidFill>
                <a:latin typeface="Calibri"/>
                <a:ea typeface="Calibri"/>
              </a:rPr>
              <a:t>Tegral</a:t>
            </a:r>
            <a:br>
              <a:rPr sz="3200"/>
            </a:br>
            <a:br>
              <a:rPr sz="2400"/>
            </a:br>
            <a:r>
              <a:rPr lang="pl-PL" sz="2400" b="0" strike="noStrike" spc="-1">
                <a:solidFill>
                  <a:schemeClr val="dk1"/>
                </a:solidFill>
                <a:latin typeface="Calibri"/>
                <a:ea typeface="Calibri"/>
              </a:rPr>
              <a:t> </a:t>
            </a:r>
            <a:endParaRPr lang="pl-PL" sz="2400" b="0" strike="noStrike" spc="-1">
              <a:solidFill>
                <a:srgbClr val="000000"/>
              </a:solidFill>
              <a:latin typeface="Arial"/>
            </a:endParaRPr>
          </a:p>
        </p:txBody>
      </p:sp>
      <p:pic>
        <p:nvPicPr>
          <p:cNvPr id="264" name="Google Shape;148;g19fb794f263_0_ 2"/>
          <p:cNvPicPr/>
          <p:nvPr/>
        </p:nvPicPr>
        <p:blipFill>
          <a:blip r:embed="rId2"/>
          <a:stretch/>
        </p:blipFill>
        <p:spPr>
          <a:xfrm>
            <a:off x="5367960" y="3303720"/>
            <a:ext cx="1454760" cy="2138760"/>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Google Shape;153;g1992367f8ce_1_67"/>
          <p:cNvPicPr/>
          <p:nvPr/>
        </p:nvPicPr>
        <p:blipFill>
          <a:blip r:embed="rId2"/>
          <a:stretch/>
        </p:blipFill>
        <p:spPr>
          <a:xfrm>
            <a:off x="2391480" y="1731960"/>
            <a:ext cx="7407720" cy="5038920"/>
          </a:xfrm>
          <a:prstGeom prst="rect">
            <a:avLst/>
          </a:prstGeom>
          <a:ln w="0">
            <a:noFill/>
          </a:ln>
        </p:spPr>
      </p:pic>
      <p:sp>
        <p:nvSpPr>
          <p:cNvPr id="266"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Interoperability - data exchange</a:t>
            </a:r>
            <a:endParaRPr lang="pl-PL" sz="440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838080" y="365040"/>
            <a:ext cx="10514520" cy="132444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Laser scanning, photogrammetry, AR/VR</a:t>
            </a:r>
            <a:endParaRPr lang="pl-PL" sz="4400" b="0" strike="noStrike" spc="-1">
              <a:solidFill>
                <a:srgbClr val="000000"/>
              </a:solidFill>
              <a:latin typeface="Arial"/>
            </a:endParaRPr>
          </a:p>
        </p:txBody>
      </p:sp>
      <p:sp>
        <p:nvSpPr>
          <p:cNvPr id="268" name="PlaceHolder 2"/>
          <p:cNvSpPr>
            <a:spLocks noGrp="1"/>
          </p:cNvSpPr>
          <p:nvPr>
            <p:ph/>
          </p:nvPr>
        </p:nvSpPr>
        <p:spPr>
          <a:xfrm>
            <a:off x="838080" y="1825560"/>
            <a:ext cx="7112520" cy="2646000"/>
          </a:xfrm>
          <a:prstGeom prst="rect">
            <a:avLst/>
          </a:prstGeom>
          <a:noFill/>
          <a:ln w="0">
            <a:noFill/>
          </a:ln>
        </p:spPr>
        <p:txBody>
          <a:bodyPr lIns="90000" tIns="45000" rIns="90000" bIns="45000" anchor="t">
            <a:normAutofit fontScale="91000"/>
          </a:bodyPr>
          <a:lstStyle/>
          <a:p>
            <a:pPr marL="415080" indent="-311400">
              <a:lnSpc>
                <a:spcPct val="100000"/>
              </a:lnSpc>
              <a:buClr>
                <a:srgbClr val="404040"/>
              </a:buClr>
              <a:buFont typeface="Arial"/>
              <a:buChar char="•"/>
            </a:pPr>
            <a:r>
              <a:rPr lang="pl-PL" sz="2800" b="0" strike="noStrike" spc="-1">
                <a:solidFill>
                  <a:srgbClr val="404040"/>
                </a:solidFill>
                <a:latin typeface="Calibri"/>
                <a:ea typeface="Calibri"/>
              </a:rPr>
              <a:t>Modern inventory methods (reverse engineering)</a:t>
            </a:r>
            <a:endParaRPr lang="pl-PL" sz="2800" b="0" strike="noStrike" spc="-1">
              <a:solidFill>
                <a:srgbClr val="000000"/>
              </a:solidFill>
              <a:latin typeface="Arial"/>
            </a:endParaRPr>
          </a:p>
          <a:p>
            <a:pPr marL="415080" indent="-311400">
              <a:lnSpc>
                <a:spcPct val="100000"/>
              </a:lnSpc>
              <a:buClr>
                <a:srgbClr val="404040"/>
              </a:buClr>
              <a:buFont typeface="Arial"/>
              <a:buChar char="•"/>
            </a:pPr>
            <a:r>
              <a:rPr lang="pl-PL" sz="2800" b="0" strike="noStrike" spc="-1">
                <a:solidFill>
                  <a:srgbClr val="404040"/>
                </a:solidFill>
                <a:latin typeface="Calibri"/>
                <a:ea typeface="Calibri"/>
              </a:rPr>
              <a:t>Digitization of cultural heritage</a:t>
            </a:r>
            <a:endParaRPr lang="pl-PL" sz="2800" b="0" strike="noStrike" spc="-1">
              <a:solidFill>
                <a:srgbClr val="000000"/>
              </a:solidFill>
              <a:latin typeface="Arial"/>
            </a:endParaRPr>
          </a:p>
          <a:p>
            <a:pPr marL="415080" indent="-311400">
              <a:lnSpc>
                <a:spcPct val="100000"/>
              </a:lnSpc>
              <a:buClr>
                <a:srgbClr val="404040"/>
              </a:buClr>
              <a:buFont typeface="Arial"/>
              <a:buChar char="•"/>
            </a:pPr>
            <a:r>
              <a:rPr lang="pl-PL" sz="2800" b="0" strike="noStrike" spc="-1">
                <a:solidFill>
                  <a:srgbClr val="404040"/>
                </a:solidFill>
                <a:latin typeface="Calibri"/>
                <a:ea typeface="Calibri"/>
              </a:rPr>
              <a:t>Construction work monitoring and management</a:t>
            </a:r>
            <a:endParaRPr lang="pl-PL" sz="2800" b="0" strike="noStrike" spc="-1">
              <a:solidFill>
                <a:srgbClr val="000000"/>
              </a:solidFill>
              <a:latin typeface="Arial"/>
            </a:endParaRPr>
          </a:p>
          <a:p>
            <a:pPr marL="415080" indent="-311400">
              <a:lnSpc>
                <a:spcPct val="100000"/>
              </a:lnSpc>
              <a:buClr>
                <a:srgbClr val="404040"/>
              </a:buClr>
              <a:buFont typeface="Arial"/>
              <a:buChar char="•"/>
            </a:pPr>
            <a:r>
              <a:rPr lang="pl-PL" sz="2800" b="0" strike="noStrike" spc="-1">
                <a:solidFill>
                  <a:srgbClr val="404040"/>
                </a:solidFill>
                <a:latin typeface="Calibri"/>
                <a:ea typeface="Calibri"/>
              </a:rPr>
              <a:t>Nondestructive inspection</a:t>
            </a:r>
            <a:br>
              <a:rPr sz="2800"/>
            </a:br>
            <a:r>
              <a:rPr lang="pl-PL" sz="2170" b="0" strike="noStrike" spc="-1">
                <a:solidFill>
                  <a:srgbClr val="404040"/>
                </a:solidFill>
                <a:latin typeface="Calibri"/>
                <a:ea typeface="Calibri"/>
              </a:rPr>
              <a:t>https://www.youtube.com/watch?v=MYuFHHb6FA4</a:t>
            </a:r>
            <a:endParaRPr lang="pl-PL" sz="2170" b="0" strike="noStrike" spc="-1">
              <a:solidFill>
                <a:srgbClr val="000000"/>
              </a:solidFill>
              <a:latin typeface="Arial"/>
            </a:endParaRPr>
          </a:p>
        </p:txBody>
      </p:sp>
      <p:pic>
        <p:nvPicPr>
          <p:cNvPr id="269" name="Google Shape;161;p 2"/>
          <p:cNvPicPr/>
          <p:nvPr/>
        </p:nvPicPr>
        <p:blipFill>
          <a:blip r:embed="rId2"/>
          <a:stretch/>
        </p:blipFill>
        <p:spPr>
          <a:xfrm>
            <a:off x="9464760" y="3871800"/>
            <a:ext cx="1888200" cy="2832480"/>
          </a:xfrm>
          <a:prstGeom prst="rect">
            <a:avLst/>
          </a:prstGeom>
          <a:ln w="0">
            <a:noFill/>
          </a:ln>
        </p:spPr>
      </p:pic>
      <p:pic>
        <p:nvPicPr>
          <p:cNvPr id="270" name="Google Shape;162;p 2"/>
          <p:cNvPicPr/>
          <p:nvPr/>
        </p:nvPicPr>
        <p:blipFill>
          <a:blip r:embed="rId3"/>
          <a:srcRect b="6912"/>
          <a:stretch/>
        </p:blipFill>
        <p:spPr>
          <a:xfrm>
            <a:off x="8144640" y="1690560"/>
            <a:ext cx="3209040" cy="1982160"/>
          </a:xfrm>
          <a:prstGeom prst="rect">
            <a:avLst/>
          </a:prstGeom>
          <a:ln w="0">
            <a:noFill/>
          </a:ln>
        </p:spPr>
      </p:pic>
      <p:pic>
        <p:nvPicPr>
          <p:cNvPr id="271" name="Google Shape;163;p 2"/>
          <p:cNvPicPr/>
          <p:nvPr/>
        </p:nvPicPr>
        <p:blipFill>
          <a:blip r:embed="rId4"/>
          <a:srcRect b="15524"/>
          <a:stretch/>
        </p:blipFill>
        <p:spPr>
          <a:xfrm>
            <a:off x="914400" y="4589640"/>
            <a:ext cx="8269560" cy="211500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Application of </a:t>
            </a:r>
            <a:r>
              <a:rPr lang="pl-PL" sz="4400" b="0" strike="noStrike" spc="-1">
                <a:solidFill>
                  <a:srgbClr val="404040"/>
                </a:solidFill>
                <a:latin typeface="Calibri"/>
                <a:ea typeface="Calibri"/>
              </a:rPr>
              <a:t>laser scanning</a:t>
            </a:r>
            <a:endParaRPr lang="pl-PL" sz="4400" b="0" strike="noStrike" spc="-1">
              <a:solidFill>
                <a:srgbClr val="000000"/>
              </a:solidFill>
              <a:latin typeface="Arial"/>
            </a:endParaRPr>
          </a:p>
        </p:txBody>
      </p:sp>
      <p:sp>
        <p:nvSpPr>
          <p:cNvPr id="273" name="PlaceHolder 2"/>
          <p:cNvSpPr>
            <a:spLocks noGrp="1"/>
          </p:cNvSpPr>
          <p:nvPr>
            <p:ph/>
          </p:nvPr>
        </p:nvSpPr>
        <p:spPr>
          <a:xfrm>
            <a:off x="312120" y="1825560"/>
            <a:ext cx="11646720" cy="4350240"/>
          </a:xfrm>
          <a:prstGeom prst="rect">
            <a:avLst/>
          </a:prstGeom>
          <a:noFill/>
          <a:ln w="0">
            <a:noFill/>
          </a:ln>
        </p:spPr>
        <p:txBody>
          <a:bodyPr lIns="90000" tIns="45000" rIns="90000" bIns="45000" anchor="t">
            <a:normAutofit/>
          </a:bodyPr>
          <a:lstStyle/>
          <a:p>
            <a:pPr marL="457200" indent="-368280">
              <a:lnSpc>
                <a:spcPct val="100000"/>
              </a:lnSpc>
              <a:spcBef>
                <a:spcPts val="1001"/>
              </a:spcBef>
              <a:buClr>
                <a:srgbClr val="000000"/>
              </a:buClr>
              <a:buFont typeface="Arial"/>
              <a:buAutoNum type="arabicPeriod"/>
            </a:pPr>
            <a:r>
              <a:rPr lang="pl-PL" sz="2200" b="0" strike="noStrike" spc="-1">
                <a:solidFill>
                  <a:schemeClr val="dk1"/>
                </a:solidFill>
                <a:latin typeface="Calibri"/>
                <a:ea typeface="Calibri"/>
              </a:rPr>
              <a:t>Dźwierzyńska, J.; Prokop, A. Reconstruction of Historic Monuments—A Dual Approach. Sustainability 2022, 14, </a:t>
            </a:r>
            <a:r>
              <a:rPr lang="pl-PL" sz="2200" b="0" u="sng" strike="noStrike" spc="-1">
                <a:solidFill>
                  <a:schemeClr val="hlink"/>
                </a:solidFill>
                <a:uFillTx/>
                <a:latin typeface="Calibri"/>
                <a:ea typeface="Calibri"/>
                <a:hlinkClick r:id="rId2"/>
              </a:rPr>
              <a:t>https://doi.org/10.3390/su142114651</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Prokop, A., Nazarko, P. and Ziemiański, L. (2021) “Digitalization of historic buildings using modern technologies and tools”, Budownictwo i Architektura, 20(2), pp. 083-094. doi: 10.35784/bud-arch.2444.</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Ziaja D., Rachwał S., Nazarko P. Analiza statyczno-wytrzymałościowa modelu MES istniejącej hali z wykorzystaniem skaningu laserowego. Inżynieria i Budownictwo. 2020; (in polish)</a:t>
            </a:r>
            <a:endParaRPr lang="pl-PL" sz="2200" b="0" strike="noStrike" spc="-1">
              <a:solidFill>
                <a:srgbClr val="000000"/>
              </a:solidFill>
              <a:latin typeface="Arial"/>
            </a:endParaRPr>
          </a:p>
          <a:p>
            <a:pPr marL="457200" indent="0">
              <a:lnSpc>
                <a:spcPct val="90000"/>
              </a:lnSpc>
              <a:spcBef>
                <a:spcPts val="1001"/>
              </a:spcBef>
              <a:buNone/>
              <a:tabLst>
                <a:tab pos="0" algn="l"/>
              </a:tabLst>
            </a:pPr>
            <a:endParaRPr lang="pl-PL" sz="28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Visual programming:</a:t>
            </a:r>
            <a:br>
              <a:rPr sz="4400"/>
            </a:br>
            <a:r>
              <a:rPr lang="pl-PL" sz="3200" b="0" strike="noStrike" spc="-1">
                <a:solidFill>
                  <a:srgbClr val="404040"/>
                </a:solidFill>
                <a:latin typeface="Calibri"/>
                <a:ea typeface="Calibri"/>
              </a:rPr>
              <a:t>Dynamo Studio, Rhino Grasshopper</a:t>
            </a:r>
            <a:endParaRPr lang="pl-PL" sz="3200" b="0" strike="noStrike" spc="-1">
              <a:solidFill>
                <a:srgbClr val="000000"/>
              </a:solidFill>
              <a:latin typeface="Arial"/>
            </a:endParaRPr>
          </a:p>
        </p:txBody>
      </p:sp>
      <p:pic>
        <p:nvPicPr>
          <p:cNvPr id="275" name="Google Shape;175;g1d6c46e2029_0_ 2"/>
          <p:cNvPicPr/>
          <p:nvPr/>
        </p:nvPicPr>
        <p:blipFill>
          <a:blip r:embed="rId2"/>
          <a:stretch/>
        </p:blipFill>
        <p:spPr>
          <a:xfrm>
            <a:off x="152280" y="1995480"/>
            <a:ext cx="11886120" cy="434160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Google Shape;180;g1992367f8ce_1_37"/>
          <p:cNvPicPr/>
          <p:nvPr/>
        </p:nvPicPr>
        <p:blipFill>
          <a:blip r:embed="rId2"/>
          <a:stretch/>
        </p:blipFill>
        <p:spPr>
          <a:xfrm>
            <a:off x="0" y="157680"/>
            <a:ext cx="12191040" cy="6541920"/>
          </a:xfrm>
          <a:prstGeom prst="rect">
            <a:avLst/>
          </a:prstGeom>
          <a:ln w="0">
            <a:noFill/>
          </a:ln>
        </p:spPr>
      </p:pic>
      <p:sp>
        <p:nvSpPr>
          <p:cNvPr id="277" name="PlaceHolder 1"/>
          <p:cNvSpPr>
            <a:spLocks noGrp="1"/>
          </p:cNvSpPr>
          <p:nvPr>
            <p:ph type="title"/>
          </p:nvPr>
        </p:nvSpPr>
        <p:spPr>
          <a:xfrm>
            <a:off x="838080" y="365040"/>
            <a:ext cx="403380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rgbClr val="404040"/>
                </a:solidFill>
                <a:latin typeface="Calibri"/>
                <a:ea typeface="Calibri"/>
              </a:rPr>
              <a:t>Dynamo Studio</a:t>
            </a:r>
            <a:endParaRPr lang="pl-PL" sz="4400" b="0" strike="noStrike" spc="-1">
              <a:solidFill>
                <a:srgbClr val="000000"/>
              </a:solidFill>
              <a:latin typeface="Arial"/>
            </a:endParaRPr>
          </a:p>
        </p:txBody>
      </p:sp>
      <p:sp>
        <p:nvSpPr>
          <p:cNvPr id="278" name="PlaceHolder 2"/>
          <p:cNvSpPr>
            <a:spLocks noGrp="1"/>
          </p:cNvSpPr>
          <p:nvPr>
            <p:ph/>
          </p:nvPr>
        </p:nvSpPr>
        <p:spPr>
          <a:xfrm>
            <a:off x="725760" y="2054160"/>
            <a:ext cx="10514520" cy="4350240"/>
          </a:xfrm>
          <a:prstGeom prst="rect">
            <a:avLst/>
          </a:prstGeom>
          <a:noFill/>
          <a:ln w="0">
            <a:noFill/>
          </a:ln>
        </p:spPr>
        <p:txBody>
          <a:bodyPr lIns="90000" tIns="45000" rIns="90000" bIns="45000" anchor="t">
            <a:normAutofit/>
          </a:bodyPr>
          <a:lstStyle/>
          <a:p>
            <a:pPr marL="457200" indent="0" algn="just">
              <a:lnSpc>
                <a:spcPct val="90000"/>
              </a:lnSpc>
              <a:spcBef>
                <a:spcPts val="1001"/>
              </a:spcBef>
              <a:buNone/>
              <a:tabLst>
                <a:tab pos="0" algn="l"/>
              </a:tabLst>
            </a:pPr>
            <a:r>
              <a:rPr lang="pl-PL" sz="3200" b="0" strike="noStrike" spc="-1">
                <a:solidFill>
                  <a:srgbClr val="404040"/>
                </a:solidFill>
                <a:highlight>
                  <a:srgbClr val="FFFFFF"/>
                </a:highlight>
                <a:latin typeface="Roboto"/>
                <a:ea typeface="Roboto"/>
              </a:rPr>
              <a:t>Dynamo Studio is one of the most promising programs for use in computer-aided technologies (CAx systems) in selected areas of technological research for the construction industry. The main advantage is its autonomy and the ability to work with all CAx programs with an API.</a:t>
            </a:r>
            <a:endParaRPr lang="pl-PL" sz="3200" b="0" strike="noStrike" spc="-1">
              <a:solidFill>
                <a:srgbClr val="000000"/>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Application of v</a:t>
            </a:r>
            <a:r>
              <a:rPr lang="pl-PL" sz="4400" b="0" strike="noStrike" spc="-1">
                <a:solidFill>
                  <a:srgbClr val="404040"/>
                </a:solidFill>
                <a:latin typeface="Calibri"/>
                <a:ea typeface="Calibri"/>
              </a:rPr>
              <a:t>isual programming</a:t>
            </a:r>
            <a:endParaRPr lang="pl-PL" sz="4400" b="0" strike="noStrike" spc="-1">
              <a:solidFill>
                <a:srgbClr val="000000"/>
              </a:solidFill>
              <a:latin typeface="Arial"/>
            </a:endParaRPr>
          </a:p>
        </p:txBody>
      </p:sp>
      <p:sp>
        <p:nvSpPr>
          <p:cNvPr id="280" name="PlaceHolder 2"/>
          <p:cNvSpPr>
            <a:spLocks noGrp="1"/>
          </p:cNvSpPr>
          <p:nvPr>
            <p:ph/>
          </p:nvPr>
        </p:nvSpPr>
        <p:spPr>
          <a:xfrm>
            <a:off x="312120" y="1825560"/>
            <a:ext cx="11646720" cy="4350240"/>
          </a:xfrm>
          <a:prstGeom prst="rect">
            <a:avLst/>
          </a:prstGeom>
          <a:noFill/>
          <a:ln w="0">
            <a:noFill/>
          </a:ln>
        </p:spPr>
        <p:txBody>
          <a:bodyPr lIns="90000" tIns="45000" rIns="90000" bIns="45000" anchor="t">
            <a:normAutofit/>
          </a:bodyPr>
          <a:lstStyle/>
          <a:p>
            <a:pPr marL="457200" indent="-368280">
              <a:lnSpc>
                <a:spcPct val="100000"/>
              </a:lnSpc>
              <a:spcBef>
                <a:spcPts val="1001"/>
              </a:spcBef>
              <a:buClr>
                <a:srgbClr val="000000"/>
              </a:buClr>
              <a:buFont typeface="Arial"/>
              <a:buAutoNum type="arabicPeriod"/>
            </a:pPr>
            <a:r>
              <a:rPr lang="pl-PL" sz="2200" b="0" strike="noStrike" spc="-1">
                <a:solidFill>
                  <a:schemeClr val="dk1"/>
                </a:solidFill>
                <a:latin typeface="Calibri"/>
                <a:ea typeface="Calibri"/>
              </a:rPr>
              <a:t>Davis D.: Modelled on Software Engineering: Flexible Parametric Models in the Practice of Architecture, PhD dissertation, RMIT University, Melbourne 2013.</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Dzwierzynska, J.; Lechwar, P. Algorithmic-Aided Approach for the Design and Evaluation of Curvilinear Steel Bar Structures of Unit Roofs. Materials 2022, 15, 3656. https://doi.org/10.3390/ma15103656</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Dzwierzynska, J.; Labuda, I. Modeling of Curvilinear Steel Rod Structures Based on Minimal Surfaces. Materials 2021, 14, 6826. https://doi.org/10.3390/ma14226826</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Borowiec, A.: Dynamo Studio - an effective tool to support the civil engineer workshop for parametric modeling of structure geometry. Inżynieria i Budownictwo, nr 1-2/2023 (in polish)</a:t>
            </a:r>
            <a:endParaRPr lang="pl-PL" sz="2200" b="0" strike="noStrike" spc="-1">
              <a:solidFill>
                <a:srgbClr val="000000"/>
              </a:solidFill>
              <a:latin typeface="Arial"/>
            </a:endParaRPr>
          </a:p>
          <a:p>
            <a:pPr marL="457200" indent="-368280">
              <a:lnSpc>
                <a:spcPct val="100000"/>
              </a:lnSpc>
              <a:buClr>
                <a:srgbClr val="000000"/>
              </a:buClr>
              <a:buFont typeface="Arial"/>
              <a:buAutoNum type="arabicPeriod"/>
            </a:pPr>
            <a:r>
              <a:rPr lang="pl-PL" sz="2200" b="0" strike="noStrike" spc="-1">
                <a:solidFill>
                  <a:schemeClr val="dk1"/>
                </a:solidFill>
                <a:latin typeface="Calibri"/>
                <a:ea typeface="Calibri"/>
              </a:rPr>
              <a:t>Wyskiel R.J.: Use of Dynamo Studio to parameterize the geometry of a steel hall structure. Master's thesis, Rzeszów 2021. (in polish)</a:t>
            </a:r>
            <a:endParaRPr lang="pl-PL" sz="2200" b="0" strike="noStrike" spc="-1">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Application of artificial intelligence (AI)</a:t>
            </a:r>
            <a:endParaRPr lang="pl-PL" sz="4400" b="0" strike="noStrike" spc="-1">
              <a:solidFill>
                <a:srgbClr val="000000"/>
              </a:solidFill>
              <a:latin typeface="Arial"/>
            </a:endParaRPr>
          </a:p>
        </p:txBody>
      </p:sp>
      <p:sp>
        <p:nvSpPr>
          <p:cNvPr id="282" name="PlaceHolder 2"/>
          <p:cNvSpPr>
            <a:spLocks noGrp="1"/>
          </p:cNvSpPr>
          <p:nvPr>
            <p:ph/>
          </p:nvPr>
        </p:nvSpPr>
        <p:spPr>
          <a:xfrm>
            <a:off x="312120" y="1825560"/>
            <a:ext cx="11646720" cy="4825800"/>
          </a:xfrm>
          <a:prstGeom prst="rect">
            <a:avLst/>
          </a:prstGeom>
          <a:noFill/>
          <a:ln w="0">
            <a:noFill/>
          </a:ln>
        </p:spPr>
        <p:txBody>
          <a:bodyPr lIns="90000" tIns="45000" rIns="90000" bIns="45000" anchor="t">
            <a:noAutofit/>
          </a:bodyPr>
          <a:lstStyle/>
          <a:p>
            <a:pPr marL="457200" indent="-368640">
              <a:lnSpc>
                <a:spcPct val="90000"/>
              </a:lnSpc>
              <a:spcBef>
                <a:spcPts val="1001"/>
              </a:spcBef>
              <a:buClr>
                <a:srgbClr val="000000"/>
              </a:buClr>
              <a:buFont typeface="Arial"/>
              <a:buAutoNum type="arabicPeriod"/>
            </a:pPr>
            <a:r>
              <a:rPr lang="pl-PL" sz="2210" b="0" strike="noStrike" spc="-1">
                <a:solidFill>
                  <a:schemeClr val="dk1"/>
                </a:solidFill>
                <a:latin typeface="Calibri"/>
                <a:ea typeface="Calibri"/>
              </a:rPr>
              <a:t>Selsøyvold, T., Samarakoon, S.M.K., Nazarko, P., 2022. Artificial Neural Network Model for Predicting the Tendon Stress in Unbonded Posttensioned Concrete Members at the Ultimate Limit State. Journal of Structural Engineering 48, doi.org/10.1061/(ASCE)ST.1943-541X.0003445</a:t>
            </a:r>
            <a:endParaRPr lang="pl-PL" sz="2210" b="0" strike="noStrike" spc="-1">
              <a:solidFill>
                <a:srgbClr val="000000"/>
              </a:solidFill>
              <a:latin typeface="Arial"/>
            </a:endParaRPr>
          </a:p>
          <a:p>
            <a:pPr marL="457200" indent="-368640">
              <a:lnSpc>
                <a:spcPct val="90000"/>
              </a:lnSpc>
              <a:buClr>
                <a:srgbClr val="000000"/>
              </a:buClr>
              <a:buFont typeface="Arial"/>
              <a:buAutoNum type="arabicPeriod"/>
            </a:pPr>
            <a:r>
              <a:rPr lang="pl-PL" sz="2210" b="0" strike="noStrike" spc="-1">
                <a:solidFill>
                  <a:schemeClr val="dk1"/>
                </a:solidFill>
                <a:latin typeface="Calibri"/>
                <a:ea typeface="Calibri"/>
              </a:rPr>
              <a:t>Nazarko, P., Ziemiański, L., 2020. Application of Elastic Waves and Neural Networks for the Prediction of Forces in Bolts of Flange Connections Subjected to Static Tension Tests. Materials 13, doi.org/10.3390/ma13163607</a:t>
            </a:r>
            <a:endParaRPr lang="pl-PL" sz="2210" b="0" strike="noStrike" spc="-1">
              <a:solidFill>
                <a:srgbClr val="000000"/>
              </a:solidFill>
              <a:latin typeface="Arial"/>
            </a:endParaRPr>
          </a:p>
          <a:p>
            <a:pPr marL="457200" indent="-368640">
              <a:lnSpc>
                <a:spcPct val="90000"/>
              </a:lnSpc>
              <a:buClr>
                <a:srgbClr val="000000"/>
              </a:buClr>
              <a:buFont typeface="Arial"/>
              <a:buAutoNum type="arabicPeriod"/>
            </a:pPr>
            <a:r>
              <a:rPr lang="pl-PL" sz="2210" b="0" strike="noStrike" spc="-1">
                <a:solidFill>
                  <a:schemeClr val="dk1"/>
                </a:solidFill>
                <a:latin typeface="Calibri"/>
                <a:ea typeface="Calibri"/>
              </a:rPr>
              <a:t>Nazarko, P., Ziemiański, L., 2016. Damage detection in aluminum and composite elements using neural networks for Lamb waves signal processing. Engineering Failure Analysis, Special issue on the International Conf. on Structural Integrity 69, doi.org/10.1016/j.engfailanal.2016.07.001</a:t>
            </a:r>
            <a:endParaRPr lang="pl-PL" sz="2210" b="0" strike="noStrike" spc="-1">
              <a:solidFill>
                <a:srgbClr val="000000"/>
              </a:solidFill>
              <a:latin typeface="Arial"/>
            </a:endParaRPr>
          </a:p>
          <a:p>
            <a:pPr marL="457200" indent="-368640">
              <a:lnSpc>
                <a:spcPct val="90000"/>
              </a:lnSpc>
              <a:buClr>
                <a:srgbClr val="000000"/>
              </a:buClr>
              <a:buFont typeface="Arial"/>
              <a:buAutoNum type="arabicPeriod"/>
            </a:pPr>
            <a:r>
              <a:rPr lang="pl-PL" sz="2210" b="0" strike="noStrike" spc="-1">
                <a:solidFill>
                  <a:schemeClr val="dk1"/>
                </a:solidFill>
                <a:latin typeface="Calibri"/>
                <a:ea typeface="Calibri"/>
              </a:rPr>
              <a:t>Borowiec, A., Straż, G., 2021. Evaluation of the unit weight of organic soils from a CPTM using an Artificial Neural Networks. Archives of Civil Engineering; 2021; vol. 67; No 3; 259-281.</a:t>
            </a:r>
            <a:endParaRPr lang="pl-PL" sz="2210" b="0" strike="noStrike" spc="-1">
              <a:solidFill>
                <a:srgbClr val="000000"/>
              </a:solidFill>
              <a:latin typeface="Arial"/>
            </a:endParaRPr>
          </a:p>
          <a:p>
            <a:pPr marL="457200" indent="-368640">
              <a:lnSpc>
                <a:spcPct val="90000"/>
              </a:lnSpc>
              <a:buClr>
                <a:srgbClr val="000000"/>
              </a:buClr>
              <a:buFont typeface="Arial"/>
              <a:buAutoNum type="arabicPeriod"/>
            </a:pPr>
            <a:r>
              <a:rPr lang="pl-PL" sz="2210" b="0" strike="noStrike" spc="-1">
                <a:solidFill>
                  <a:schemeClr val="dk1"/>
                </a:solidFill>
                <a:latin typeface="Calibri"/>
                <a:ea typeface="Calibri"/>
              </a:rPr>
              <a:t>Straż, G., Borowiec, A., 2020. Estimating the Unit Weight of Local Organic Soils from Laboratory Tests Using Artificial Neural Networks. Applied Sciences 10, doi.org/10.3390/app10072261</a:t>
            </a:r>
            <a:endParaRPr lang="pl-PL" sz="2210" b="0" strike="noStrike" spc="-1">
              <a:solidFill>
                <a:srgbClr val="000000"/>
              </a:solidFill>
              <a:latin typeface="Arial"/>
            </a:endParaRPr>
          </a:p>
          <a:p>
            <a:pPr marL="457200" indent="-368640">
              <a:lnSpc>
                <a:spcPct val="90000"/>
              </a:lnSpc>
              <a:buClr>
                <a:srgbClr val="000000"/>
              </a:buClr>
              <a:buFont typeface="Arial"/>
              <a:buAutoNum type="arabicPeriod"/>
            </a:pPr>
            <a:r>
              <a:rPr lang="pl-PL" sz="2210" b="0" strike="noStrike" spc="-1">
                <a:solidFill>
                  <a:schemeClr val="dk1"/>
                </a:solidFill>
                <a:latin typeface="Calibri"/>
                <a:ea typeface="Calibri"/>
              </a:rPr>
              <a:t>Borowiec, A., Wilk, K., 2017. Prediction of consistency parameters of fen soils by neural networks. Computer Assisted Methods in Engineering and Science 21, </a:t>
            </a:r>
            <a:endParaRPr lang="pl-PL" sz="221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rostokąt 11"/>
          <p:cNvSpPr/>
          <p:nvPr/>
        </p:nvSpPr>
        <p:spPr>
          <a:xfrm>
            <a:off x="2054880" y="4101840"/>
            <a:ext cx="9298080" cy="255024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284" name="Prostokąt 8"/>
          <p:cNvSpPr/>
          <p:nvPr/>
        </p:nvSpPr>
        <p:spPr>
          <a:xfrm>
            <a:off x="153360" y="739440"/>
            <a:ext cx="9298080" cy="323892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285" name="Prostokąt 2"/>
          <p:cNvSpPr/>
          <p:nvPr/>
        </p:nvSpPr>
        <p:spPr>
          <a:xfrm>
            <a:off x="309960" y="65880"/>
            <a:ext cx="76892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Traffic Simulation | PTV Vissim &amp; PTV Visum</a:t>
            </a:r>
            <a:endParaRPr lang="pl-PL" sz="2800" b="0" strike="noStrike" spc="-1">
              <a:solidFill>
                <a:srgbClr val="000000"/>
              </a:solidFill>
              <a:latin typeface="Arial"/>
            </a:endParaRPr>
          </a:p>
        </p:txBody>
      </p:sp>
      <p:pic>
        <p:nvPicPr>
          <p:cNvPr id="286" name="Obraz 4"/>
          <p:cNvPicPr/>
          <p:nvPr/>
        </p:nvPicPr>
        <p:blipFill>
          <a:blip r:embed="rId2"/>
          <a:stretch/>
        </p:blipFill>
        <p:spPr>
          <a:xfrm>
            <a:off x="8371800" y="2937240"/>
            <a:ext cx="3919680" cy="3919680"/>
          </a:xfrm>
          <a:prstGeom prst="rect">
            <a:avLst/>
          </a:prstGeom>
          <a:ln w="0">
            <a:noFill/>
          </a:ln>
        </p:spPr>
      </p:pic>
      <p:pic>
        <p:nvPicPr>
          <p:cNvPr id="287" name="Obraz 5"/>
          <p:cNvPicPr/>
          <p:nvPr/>
        </p:nvPicPr>
        <p:blipFill>
          <a:blip r:embed="rId3"/>
          <a:stretch/>
        </p:blipFill>
        <p:spPr>
          <a:xfrm>
            <a:off x="6618960" y="739440"/>
            <a:ext cx="3211200" cy="3211200"/>
          </a:xfrm>
          <a:prstGeom prst="rect">
            <a:avLst/>
          </a:prstGeom>
          <a:ln w="0">
            <a:noFill/>
          </a:ln>
        </p:spPr>
      </p:pic>
      <p:pic>
        <p:nvPicPr>
          <p:cNvPr id="288" name="Picture 2" descr="PTV Group"/>
          <p:cNvPicPr/>
          <p:nvPr/>
        </p:nvPicPr>
        <p:blipFill>
          <a:blip r:embed="rId4"/>
          <a:stretch/>
        </p:blipFill>
        <p:spPr>
          <a:xfrm>
            <a:off x="10666800" y="60840"/>
            <a:ext cx="1235880" cy="493560"/>
          </a:xfrm>
          <a:prstGeom prst="rect">
            <a:avLst/>
          </a:prstGeom>
          <a:ln w="0">
            <a:noFill/>
          </a:ln>
        </p:spPr>
      </p:pic>
      <p:sp>
        <p:nvSpPr>
          <p:cNvPr id="289" name="Prostokąt 1"/>
          <p:cNvSpPr/>
          <p:nvPr/>
        </p:nvSpPr>
        <p:spPr>
          <a:xfrm>
            <a:off x="509760" y="752760"/>
            <a:ext cx="5751360" cy="2970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50000"/>
              </a:lnSpc>
            </a:pPr>
            <a:r>
              <a:rPr lang="pl-PL" sz="1800" b="1" strike="noStrike" spc="-1">
                <a:solidFill>
                  <a:srgbClr val="000000"/>
                </a:solidFill>
                <a:latin typeface="arial"/>
                <a:ea typeface="DejaVu Sans"/>
              </a:rPr>
              <a:t>PTV Vissim </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road traffic </a:t>
            </a:r>
            <a:r>
              <a:rPr lang="pl-PL" sz="1800" b="1" i="1" strike="noStrike" spc="-1">
                <a:solidFill>
                  <a:srgbClr val="000000"/>
                </a:solidFill>
                <a:latin typeface="Calibri"/>
                <a:ea typeface="DejaVu Sans"/>
              </a:rPr>
              <a:t>micro</a:t>
            </a:r>
            <a:r>
              <a:rPr lang="pl-PL" sz="1800" b="0" strike="noStrike" spc="-1">
                <a:solidFill>
                  <a:srgbClr val="000000"/>
                </a:solidFill>
                <a:latin typeface="Calibri"/>
                <a:ea typeface="DejaVu Sans"/>
              </a:rPr>
              <a:t>-simulation models,</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en-US" sz="1800" b="0" strike="noStrike" spc="-1">
                <a:solidFill>
                  <a:srgbClr val="000000"/>
                </a:solidFill>
                <a:latin typeface="Calibri"/>
                <a:ea typeface="DejaVu Sans"/>
              </a:rPr>
              <a:t>detailed analyzes relating to the selected traffic corridor</a:t>
            </a:r>
            <a:r>
              <a:rPr lang="pl-PL" sz="1800" b="0" strike="noStrike" spc="-1">
                <a:solidFill>
                  <a:srgbClr val="000000"/>
                </a:solidFill>
                <a:latin typeface="Calibri"/>
                <a:ea typeface="DejaVu Sans"/>
              </a:rPr>
              <a:t>:</a:t>
            </a:r>
            <a:r>
              <a:rPr lang="en-US" sz="1800" b="0" strike="noStrike" spc="-1">
                <a:solidFill>
                  <a:srgbClr val="000000"/>
                </a:solidFill>
                <a:latin typeface="Calibri"/>
                <a:ea typeface="DejaVu Sans"/>
              </a:rPr>
              <a:t> </a:t>
            </a:r>
            <a:endParaRPr lang="pl-PL" sz="1800" b="0" strike="noStrike" spc="-1">
              <a:solidFill>
                <a:srgbClr val="000000"/>
              </a:solidFill>
              <a:latin typeface="Arial"/>
            </a:endParaRPr>
          </a:p>
          <a:p>
            <a:pPr marL="536400" indent="-285840">
              <a:lnSpc>
                <a:spcPct val="150000"/>
              </a:lnSpc>
              <a:buClr>
                <a:srgbClr val="000000"/>
              </a:buClr>
              <a:buFont typeface="Arial"/>
              <a:buChar char="-"/>
            </a:pPr>
            <a:r>
              <a:rPr lang="en-US" sz="1800" b="0" strike="noStrike" spc="-1">
                <a:solidFill>
                  <a:srgbClr val="000000"/>
                </a:solidFill>
                <a:latin typeface="Calibri"/>
                <a:ea typeface="DejaVu Sans"/>
              </a:rPr>
              <a:t>testing changes in traffic organization, </a:t>
            </a:r>
            <a:r>
              <a:rPr lang="pl-PL" sz="1800" b="0" strike="noStrike" spc="-1">
                <a:solidFill>
                  <a:srgbClr val="000000"/>
                </a:solidFill>
                <a:latin typeface="Calibri"/>
                <a:ea typeface="DejaVu Sans"/>
              </a:rPr>
              <a:t> </a:t>
            </a:r>
            <a:endParaRPr lang="pl-PL" sz="1800" b="0" strike="noStrike" spc="-1">
              <a:solidFill>
                <a:srgbClr val="000000"/>
              </a:solidFill>
              <a:latin typeface="Arial"/>
            </a:endParaRPr>
          </a:p>
          <a:p>
            <a:pPr marL="536400" indent="-285840">
              <a:lnSpc>
                <a:spcPct val="150000"/>
              </a:lnSpc>
              <a:buClr>
                <a:srgbClr val="000000"/>
              </a:buClr>
              <a:buFont typeface="Arial"/>
              <a:buChar char="-"/>
            </a:pPr>
            <a:r>
              <a:rPr lang="en-US" sz="1800" b="0" strike="noStrike" spc="-1">
                <a:solidFill>
                  <a:srgbClr val="000000"/>
                </a:solidFill>
                <a:latin typeface="Calibri"/>
                <a:ea typeface="DejaVu Sans"/>
              </a:rPr>
              <a:t>testing changes in the geometry of </a:t>
            </a:r>
            <a:r>
              <a:rPr lang="pl-PL" sz="1800" b="0" strike="noStrike" spc="-1">
                <a:solidFill>
                  <a:srgbClr val="000000"/>
                </a:solidFill>
                <a:latin typeface="Calibri"/>
                <a:ea typeface="DejaVu Sans"/>
              </a:rPr>
              <a:t>crossroads,</a:t>
            </a:r>
            <a:r>
              <a:rPr lang="en-US" sz="1800" b="0" strike="noStrike" spc="-1">
                <a:solidFill>
                  <a:srgbClr val="000000"/>
                </a:solidFill>
                <a:latin typeface="Calibri"/>
                <a:ea typeface="DejaVu Sans"/>
              </a:rPr>
              <a:t> </a:t>
            </a:r>
            <a:endParaRPr lang="pl-PL" sz="1800" b="0" strike="noStrike" spc="-1">
              <a:solidFill>
                <a:srgbClr val="000000"/>
              </a:solidFill>
              <a:latin typeface="Arial"/>
            </a:endParaRPr>
          </a:p>
          <a:p>
            <a:pPr marL="536400" indent="-285840">
              <a:lnSpc>
                <a:spcPct val="150000"/>
              </a:lnSpc>
              <a:buClr>
                <a:srgbClr val="000000"/>
              </a:buClr>
              <a:buFont typeface="Arial"/>
              <a:buChar char="-"/>
            </a:pPr>
            <a:r>
              <a:rPr lang="en-US" sz="1800" b="0" strike="noStrike" spc="-1">
                <a:solidFill>
                  <a:srgbClr val="000000"/>
                </a:solidFill>
                <a:latin typeface="Calibri"/>
                <a:ea typeface="DejaVu Sans"/>
              </a:rPr>
              <a:t>check</a:t>
            </a:r>
            <a:r>
              <a:rPr lang="pl-PL" sz="1800" b="0" strike="noStrike" spc="-1">
                <a:solidFill>
                  <a:srgbClr val="000000"/>
                </a:solidFill>
                <a:latin typeface="Calibri"/>
                <a:ea typeface="DejaVu Sans"/>
              </a:rPr>
              <a:t>ing</a:t>
            </a:r>
            <a:r>
              <a:rPr lang="en-US" sz="1800" b="0" strike="noStrike" spc="-1">
                <a:solidFill>
                  <a:srgbClr val="000000"/>
                </a:solidFill>
                <a:latin typeface="Calibri"/>
                <a:ea typeface="DejaVu Sans"/>
              </a:rPr>
              <a:t> / optimiz</a:t>
            </a:r>
            <a:r>
              <a:rPr lang="pl-PL" sz="1800" b="0" strike="noStrike" spc="-1">
                <a:solidFill>
                  <a:srgbClr val="000000"/>
                </a:solidFill>
                <a:latin typeface="Calibri"/>
                <a:ea typeface="DejaVu Sans"/>
              </a:rPr>
              <a:t>ing </a:t>
            </a:r>
            <a:r>
              <a:rPr lang="en-US" sz="1800" b="0" strike="noStrike" spc="-1">
                <a:solidFill>
                  <a:srgbClr val="000000"/>
                </a:solidFill>
                <a:latin typeface="Calibri"/>
                <a:ea typeface="DejaVu Sans"/>
              </a:rPr>
              <a:t>the logic and algorithms </a:t>
            </a:r>
            <a:br>
              <a:rPr sz="1800"/>
            </a:br>
            <a:r>
              <a:rPr lang="en-US" sz="1800" b="0" strike="noStrike" spc="-1">
                <a:solidFill>
                  <a:srgbClr val="000000"/>
                </a:solidFill>
                <a:latin typeface="Calibri"/>
                <a:ea typeface="DejaVu Sans"/>
              </a:rPr>
              <a:t>for controlling traffic lights</a:t>
            </a:r>
            <a:r>
              <a:rPr lang="pl-PL" sz="1800" b="0" strike="noStrike" spc="-1">
                <a:solidFill>
                  <a:srgbClr val="000000"/>
                </a:solidFill>
                <a:latin typeface="Calibri"/>
                <a:ea typeface="DejaVu Sans"/>
              </a:rPr>
              <a:t>.</a:t>
            </a:r>
            <a:endParaRPr lang="pl-PL" sz="1800" b="0" strike="noStrike" spc="-1">
              <a:solidFill>
                <a:srgbClr val="000000"/>
              </a:solidFill>
              <a:latin typeface="Arial"/>
            </a:endParaRPr>
          </a:p>
        </p:txBody>
      </p:sp>
      <p:sp>
        <p:nvSpPr>
          <p:cNvPr id="290" name="Prostokąt 7"/>
          <p:cNvSpPr/>
          <p:nvPr/>
        </p:nvSpPr>
        <p:spPr>
          <a:xfrm>
            <a:off x="2306160" y="4192920"/>
            <a:ext cx="6094800" cy="214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pl-PL" sz="1800" b="1" strike="noStrike" spc="-1">
                <a:solidFill>
                  <a:srgbClr val="000000"/>
                </a:solidFill>
                <a:latin typeface="arial"/>
                <a:ea typeface="DejaVu Sans"/>
              </a:rPr>
              <a:t>PTV Visum </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road traffic </a:t>
            </a:r>
            <a:r>
              <a:rPr lang="pl-PL" sz="1800" b="1" i="1" strike="noStrike" spc="-1">
                <a:solidFill>
                  <a:srgbClr val="000000"/>
                </a:solidFill>
                <a:latin typeface="Calibri"/>
                <a:ea typeface="DejaVu Sans"/>
              </a:rPr>
              <a:t>macro</a:t>
            </a:r>
            <a:r>
              <a:rPr lang="pl-PL" sz="1800" b="0" strike="noStrike" spc="-1">
                <a:solidFill>
                  <a:srgbClr val="000000"/>
                </a:solidFill>
                <a:latin typeface="Calibri"/>
                <a:ea typeface="DejaVu Sans"/>
              </a:rPr>
              <a:t>-simulation models,</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en-US" sz="1800" b="0" strike="noStrike" spc="-1">
                <a:solidFill>
                  <a:srgbClr val="000000"/>
                </a:solidFill>
                <a:latin typeface="Calibri"/>
                <a:ea typeface="DejaVu Sans"/>
              </a:rPr>
              <a:t>works related to the expansion of the road system</a:t>
            </a:r>
            <a:r>
              <a:rPr lang="pl-PL" sz="1800" b="0" strike="noStrike" spc="-1">
                <a:solidFill>
                  <a:srgbClr val="000000"/>
                </a:solidFill>
                <a:latin typeface="Calibri"/>
                <a:ea typeface="DejaVu Sans"/>
              </a:rPr>
              <a:t>,</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en-US" sz="1800" b="0" strike="noStrike" spc="-1">
                <a:solidFill>
                  <a:srgbClr val="000000"/>
                </a:solidFill>
                <a:latin typeface="Calibri"/>
                <a:ea typeface="DejaVu Sans"/>
              </a:rPr>
              <a:t>assessment of the impact of changes in spatial development on the functioning of the road network</a:t>
            </a:r>
            <a:r>
              <a:rPr lang="pl-PL" sz="1800" b="0" strike="noStrike" spc="-1">
                <a:solidFill>
                  <a:srgbClr val="000000"/>
                </a:solidFill>
                <a:latin typeface="Calibri"/>
                <a:ea typeface="DejaVu Sans"/>
              </a:rPr>
              <a:t>.</a:t>
            </a:r>
            <a:endParaRPr lang="pl-PL" sz="1800" b="0" strike="noStrike" spc="-1">
              <a:solidFill>
                <a:srgbClr val="000000"/>
              </a:solidFill>
              <a:latin typeface="Arial"/>
            </a:endParaRPr>
          </a:p>
        </p:txBody>
      </p:sp>
      <p:sp>
        <p:nvSpPr>
          <p:cNvPr id="2" name="PlaceHolder 1"/>
          <p:cNvSpPr>
            <a:spLocks noGrp="1"/>
          </p:cNvSpPr>
          <p:nvPr>
            <p:ph type="sldNum" idx="5"/>
          </p:nvPr>
        </p:nvSpPr>
        <p:spPr/>
        <p:txBody>
          <a:bodyPr/>
          <a:lstStyle/>
          <a:p>
            <a:fld id="{8C37143D-312A-4374-9FC8-A4A9156C10AF}" type="slidenum">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CAx has not only CA… in the abbreviation</a:t>
            </a:r>
            <a:endParaRPr lang="pl-PL" sz="4400" b="0" strike="noStrike" spc="-1">
              <a:solidFill>
                <a:srgbClr val="000000"/>
              </a:solidFill>
              <a:latin typeface="Arial"/>
            </a:endParaRPr>
          </a:p>
        </p:txBody>
      </p:sp>
      <p:sp>
        <p:nvSpPr>
          <p:cNvPr id="174" name="PlaceHolder 2"/>
          <p:cNvSpPr>
            <a:spLocks noGrp="1"/>
          </p:cNvSpPr>
          <p:nvPr>
            <p:ph/>
          </p:nvPr>
        </p:nvSpPr>
        <p:spPr>
          <a:xfrm>
            <a:off x="838080" y="2978640"/>
            <a:ext cx="10514520" cy="3031560"/>
          </a:xfrm>
          <a:prstGeom prst="rect">
            <a:avLst/>
          </a:prstGeom>
          <a:noFill/>
          <a:ln w="0">
            <a:noFill/>
          </a:ln>
        </p:spPr>
        <p:txBody>
          <a:bodyPr lIns="90000" tIns="45000" rIns="90000" bIns="45000" anchor="t">
            <a:noAutofit/>
          </a:bodyPr>
          <a:lstStyle/>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MES Systems – </a:t>
            </a:r>
            <a:r>
              <a:rPr lang="pl-PL" sz="2800" b="0" i="1" strike="noStrike" spc="-1">
                <a:solidFill>
                  <a:srgbClr val="000000"/>
                </a:solidFill>
                <a:latin typeface="Calibri"/>
              </a:rPr>
              <a:t>Manufacturing Execution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PLM Systems – </a:t>
            </a:r>
            <a:r>
              <a:rPr lang="pl-PL" sz="2800" b="0" i="1" strike="noStrike" spc="-1">
                <a:solidFill>
                  <a:srgbClr val="000000"/>
                </a:solidFill>
                <a:latin typeface="Calibri"/>
              </a:rPr>
              <a:t>Product Lifecycle Management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PDM Systems – </a:t>
            </a:r>
            <a:r>
              <a:rPr lang="pl-PL" sz="2800" b="0" i="1" strike="noStrike" spc="-1">
                <a:solidFill>
                  <a:srgbClr val="000000"/>
                </a:solidFill>
                <a:latin typeface="Calibri"/>
              </a:rPr>
              <a:t>Product Data Management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ERP Systems – </a:t>
            </a:r>
            <a:r>
              <a:rPr lang="pl-PL" sz="2800" b="0" i="1" strike="noStrike" spc="-1">
                <a:solidFill>
                  <a:srgbClr val="000000"/>
                </a:solidFill>
                <a:latin typeface="Calibri"/>
              </a:rPr>
              <a:t>Enterprise Resource Planning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FEM Systems – Finite Element Method Systems</a:t>
            </a:r>
            <a:endParaRPr lang="pl-PL"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pl-PL" sz="2800" b="0" strike="noStrike" spc="-1">
                <a:solidFill>
                  <a:srgbClr val="000000"/>
                </a:solidFill>
                <a:latin typeface="Calibri"/>
              </a:rPr>
              <a:t> etc.</a:t>
            </a:r>
            <a:endParaRPr lang="pl-PL" sz="2800" b="0" strike="noStrike" spc="-1">
              <a:solidFill>
                <a:srgbClr val="000000"/>
              </a:solidFill>
              <a:latin typeface="Arial"/>
            </a:endParaRPr>
          </a:p>
        </p:txBody>
      </p:sp>
      <p:sp>
        <p:nvSpPr>
          <p:cNvPr id="175" name="Tytuł 1"/>
          <p:cNvSpPr/>
          <p:nvPr/>
        </p:nvSpPr>
        <p:spPr>
          <a:xfrm>
            <a:off x="838080" y="1463760"/>
            <a:ext cx="10514520" cy="13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pl-PL" sz="4400" b="0" strike="noStrike" spc="-1">
                <a:solidFill>
                  <a:srgbClr val="000000"/>
                </a:solidFill>
                <a:latin typeface="Calibri Light"/>
                <a:ea typeface="DejaVu Sans"/>
              </a:rPr>
              <a:t>Other examples are as follow:</a:t>
            </a:r>
            <a:endParaRPr lang="pl-PL" sz="4400" b="0" strike="noStrike" spc="-1">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rostokąt 7"/>
          <p:cNvSpPr/>
          <p:nvPr/>
        </p:nvSpPr>
        <p:spPr>
          <a:xfrm>
            <a:off x="153360" y="739440"/>
            <a:ext cx="9298080" cy="37476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292" name="Prostokąt 2"/>
          <p:cNvSpPr/>
          <p:nvPr/>
        </p:nvSpPr>
        <p:spPr>
          <a:xfrm>
            <a:off x="309960" y="65880"/>
            <a:ext cx="76892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Traffic Simulation | PTV Vissim &amp; PTV Visum</a:t>
            </a:r>
            <a:endParaRPr lang="pl-PL" sz="2800" b="0" strike="noStrike" spc="-1">
              <a:solidFill>
                <a:srgbClr val="000000"/>
              </a:solidFill>
              <a:latin typeface="Arial"/>
            </a:endParaRPr>
          </a:p>
        </p:txBody>
      </p:sp>
      <p:pic>
        <p:nvPicPr>
          <p:cNvPr id="293" name="Picture 2" descr="PTV Group"/>
          <p:cNvPicPr/>
          <p:nvPr/>
        </p:nvPicPr>
        <p:blipFill>
          <a:blip r:embed="rId4"/>
          <a:stretch/>
        </p:blipFill>
        <p:spPr>
          <a:xfrm>
            <a:off x="10666800" y="60840"/>
            <a:ext cx="1235880" cy="493560"/>
          </a:xfrm>
          <a:prstGeom prst="rect">
            <a:avLst/>
          </a:prstGeom>
          <a:ln w="0">
            <a:noFill/>
          </a:ln>
        </p:spPr>
      </p:pic>
      <p:pic>
        <p:nvPicPr>
          <p:cNvPr id="294" name="Obraz 293">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018520" y="1278720"/>
            <a:ext cx="8133120" cy="4570920"/>
          </a:xfrm>
          <a:prstGeom prst="rect">
            <a:avLst/>
          </a:prstGeom>
          <a:ln w="0">
            <a:noFill/>
          </a:ln>
        </p:spPr>
      </p:pic>
      <p:sp>
        <p:nvSpPr>
          <p:cNvPr id="295" name="Prostokąt 4"/>
          <p:cNvSpPr/>
          <p:nvPr/>
        </p:nvSpPr>
        <p:spPr>
          <a:xfrm>
            <a:off x="468000" y="738720"/>
            <a:ext cx="4638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1" strike="noStrike" spc="-1">
                <a:solidFill>
                  <a:srgbClr val="222222"/>
                </a:solidFill>
                <a:latin typeface="Calibri"/>
                <a:ea typeface="Calibri"/>
              </a:rPr>
              <a:t>Simulation Study of Dynamic Bus Lane Concept</a:t>
            </a:r>
            <a:endParaRPr lang="pl-PL" sz="1800" b="0" strike="noStrike" spc="-1">
              <a:solidFill>
                <a:srgbClr val="000000"/>
              </a:solidFill>
              <a:latin typeface="Arial"/>
            </a:endParaRPr>
          </a:p>
        </p:txBody>
      </p:sp>
      <p:sp>
        <p:nvSpPr>
          <p:cNvPr id="2" name="PlaceHolder 1"/>
          <p:cNvSpPr>
            <a:spLocks noGrp="1"/>
          </p:cNvSpPr>
          <p:nvPr>
            <p:ph type="sldNum" idx="5"/>
          </p:nvPr>
        </p:nvSpPr>
        <p:spPr/>
        <p:txBody>
          <a:bodyPr/>
          <a:lstStyle/>
          <a:p>
            <a:fld id="{E97B4EDE-F00E-4E50-B969-0376E85DEA12}" type="slidenum">
              <a:t>40</a:t>
            </a:fld>
            <a:endParaRPr/>
          </a:p>
        </p:txBody>
      </p:sp>
    </p:spTree>
  </p:cSld>
  <p:clrMapOvr>
    <a:masterClrMapping/>
  </p:clrMapOvr>
  <p:timing>
    <p:tnLst>
      <p:par>
        <p:cTn id="1" dur="indefinite" restart="never" nodeType="tmRoot">
          <p:childTnLst>
            <p:seq>
              <p:cTn id="2" restart="whenNotActive" fill="hold" nodeType="interactiveSeq">
                <p:stCondLst>
                  <p:cond evt="onClick" delay="0">
                    <p:tgtEl>
                      <p:spTgt spid="294"/>
                    </p:tgtEl>
                  </p:cond>
                </p:stCondLst>
                <p:childTnLst>
                  <p:par>
                    <p:cTn id="3" fill="hold">
                      <p:stCondLst>
                        <p:cond evt="onClick" delay="0">
                          <p:tgtEl>
                            <p:spTgt spid="294"/>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29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rostokąt 7"/>
          <p:cNvSpPr/>
          <p:nvPr/>
        </p:nvSpPr>
        <p:spPr>
          <a:xfrm>
            <a:off x="153360" y="739440"/>
            <a:ext cx="9298080" cy="37476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297" name="Prostokąt 2"/>
          <p:cNvSpPr/>
          <p:nvPr/>
        </p:nvSpPr>
        <p:spPr>
          <a:xfrm>
            <a:off x="309960" y="65880"/>
            <a:ext cx="76892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Traffic Simulation | PTV Vissim &amp; PTV Visum</a:t>
            </a:r>
            <a:endParaRPr lang="pl-PL" sz="2800" b="0" strike="noStrike" spc="-1">
              <a:solidFill>
                <a:srgbClr val="000000"/>
              </a:solidFill>
              <a:latin typeface="Arial"/>
            </a:endParaRPr>
          </a:p>
        </p:txBody>
      </p:sp>
      <p:pic>
        <p:nvPicPr>
          <p:cNvPr id="298" name="Picture 2" descr="PTV Group"/>
          <p:cNvPicPr/>
          <p:nvPr/>
        </p:nvPicPr>
        <p:blipFill>
          <a:blip r:embed="rId2"/>
          <a:stretch/>
        </p:blipFill>
        <p:spPr>
          <a:xfrm>
            <a:off x="10666800" y="60840"/>
            <a:ext cx="1235880" cy="493560"/>
          </a:xfrm>
          <a:prstGeom prst="rect">
            <a:avLst/>
          </a:prstGeom>
          <a:ln w="0">
            <a:noFill/>
          </a:ln>
        </p:spPr>
      </p:pic>
      <p:sp>
        <p:nvSpPr>
          <p:cNvPr id="299" name="Prostokąt 4"/>
          <p:cNvSpPr/>
          <p:nvPr/>
        </p:nvSpPr>
        <p:spPr>
          <a:xfrm>
            <a:off x="457560" y="738720"/>
            <a:ext cx="23032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1800" b="1" strike="noStrike" spc="-1">
                <a:solidFill>
                  <a:srgbClr val="000000"/>
                </a:solidFill>
                <a:latin typeface="Calibri"/>
                <a:ea typeface="DejaVu Sans"/>
              </a:rPr>
              <a:t>Scientific publications:</a:t>
            </a:r>
            <a:endParaRPr lang="pl-PL" sz="1800" b="0" strike="noStrike" spc="-1">
              <a:solidFill>
                <a:srgbClr val="000000"/>
              </a:solidFill>
              <a:latin typeface="Arial"/>
            </a:endParaRPr>
          </a:p>
        </p:txBody>
      </p:sp>
      <p:sp>
        <p:nvSpPr>
          <p:cNvPr id="300" name="Prostokąt 5"/>
          <p:cNvSpPr/>
          <p:nvPr/>
        </p:nvSpPr>
        <p:spPr>
          <a:xfrm>
            <a:off x="627120" y="1258200"/>
            <a:ext cx="11479320" cy="44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25000"/>
              </a:lnSpc>
              <a:spcAft>
                <a:spcPts val="799"/>
              </a:spcAft>
              <a:buClr>
                <a:srgbClr val="222222"/>
              </a:buClr>
              <a:buFont typeface="Calibri Light"/>
              <a:buAutoNum type="arabicPeriod"/>
            </a:pPr>
            <a:r>
              <a:rPr lang="en-GB" sz="1600" b="0" strike="noStrike" spc="-1">
                <a:solidFill>
                  <a:srgbClr val="222222"/>
                </a:solidFill>
                <a:latin typeface="Calibri "/>
                <a:ea typeface="Calibri"/>
              </a:rPr>
              <a:t>SZARATA, M</a:t>
            </a:r>
            <a:r>
              <a:rPr lang="pl-PL" sz="1600" b="0" strike="noStrike" spc="-1">
                <a:solidFill>
                  <a:srgbClr val="222222"/>
                </a:solidFill>
                <a:latin typeface="Calibri "/>
                <a:ea typeface="Calibri"/>
              </a:rPr>
              <a:t>.</a:t>
            </a:r>
            <a:r>
              <a:rPr lang="en-GB" sz="1600" b="0" strike="noStrike" spc="-1">
                <a:solidFill>
                  <a:srgbClr val="222222"/>
                </a:solidFill>
                <a:latin typeface="Calibri "/>
                <a:ea typeface="Calibri"/>
              </a:rPr>
              <a:t>; OLSZEWSKI, P</a:t>
            </a:r>
            <a:r>
              <a:rPr lang="pl-PL" sz="1600" b="0" strike="noStrike" spc="-1">
                <a:solidFill>
                  <a:srgbClr val="222222"/>
                </a:solidFill>
                <a:latin typeface="Calibri "/>
                <a:ea typeface="Calibri"/>
              </a:rPr>
              <a:t>.:</a:t>
            </a:r>
            <a:r>
              <a:rPr lang="en-GB" sz="1600" b="0" strike="noStrike" spc="-1">
                <a:solidFill>
                  <a:srgbClr val="222222"/>
                </a:solidFill>
                <a:latin typeface="Calibri "/>
                <a:ea typeface="Calibri"/>
              </a:rPr>
              <a:t> Traffic modelling with dynamic bus lane. In: </a:t>
            </a:r>
            <a:r>
              <a:rPr lang="en-GB" sz="1600" b="0" i="1" strike="noStrike" spc="-1">
                <a:solidFill>
                  <a:srgbClr val="222222"/>
                </a:solidFill>
                <a:latin typeface="Calibri "/>
                <a:ea typeface="Calibri"/>
              </a:rPr>
              <a:t>2019 6th International Conference on Models and Technologies for Intelligent Transportation Systems (MT-ITS)</a:t>
            </a:r>
            <a:r>
              <a:rPr lang="en-GB" sz="1600" b="0" strike="noStrike" spc="-1">
                <a:solidFill>
                  <a:srgbClr val="222222"/>
                </a:solidFill>
                <a:latin typeface="Calibri "/>
                <a:ea typeface="Calibri"/>
              </a:rPr>
              <a:t>. </a:t>
            </a:r>
            <a:r>
              <a:rPr lang="pl-PL" sz="1600" b="0" strike="noStrike" spc="-1">
                <a:solidFill>
                  <a:srgbClr val="222222"/>
                </a:solidFill>
                <a:latin typeface="Calibri "/>
                <a:ea typeface="Calibri"/>
              </a:rPr>
              <a:t>IEEE, 2019. </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spc="-1">
                <a:solidFill>
                  <a:srgbClr val="222222"/>
                </a:solidFill>
                <a:latin typeface="Calibri "/>
                <a:ea typeface="Calibri"/>
              </a:rPr>
              <a:t>SZARATA, M.; OLSZEWSKI, P.; BICHAJŁO, L.: </a:t>
            </a:r>
            <a:r>
              <a:rPr lang="en-GB" sz="1600" b="0" strike="noStrike" spc="-1">
                <a:solidFill>
                  <a:srgbClr val="222222"/>
                </a:solidFill>
                <a:latin typeface="Calibri "/>
                <a:ea typeface="Calibri"/>
              </a:rPr>
              <a:t>Simulation Study of Dynamic Bus Lane</a:t>
            </a:r>
            <a:r>
              <a:rPr lang="pl-PL" sz="1600" b="0" strike="noStrike" spc="-1">
                <a:solidFill>
                  <a:srgbClr val="222222"/>
                </a:solidFill>
                <a:latin typeface="Calibri "/>
                <a:ea typeface="Calibri"/>
              </a:rPr>
              <a:t> C</a:t>
            </a:r>
            <a:r>
              <a:rPr lang="en-GB" sz="1600" b="0" strike="noStrike" spc="-1">
                <a:solidFill>
                  <a:srgbClr val="222222"/>
                </a:solidFill>
                <a:latin typeface="Calibri "/>
                <a:ea typeface="Calibri"/>
              </a:rPr>
              <a:t>oncept.</a:t>
            </a:r>
            <a:r>
              <a:rPr lang="pl-PL" sz="1600" b="0" strike="noStrike" spc="-1">
                <a:solidFill>
                  <a:srgbClr val="222222"/>
                </a:solidFill>
                <a:latin typeface="Calibri "/>
                <a:ea typeface="Calibri"/>
              </a:rPr>
              <a:t> </a:t>
            </a:r>
            <a:r>
              <a:rPr lang="pl-PL" sz="1600" b="0" i="1" strike="noStrike" spc="-1">
                <a:solidFill>
                  <a:srgbClr val="222222"/>
                </a:solidFill>
                <a:latin typeface="Calibri "/>
                <a:ea typeface="Calibri"/>
              </a:rPr>
              <a:t>Sustainability</a:t>
            </a:r>
            <a:r>
              <a:rPr lang="pl-PL" sz="1600" b="0" strike="noStrike" spc="-1">
                <a:solidFill>
                  <a:srgbClr val="222222"/>
                </a:solidFill>
                <a:latin typeface="Calibri "/>
                <a:ea typeface="Calibri"/>
              </a:rPr>
              <a:t>, 2021.</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spc="-1">
                <a:solidFill>
                  <a:srgbClr val="222222"/>
                </a:solidFill>
                <a:latin typeface="Calibri "/>
                <a:ea typeface="Calibri"/>
              </a:rPr>
              <a:t>SZARATA, M.; BICHAJŁO, L.: </a:t>
            </a:r>
            <a:r>
              <a:rPr lang="en-US" sz="1600" b="0" strike="noStrike" spc="-1">
                <a:solidFill>
                  <a:srgbClr val="222222"/>
                </a:solidFill>
                <a:latin typeface="Calibri "/>
                <a:ea typeface="Calibri"/>
              </a:rPr>
              <a:t>The road traffic organization and street space adjustment for the new function on area revitalization proccesses</a:t>
            </a:r>
            <a:r>
              <a:rPr lang="pl-PL" sz="1600" b="0" strike="noStrike" spc="-1">
                <a:solidFill>
                  <a:srgbClr val="222222"/>
                </a:solidFill>
                <a:latin typeface="Calibri "/>
                <a:ea typeface="Calibri"/>
              </a:rPr>
              <a:t>. </a:t>
            </a:r>
            <a:r>
              <a:rPr lang="en-US" sz="1800" b="0" strike="noStrike" spc="-1">
                <a:solidFill>
                  <a:srgbClr val="000000"/>
                </a:solidFill>
                <a:latin typeface="Calibri"/>
                <a:ea typeface="Calibri"/>
              </a:rPr>
              <a:t> </a:t>
            </a:r>
            <a:r>
              <a:rPr lang="en-US" sz="1600" b="0" i="1" strike="noStrike" spc="-1">
                <a:solidFill>
                  <a:srgbClr val="222222"/>
                </a:solidFill>
                <a:latin typeface="Calibri "/>
                <a:ea typeface="Calibri"/>
              </a:rPr>
              <a:t>Journal of Civil Engineering, Environment and Architecture</a:t>
            </a:r>
            <a:r>
              <a:rPr lang="pl-PL" sz="1600" b="0" strike="noStrike" spc="-1">
                <a:solidFill>
                  <a:srgbClr val="222222"/>
                </a:solidFill>
                <a:latin typeface="Calibri "/>
                <a:ea typeface="Calibri"/>
              </a:rPr>
              <a:t>, 2017(in Polish).</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spc="-1">
                <a:solidFill>
                  <a:srgbClr val="222222"/>
                </a:solidFill>
                <a:latin typeface="Calibri "/>
                <a:ea typeface="Calibri"/>
              </a:rPr>
              <a:t>SZARATA, M.; NAZARKO, P.: </a:t>
            </a:r>
            <a:r>
              <a:rPr lang="en-US" sz="1600" b="0" strike="noStrike" spc="-1">
                <a:solidFill>
                  <a:srgbClr val="000000"/>
                </a:solidFill>
                <a:latin typeface="Calibri "/>
                <a:ea typeface="Calibri"/>
              </a:rPr>
              <a:t>Analysis of the use of artificial neural networks to calibration of microsimulation traffic model</a:t>
            </a:r>
            <a:r>
              <a:rPr lang="pl-PL" sz="1600" b="0" strike="noStrike" spc="-1">
                <a:solidFill>
                  <a:srgbClr val="000000"/>
                </a:solidFill>
                <a:latin typeface="Calibri "/>
                <a:ea typeface="Calibri"/>
              </a:rPr>
              <a:t>. </a:t>
            </a:r>
            <a:r>
              <a:rPr lang="en-US" sz="1600" b="0" i="1" strike="noStrike" spc="-1">
                <a:solidFill>
                  <a:srgbClr val="222222"/>
                </a:solidFill>
                <a:latin typeface="Calibri "/>
                <a:ea typeface="Calibri"/>
              </a:rPr>
              <a:t>Journal of Civil Engineering, Environment and Architecture</a:t>
            </a:r>
            <a:r>
              <a:rPr lang="pl-PL" sz="1600" b="0" i="1" strike="noStrike" spc="-1">
                <a:solidFill>
                  <a:srgbClr val="222222"/>
                </a:solidFill>
                <a:latin typeface="Calibri "/>
                <a:ea typeface="Calibri"/>
              </a:rPr>
              <a:t>, </a:t>
            </a:r>
            <a:r>
              <a:rPr lang="pl-PL" sz="1600" b="0" strike="noStrike" spc="-1">
                <a:solidFill>
                  <a:srgbClr val="222222"/>
                </a:solidFill>
                <a:latin typeface="Calibri "/>
                <a:ea typeface="Calibri"/>
              </a:rPr>
              <a:t>2017 (in Polish)..</a:t>
            </a:r>
            <a:endParaRPr lang="pl-PL" sz="1600" b="0" strike="noStrike" spc="-1">
              <a:solidFill>
                <a:srgbClr val="000000"/>
              </a:solidFill>
              <a:latin typeface="Arial"/>
            </a:endParaRPr>
          </a:p>
          <a:p>
            <a:pPr marL="343080" indent="-343080">
              <a:lnSpc>
                <a:spcPct val="125000"/>
              </a:lnSpc>
              <a:spcAft>
                <a:spcPts val="799"/>
              </a:spcAft>
              <a:buClr>
                <a:srgbClr val="000000"/>
              </a:buClr>
              <a:buFont typeface="Calibri Light"/>
              <a:buAutoNum type="arabicPeriod"/>
            </a:pPr>
            <a:r>
              <a:rPr lang="pl-PL" sz="1600" b="0" strike="noStrike" spc="-1">
                <a:solidFill>
                  <a:srgbClr val="000000"/>
                </a:solidFill>
                <a:latin typeface="Calibri "/>
                <a:ea typeface="Calibri"/>
              </a:rPr>
              <a:t>BABIARZ M.: Concept of P&amp;R parking in Rzeszow</a:t>
            </a:r>
            <a:r>
              <a:rPr lang="pl-PL" sz="1600" b="0" i="1" strike="noStrike" spc="-1">
                <a:solidFill>
                  <a:srgbClr val="000000"/>
                </a:solidFill>
                <a:latin typeface="Calibri "/>
                <a:ea typeface="Calibri"/>
              </a:rPr>
              <a:t>, Master's thesis, </a:t>
            </a:r>
            <a:r>
              <a:rPr lang="pl-PL" sz="1600" b="0" strike="noStrike" spc="-1">
                <a:solidFill>
                  <a:srgbClr val="000000"/>
                </a:solidFill>
                <a:latin typeface="Calibri "/>
                <a:ea typeface="Calibri"/>
              </a:rPr>
              <a:t>2022</a:t>
            </a:r>
            <a:r>
              <a:rPr lang="pl-PL" sz="1600" b="0" i="1" strike="noStrike" spc="-1">
                <a:solidFill>
                  <a:srgbClr val="000000"/>
                </a:solidFill>
                <a:latin typeface="Calibri "/>
                <a:ea typeface="Calibri"/>
              </a:rPr>
              <a:t> </a:t>
            </a:r>
            <a:r>
              <a:rPr lang="pl-PL" sz="1600" b="0" strike="noStrike" spc="-1">
                <a:solidFill>
                  <a:srgbClr val="222222"/>
                </a:solidFill>
                <a:latin typeface="Calibri "/>
                <a:ea typeface="Calibri"/>
              </a:rPr>
              <a:t>(in Polish)</a:t>
            </a:r>
            <a:endParaRPr lang="pl-PL" sz="1600" b="0" strike="noStrike" spc="-1">
              <a:solidFill>
                <a:srgbClr val="000000"/>
              </a:solidFill>
              <a:latin typeface="Arial"/>
            </a:endParaRPr>
          </a:p>
          <a:p>
            <a:pPr marL="343080" indent="-343080">
              <a:lnSpc>
                <a:spcPct val="125000"/>
              </a:lnSpc>
              <a:spcAft>
                <a:spcPts val="799"/>
              </a:spcAft>
              <a:buClr>
                <a:srgbClr val="000000"/>
              </a:buClr>
              <a:buFont typeface="Calibri Light"/>
              <a:buAutoNum type="arabicPeriod"/>
            </a:pPr>
            <a:r>
              <a:rPr lang="pl-PL" sz="1600" b="0" strike="noStrike" spc="-1">
                <a:solidFill>
                  <a:srgbClr val="000000"/>
                </a:solidFill>
                <a:latin typeface="Calibri "/>
                <a:ea typeface="Calibri"/>
              </a:rPr>
              <a:t>STEC K.: Effectiveness analysis related to the introduction "queue jump" in selected locations in Rzeszow, </a:t>
            </a:r>
            <a:r>
              <a:rPr lang="pl-PL" sz="1600" b="0" i="1" strike="noStrike" spc="-1">
                <a:solidFill>
                  <a:srgbClr val="000000"/>
                </a:solidFill>
                <a:latin typeface="Calibri "/>
                <a:ea typeface="Calibri"/>
              </a:rPr>
              <a:t>Master's thesis, </a:t>
            </a:r>
            <a:r>
              <a:rPr lang="pl-PL" sz="1600" b="0" strike="noStrike" spc="-1">
                <a:solidFill>
                  <a:srgbClr val="000000"/>
                </a:solidFill>
                <a:latin typeface="Calibri "/>
                <a:ea typeface="Calibri"/>
              </a:rPr>
              <a:t>2021</a:t>
            </a:r>
            <a:r>
              <a:rPr lang="pl-PL" sz="1600" b="0" i="1" strike="noStrike" spc="-1">
                <a:solidFill>
                  <a:srgbClr val="000000"/>
                </a:solidFill>
                <a:latin typeface="Calibri "/>
                <a:ea typeface="Calibri"/>
              </a:rPr>
              <a:t> </a:t>
            </a:r>
            <a:r>
              <a:rPr lang="pl-PL" sz="1600" b="0" strike="noStrike" spc="-1">
                <a:solidFill>
                  <a:srgbClr val="222222"/>
                </a:solidFill>
                <a:latin typeface="Calibri "/>
                <a:ea typeface="Calibri"/>
              </a:rPr>
              <a:t>(in Polish).</a:t>
            </a:r>
            <a:endParaRPr lang="pl-PL" sz="1600" b="0" strike="noStrike" spc="-1">
              <a:solidFill>
                <a:srgbClr val="000000"/>
              </a:solidFill>
              <a:latin typeface="Arial"/>
            </a:endParaRPr>
          </a:p>
          <a:p>
            <a:pPr marL="343080" indent="-343080">
              <a:lnSpc>
                <a:spcPct val="125000"/>
              </a:lnSpc>
              <a:spcAft>
                <a:spcPts val="799"/>
              </a:spcAft>
              <a:buClr>
                <a:srgbClr val="000000"/>
              </a:buClr>
              <a:buFont typeface="Calibri Light"/>
              <a:buAutoNum type="arabicPeriod"/>
            </a:pPr>
            <a:r>
              <a:rPr lang="pl-PL" sz="1600" b="0" strike="noStrike" spc="-1">
                <a:solidFill>
                  <a:srgbClr val="000000"/>
                </a:solidFill>
                <a:latin typeface="Calibri "/>
                <a:ea typeface="Calibri"/>
              </a:rPr>
              <a:t>BOROWIEC D.: The impact of a new residential and service facility on traffic conditions, </a:t>
            </a:r>
            <a:r>
              <a:rPr lang="pl-PL" sz="1600" b="0" i="1" strike="noStrike" spc="-1">
                <a:solidFill>
                  <a:srgbClr val="000000"/>
                </a:solidFill>
                <a:latin typeface="Calibri "/>
                <a:ea typeface="Calibri"/>
              </a:rPr>
              <a:t>Master's thesis, 2021 </a:t>
            </a:r>
            <a:r>
              <a:rPr lang="pl-PL" sz="1600" b="0" strike="noStrike" spc="-1">
                <a:solidFill>
                  <a:srgbClr val="222222"/>
                </a:solidFill>
                <a:latin typeface="Calibri "/>
                <a:ea typeface="Calibri"/>
              </a:rPr>
              <a:t>(in Polish).</a:t>
            </a:r>
            <a:endParaRPr lang="pl-PL" sz="1600" b="0" strike="noStrike" spc="-1">
              <a:solidFill>
                <a:srgbClr val="000000"/>
              </a:solidFill>
              <a:latin typeface="Arial"/>
            </a:endParaRPr>
          </a:p>
          <a:p>
            <a:pPr marL="343080" indent="-343080">
              <a:lnSpc>
                <a:spcPct val="125000"/>
              </a:lnSpc>
              <a:spcAft>
                <a:spcPts val="799"/>
              </a:spcAft>
              <a:buClr>
                <a:srgbClr val="000000"/>
              </a:buClr>
              <a:buFont typeface="Calibri Light"/>
              <a:buAutoNum type="arabicPeriod"/>
            </a:pPr>
            <a:r>
              <a:rPr lang="pl-PL" sz="1600" b="0" strike="noStrike" spc="-1">
                <a:solidFill>
                  <a:srgbClr val="000000"/>
                </a:solidFill>
                <a:latin typeface="Calibri "/>
                <a:ea typeface="Calibri"/>
              </a:rPr>
              <a:t>HORODKO-PRYMON A.: Concept of diamond intresection in a selected location</a:t>
            </a:r>
            <a:r>
              <a:rPr lang="pl-PL" sz="1600" b="0" i="1" strike="noStrike" spc="-1">
                <a:solidFill>
                  <a:srgbClr val="000000"/>
                </a:solidFill>
                <a:latin typeface="Calibri "/>
                <a:ea typeface="Calibri"/>
              </a:rPr>
              <a:t>, Master's thesis, 2021</a:t>
            </a:r>
            <a:r>
              <a:rPr lang="pl-PL" sz="1600" b="0" strike="noStrike" spc="-1">
                <a:solidFill>
                  <a:srgbClr val="222222"/>
                </a:solidFill>
                <a:latin typeface="Calibri "/>
                <a:ea typeface="Calibri"/>
              </a:rPr>
              <a:t>  (in Polish).</a:t>
            </a:r>
            <a:endParaRPr lang="pl-PL" sz="1600" b="0" strike="noStrike" spc="-1">
              <a:solidFill>
                <a:srgbClr val="000000"/>
              </a:solidFill>
              <a:latin typeface="Arial"/>
            </a:endParaRPr>
          </a:p>
        </p:txBody>
      </p:sp>
      <p:sp>
        <p:nvSpPr>
          <p:cNvPr id="2" name="PlaceHolder 1"/>
          <p:cNvSpPr>
            <a:spLocks noGrp="1"/>
          </p:cNvSpPr>
          <p:nvPr>
            <p:ph type="sldNum" idx="5"/>
          </p:nvPr>
        </p:nvSpPr>
        <p:spPr/>
        <p:txBody>
          <a:bodyPr/>
          <a:lstStyle/>
          <a:p>
            <a:fld id="{AE5524E2-74E7-40BA-AF2A-EC3ED570890D}" type="slidenum">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rostokąt 11"/>
          <p:cNvSpPr/>
          <p:nvPr/>
        </p:nvSpPr>
        <p:spPr>
          <a:xfrm>
            <a:off x="7059600" y="3934440"/>
            <a:ext cx="4819320" cy="2520720"/>
          </a:xfrm>
          <a:prstGeom prst="rect">
            <a:avLst/>
          </a:prstGeom>
          <a:gradFill rotWithShape="0">
            <a:gsLst>
              <a:gs pos="0">
                <a:srgbClr val="FFF2CC"/>
              </a:gs>
              <a:gs pos="100000">
                <a:srgbClr val="FFFFFF"/>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302" name="Prostokąt 9"/>
          <p:cNvSpPr/>
          <p:nvPr/>
        </p:nvSpPr>
        <p:spPr>
          <a:xfrm>
            <a:off x="153360" y="739440"/>
            <a:ext cx="5617440" cy="252072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303" name="Prostokąt 4"/>
          <p:cNvSpPr/>
          <p:nvPr/>
        </p:nvSpPr>
        <p:spPr>
          <a:xfrm>
            <a:off x="314280" y="65880"/>
            <a:ext cx="7702920" cy="94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Bridge FEM Analysis | ABAQUS &amp; SOFiSTiK </a:t>
            </a:r>
            <a:endParaRPr lang="pl-PL" sz="2800" b="0" strike="noStrike" spc="-1">
              <a:solidFill>
                <a:srgbClr val="000000"/>
              </a:solidFill>
              <a:latin typeface="Arial"/>
            </a:endParaRPr>
          </a:p>
          <a:p>
            <a:pPr>
              <a:lnSpc>
                <a:spcPct val="100000"/>
              </a:lnSpc>
            </a:pPr>
            <a:endParaRPr lang="pl-PL" sz="2800" b="0" strike="noStrike" spc="-1">
              <a:solidFill>
                <a:srgbClr val="000000"/>
              </a:solidFill>
              <a:latin typeface="Arial"/>
            </a:endParaRPr>
          </a:p>
        </p:txBody>
      </p:sp>
      <p:pic>
        <p:nvPicPr>
          <p:cNvPr id="304" name="Obraz 13"/>
          <p:cNvPicPr/>
          <p:nvPr/>
        </p:nvPicPr>
        <p:blipFill>
          <a:blip r:embed="rId2"/>
          <a:srcRect t="7941"/>
          <a:stretch/>
        </p:blipFill>
        <p:spPr>
          <a:xfrm>
            <a:off x="5954760" y="885240"/>
            <a:ext cx="4448160" cy="2228760"/>
          </a:xfrm>
          <a:prstGeom prst="rect">
            <a:avLst/>
          </a:prstGeom>
          <a:ln w="0">
            <a:noFill/>
          </a:ln>
        </p:spPr>
      </p:pic>
      <p:pic>
        <p:nvPicPr>
          <p:cNvPr id="305" name="Obraz 12"/>
          <p:cNvPicPr/>
          <p:nvPr/>
        </p:nvPicPr>
        <p:blipFill>
          <a:blip r:embed="rId3"/>
          <a:srcRect l="19676" r="12595"/>
          <a:stretch/>
        </p:blipFill>
        <p:spPr>
          <a:xfrm>
            <a:off x="3179520" y="3260880"/>
            <a:ext cx="4008600" cy="3516840"/>
          </a:xfrm>
          <a:prstGeom prst="rect">
            <a:avLst/>
          </a:prstGeom>
          <a:ln w="0">
            <a:noFill/>
          </a:ln>
        </p:spPr>
      </p:pic>
      <p:pic>
        <p:nvPicPr>
          <p:cNvPr id="306" name="Picture 10" descr="ABAQUS FEA Form - LaunchTech"/>
          <p:cNvPicPr/>
          <p:nvPr/>
        </p:nvPicPr>
        <p:blipFill>
          <a:blip r:embed="rId4"/>
          <a:stretch/>
        </p:blipFill>
        <p:spPr>
          <a:xfrm>
            <a:off x="290160" y="855360"/>
            <a:ext cx="2297160" cy="918360"/>
          </a:xfrm>
          <a:prstGeom prst="rect">
            <a:avLst/>
          </a:prstGeom>
          <a:ln w="0">
            <a:noFill/>
          </a:ln>
        </p:spPr>
      </p:pic>
      <p:pic>
        <p:nvPicPr>
          <p:cNvPr id="307" name="Picture 6" descr="BIM Apps - SOFiSTiK Forum"/>
          <p:cNvPicPr/>
          <p:nvPr/>
        </p:nvPicPr>
        <p:blipFill>
          <a:blip r:embed="rId5"/>
          <a:stretch/>
        </p:blipFill>
        <p:spPr>
          <a:xfrm>
            <a:off x="5985000" y="3965040"/>
            <a:ext cx="2995920" cy="997920"/>
          </a:xfrm>
          <a:prstGeom prst="rect">
            <a:avLst/>
          </a:prstGeom>
          <a:ln w="0">
            <a:noFill/>
          </a:ln>
        </p:spPr>
      </p:pic>
      <p:sp>
        <p:nvSpPr>
          <p:cNvPr id="308" name="Prostokąt 1"/>
          <p:cNvSpPr/>
          <p:nvPr/>
        </p:nvSpPr>
        <p:spPr>
          <a:xfrm>
            <a:off x="4188960" y="3244320"/>
            <a:ext cx="183600" cy="36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pl-PL" sz="1800" b="0" strike="noStrike" spc="-1">
              <a:solidFill>
                <a:srgbClr val="000000"/>
              </a:solidFill>
              <a:latin typeface="Calibri"/>
              <a:ea typeface="DejaVu Sans"/>
            </a:endParaRPr>
          </a:p>
        </p:txBody>
      </p:sp>
      <p:sp>
        <p:nvSpPr>
          <p:cNvPr id="309" name="Prostokąt 14"/>
          <p:cNvSpPr/>
          <p:nvPr/>
        </p:nvSpPr>
        <p:spPr>
          <a:xfrm>
            <a:off x="501840" y="1911960"/>
            <a:ext cx="505044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modeling  of sophisticated engineering problems,</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en-US" sz="1800" b="0" strike="noStrike" spc="-1">
                <a:solidFill>
                  <a:srgbClr val="000000"/>
                </a:solidFill>
                <a:latin typeface="Calibri"/>
                <a:ea typeface="DejaVu Sans"/>
              </a:rPr>
              <a:t>advanced analysis of the tested elements</a:t>
            </a:r>
            <a:r>
              <a:rPr lang="pl-PL" sz="1800" b="0" strike="noStrike" spc="-1">
                <a:solidFill>
                  <a:srgbClr val="000000"/>
                </a:solidFill>
                <a:latin typeface="Calibri"/>
                <a:ea typeface="DejaVu Sans"/>
              </a:rPr>
              <a:t>.</a:t>
            </a:r>
            <a:endParaRPr lang="pl-PL" sz="1800" b="0" strike="noStrike" spc="-1">
              <a:solidFill>
                <a:srgbClr val="000000"/>
              </a:solidFill>
              <a:latin typeface="Arial"/>
            </a:endParaRPr>
          </a:p>
        </p:txBody>
      </p:sp>
      <p:sp>
        <p:nvSpPr>
          <p:cNvPr id="310" name="Prostokąt 15"/>
          <p:cNvSpPr/>
          <p:nvPr/>
        </p:nvSpPr>
        <p:spPr>
          <a:xfrm>
            <a:off x="6655680" y="4788360"/>
            <a:ext cx="4963680" cy="1324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m</a:t>
            </a:r>
            <a:r>
              <a:rPr lang="en-US" sz="1800" b="0" strike="noStrike" spc="-1">
                <a:solidFill>
                  <a:srgbClr val="000000"/>
                </a:solidFill>
                <a:latin typeface="Calibri"/>
                <a:ea typeface="DejaVu Sans"/>
              </a:rPr>
              <a:t>odeling</a:t>
            </a:r>
            <a:r>
              <a:rPr lang="pl-PL" sz="1800" b="0" strike="noStrike" spc="-1">
                <a:solidFill>
                  <a:srgbClr val="000000"/>
                </a:solidFill>
                <a:latin typeface="Calibri"/>
                <a:ea typeface="DejaVu Sans"/>
              </a:rPr>
              <a:t> of bridges for field testing,</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design of bridge structures,</a:t>
            </a:r>
            <a:endParaRPr lang="pl-PL" sz="1800" b="0" strike="noStrike" spc="-1">
              <a:solidFill>
                <a:srgbClr val="000000"/>
              </a:solidFill>
              <a:latin typeface="Arial"/>
            </a:endParaRPr>
          </a:p>
          <a:p>
            <a:pPr marL="285840" indent="-285840">
              <a:lnSpc>
                <a:spcPct val="150000"/>
              </a:lnSpc>
              <a:buClr>
                <a:srgbClr val="000000"/>
              </a:buClr>
              <a:buFont typeface="Arial"/>
              <a:buChar char="•"/>
            </a:pPr>
            <a:r>
              <a:rPr lang="pl-PL" sz="1800" b="0" strike="noStrike" spc="-1">
                <a:solidFill>
                  <a:srgbClr val="000000"/>
                </a:solidFill>
                <a:latin typeface="Calibri"/>
                <a:ea typeface="DejaVu Sans"/>
              </a:rPr>
              <a:t>design of structural elements for laboratory test.</a:t>
            </a:r>
            <a:endParaRPr lang="pl-PL" sz="1800" b="0" strike="noStrike" spc="-1">
              <a:solidFill>
                <a:srgbClr val="000000"/>
              </a:solidFill>
              <a:latin typeface="Arial"/>
            </a:endParaRPr>
          </a:p>
        </p:txBody>
      </p:sp>
      <p:sp>
        <p:nvSpPr>
          <p:cNvPr id="2" name="PlaceHolder 1"/>
          <p:cNvSpPr>
            <a:spLocks noGrp="1"/>
          </p:cNvSpPr>
          <p:nvPr>
            <p:ph type="sldNum" idx="11"/>
          </p:nvPr>
        </p:nvSpPr>
        <p:spPr/>
        <p:txBody>
          <a:bodyPr/>
          <a:lstStyle/>
          <a:p>
            <a:fld id="{89B04753-1C37-4592-975B-40DEA4FBD060}" type="slidenum">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rostokąt 4"/>
          <p:cNvSpPr/>
          <p:nvPr/>
        </p:nvSpPr>
        <p:spPr>
          <a:xfrm>
            <a:off x="314280" y="65880"/>
            <a:ext cx="7702920" cy="94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Bridge FEM Analysis | ABAQUS &amp; SOFiSTiK </a:t>
            </a:r>
            <a:endParaRPr lang="pl-PL" sz="2800" b="0" strike="noStrike" spc="-1">
              <a:solidFill>
                <a:srgbClr val="000000"/>
              </a:solidFill>
              <a:latin typeface="Arial"/>
            </a:endParaRPr>
          </a:p>
          <a:p>
            <a:pPr>
              <a:lnSpc>
                <a:spcPct val="100000"/>
              </a:lnSpc>
            </a:pPr>
            <a:endParaRPr lang="pl-PL" sz="2800" b="0" strike="noStrike" spc="-1">
              <a:solidFill>
                <a:srgbClr val="000000"/>
              </a:solidFill>
              <a:latin typeface="Arial"/>
            </a:endParaRPr>
          </a:p>
        </p:txBody>
      </p:sp>
      <p:pic>
        <p:nvPicPr>
          <p:cNvPr id="312" name="Picture 10" descr="ABAQUS FEA Form - LaunchTech"/>
          <p:cNvPicPr/>
          <p:nvPr/>
        </p:nvPicPr>
        <p:blipFill>
          <a:blip r:embed="rId2"/>
          <a:stretch/>
        </p:blipFill>
        <p:spPr>
          <a:xfrm>
            <a:off x="4724640" y="5619600"/>
            <a:ext cx="2297160" cy="918360"/>
          </a:xfrm>
          <a:prstGeom prst="rect">
            <a:avLst/>
          </a:prstGeom>
          <a:ln w="0">
            <a:noFill/>
          </a:ln>
        </p:spPr>
      </p:pic>
      <p:sp>
        <p:nvSpPr>
          <p:cNvPr id="313" name="Prostokąt 9"/>
          <p:cNvSpPr/>
          <p:nvPr/>
        </p:nvSpPr>
        <p:spPr>
          <a:xfrm>
            <a:off x="153360" y="739440"/>
            <a:ext cx="7909200" cy="37476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314" name="Prostokąt 10"/>
          <p:cNvSpPr/>
          <p:nvPr/>
        </p:nvSpPr>
        <p:spPr>
          <a:xfrm>
            <a:off x="465840" y="738720"/>
            <a:ext cx="51732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1800" b="1" strike="noStrike" spc="-1">
                <a:solidFill>
                  <a:srgbClr val="222222"/>
                </a:solidFill>
                <a:latin typeface="Calibri"/>
                <a:ea typeface="Calibri"/>
              </a:rPr>
              <a:t>Advanced </a:t>
            </a:r>
            <a:r>
              <a:rPr lang="en-US" sz="1800" b="1" strike="noStrike" spc="-1">
                <a:solidFill>
                  <a:srgbClr val="222222"/>
                </a:solidFill>
                <a:latin typeface="Calibri"/>
                <a:ea typeface="Calibri"/>
              </a:rPr>
              <a:t>analysis of the tested </a:t>
            </a:r>
            <a:r>
              <a:rPr lang="pl-PL" sz="1800" b="1" strike="noStrike" spc="-1">
                <a:solidFill>
                  <a:srgbClr val="222222"/>
                </a:solidFill>
                <a:latin typeface="Calibri"/>
                <a:ea typeface="Calibri"/>
              </a:rPr>
              <a:t>FRP bridge elements</a:t>
            </a:r>
            <a:endParaRPr lang="pl-PL" sz="1800" b="0" strike="noStrike" spc="-1">
              <a:solidFill>
                <a:srgbClr val="000000"/>
              </a:solidFill>
              <a:latin typeface="Arial"/>
            </a:endParaRPr>
          </a:p>
        </p:txBody>
      </p:sp>
      <p:pic>
        <p:nvPicPr>
          <p:cNvPr id="315" name="Picture 16" descr="https://www.mostostal.waw.pl/cache/_ftp/zrownowazony_rozwoj/com_bridge/Combridge_Laboratorium_most_kompozytowy_1---w-1600.jpg"/>
          <p:cNvPicPr/>
          <p:nvPr/>
        </p:nvPicPr>
        <p:blipFill>
          <a:blip r:embed="rId3"/>
          <a:srcRect l="16681" t="6520" r="22441"/>
          <a:stretch/>
        </p:blipFill>
        <p:spPr>
          <a:xfrm>
            <a:off x="8102520" y="2909520"/>
            <a:ext cx="3354480" cy="3445560"/>
          </a:xfrm>
          <a:prstGeom prst="rect">
            <a:avLst/>
          </a:prstGeom>
          <a:ln w="0">
            <a:noFill/>
          </a:ln>
        </p:spPr>
      </p:pic>
      <p:pic>
        <p:nvPicPr>
          <p:cNvPr id="316" name="Obraz 8"/>
          <p:cNvPicPr/>
          <p:nvPr/>
        </p:nvPicPr>
        <p:blipFill>
          <a:blip r:embed="rId4"/>
          <a:stretch/>
        </p:blipFill>
        <p:spPr>
          <a:xfrm>
            <a:off x="8102160" y="851760"/>
            <a:ext cx="3610080" cy="1859760"/>
          </a:xfrm>
          <a:prstGeom prst="rect">
            <a:avLst/>
          </a:prstGeom>
          <a:ln w="0">
            <a:noFill/>
          </a:ln>
        </p:spPr>
      </p:pic>
      <p:pic>
        <p:nvPicPr>
          <p:cNvPr id="317" name="Obraz 316"/>
          <p:cNvPicPr/>
          <p:nvPr/>
        </p:nvPicPr>
        <p:blipFill>
          <a:blip r:embed="rId5"/>
          <a:stretch/>
        </p:blipFill>
        <p:spPr>
          <a:xfrm>
            <a:off x="180000" y="1256040"/>
            <a:ext cx="7660080" cy="4143960"/>
          </a:xfrm>
          <a:prstGeom prst="rect">
            <a:avLst/>
          </a:prstGeom>
          <a:ln w="0">
            <a:noFill/>
          </a:ln>
        </p:spPr>
      </p:pic>
      <p:sp>
        <p:nvSpPr>
          <p:cNvPr id="2" name="PlaceHolder 1"/>
          <p:cNvSpPr>
            <a:spLocks noGrp="1"/>
          </p:cNvSpPr>
          <p:nvPr>
            <p:ph type="sldNum" idx="11"/>
          </p:nvPr>
        </p:nvSpPr>
        <p:spPr/>
        <p:txBody>
          <a:bodyPr/>
          <a:lstStyle/>
          <a:p>
            <a:fld id="{B4E26103-32E7-4C0B-98FB-1953381B5084}" type="slidenum">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Obraz 1"/>
          <p:cNvPicPr/>
          <p:nvPr/>
        </p:nvPicPr>
        <p:blipFill>
          <a:blip r:embed="rId2"/>
          <a:stretch/>
        </p:blipFill>
        <p:spPr>
          <a:xfrm>
            <a:off x="300960" y="1259640"/>
            <a:ext cx="7780320" cy="4126680"/>
          </a:xfrm>
          <a:prstGeom prst="rect">
            <a:avLst/>
          </a:prstGeom>
          <a:ln w="0">
            <a:noFill/>
          </a:ln>
        </p:spPr>
      </p:pic>
      <p:sp>
        <p:nvSpPr>
          <p:cNvPr id="319" name="Prostokąt 4"/>
          <p:cNvSpPr/>
          <p:nvPr/>
        </p:nvSpPr>
        <p:spPr>
          <a:xfrm>
            <a:off x="314280" y="65880"/>
            <a:ext cx="7702920" cy="94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Bridge FEM Analysis | ABAQUS &amp; SOFiSTiK </a:t>
            </a:r>
            <a:endParaRPr lang="pl-PL" sz="2800" b="0" strike="noStrike" spc="-1">
              <a:solidFill>
                <a:srgbClr val="000000"/>
              </a:solidFill>
              <a:latin typeface="Arial"/>
            </a:endParaRPr>
          </a:p>
          <a:p>
            <a:pPr>
              <a:lnSpc>
                <a:spcPct val="100000"/>
              </a:lnSpc>
            </a:pPr>
            <a:endParaRPr lang="pl-PL" sz="2800" b="0" strike="noStrike" spc="-1">
              <a:solidFill>
                <a:srgbClr val="000000"/>
              </a:solidFill>
              <a:latin typeface="Arial"/>
            </a:endParaRPr>
          </a:p>
        </p:txBody>
      </p:sp>
      <p:pic>
        <p:nvPicPr>
          <p:cNvPr id="320" name="Obraz 5"/>
          <p:cNvPicPr/>
          <p:nvPr/>
        </p:nvPicPr>
        <p:blipFill>
          <a:blip r:embed="rId3"/>
          <a:stretch/>
        </p:blipFill>
        <p:spPr>
          <a:xfrm>
            <a:off x="8751960" y="4169160"/>
            <a:ext cx="3245760" cy="2051640"/>
          </a:xfrm>
          <a:prstGeom prst="rect">
            <a:avLst/>
          </a:prstGeom>
          <a:ln w="0">
            <a:noFill/>
          </a:ln>
        </p:spPr>
      </p:pic>
      <p:pic>
        <p:nvPicPr>
          <p:cNvPr id="321" name="Picture 6" descr="BIM Apps - SOFiSTiK Forum"/>
          <p:cNvPicPr/>
          <p:nvPr/>
        </p:nvPicPr>
        <p:blipFill>
          <a:blip r:embed="rId4"/>
          <a:stretch/>
        </p:blipFill>
        <p:spPr>
          <a:xfrm>
            <a:off x="4166280" y="5722560"/>
            <a:ext cx="2995920" cy="997920"/>
          </a:xfrm>
          <a:prstGeom prst="rect">
            <a:avLst/>
          </a:prstGeom>
          <a:ln w="0">
            <a:noFill/>
          </a:ln>
        </p:spPr>
      </p:pic>
      <p:sp>
        <p:nvSpPr>
          <p:cNvPr id="322" name="Prostokąt 7"/>
          <p:cNvSpPr/>
          <p:nvPr/>
        </p:nvSpPr>
        <p:spPr>
          <a:xfrm>
            <a:off x="153360" y="739440"/>
            <a:ext cx="7566120" cy="37476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323" name="Prostokąt 8"/>
          <p:cNvSpPr/>
          <p:nvPr/>
        </p:nvSpPr>
        <p:spPr>
          <a:xfrm>
            <a:off x="443880" y="738720"/>
            <a:ext cx="4619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1800" b="1" strike="noStrike" spc="-1">
                <a:solidFill>
                  <a:srgbClr val="222222"/>
                </a:solidFill>
                <a:latin typeface="Calibri"/>
                <a:ea typeface="Calibri"/>
              </a:rPr>
              <a:t>Bridge modeling &amp; design of elements for tests</a:t>
            </a:r>
            <a:endParaRPr lang="pl-PL" sz="1800" b="0" strike="noStrike" spc="-1">
              <a:solidFill>
                <a:srgbClr val="000000"/>
              </a:solidFill>
              <a:latin typeface="Arial"/>
            </a:endParaRPr>
          </a:p>
        </p:txBody>
      </p:sp>
      <p:pic>
        <p:nvPicPr>
          <p:cNvPr id="324" name="Obraz 2"/>
          <p:cNvPicPr/>
          <p:nvPr/>
        </p:nvPicPr>
        <p:blipFill>
          <a:blip r:embed="rId5"/>
          <a:stretch/>
        </p:blipFill>
        <p:spPr>
          <a:xfrm>
            <a:off x="8172360" y="1467360"/>
            <a:ext cx="3917160" cy="2406600"/>
          </a:xfrm>
          <a:prstGeom prst="rect">
            <a:avLst/>
          </a:prstGeom>
          <a:ln w="0">
            <a:noFill/>
          </a:ln>
        </p:spPr>
      </p:pic>
      <p:pic>
        <p:nvPicPr>
          <p:cNvPr id="325" name="Obraz 324"/>
          <p:cNvPicPr/>
          <p:nvPr/>
        </p:nvPicPr>
        <p:blipFill>
          <a:blip r:embed="rId6"/>
          <a:stretch/>
        </p:blipFill>
        <p:spPr>
          <a:xfrm>
            <a:off x="180000" y="1259640"/>
            <a:ext cx="7818120" cy="4140000"/>
          </a:xfrm>
          <a:prstGeom prst="rect">
            <a:avLst/>
          </a:prstGeom>
          <a:ln w="0">
            <a:noFill/>
          </a:ln>
        </p:spPr>
      </p:pic>
      <p:sp>
        <p:nvSpPr>
          <p:cNvPr id="2" name="PlaceHolder 1"/>
          <p:cNvSpPr>
            <a:spLocks noGrp="1"/>
          </p:cNvSpPr>
          <p:nvPr>
            <p:ph type="sldNum" idx="11"/>
          </p:nvPr>
        </p:nvSpPr>
        <p:spPr/>
        <p:txBody>
          <a:bodyPr/>
          <a:lstStyle/>
          <a:p>
            <a:fld id="{016469C2-8C9A-4962-9152-F6343F7B6917}" type="slidenum">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rostokąt 4"/>
          <p:cNvSpPr/>
          <p:nvPr/>
        </p:nvSpPr>
        <p:spPr>
          <a:xfrm>
            <a:off x="314280" y="65880"/>
            <a:ext cx="7702920" cy="94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2800" b="1" strike="noStrike" spc="-1">
                <a:solidFill>
                  <a:srgbClr val="000000"/>
                </a:solidFill>
                <a:latin typeface="arial"/>
                <a:ea typeface="DejaVu Sans"/>
              </a:rPr>
              <a:t>Bridge FEM Analysis | ABAQUS &amp; SOFiSTiK </a:t>
            </a:r>
            <a:endParaRPr lang="pl-PL" sz="2800" b="0" strike="noStrike" spc="-1">
              <a:solidFill>
                <a:srgbClr val="000000"/>
              </a:solidFill>
              <a:latin typeface="Arial"/>
            </a:endParaRPr>
          </a:p>
          <a:p>
            <a:pPr>
              <a:lnSpc>
                <a:spcPct val="100000"/>
              </a:lnSpc>
            </a:pPr>
            <a:endParaRPr lang="pl-PL" sz="2800" b="0" strike="noStrike" spc="-1">
              <a:solidFill>
                <a:srgbClr val="000000"/>
              </a:solidFill>
              <a:latin typeface="Arial"/>
            </a:endParaRPr>
          </a:p>
        </p:txBody>
      </p:sp>
      <p:sp>
        <p:nvSpPr>
          <p:cNvPr id="327" name="Prostokąt 8"/>
          <p:cNvSpPr/>
          <p:nvPr/>
        </p:nvSpPr>
        <p:spPr>
          <a:xfrm>
            <a:off x="153360" y="739440"/>
            <a:ext cx="9298080" cy="374760"/>
          </a:xfrm>
          <a:prstGeom prst="rect">
            <a:avLst/>
          </a:prstGeom>
          <a:gradFill rotWithShape="0">
            <a:gsLst>
              <a:gs pos="0">
                <a:srgbClr val="FFF2CC"/>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pl-PL" sz="1800" b="0" strike="noStrike" spc="-1">
              <a:solidFill>
                <a:schemeClr val="lt1"/>
              </a:solidFill>
              <a:latin typeface="Calibri"/>
              <a:ea typeface="DejaVu Sans"/>
            </a:endParaRPr>
          </a:p>
        </p:txBody>
      </p:sp>
      <p:sp>
        <p:nvSpPr>
          <p:cNvPr id="328" name="Prostokąt 9"/>
          <p:cNvSpPr/>
          <p:nvPr/>
        </p:nvSpPr>
        <p:spPr>
          <a:xfrm>
            <a:off x="457560" y="738720"/>
            <a:ext cx="23032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pl-PL" sz="1800" b="1" strike="noStrike" spc="-1">
                <a:solidFill>
                  <a:srgbClr val="000000"/>
                </a:solidFill>
                <a:latin typeface="Calibri"/>
                <a:ea typeface="DejaVu Sans"/>
              </a:rPr>
              <a:t>Scientific publications:</a:t>
            </a:r>
            <a:endParaRPr lang="pl-PL" sz="1800" b="0" strike="noStrike" spc="-1">
              <a:solidFill>
                <a:srgbClr val="000000"/>
              </a:solidFill>
              <a:latin typeface="Arial"/>
            </a:endParaRPr>
          </a:p>
        </p:txBody>
      </p:sp>
      <p:sp>
        <p:nvSpPr>
          <p:cNvPr id="329" name="Prostokąt 10"/>
          <p:cNvSpPr/>
          <p:nvPr/>
        </p:nvSpPr>
        <p:spPr>
          <a:xfrm>
            <a:off x="627120" y="1258200"/>
            <a:ext cx="11479320" cy="465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25000"/>
              </a:lnSpc>
              <a:spcAft>
                <a:spcPts val="799"/>
              </a:spcAft>
              <a:buClr>
                <a:srgbClr val="222222"/>
              </a:buClr>
              <a:buFont typeface="Calibri Light"/>
              <a:buAutoNum type="arabicPeriod"/>
            </a:pPr>
            <a:r>
              <a:rPr lang="pl-PL" sz="1600" b="0" strike="noStrike" cap="all" spc="-1">
                <a:solidFill>
                  <a:srgbClr val="222222"/>
                </a:solidFill>
                <a:latin typeface="Calibri "/>
                <a:ea typeface="Calibri"/>
              </a:rPr>
              <a:t>Kulpa M., </a:t>
            </a:r>
            <a:r>
              <a:rPr lang="en-US" sz="1600" b="0" strike="noStrike" cap="all" spc="-1">
                <a:solidFill>
                  <a:srgbClr val="222222"/>
                </a:solidFill>
                <a:latin typeface="Calibri "/>
                <a:ea typeface="Calibri"/>
              </a:rPr>
              <a:t>Howiacki</a:t>
            </a:r>
            <a:r>
              <a:rPr lang="pl-PL" sz="1600" b="0" strike="noStrike" cap="all" spc="-1">
                <a:solidFill>
                  <a:srgbClr val="222222"/>
                </a:solidFill>
                <a:latin typeface="Calibri "/>
                <a:ea typeface="Calibri"/>
              </a:rPr>
              <a:t> T., Wiater A., Siwowski T., Sieńko R.: </a:t>
            </a:r>
            <a:r>
              <a:rPr lang="pl-PL" sz="1600" b="0" strike="noStrike" spc="-1">
                <a:solidFill>
                  <a:srgbClr val="222222"/>
                </a:solidFill>
                <a:latin typeface="Calibri "/>
                <a:ea typeface="Calibri"/>
              </a:rPr>
              <a:t>Strain and displacement measurement based on distributed fibre optic sensing (DFOS) system integrated with FRP composite sandwich panel,</a:t>
            </a:r>
            <a:r>
              <a:rPr lang="pl-PL" sz="1600" b="0" i="1" strike="noStrike" spc="-1">
                <a:solidFill>
                  <a:srgbClr val="222222"/>
                </a:solidFill>
                <a:latin typeface="Calibri "/>
                <a:ea typeface="Calibri"/>
              </a:rPr>
              <a:t> Measurement</a:t>
            </a:r>
            <a:r>
              <a:rPr lang="pl-PL" sz="1600" b="0" strike="noStrike" spc="-1">
                <a:solidFill>
                  <a:srgbClr val="222222"/>
                </a:solidFill>
                <a:latin typeface="Calibri "/>
                <a:ea typeface="Calibri"/>
              </a:rPr>
              <a:t>, 2021.</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en-GB" sz="1600" b="0" strike="noStrike" cap="all" spc="-1">
                <a:solidFill>
                  <a:srgbClr val="222222"/>
                </a:solidFill>
                <a:latin typeface="Calibri "/>
                <a:ea typeface="Calibri"/>
              </a:rPr>
              <a:t>Siwowski</a:t>
            </a:r>
            <a:r>
              <a:rPr lang="pl-PL" sz="1600" b="0" strike="noStrike" spc="-1">
                <a:solidFill>
                  <a:srgbClr val="222222"/>
                </a:solidFill>
                <a:latin typeface="Calibri "/>
                <a:ea typeface="Calibri"/>
              </a:rPr>
              <a:t> T.</a:t>
            </a:r>
            <a:r>
              <a:rPr lang="en-GB" sz="1600" b="0" strike="noStrike" spc="-1">
                <a:solidFill>
                  <a:srgbClr val="222222"/>
                </a:solidFill>
                <a:latin typeface="Calibri "/>
                <a:ea typeface="Calibri"/>
              </a:rPr>
              <a:t>, </a:t>
            </a:r>
            <a:r>
              <a:rPr lang="en-GB" sz="1600" b="0" strike="noStrike" cap="all" spc="-1">
                <a:solidFill>
                  <a:srgbClr val="222222"/>
                </a:solidFill>
                <a:latin typeface="Calibri "/>
                <a:ea typeface="Calibri"/>
              </a:rPr>
              <a:t>Rajchel</a:t>
            </a:r>
            <a:r>
              <a:rPr lang="pl-PL" sz="1600" b="0" strike="noStrike" cap="all" spc="-1">
                <a:solidFill>
                  <a:srgbClr val="222222"/>
                </a:solidFill>
                <a:latin typeface="Calibri "/>
                <a:ea typeface="Calibri"/>
              </a:rPr>
              <a:t> M.</a:t>
            </a:r>
            <a:r>
              <a:rPr lang="en-GB" sz="1600" b="0" strike="noStrike" cap="all" spc="-1">
                <a:solidFill>
                  <a:srgbClr val="222222"/>
                </a:solidFill>
                <a:latin typeface="Calibri "/>
                <a:ea typeface="Calibri"/>
              </a:rPr>
              <a:t>, Howiacki</a:t>
            </a:r>
            <a:r>
              <a:rPr lang="pl-PL" sz="1600" b="0" strike="noStrike" cap="all" spc="-1">
                <a:solidFill>
                  <a:srgbClr val="222222"/>
                </a:solidFill>
                <a:latin typeface="Calibri "/>
                <a:ea typeface="Calibri"/>
              </a:rPr>
              <a:t> T.</a:t>
            </a:r>
            <a:r>
              <a:rPr lang="en-GB" sz="1600" b="0" strike="noStrike" cap="all" spc="-1">
                <a:solidFill>
                  <a:srgbClr val="222222"/>
                </a:solidFill>
                <a:latin typeface="Calibri "/>
                <a:ea typeface="Calibri"/>
              </a:rPr>
              <a:t>, Sieńko</a:t>
            </a:r>
            <a:r>
              <a:rPr lang="pl-PL" sz="1600" b="0" strike="noStrike" cap="all" spc="-1">
                <a:solidFill>
                  <a:srgbClr val="222222"/>
                </a:solidFill>
                <a:latin typeface="Calibri "/>
                <a:ea typeface="Calibri"/>
              </a:rPr>
              <a:t> R.</a:t>
            </a:r>
            <a:r>
              <a:rPr lang="en-GB" sz="1600" b="0" strike="noStrike" cap="all" spc="-1">
                <a:solidFill>
                  <a:srgbClr val="222222"/>
                </a:solidFill>
                <a:latin typeface="Calibri "/>
                <a:ea typeface="Calibri"/>
              </a:rPr>
              <a:t>, Bednarski</a:t>
            </a:r>
            <a:r>
              <a:rPr lang="pl-PL" sz="1600" b="0" strike="noStrike" cap="all" spc="-1">
                <a:solidFill>
                  <a:srgbClr val="222222"/>
                </a:solidFill>
                <a:latin typeface="Calibri "/>
                <a:ea typeface="Calibri"/>
              </a:rPr>
              <a:t> Ł</a:t>
            </a:r>
            <a:r>
              <a:rPr lang="pl-PL" sz="1600" b="0" strike="noStrike" spc="-1">
                <a:solidFill>
                  <a:srgbClr val="222222"/>
                </a:solidFill>
                <a:latin typeface="Calibri "/>
                <a:ea typeface="Calibri"/>
              </a:rPr>
              <a:t>.: </a:t>
            </a:r>
            <a:r>
              <a:rPr lang="en-GB" sz="1600" b="0" strike="noStrike" spc="-1">
                <a:solidFill>
                  <a:srgbClr val="222222"/>
                </a:solidFill>
                <a:latin typeface="Calibri "/>
                <a:ea typeface="Calibri"/>
              </a:rPr>
              <a:t>Distributed fibre optic sensors in FRP composite bridge monitoring: Validation through proof load tests,</a:t>
            </a:r>
            <a:r>
              <a:rPr lang="pl-PL" sz="1600" b="0" strike="noStrike" spc="-1">
                <a:solidFill>
                  <a:srgbClr val="222222"/>
                </a:solidFill>
                <a:latin typeface="Calibri "/>
                <a:ea typeface="Calibri"/>
              </a:rPr>
              <a:t> </a:t>
            </a:r>
            <a:r>
              <a:rPr lang="en-GB" sz="1600" b="0" i="1" strike="noStrike" spc="-1">
                <a:solidFill>
                  <a:srgbClr val="222222"/>
                </a:solidFill>
                <a:latin typeface="Calibri "/>
                <a:ea typeface="Calibri"/>
              </a:rPr>
              <a:t>Engineering Structures</a:t>
            </a:r>
            <a:r>
              <a:rPr lang="en-GB" sz="1600" b="0" strike="noStrike" spc="-1">
                <a:solidFill>
                  <a:srgbClr val="222222"/>
                </a:solidFill>
                <a:latin typeface="Calibri "/>
                <a:ea typeface="Calibri"/>
              </a:rPr>
              <a:t>,</a:t>
            </a:r>
            <a:r>
              <a:rPr lang="pl-PL" sz="1600" b="0" strike="noStrike" spc="-1">
                <a:solidFill>
                  <a:srgbClr val="222222"/>
                </a:solidFill>
                <a:latin typeface="Calibri "/>
                <a:ea typeface="Calibri"/>
              </a:rPr>
              <a:t> </a:t>
            </a:r>
            <a:r>
              <a:rPr lang="en-GB" sz="1600" b="0" strike="noStrike" spc="-1">
                <a:solidFill>
                  <a:srgbClr val="222222"/>
                </a:solidFill>
                <a:latin typeface="Calibri "/>
                <a:ea typeface="Calibri"/>
              </a:rPr>
              <a:t>2021</a:t>
            </a:r>
            <a:r>
              <a:rPr lang="pl-PL" sz="1600" b="0" strike="noStrike" spc="-1">
                <a:solidFill>
                  <a:srgbClr val="222222"/>
                </a:solidFill>
                <a:latin typeface="Calibri "/>
                <a:ea typeface="Calibri"/>
              </a:rPr>
              <a:t>.</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cap="all" spc="-1">
                <a:solidFill>
                  <a:srgbClr val="222222"/>
                </a:solidFill>
                <a:latin typeface="Calibri "/>
                <a:ea typeface="Calibri"/>
              </a:rPr>
              <a:t>Siwowski T., Rajchel M., Wlasak L.: </a:t>
            </a:r>
            <a:r>
              <a:rPr lang="pl-PL" sz="1600" b="0" strike="noStrike" spc="-1">
                <a:solidFill>
                  <a:srgbClr val="222222"/>
                </a:solidFill>
                <a:latin typeface="Calibri "/>
                <a:ea typeface="Calibri"/>
              </a:rPr>
              <a:t>Experimental study on static and dynamic performance of a novel GFRP bridge girder, </a:t>
            </a:r>
            <a:r>
              <a:rPr lang="pl-PL" sz="1600" b="0" i="1" strike="noStrike" spc="-1">
                <a:solidFill>
                  <a:srgbClr val="222222"/>
                </a:solidFill>
                <a:latin typeface="Calibri "/>
                <a:ea typeface="Calibri"/>
              </a:rPr>
              <a:t>Composite Structures, </a:t>
            </a:r>
            <a:r>
              <a:rPr lang="pl-PL" sz="1600" b="0" strike="noStrike" spc="-1">
                <a:solidFill>
                  <a:srgbClr val="222222"/>
                </a:solidFill>
                <a:latin typeface="Calibri "/>
                <a:ea typeface="Calibri"/>
              </a:rPr>
              <a:t>2021.</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cap="all" spc="-1">
                <a:solidFill>
                  <a:srgbClr val="222222"/>
                </a:solidFill>
                <a:latin typeface="Calibri "/>
                <a:ea typeface="Calibri"/>
              </a:rPr>
              <a:t>Siwowski T., Rajchel M., Kulpa M.: </a:t>
            </a:r>
            <a:r>
              <a:rPr lang="pl-PL" sz="1600" b="0" strike="noStrike" spc="-1">
                <a:solidFill>
                  <a:srgbClr val="222222"/>
                </a:solidFill>
                <a:latin typeface="Calibri "/>
                <a:ea typeface="Calibri"/>
              </a:rPr>
              <a:t>Design and field evaluation of a hybrid FRP composite – Lightweight concrete road bridge, </a:t>
            </a:r>
            <a:r>
              <a:rPr lang="pl-PL" sz="1600" b="0" i="1" strike="noStrike" spc="-1">
                <a:solidFill>
                  <a:srgbClr val="222222"/>
                </a:solidFill>
                <a:latin typeface="Calibri "/>
                <a:ea typeface="Calibri"/>
              </a:rPr>
              <a:t>Composite Structures</a:t>
            </a:r>
            <a:r>
              <a:rPr lang="pl-PL" sz="1600" b="0" strike="noStrike" spc="-1">
                <a:solidFill>
                  <a:srgbClr val="222222"/>
                </a:solidFill>
                <a:latin typeface="Calibri "/>
                <a:ea typeface="Calibri"/>
              </a:rPr>
              <a:t>, 2019.</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cap="all" spc="-1">
                <a:solidFill>
                  <a:srgbClr val="222222"/>
                </a:solidFill>
                <a:latin typeface="Calibri "/>
                <a:ea typeface="Calibri"/>
              </a:rPr>
              <a:t>Siwowski T., Kulpa M., Rajchel M., Poneta P.: </a:t>
            </a:r>
            <a:r>
              <a:rPr lang="pl-PL" sz="1600" b="0" strike="noStrike" spc="-1">
                <a:solidFill>
                  <a:srgbClr val="222222"/>
                </a:solidFill>
                <a:latin typeface="Calibri "/>
                <a:ea typeface="Calibri"/>
              </a:rPr>
              <a:t>Design, manufacturing and </a:t>
            </a:r>
            <a:r>
              <a:rPr lang="en-US" sz="1600" b="0" strike="noStrike" spc="-1">
                <a:solidFill>
                  <a:srgbClr val="222222"/>
                </a:solidFill>
                <a:latin typeface="Calibri "/>
                <a:ea typeface="Calibri"/>
              </a:rPr>
              <a:t>structural</a:t>
            </a:r>
            <a:r>
              <a:rPr lang="pl-PL" sz="1600" b="0" strike="noStrike" spc="-1">
                <a:solidFill>
                  <a:srgbClr val="222222"/>
                </a:solidFill>
                <a:latin typeface="Calibri "/>
                <a:ea typeface="Calibri"/>
              </a:rPr>
              <a:t> testing of all-composite FRP bridge girder, </a:t>
            </a:r>
            <a:r>
              <a:rPr lang="pl-PL" sz="1600" b="0" i="1" strike="noStrike" spc="-1">
                <a:solidFill>
                  <a:srgbClr val="222222"/>
                </a:solidFill>
                <a:latin typeface="Calibri "/>
                <a:ea typeface="Calibri"/>
              </a:rPr>
              <a:t>Composite Structures</a:t>
            </a:r>
            <a:r>
              <a:rPr lang="pl-PL" sz="1600" b="0" strike="noStrike" spc="-1">
                <a:solidFill>
                  <a:srgbClr val="222222"/>
                </a:solidFill>
                <a:latin typeface="Calibri "/>
                <a:ea typeface="Calibri"/>
              </a:rPr>
              <a:t>, 2018.</a:t>
            </a:r>
            <a:endParaRPr lang="pl-PL" sz="1600" b="0" strike="noStrike" spc="-1">
              <a:solidFill>
                <a:srgbClr val="000000"/>
              </a:solidFill>
              <a:latin typeface="Arial"/>
            </a:endParaRPr>
          </a:p>
          <a:p>
            <a:pPr marL="343080" indent="-343080">
              <a:lnSpc>
                <a:spcPct val="125000"/>
              </a:lnSpc>
              <a:spcAft>
                <a:spcPts val="799"/>
              </a:spcAft>
              <a:buClr>
                <a:srgbClr val="222222"/>
              </a:buClr>
              <a:buFont typeface="Calibri Light"/>
              <a:buAutoNum type="arabicPeriod"/>
            </a:pPr>
            <a:r>
              <a:rPr lang="pl-PL" sz="1600" b="0" strike="noStrike" spc="-1">
                <a:solidFill>
                  <a:srgbClr val="222222"/>
                </a:solidFill>
                <a:latin typeface="Calibri "/>
                <a:ea typeface="Calibri"/>
              </a:rPr>
              <a:t>RAJCHEL M., SIWOWSKI T.: Static, fatigue and dynamic tests of the </a:t>
            </a:r>
            <a:r>
              <a:rPr lang="en-US" sz="1600" b="0" strike="noStrike" spc="-1">
                <a:solidFill>
                  <a:srgbClr val="222222"/>
                </a:solidFill>
                <a:latin typeface="Calibri "/>
                <a:ea typeface="Calibri"/>
              </a:rPr>
              <a:t>full-scale</a:t>
            </a:r>
            <a:r>
              <a:rPr lang="pl-PL" sz="1600" b="0" strike="noStrike" spc="-1">
                <a:solidFill>
                  <a:srgbClr val="222222"/>
                </a:solidFill>
                <a:latin typeface="Calibri "/>
                <a:ea typeface="Calibri"/>
              </a:rPr>
              <a:t> hybrid „</a:t>
            </a:r>
            <a:r>
              <a:rPr lang="en-US" sz="1600" b="0" strike="noStrike" spc="-1">
                <a:solidFill>
                  <a:srgbClr val="222222"/>
                </a:solidFill>
                <a:latin typeface="Calibri "/>
                <a:ea typeface="Calibri"/>
              </a:rPr>
              <a:t>FRP Composite – Concrete”</a:t>
            </a:r>
            <a:r>
              <a:rPr lang="pl-PL" sz="1600" b="0" strike="noStrike" spc="-1">
                <a:solidFill>
                  <a:srgbClr val="222222"/>
                </a:solidFill>
                <a:latin typeface="Calibri "/>
                <a:ea typeface="Calibri"/>
              </a:rPr>
              <a:t> bridge girder, Proceedings of  </a:t>
            </a:r>
            <a:r>
              <a:rPr lang="en-US" sz="1600" b="0" strike="noStrike" spc="-1">
                <a:solidFill>
                  <a:srgbClr val="222222"/>
                </a:solidFill>
                <a:latin typeface="Calibri "/>
                <a:ea typeface="Calibri"/>
              </a:rPr>
              <a:t>Lightweight Structures in Civil Engineering</a:t>
            </a:r>
            <a:r>
              <a:rPr lang="pl-PL" sz="1600" b="0" strike="noStrike" spc="-1">
                <a:solidFill>
                  <a:srgbClr val="222222"/>
                </a:solidFill>
                <a:latin typeface="Calibri "/>
                <a:ea typeface="Calibri"/>
              </a:rPr>
              <a:t>, Olsztyn 2016.</a:t>
            </a:r>
            <a:endParaRPr lang="pl-PL" sz="1600" b="0" strike="noStrike" spc="-1">
              <a:solidFill>
                <a:srgbClr val="000000"/>
              </a:solidFill>
              <a:latin typeface="Arial"/>
            </a:endParaRPr>
          </a:p>
          <a:p>
            <a:pPr marL="343080" indent="-343080">
              <a:lnSpc>
                <a:spcPct val="125000"/>
              </a:lnSpc>
              <a:spcAft>
                <a:spcPts val="799"/>
              </a:spcAft>
              <a:buClr>
                <a:srgbClr val="000000"/>
              </a:buClr>
              <a:buFont typeface="Calibri Light"/>
              <a:buAutoNum type="arabicPeriod"/>
            </a:pPr>
            <a:r>
              <a:rPr lang="pl-PL" sz="1600" b="0" strike="noStrike" spc="-1">
                <a:solidFill>
                  <a:srgbClr val="000000"/>
                </a:solidFill>
                <a:latin typeface="Calibri "/>
                <a:ea typeface="Calibri"/>
              </a:rPr>
              <a:t>WNĘK M.: </a:t>
            </a:r>
            <a:r>
              <a:rPr lang="en-US" sz="1600" b="0" strike="noStrike" spc="-1">
                <a:solidFill>
                  <a:srgbClr val="000000"/>
                </a:solidFill>
                <a:latin typeface="Calibri "/>
                <a:ea typeface="Calibri"/>
              </a:rPr>
              <a:t>Analysis possibilitys of using a wind turbine blade as a girder in footbridge</a:t>
            </a:r>
            <a:r>
              <a:rPr lang="pl-PL" sz="1600" b="0" i="1" strike="noStrike" spc="-1">
                <a:solidFill>
                  <a:srgbClr val="000000"/>
                </a:solidFill>
                <a:latin typeface="Calibri "/>
                <a:ea typeface="Calibri"/>
              </a:rPr>
              <a:t>, Master's thesis, </a:t>
            </a:r>
            <a:r>
              <a:rPr lang="pl-PL" sz="1600" b="0" strike="noStrike" spc="-1">
                <a:solidFill>
                  <a:srgbClr val="000000"/>
                </a:solidFill>
                <a:latin typeface="Calibri "/>
                <a:ea typeface="Calibri"/>
              </a:rPr>
              <a:t>2020</a:t>
            </a:r>
            <a:r>
              <a:rPr lang="pl-PL" sz="1600" b="0" i="1" strike="noStrike" spc="-1">
                <a:solidFill>
                  <a:srgbClr val="000000"/>
                </a:solidFill>
                <a:latin typeface="Calibri "/>
                <a:ea typeface="Calibri"/>
              </a:rPr>
              <a:t> </a:t>
            </a:r>
            <a:r>
              <a:rPr lang="pl-PL" sz="1600" b="0" strike="noStrike" spc="-1">
                <a:solidFill>
                  <a:srgbClr val="222222"/>
                </a:solidFill>
                <a:latin typeface="Calibri "/>
                <a:ea typeface="Calibri"/>
              </a:rPr>
              <a:t>(in Polish).</a:t>
            </a:r>
            <a:endParaRPr lang="pl-PL" sz="1600" b="0" strike="noStrike" spc="-1">
              <a:solidFill>
                <a:srgbClr val="000000"/>
              </a:solidFill>
              <a:latin typeface="Arial"/>
            </a:endParaRPr>
          </a:p>
        </p:txBody>
      </p:sp>
      <p:sp>
        <p:nvSpPr>
          <p:cNvPr id="2" name="PlaceHolder 1"/>
          <p:cNvSpPr>
            <a:spLocks noGrp="1"/>
          </p:cNvSpPr>
          <p:nvPr>
            <p:ph type="sldNum" idx="11"/>
          </p:nvPr>
        </p:nvSpPr>
        <p:spPr/>
        <p:txBody>
          <a:bodyPr/>
          <a:lstStyle/>
          <a:p>
            <a:fld id="{026ABE3B-A9FC-4525-B771-F0BD7624C4AE}" type="slidenum">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838080" y="365040"/>
            <a:ext cx="10514520" cy="1324800"/>
          </a:xfrm>
          <a:prstGeom prst="rect">
            <a:avLst/>
          </a:prstGeom>
          <a:gradFill rotWithShape="0">
            <a:gsLst>
              <a:gs pos="0">
                <a:srgbClr val="FFF6DB"/>
              </a:gs>
              <a:gs pos="100000">
                <a:srgbClr val="FAD25C"/>
              </a:gs>
            </a:gsLst>
            <a:path path="circle">
              <a:fillToRect l="50000" t="50000" r="50000" b="50000"/>
            </a:path>
          </a:gradFill>
          <a:ln w="0">
            <a:noFill/>
          </a:ln>
        </p:spPr>
        <p:txBody>
          <a:bodyPr lIns="90000" tIns="45000" rIns="90000" bIns="45000" anchor="ctr">
            <a:normAutofit/>
          </a:bodyPr>
          <a:lstStyle/>
          <a:p>
            <a:pPr indent="0">
              <a:lnSpc>
                <a:spcPct val="90000"/>
              </a:lnSpc>
              <a:buNone/>
              <a:tabLst>
                <a:tab pos="0" algn="l"/>
              </a:tabLst>
            </a:pPr>
            <a:r>
              <a:rPr lang="pl-PL" sz="4400" b="0" strike="noStrike" spc="-1">
                <a:solidFill>
                  <a:schemeClr val="dk1"/>
                </a:solidFill>
                <a:latin typeface="Calibri"/>
                <a:ea typeface="Calibri"/>
              </a:rPr>
              <a:t>Application of CAx in the future?</a:t>
            </a:r>
            <a:endParaRPr lang="pl-PL" sz="4400" b="0" strike="noStrike" spc="-1">
              <a:solidFill>
                <a:srgbClr val="000000"/>
              </a:solidFill>
              <a:latin typeface="Arial"/>
            </a:endParaRPr>
          </a:p>
        </p:txBody>
      </p:sp>
      <p:sp>
        <p:nvSpPr>
          <p:cNvPr id="331" name="PlaceHolder 2"/>
          <p:cNvSpPr>
            <a:spLocks noGrp="1"/>
          </p:cNvSpPr>
          <p:nvPr>
            <p:ph/>
          </p:nvPr>
        </p:nvSpPr>
        <p:spPr>
          <a:xfrm>
            <a:off x="616680" y="2130480"/>
            <a:ext cx="8050680" cy="4682160"/>
          </a:xfrm>
          <a:prstGeom prst="rect">
            <a:avLst/>
          </a:prstGeom>
          <a:noFill/>
          <a:ln w="0">
            <a:noFill/>
          </a:ln>
        </p:spPr>
        <p:txBody>
          <a:bodyPr lIns="90000" tIns="45000" rIns="90000" bIns="45000" anchor="t">
            <a:noAutofit/>
          </a:bodyPr>
          <a:lstStyle/>
          <a:p>
            <a:pPr marL="457200" indent="-419040">
              <a:lnSpc>
                <a:spcPct val="90000"/>
              </a:lnSpc>
              <a:spcBef>
                <a:spcPts val="1001"/>
              </a:spcBef>
              <a:buClr>
                <a:srgbClr val="000000"/>
              </a:buClr>
              <a:buFont typeface="Arial"/>
              <a:buAutoNum type="arabicPeriod"/>
            </a:pPr>
            <a:r>
              <a:rPr lang="pl-PL" sz="3000" b="0" strike="noStrike" spc="-1">
                <a:solidFill>
                  <a:schemeClr val="dk1"/>
                </a:solidFill>
                <a:latin typeface="Calibri"/>
                <a:ea typeface="Calibri"/>
              </a:rPr>
              <a:t>Prefabrication, modular construction</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Advanced building materials</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3D printing, additive manufacturing</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Autonomous construction, IoT</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Augmented reality, virtualization</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Big data, predictive analytics, AI</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Wireless monitoring, connected equipment</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Cloud computing, real time collaboration</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3D scanning , photogrammetry</a:t>
            </a:r>
            <a:endParaRPr lang="pl-PL" sz="3000" b="0" strike="noStrike" spc="-1">
              <a:solidFill>
                <a:srgbClr val="000000"/>
              </a:solidFill>
              <a:latin typeface="Arial"/>
            </a:endParaRPr>
          </a:p>
          <a:p>
            <a:pPr marL="457200" indent="-419040">
              <a:lnSpc>
                <a:spcPct val="90000"/>
              </a:lnSpc>
              <a:buClr>
                <a:srgbClr val="000000"/>
              </a:buClr>
              <a:buFont typeface="Arial"/>
              <a:buAutoNum type="arabicPeriod"/>
            </a:pPr>
            <a:r>
              <a:rPr lang="pl-PL" sz="3000" b="0" strike="noStrike" spc="-1">
                <a:solidFill>
                  <a:schemeClr val="dk1"/>
                </a:solidFill>
                <a:latin typeface="Calibri"/>
                <a:ea typeface="Calibri"/>
              </a:rPr>
              <a:t>Building Information Modeling, CIM</a:t>
            </a:r>
            <a:endParaRPr lang="pl-PL" sz="3000" b="0" strike="noStrike" spc="-1">
              <a:solidFill>
                <a:srgbClr val="000000"/>
              </a:solidFill>
              <a:latin typeface="Arial"/>
            </a:endParaRPr>
          </a:p>
        </p:txBody>
      </p:sp>
      <p:sp>
        <p:nvSpPr>
          <p:cNvPr id="332" name="Google Shape;201;g1d7212a8ee4_0_ 2"/>
          <p:cNvSpPr/>
          <p:nvPr/>
        </p:nvSpPr>
        <p:spPr>
          <a:xfrm>
            <a:off x="8519400" y="2296440"/>
            <a:ext cx="2998800" cy="140220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pl-PL" sz="2000" b="0" strike="noStrike" spc="-1">
                <a:solidFill>
                  <a:srgbClr val="FF0000"/>
                </a:solidFill>
                <a:latin typeface="Arial"/>
                <a:ea typeface="Arial"/>
              </a:rPr>
              <a:t>Discussion:</a:t>
            </a:r>
            <a:br>
              <a:rPr sz="2000"/>
            </a:br>
            <a:r>
              <a:rPr lang="pl-PL" sz="2000" b="0" strike="noStrike" spc="-1">
                <a:solidFill>
                  <a:srgbClr val="FF0000"/>
                </a:solidFill>
                <a:latin typeface="Arial"/>
                <a:ea typeface="Arial"/>
              </a:rPr>
              <a:t>Link to an on-line collaboration tools</a:t>
            </a:r>
            <a:endParaRPr lang="pl-PL" sz="2000" b="0" strike="noStrike" spc="-1">
              <a:solidFill>
                <a:srgbClr val="000000"/>
              </a:solidFill>
              <a:latin typeface="Arial"/>
            </a:endParaRPr>
          </a:p>
          <a:p>
            <a:pPr>
              <a:lnSpc>
                <a:spcPct val="100000"/>
              </a:lnSpc>
              <a:tabLst>
                <a:tab pos="0" algn="l"/>
              </a:tabLst>
            </a:pPr>
            <a:r>
              <a:rPr lang="pl-PL" sz="2000" b="0" strike="noStrike" spc="-1">
                <a:solidFill>
                  <a:srgbClr val="FF0000"/>
                </a:solidFill>
                <a:latin typeface="Arial"/>
                <a:ea typeface="Arial"/>
              </a:rPr>
              <a:t>added by a teacher</a:t>
            </a:r>
            <a:endParaRPr lang="pl-PL" sz="2000" b="0" strike="noStrike" spc="-1">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06;p12"/>
          <p:cNvPicPr/>
          <p:nvPr/>
        </p:nvPicPr>
        <p:blipFill>
          <a:blip r:embed="rId2"/>
          <a:stretch/>
        </p:blipFill>
        <p:spPr>
          <a:xfrm>
            <a:off x="0" y="228960"/>
            <a:ext cx="12191040" cy="6399000"/>
          </a:xfrm>
          <a:prstGeom prst="rect">
            <a:avLst/>
          </a:prstGeom>
          <a:ln w="0">
            <a:noFill/>
          </a:ln>
        </p:spPr>
      </p:pic>
      <p:sp>
        <p:nvSpPr>
          <p:cNvPr id="334" name="Google Shape;207;p 2"/>
          <p:cNvSpPr/>
          <p:nvPr/>
        </p:nvSpPr>
        <p:spPr>
          <a:xfrm>
            <a:off x="894600" y="6564960"/>
            <a:ext cx="10368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1800" b="0" strike="noStrike" spc="-1">
                <a:solidFill>
                  <a:srgbClr val="000000"/>
                </a:solidFill>
                <a:latin typeface="Calibri"/>
                <a:ea typeface="Calibri"/>
              </a:rPr>
              <a:t>Source: www.weforum.org/agenda/2018/06/construction-industry-future-scenarios-labour-technology</a:t>
            </a:r>
            <a:endParaRPr lang="pl-PL" sz="1800" b="0" strike="noStrike" spc="-1">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 name="Rectangle 9"/>
          <p:cNvSpPr/>
          <p:nvPr/>
        </p:nvSpPr>
        <p:spPr>
          <a:xfrm>
            <a:off x="0" y="0"/>
            <a:ext cx="12190680" cy="68508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336" name="Rectangle 11"/>
          <p:cNvSpPr/>
          <p:nvPr/>
        </p:nvSpPr>
        <p:spPr>
          <a:xfrm>
            <a:off x="360" y="0"/>
            <a:ext cx="12190680" cy="6856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337" name="PlaceHolder 1"/>
          <p:cNvSpPr>
            <a:spLocks noGrp="1"/>
          </p:cNvSpPr>
          <p:nvPr>
            <p:ph type="title"/>
          </p:nvPr>
        </p:nvSpPr>
        <p:spPr>
          <a:xfrm>
            <a:off x="6590520" y="4267800"/>
            <a:ext cx="4804920" cy="1296000"/>
          </a:xfrm>
          <a:prstGeom prst="rect">
            <a:avLst/>
          </a:prstGeom>
          <a:noFill/>
          <a:ln w="0">
            <a:noFill/>
          </a:ln>
        </p:spPr>
        <p:txBody>
          <a:bodyPr lIns="90000" tIns="45000" rIns="90000" bIns="45000" anchor="t">
            <a:normAutofit/>
          </a:bodyPr>
          <a:lstStyle/>
          <a:p>
            <a:pPr indent="0">
              <a:lnSpc>
                <a:spcPct val="90000"/>
              </a:lnSpc>
              <a:buNone/>
              <a:tabLst>
                <a:tab pos="0" algn="l"/>
              </a:tabLst>
            </a:pPr>
            <a:r>
              <a:rPr lang="en-US" sz="4000" b="1" strike="noStrike" spc="-1">
                <a:solidFill>
                  <a:srgbClr val="44546A"/>
                </a:solidFill>
                <a:latin typeface="Calibri Light"/>
              </a:rPr>
              <a:t>Thank you!</a:t>
            </a:r>
            <a:endParaRPr lang="pl-PL" sz="4000" b="0" strike="noStrike" spc="-1">
              <a:solidFill>
                <a:srgbClr val="000000"/>
              </a:solidFill>
              <a:latin typeface="Arial"/>
            </a:endParaRPr>
          </a:p>
        </p:txBody>
      </p:sp>
      <p:sp>
        <p:nvSpPr>
          <p:cNvPr id="338" name="Graphic 6"/>
          <p:cNvSpPr/>
          <p:nvPr/>
        </p:nvSpPr>
        <p:spPr>
          <a:xfrm>
            <a:off x="340560" y="1815480"/>
            <a:ext cx="4140720" cy="4140720"/>
          </a:xfrm>
          <a:custGeom>
            <a:avLst/>
            <a:gdLst>
              <a:gd name="textAreaLeft" fmla="*/ 0 w 4140720"/>
              <a:gd name="textAreaRight" fmla="*/ 4141800 w 4140720"/>
              <a:gd name="textAreaTop" fmla="*/ 0 h 4140720"/>
              <a:gd name="textAreaBottom" fmla="*/ 4141800 h 4140720"/>
            </a:gdLst>
            <a:ahLst/>
            <a:cxnLst/>
            <a:rect l="textAreaLeft" t="textAreaTop" r="textAreaRight" b="textAreaBottom"/>
            <a:pathLst>
              <a:path w="4141760" h="4377846">
                <a:moveTo>
                  <a:pt x="0" y="0"/>
                </a:moveTo>
                <a:lnTo>
                  <a:pt x="4141760" y="0"/>
                </a:lnTo>
                <a:lnTo>
                  <a:pt x="4141760" y="4377846"/>
                </a:lnTo>
                <a:lnTo>
                  <a:pt x="0" y="4377846"/>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grpSp>
        <p:nvGrpSpPr>
          <p:cNvPr id="339" name="Group 13"/>
          <p:cNvGrpSpPr/>
          <p:nvPr/>
        </p:nvGrpSpPr>
        <p:grpSpPr>
          <a:xfrm>
            <a:off x="-5400" y="-6120"/>
            <a:ext cx="6237720" cy="6863040"/>
            <a:chOff x="-5400" y="-6120"/>
            <a:chExt cx="6237720" cy="6863040"/>
          </a:xfrm>
        </p:grpSpPr>
        <p:sp>
          <p:nvSpPr>
            <p:cNvPr id="340" name="Freeform: Shape 14"/>
            <p:cNvSpPr/>
            <p:nvPr/>
          </p:nvSpPr>
          <p:spPr>
            <a:xfrm flipH="1">
              <a:off x="-5760" y="34920"/>
              <a:ext cx="6027480" cy="6816240"/>
            </a:xfrm>
            <a:custGeom>
              <a:avLst/>
              <a:gdLst>
                <a:gd name="textAreaLeft" fmla="*/ -720 w 6027480"/>
                <a:gd name="textAreaRight" fmla="*/ 6027840 w 6027480"/>
                <a:gd name="textAreaTop" fmla="*/ 0 h 6816240"/>
                <a:gd name="textAreaBottom" fmla="*/ 6817320 h 6816240"/>
              </a:gdLst>
              <a:ahLst/>
              <a:cxnLst/>
              <a:rect l="textAreaLeft" t="textAreaTop" r="textAreaRight" b="textAreaBottom"/>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rotWithShape="0">
              <a:gsLst>
                <a:gs pos="0">
                  <a:srgbClr val="70AD47">
                    <a:alpha val="10196"/>
                  </a:srgbClr>
                </a:gs>
                <a:gs pos="100000">
                  <a:srgbClr val="4472C4">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341" name="Freeform: Shape 15"/>
            <p:cNvSpPr/>
            <p:nvPr/>
          </p:nvSpPr>
          <p:spPr>
            <a:xfrm flipH="1">
              <a:off x="-5040" y="0"/>
              <a:ext cx="6163920" cy="6856920"/>
            </a:xfrm>
            <a:custGeom>
              <a:avLst/>
              <a:gdLst>
                <a:gd name="textAreaLeft" fmla="*/ 720 w 6163920"/>
                <a:gd name="textAreaRight" fmla="*/ 6165720 w 6163920"/>
                <a:gd name="textAreaTop" fmla="*/ 0 h 6856920"/>
                <a:gd name="textAreaBottom" fmla="*/ 6858000 h 6856920"/>
              </a:gdLst>
              <a:ahLst/>
              <a:cxnLst/>
              <a:rect l="textAreaLeft" t="textAreaTop" r="textAreaRight" b="textAreaBottom"/>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rotWithShape="0">
              <a:gsLst>
                <a:gs pos="0">
                  <a:srgbClr val="70AD47">
                    <a:alpha val="10196"/>
                  </a:srgbClr>
                </a:gs>
                <a:gs pos="100000">
                  <a:srgbClr val="4472C4">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sp>
          <p:nvSpPr>
            <p:cNvPr id="342" name="Freeform: Shape 16"/>
            <p:cNvSpPr/>
            <p:nvPr/>
          </p:nvSpPr>
          <p:spPr>
            <a:xfrm flipH="1">
              <a:off x="-5760" y="-6120"/>
              <a:ext cx="6237720" cy="6856920"/>
            </a:xfrm>
            <a:custGeom>
              <a:avLst/>
              <a:gdLst>
                <a:gd name="textAreaLeft" fmla="*/ -720 w 6237720"/>
                <a:gd name="textAreaRight" fmla="*/ 6238080 w 6237720"/>
                <a:gd name="textAreaTop" fmla="*/ 0 h 6856920"/>
                <a:gd name="textAreaBottom" fmla="*/ 6858000 h 6856920"/>
              </a:gdLst>
              <a:ahLst/>
              <a:cxnLst/>
              <a:rect l="textAreaLeft" t="textAreaTop" r="textAreaRight" b="textAreaBottom"/>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rotWithShape="0">
              <a:gsLst>
                <a:gs pos="0">
                  <a:srgbClr val="70AD47">
                    <a:alpha val="10196"/>
                  </a:srgbClr>
                </a:gs>
                <a:gs pos="100000">
                  <a:srgbClr val="4472C4">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en-US" sz="1800" b="0" strike="noStrike" spc="-1">
                <a:solidFill>
                  <a:schemeClr val="lt1"/>
                </a:solidFill>
                <a:latin typeface="Calibri"/>
                <a:ea typeface="DejaVu Sa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Obraz 4"/>
          <p:cNvPicPr/>
          <p:nvPr/>
        </p:nvPicPr>
        <p:blipFill>
          <a:blip r:embed="rId2"/>
          <a:stretch/>
        </p:blipFill>
        <p:spPr>
          <a:xfrm>
            <a:off x="1374120" y="1029960"/>
            <a:ext cx="8773200" cy="4265280"/>
          </a:xfrm>
          <a:prstGeom prst="rect">
            <a:avLst/>
          </a:prstGeom>
          <a:ln w="0">
            <a:noFill/>
          </a:ln>
        </p:spPr>
      </p:pic>
      <p:sp>
        <p:nvSpPr>
          <p:cNvPr id="177" name="pole tekstowe 5"/>
          <p:cNvSpPr/>
          <p:nvPr/>
        </p:nvSpPr>
        <p:spPr>
          <a:xfrm>
            <a:off x="569160" y="5635800"/>
            <a:ext cx="11036880" cy="78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0" strike="noStrike" spc="-1">
                <a:solidFill>
                  <a:srgbClr val="000000"/>
                </a:solidFill>
                <a:latin typeface="Calibri"/>
                <a:ea typeface="DejaVu Sans"/>
              </a:rPr>
              <a:t>Source: </a:t>
            </a:r>
            <a:r>
              <a:rPr lang="pl-PL" sz="1400" b="0" strike="noStrike" spc="-1">
                <a:solidFill>
                  <a:srgbClr val="404040"/>
                </a:solidFill>
                <a:latin typeface="Roboto"/>
                <a:ea typeface="DejaVu Sans"/>
              </a:rPr>
              <a:t>Wdowik R., Ratnayake R.M.C: Open Access Digital Tool's Application Potential in Technological Process Planning: SMMEs Perspective.  in </a:t>
            </a:r>
            <a:r>
              <a:rPr lang="pl-PL" sz="1400" b="0" u="sng" strike="noStrike" spc="-1">
                <a:solidFill>
                  <a:srgbClr val="0563C1"/>
                </a:solidFill>
                <a:uFillTx/>
                <a:latin typeface="Roboto"/>
                <a:ea typeface="DejaVu Sans"/>
                <a:hlinkClick r:id="rId3"/>
              </a:rPr>
              <a:t>IFIP Advances in Information and Communication Technology (AICT)</a:t>
            </a:r>
            <a:r>
              <a:rPr lang="pl-PL" sz="1400" b="0" strike="noStrike" spc="-1">
                <a:solidFill>
                  <a:srgbClr val="404040"/>
                </a:solidFill>
                <a:latin typeface="Roboto"/>
                <a:ea typeface="DejaVu Sans"/>
              </a:rPr>
              <a:t>, Advances in Production Management Systems. Towards Smart Production Management Systems, Springer, 312-319, 2019, </a:t>
            </a:r>
            <a:r>
              <a:rPr lang="pl-PL" sz="1400" b="0" u="sng" strike="noStrike" spc="-1">
                <a:solidFill>
                  <a:srgbClr val="0563C1"/>
                </a:solidFill>
                <a:uFillTx/>
                <a:latin typeface="Roboto"/>
                <a:ea typeface="DejaVu Sans"/>
                <a:hlinkClick r:id="rId4"/>
              </a:rPr>
              <a:t>https://doi.org/10.1007/978-3-030-29996-5_36</a:t>
            </a:r>
            <a:r>
              <a:rPr lang="pl-PL" sz="1400" b="0" strike="noStrike" spc="-1">
                <a:solidFill>
                  <a:srgbClr val="404040"/>
                </a:solidFill>
                <a:latin typeface="Roboto"/>
                <a:ea typeface="DejaVu Sans"/>
              </a:rPr>
              <a:t> .</a:t>
            </a:r>
            <a:endParaRPr lang="pl-PL" sz="1400" b="0" strike="noStrike" spc="-1">
              <a:solidFill>
                <a:srgbClr val="000000"/>
              </a:solidFill>
              <a:latin typeface="Arial"/>
            </a:endParaRPr>
          </a:p>
        </p:txBody>
      </p:sp>
      <p:sp>
        <p:nvSpPr>
          <p:cNvPr id="178" name="pole tekstowe 6"/>
          <p:cNvSpPr/>
          <p:nvPr/>
        </p:nvSpPr>
        <p:spPr>
          <a:xfrm>
            <a:off x="714240" y="181080"/>
            <a:ext cx="108194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pl-PL" sz="2800" b="1" strike="noStrike" spc="-1">
                <a:solidFill>
                  <a:srgbClr val="000000"/>
                </a:solidFill>
                <a:latin typeface="Calibri"/>
                <a:ea typeface="DejaVu Sans"/>
              </a:rPr>
              <a:t>Classification of the digital tools</a:t>
            </a:r>
            <a:endParaRPr lang="pl-PL" sz="2800" b="0" strike="noStrike" spc="-1">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rostokąt 4"/>
          <p:cNvSpPr/>
          <p:nvPr/>
        </p:nvSpPr>
        <p:spPr>
          <a:xfrm>
            <a:off x="838080" y="523440"/>
            <a:ext cx="977796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pic>
        <p:nvPicPr>
          <p:cNvPr id="180" name="Picture 2"/>
          <p:cNvPicPr/>
          <p:nvPr/>
        </p:nvPicPr>
        <p:blipFill>
          <a:blip r:embed="rId2"/>
          <a:stretch/>
        </p:blipFill>
        <p:spPr>
          <a:xfrm>
            <a:off x="726840" y="1433160"/>
            <a:ext cx="8031960" cy="4818600"/>
          </a:xfrm>
          <a:prstGeom prst="rect">
            <a:avLst/>
          </a:prstGeom>
          <a:ln w="0">
            <a:noFill/>
          </a:ln>
        </p:spPr>
      </p:pic>
      <p:sp>
        <p:nvSpPr>
          <p:cNvPr id="181" name="pole tekstowe 7"/>
          <p:cNvSpPr/>
          <p:nvPr/>
        </p:nvSpPr>
        <p:spPr>
          <a:xfrm>
            <a:off x="726840" y="6252840"/>
            <a:ext cx="90550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800" b="0" strike="noStrike" spc="-1">
                <a:solidFill>
                  <a:srgbClr val="000000"/>
                </a:solidFill>
                <a:latin typeface="Calibri"/>
                <a:ea typeface="DejaVu Sans"/>
              </a:rPr>
              <a:t>Source: https://marine-offshore.bureauveritas.com/digital/maritime-industry-40​</a:t>
            </a:r>
            <a:endParaRPr lang="pl-PL" sz="1800" b="0" strike="noStrike" spc="-1">
              <a:solidFill>
                <a:srgbClr val="000000"/>
              </a:solidFill>
              <a:latin typeface="Arial"/>
            </a:endParaRPr>
          </a:p>
        </p:txBody>
      </p:sp>
      <p:sp>
        <p:nvSpPr>
          <p:cNvPr id="182" name="Tytuł 1"/>
          <p:cNvSpPr/>
          <p:nvPr/>
        </p:nvSpPr>
        <p:spPr>
          <a:xfrm>
            <a:off x="838080" y="202320"/>
            <a:ext cx="10514520" cy="13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pl-PL" sz="4400" b="0" strike="noStrike" spc="-1">
                <a:solidFill>
                  <a:srgbClr val="000000"/>
                </a:solidFill>
                <a:latin typeface="Calibri Light"/>
                <a:ea typeface="DejaVu Sans"/>
              </a:rPr>
              <a:t>CAx systems in the path of industrialization</a:t>
            </a:r>
            <a:endParaRPr lang="pl-PL" sz="4400" b="0" strike="noStrike" spc="-1">
              <a:solidFill>
                <a:srgbClr val="000000"/>
              </a:solidFill>
              <a:latin typeface="Arial"/>
            </a:endParaRPr>
          </a:p>
        </p:txBody>
      </p:sp>
      <p:sp>
        <p:nvSpPr>
          <p:cNvPr id="183" name="Strzałka: wygięta w górę 2"/>
          <p:cNvSpPr/>
          <p:nvPr/>
        </p:nvSpPr>
        <p:spPr>
          <a:xfrm rot="15802200">
            <a:off x="7995960" y="736200"/>
            <a:ext cx="602640" cy="4150080"/>
          </a:xfrm>
          <a:prstGeom prst="bentUpArrow">
            <a:avLst>
              <a:gd name="adj1" fmla="val 25000"/>
              <a:gd name="adj2" fmla="val 25000"/>
              <a:gd name="adj3" fmla="val 25000"/>
            </a:avLst>
          </a:prstGeom>
          <a:solidFill>
            <a:schemeClr val="bg1">
              <a:lumMod val="75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151200" rIns="90000" bIns="151200" anchor="ctr">
            <a:noAutofit/>
          </a:bodyPr>
          <a:lstStyle/>
          <a:p>
            <a:pPr algn="ctr">
              <a:lnSpc>
                <a:spcPct val="100000"/>
              </a:lnSpc>
            </a:pPr>
            <a:endParaRPr lang="en-GB" sz="1800" b="0" strike="noStrike" spc="-1">
              <a:solidFill>
                <a:schemeClr val="lt1"/>
              </a:solidFill>
              <a:latin typeface="Calibri"/>
              <a:ea typeface="DejaVu Sans"/>
            </a:endParaRPr>
          </a:p>
        </p:txBody>
      </p:sp>
      <p:sp>
        <p:nvSpPr>
          <p:cNvPr id="184" name="Prostokąt 3"/>
          <p:cNvSpPr/>
          <p:nvPr/>
        </p:nvSpPr>
        <p:spPr>
          <a:xfrm>
            <a:off x="8925840" y="2811240"/>
            <a:ext cx="2937600" cy="2558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pl-PL" sz="5400" b="1" strike="noStrike" spc="-1">
                <a:solidFill>
                  <a:srgbClr val="DD1B48"/>
                </a:solidFill>
                <a:latin typeface="Calibri"/>
                <a:ea typeface="DejaVu Sans"/>
              </a:rPr>
              <a:t>CAx</a:t>
            </a:r>
            <a:endParaRPr lang="pl-PL" sz="5400" b="0" strike="noStrike" spc="-1">
              <a:solidFill>
                <a:srgbClr val="000000"/>
              </a:solidFill>
              <a:latin typeface="Arial"/>
            </a:endParaRPr>
          </a:p>
          <a:p>
            <a:pPr algn="ctr">
              <a:lnSpc>
                <a:spcPct val="100000"/>
              </a:lnSpc>
            </a:pPr>
            <a:r>
              <a:rPr lang="pl-PL" sz="5400" b="1" strike="noStrike" spc="-1">
                <a:solidFill>
                  <a:srgbClr val="DD1B48"/>
                </a:solidFill>
                <a:latin typeface="Calibri"/>
                <a:ea typeface="DejaVu Sans"/>
              </a:rPr>
              <a:t>launching</a:t>
            </a:r>
            <a:endParaRPr lang="pl-PL" sz="5400" b="0" strike="noStrike" spc="-1">
              <a:solidFill>
                <a:srgbClr val="000000"/>
              </a:solidFill>
              <a:latin typeface="Arial"/>
            </a:endParaRPr>
          </a:p>
          <a:p>
            <a:pPr algn="ctr">
              <a:lnSpc>
                <a:spcPct val="100000"/>
              </a:lnSpc>
            </a:pPr>
            <a:r>
              <a:rPr lang="pl-PL" sz="5400" b="1" strike="noStrike" spc="-1">
                <a:solidFill>
                  <a:srgbClr val="DD1B48"/>
                </a:solidFill>
                <a:latin typeface="Calibri"/>
                <a:ea typeface="DejaVu Sans"/>
              </a:rPr>
              <a:t>time</a:t>
            </a:r>
            <a:endParaRPr lang="pl-PL" sz="5400" b="0" strike="noStrike"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ytuł 1"/>
          <p:cNvSpPr/>
          <p:nvPr/>
        </p:nvSpPr>
        <p:spPr>
          <a:xfrm>
            <a:off x="838080" y="202320"/>
            <a:ext cx="10514520" cy="13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pl-PL" sz="4400" b="0" strike="noStrike" spc="-1">
                <a:solidFill>
                  <a:srgbClr val="000000"/>
                </a:solidFill>
                <a:latin typeface="Calibri Light"/>
                <a:ea typeface="DejaVu Sans"/>
              </a:rPr>
              <a:t>CAx launching process</a:t>
            </a:r>
            <a:endParaRPr lang="pl-PL" sz="4400" b="0" strike="noStrike" spc="-1">
              <a:solidFill>
                <a:srgbClr val="000000"/>
              </a:solidFill>
              <a:latin typeface="Arial"/>
            </a:endParaRPr>
          </a:p>
        </p:txBody>
      </p:sp>
      <p:sp>
        <p:nvSpPr>
          <p:cNvPr id="186" name="PlaceHolder 1"/>
          <p:cNvSpPr>
            <a:spLocks noGrp="1"/>
          </p:cNvSpPr>
          <p:nvPr>
            <p:ph/>
          </p:nvPr>
        </p:nvSpPr>
        <p:spPr>
          <a:xfrm>
            <a:off x="838080" y="3429000"/>
            <a:ext cx="10514520" cy="3031560"/>
          </a:xfrm>
          <a:prstGeom prst="rect">
            <a:avLst/>
          </a:prstGeom>
          <a:noFill/>
          <a:ln w="0">
            <a:noFill/>
          </a:ln>
        </p:spPr>
        <p:txBody>
          <a:bodyPr lIns="90000" tIns="45000" rIns="90000" bIns="45000" anchor="t">
            <a:noAutofit/>
          </a:bodyPr>
          <a:lstStyle/>
          <a:p>
            <a:pPr indent="0">
              <a:lnSpc>
                <a:spcPct val="90000"/>
              </a:lnSpc>
              <a:spcBef>
                <a:spcPts val="1001"/>
              </a:spcBef>
              <a:buNone/>
              <a:tabLst>
                <a:tab pos="0" algn="l"/>
              </a:tabLst>
            </a:pPr>
            <a:r>
              <a:rPr lang="pl-PL" sz="3600" b="0" strike="noStrike" spc="-1">
                <a:solidFill>
                  <a:srgbClr val="000000"/>
                </a:solidFill>
                <a:latin typeface="Calibri"/>
              </a:rPr>
              <a:t>1. Process of digitalization</a:t>
            </a:r>
            <a:endParaRPr lang="pl-PL" sz="3600" b="0" strike="noStrike" spc="-1">
              <a:solidFill>
                <a:srgbClr val="000000"/>
              </a:solidFill>
              <a:latin typeface="Arial"/>
            </a:endParaRPr>
          </a:p>
          <a:p>
            <a:pPr indent="0">
              <a:lnSpc>
                <a:spcPct val="90000"/>
              </a:lnSpc>
              <a:spcBef>
                <a:spcPts val="1001"/>
              </a:spcBef>
              <a:buNone/>
              <a:tabLst>
                <a:tab pos="0" algn="l"/>
              </a:tabLst>
            </a:pPr>
            <a:endParaRPr lang="pl-PL" sz="3600" b="0" strike="noStrike" spc="-1">
              <a:solidFill>
                <a:srgbClr val="000000"/>
              </a:solidFill>
              <a:latin typeface="Arial"/>
            </a:endParaRPr>
          </a:p>
          <a:p>
            <a:pPr indent="0">
              <a:lnSpc>
                <a:spcPct val="90000"/>
              </a:lnSpc>
              <a:spcBef>
                <a:spcPts val="1001"/>
              </a:spcBef>
              <a:buNone/>
              <a:tabLst>
                <a:tab pos="0" algn="l"/>
              </a:tabLst>
            </a:pPr>
            <a:r>
              <a:rPr lang="pl-PL" sz="3600" b="0" strike="noStrike" spc="-1">
                <a:solidFill>
                  <a:srgbClr val="000000"/>
                </a:solidFill>
                <a:latin typeface="Calibri"/>
              </a:rPr>
              <a:t>2. Process of digital transformation</a:t>
            </a:r>
            <a:endParaRPr lang="pl-PL" sz="36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p:txBody>
      </p:sp>
      <p:sp>
        <p:nvSpPr>
          <p:cNvPr id="187" name="Tytuł 1"/>
          <p:cNvSpPr/>
          <p:nvPr/>
        </p:nvSpPr>
        <p:spPr>
          <a:xfrm>
            <a:off x="838080" y="1463760"/>
            <a:ext cx="10514520" cy="13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1500"/>
          </a:bodyPr>
          <a:lstStyle/>
          <a:p>
            <a:pPr>
              <a:lnSpc>
                <a:spcPct val="90000"/>
              </a:lnSpc>
            </a:pPr>
            <a:r>
              <a:rPr lang="pl-PL" sz="4400" b="0" strike="noStrike" spc="-1">
                <a:solidFill>
                  <a:srgbClr val="000000"/>
                </a:solidFill>
                <a:latin typeface="Calibri Light"/>
                <a:ea typeface="DejaVu Sans"/>
              </a:rPr>
              <a:t>Digital technologies and CAx systems triggered in the industry two different processes</a:t>
            </a:r>
            <a:endParaRPr lang="pl-PL" sz="44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nSpc>
                <a:spcPct val="90000"/>
              </a:lnSpc>
              <a:buNone/>
              <a:tabLst>
                <a:tab pos="0" algn="l"/>
              </a:tabLst>
            </a:pPr>
            <a:r>
              <a:rPr lang="pl-PL" sz="4400" b="0" strike="noStrike" spc="-1">
                <a:solidFill>
                  <a:srgbClr val="000000"/>
                </a:solidFill>
                <a:latin typeface="Calibri Light"/>
              </a:rPr>
              <a:t>Process of digitalization</a:t>
            </a:r>
            <a:endParaRPr lang="pl-PL" sz="4400" b="0" strike="noStrike" spc="-1">
              <a:solidFill>
                <a:srgbClr val="000000"/>
              </a:solidFill>
              <a:latin typeface="Arial"/>
            </a:endParaRPr>
          </a:p>
        </p:txBody>
      </p:sp>
      <p:sp>
        <p:nvSpPr>
          <p:cNvPr id="189" name="PlaceHolder 2"/>
          <p:cNvSpPr>
            <a:spLocks noGrp="1"/>
          </p:cNvSpPr>
          <p:nvPr>
            <p:ph/>
          </p:nvPr>
        </p:nvSpPr>
        <p:spPr>
          <a:xfrm>
            <a:off x="838080" y="1690560"/>
            <a:ext cx="10514520" cy="4350240"/>
          </a:xfrm>
          <a:prstGeom prst="rect">
            <a:avLst/>
          </a:prstGeom>
          <a:noFill/>
          <a:ln w="0">
            <a:noFill/>
          </a:ln>
        </p:spPr>
        <p:txBody>
          <a:bodyPr lIns="90000" tIns="45000" rIns="90000" bIns="45000" anchor="t">
            <a:normAutofit fontScale="94000" lnSpcReduction="10000"/>
          </a:bodyPr>
          <a:lstStyle/>
          <a:p>
            <a:pPr indent="0" algn="just">
              <a:lnSpc>
                <a:spcPct val="90000"/>
              </a:lnSpc>
              <a:spcBef>
                <a:spcPts val="1001"/>
              </a:spcBef>
              <a:buNone/>
              <a:tabLst>
                <a:tab pos="0" algn="l"/>
              </a:tabLst>
            </a:pPr>
            <a:r>
              <a:rPr lang="pl-PL" sz="2800" b="0" strike="noStrike" spc="-1">
                <a:solidFill>
                  <a:srgbClr val="000000"/>
                </a:solidFill>
                <a:latin typeface="Calibri-Bold"/>
              </a:rPr>
              <a:t>All the </a:t>
            </a:r>
            <a:r>
              <a:rPr lang="en-US" sz="2800" b="0" strike="noStrike" spc="-1">
                <a:solidFill>
                  <a:srgbClr val="000000"/>
                </a:solidFill>
                <a:latin typeface="Calibri"/>
              </a:rPr>
              <a:t>changes in the production process that concern the use of the</a:t>
            </a:r>
            <a:r>
              <a:rPr lang="pl-PL" sz="2800" b="0" strike="noStrike" spc="-1">
                <a:solidFill>
                  <a:srgbClr val="000000"/>
                </a:solidFill>
                <a:latin typeface="Calibri"/>
              </a:rPr>
              <a:t> </a:t>
            </a:r>
            <a:r>
              <a:rPr lang="en-US" sz="2800" b="0" strike="noStrike" spc="-1">
                <a:solidFill>
                  <a:srgbClr val="000000"/>
                </a:solidFill>
                <a:latin typeface="Calibri"/>
              </a:rPr>
              <a:t>potential of information technology, in particular computer tools. Digitalisation involves</a:t>
            </a:r>
            <a:r>
              <a:rPr lang="pl-PL" sz="2800" b="0" strike="noStrike" spc="-1">
                <a:solidFill>
                  <a:srgbClr val="000000"/>
                </a:solidFill>
                <a:latin typeface="Calibri"/>
              </a:rPr>
              <a:t> </a:t>
            </a:r>
            <a:r>
              <a:rPr lang="en-US" sz="2800" b="0" strike="noStrike" spc="-1">
                <a:solidFill>
                  <a:srgbClr val="000000"/>
                </a:solidFill>
                <a:latin typeface="Calibri"/>
              </a:rPr>
              <a:t>their use in industrial processes that have so far been carried out without the use of</a:t>
            </a:r>
            <a:r>
              <a:rPr lang="pl-PL" sz="2800" b="0" strike="noStrike" spc="-1">
                <a:solidFill>
                  <a:srgbClr val="000000"/>
                </a:solidFill>
                <a:latin typeface="Calibri"/>
              </a:rPr>
              <a:t> </a:t>
            </a:r>
            <a:r>
              <a:rPr lang="en-US" sz="2800" b="0" strike="noStrike" spc="-1">
                <a:solidFill>
                  <a:srgbClr val="000000"/>
                </a:solidFill>
                <a:latin typeface="Calibri"/>
              </a:rPr>
              <a:t>computers. Digitalisation leads to the implementation of specific goals in production</a:t>
            </a:r>
            <a:r>
              <a:rPr lang="pl-PL" sz="2800" b="0" strike="noStrike" spc="-1">
                <a:solidFill>
                  <a:srgbClr val="000000"/>
                </a:solidFill>
                <a:latin typeface="Calibri"/>
              </a:rPr>
              <a:t> </a:t>
            </a:r>
            <a:r>
              <a:rPr lang="en-GB" sz="2800" b="0" strike="noStrike" spc="-1">
                <a:solidFill>
                  <a:srgbClr val="000000"/>
                </a:solidFill>
                <a:latin typeface="Calibri"/>
              </a:rPr>
              <a:t>processes, which include:</a:t>
            </a:r>
            <a:r>
              <a:rPr lang="en-US" sz="2800" b="0" strike="noStrike" spc="-1">
                <a:solidFill>
                  <a:srgbClr val="000000"/>
                </a:solidFill>
                <a:latin typeface="Calibri"/>
              </a:rPr>
              <a:t>​</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 </a:t>
            </a:r>
            <a:r>
              <a:rPr lang="en-US" sz="2800" b="0" strike="noStrike" spc="-1">
                <a:solidFill>
                  <a:srgbClr val="000000"/>
                </a:solidFill>
                <a:latin typeface="Calibri"/>
              </a:rPr>
              <a:t>increasing the efficiency of the process (e.g. shortening the production time,</a:t>
            </a:r>
            <a:r>
              <a:rPr lang="pl-PL" sz="2800" b="0" strike="noStrike" spc="-1">
                <a:solidFill>
                  <a:srgbClr val="000000"/>
                </a:solidFill>
                <a:latin typeface="Calibri"/>
              </a:rPr>
              <a:t> </a:t>
            </a:r>
            <a:r>
              <a:rPr lang="en-GB" sz="2800" b="0" strike="noStrike" spc="-1">
                <a:solidFill>
                  <a:srgbClr val="000000"/>
                </a:solidFill>
                <a:latin typeface="Calibri"/>
              </a:rPr>
              <a:t>shortening the design time),</a:t>
            </a:r>
            <a:r>
              <a:rPr lang="en-US" sz="2800" b="0" strike="noStrike" spc="-1">
                <a:solidFill>
                  <a:srgbClr val="000000"/>
                </a:solidFill>
                <a:latin typeface="Calibri"/>
              </a:rPr>
              <a:t>​</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 </a:t>
            </a:r>
            <a:r>
              <a:rPr lang="en-US" sz="2800" b="0" strike="noStrike" spc="-1">
                <a:solidFill>
                  <a:srgbClr val="000000"/>
                </a:solidFill>
                <a:latin typeface="Calibri"/>
              </a:rPr>
              <a:t>control of process quality indicators (e.g. control of dimensional accuracy of parts,</a:t>
            </a:r>
            <a:r>
              <a:rPr lang="pl-PL" sz="2800" b="0" strike="noStrike" spc="-1">
                <a:solidFill>
                  <a:srgbClr val="000000"/>
                </a:solidFill>
                <a:latin typeface="Calibri"/>
              </a:rPr>
              <a:t> </a:t>
            </a:r>
            <a:r>
              <a:rPr lang="en-US" sz="2800" b="0" strike="noStrike" spc="-1">
                <a:solidFill>
                  <a:srgbClr val="000000"/>
                </a:solidFill>
                <a:latin typeface="Calibri"/>
              </a:rPr>
              <a:t>control of machine working time),​</a:t>
            </a:r>
            <a:endParaRPr lang="pl-PL" sz="2800" b="0" strike="noStrike" spc="-1">
              <a:solidFill>
                <a:srgbClr val="000000"/>
              </a:solidFill>
              <a:latin typeface="Arial"/>
            </a:endParaRPr>
          </a:p>
          <a:p>
            <a:pPr indent="0">
              <a:lnSpc>
                <a:spcPct val="90000"/>
              </a:lnSpc>
              <a:spcBef>
                <a:spcPts val="1001"/>
              </a:spcBef>
              <a:buNone/>
              <a:tabLst>
                <a:tab pos="0" algn="l"/>
              </a:tabLst>
            </a:pPr>
            <a:r>
              <a:rPr lang="pl-PL" sz="2800" b="0" strike="noStrike" spc="-1">
                <a:solidFill>
                  <a:srgbClr val="000000"/>
                </a:solidFill>
                <a:latin typeface="Calibri"/>
              </a:rPr>
              <a:t>- </a:t>
            </a:r>
            <a:r>
              <a:rPr lang="en-US" sz="2800" b="0" strike="noStrike" spc="-1">
                <a:solidFill>
                  <a:srgbClr val="000000"/>
                </a:solidFill>
                <a:latin typeface="Calibri"/>
              </a:rPr>
              <a:t>orderly and efficient data collection and processing.</a:t>
            </a:r>
            <a:endParaRPr lang="pl-PL" sz="2800" b="0" strike="noStrike" spc="-1">
              <a:solidFill>
                <a:srgbClr val="000000"/>
              </a:solidFill>
              <a:latin typeface="Arial"/>
            </a:endParaRPr>
          </a:p>
          <a:p>
            <a:pPr indent="0">
              <a:lnSpc>
                <a:spcPct val="90000"/>
              </a:lnSpc>
              <a:spcBef>
                <a:spcPts val="1001"/>
              </a:spcBef>
              <a:buNone/>
              <a:tabLst>
                <a:tab pos="0" algn="l"/>
              </a:tabLst>
            </a:pPr>
            <a:endParaRPr lang="pl-PL" sz="2800" b="0" strike="noStrike" spc="-1">
              <a:solidFill>
                <a:srgbClr val="000000"/>
              </a:solidFill>
              <a:latin typeface="Arial"/>
            </a:endParaRPr>
          </a:p>
        </p:txBody>
      </p:sp>
      <p:sp>
        <p:nvSpPr>
          <p:cNvPr id="190" name="pole tekstowe 3"/>
          <p:cNvSpPr/>
          <p:nvPr/>
        </p:nvSpPr>
        <p:spPr>
          <a:xfrm>
            <a:off x="2218680" y="6012360"/>
            <a:ext cx="90550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800" b="0" strike="noStrike" spc="-1">
                <a:solidFill>
                  <a:srgbClr val="000000"/>
                </a:solidFill>
                <a:latin typeface="Calibri"/>
                <a:ea typeface="DejaVu Sans"/>
              </a:rPr>
              <a:t>Source: Lectures by R. Wdowik</a:t>
            </a:r>
            <a:endParaRPr lang="pl-PL" sz="18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rostokąt 3"/>
          <p:cNvSpPr/>
          <p:nvPr/>
        </p:nvSpPr>
        <p:spPr>
          <a:xfrm>
            <a:off x="3043440" y="429840"/>
            <a:ext cx="5598720" cy="682200"/>
          </a:xfrm>
          <a:prstGeom prst="rect">
            <a:avLst/>
          </a:prstGeom>
          <a:gradFill rotWithShape="0">
            <a:gsLst>
              <a:gs pos="0">
                <a:srgbClr val="FFFCF2"/>
              </a:gs>
              <a:gs pos="100000">
                <a:srgbClr val="FFE38C"/>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pl-PL" sz="1800" b="0" strike="noStrike" spc="-1">
              <a:solidFill>
                <a:schemeClr val="lt1"/>
              </a:solidFill>
              <a:latin typeface="Calibri"/>
              <a:ea typeface="DejaVu Sans"/>
            </a:endParaRPr>
          </a:p>
        </p:txBody>
      </p:sp>
      <p:sp>
        <p:nvSpPr>
          <p:cNvPr id="192" name="PlaceHolder 1"/>
          <p:cNvSpPr>
            <a:spLocks noGrp="1"/>
          </p:cNvSpPr>
          <p:nvPr>
            <p:ph type="title"/>
          </p:nvPr>
        </p:nvSpPr>
        <p:spPr>
          <a:xfrm>
            <a:off x="585360" y="108720"/>
            <a:ext cx="10514520" cy="132444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pl-PL" sz="4400" b="0" strike="noStrike" spc="-1">
                <a:solidFill>
                  <a:srgbClr val="000000"/>
                </a:solidFill>
                <a:latin typeface="Calibri Light"/>
              </a:rPr>
              <a:t>The use of CAx systems</a:t>
            </a:r>
            <a:endParaRPr lang="pl-PL" sz="4400" b="0" strike="noStrike" spc="-1">
              <a:solidFill>
                <a:srgbClr val="000000"/>
              </a:solidFill>
              <a:latin typeface="Arial"/>
            </a:endParaRPr>
          </a:p>
        </p:txBody>
      </p:sp>
      <p:cxnSp>
        <p:nvCxnSpPr>
          <p:cNvPr id="193" name="Łącznik prosty ze strzałką 4"/>
          <p:cNvCxnSpPr/>
          <p:nvPr/>
        </p:nvCxnSpPr>
        <p:spPr>
          <a:xfrm flipH="1">
            <a:off x="2609640" y="1262160"/>
            <a:ext cx="3131280" cy="1527840"/>
          </a:xfrm>
          <a:prstGeom prst="straightConnector1">
            <a:avLst/>
          </a:prstGeom>
          <a:ln w="82550">
            <a:solidFill>
              <a:srgbClr val="4472C4"/>
            </a:solidFill>
            <a:round/>
            <a:tailEnd type="triangle" w="med" len="med"/>
          </a:ln>
        </p:spPr>
      </p:cxnSp>
      <p:cxnSp>
        <p:nvCxnSpPr>
          <p:cNvPr id="194" name="Łącznik prosty ze strzałką 5"/>
          <p:cNvCxnSpPr/>
          <p:nvPr/>
        </p:nvCxnSpPr>
        <p:spPr>
          <a:xfrm>
            <a:off x="5739840" y="1262160"/>
            <a:ext cx="3024720" cy="1601280"/>
          </a:xfrm>
          <a:prstGeom prst="straightConnector1">
            <a:avLst/>
          </a:prstGeom>
          <a:ln w="82550">
            <a:solidFill>
              <a:srgbClr val="4472C4"/>
            </a:solidFill>
            <a:round/>
            <a:tailEnd type="triangle" w="med" len="med"/>
          </a:ln>
        </p:spPr>
      </p:cxnSp>
      <p:sp>
        <p:nvSpPr>
          <p:cNvPr id="195" name="Tytuł 1"/>
          <p:cNvSpPr/>
          <p:nvPr/>
        </p:nvSpPr>
        <p:spPr>
          <a:xfrm>
            <a:off x="140400" y="2862720"/>
            <a:ext cx="5264640" cy="190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2000" lnSpcReduction="20000"/>
          </a:bodyPr>
          <a:lstStyle/>
          <a:p>
            <a:pPr algn="ctr">
              <a:lnSpc>
                <a:spcPct val="90000"/>
              </a:lnSpc>
            </a:pPr>
            <a:r>
              <a:rPr lang="pl-PL" sz="5400" b="0" strike="noStrike" spc="-1">
                <a:solidFill>
                  <a:srgbClr val="000000"/>
                </a:solidFill>
                <a:latin typeface="Calibri Light"/>
                <a:ea typeface="DejaVu Sans"/>
              </a:rPr>
              <a:t>Nowadays</a:t>
            </a:r>
            <a:endParaRPr lang="pl-PL" sz="5400" b="0" strike="noStrike" spc="-1">
              <a:solidFill>
                <a:srgbClr val="000000"/>
              </a:solidFill>
              <a:latin typeface="Arial"/>
            </a:endParaRPr>
          </a:p>
          <a:p>
            <a:pPr algn="ctr">
              <a:lnSpc>
                <a:spcPct val="90000"/>
              </a:lnSpc>
            </a:pPr>
            <a:endParaRPr lang="pl-PL" sz="4400" b="0" strike="noStrike" spc="-1">
              <a:solidFill>
                <a:srgbClr val="000000"/>
              </a:solidFill>
              <a:latin typeface="Arial"/>
            </a:endParaRPr>
          </a:p>
          <a:p>
            <a:pPr algn="ctr">
              <a:lnSpc>
                <a:spcPct val="90000"/>
              </a:lnSpc>
            </a:pPr>
            <a:r>
              <a:rPr lang="pl-PL" sz="2400" b="1" strike="noStrike" spc="-1">
                <a:solidFill>
                  <a:srgbClr val="000000"/>
                </a:solidFill>
                <a:latin typeface="Calibri Light"/>
                <a:ea typeface="DejaVu Sans"/>
              </a:rPr>
              <a:t>Supporting industrial processes and research by the use of dedicated computer applications and network solutions</a:t>
            </a:r>
            <a:endParaRPr lang="pl-PL" sz="2400" b="0" strike="noStrike" spc="-1">
              <a:solidFill>
                <a:srgbClr val="000000"/>
              </a:solidFill>
              <a:latin typeface="Arial"/>
            </a:endParaRPr>
          </a:p>
        </p:txBody>
      </p:sp>
      <p:sp>
        <p:nvSpPr>
          <p:cNvPr id="196" name="Tytuł 1"/>
          <p:cNvSpPr/>
          <p:nvPr/>
        </p:nvSpPr>
        <p:spPr>
          <a:xfrm>
            <a:off x="5922360" y="2974680"/>
            <a:ext cx="5681520" cy="179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76000" lnSpcReduction="20000"/>
          </a:bodyPr>
          <a:lstStyle/>
          <a:p>
            <a:pPr algn="ctr">
              <a:lnSpc>
                <a:spcPct val="90000"/>
              </a:lnSpc>
            </a:pPr>
            <a:r>
              <a:rPr lang="pl-PL" sz="6400" b="0" strike="noStrike" spc="-1">
                <a:solidFill>
                  <a:srgbClr val="000000"/>
                </a:solidFill>
                <a:latin typeface="Calibri Light"/>
                <a:ea typeface="DejaVu Sans"/>
              </a:rPr>
              <a:t>Perspectives</a:t>
            </a:r>
            <a:endParaRPr lang="pl-PL" sz="6400" b="0" strike="noStrike" spc="-1">
              <a:solidFill>
                <a:srgbClr val="000000"/>
              </a:solidFill>
              <a:latin typeface="Arial"/>
            </a:endParaRPr>
          </a:p>
          <a:p>
            <a:pPr algn="ctr">
              <a:lnSpc>
                <a:spcPct val="90000"/>
              </a:lnSpc>
            </a:pPr>
            <a:endParaRPr lang="pl-PL" sz="4400" b="0" strike="noStrike" spc="-1">
              <a:solidFill>
                <a:srgbClr val="000000"/>
              </a:solidFill>
              <a:latin typeface="Arial"/>
            </a:endParaRPr>
          </a:p>
          <a:p>
            <a:pPr algn="ctr">
              <a:lnSpc>
                <a:spcPct val="90000"/>
              </a:lnSpc>
            </a:pPr>
            <a:r>
              <a:rPr lang="pl-PL" sz="3100" b="1" strike="noStrike" spc="-1">
                <a:solidFill>
                  <a:srgbClr val="000000"/>
                </a:solidFill>
                <a:latin typeface="Calibri Light"/>
                <a:ea typeface="DejaVu Sans"/>
              </a:rPr>
              <a:t>Supporting industrial processes and research by the use of flexible software solutions based on Industry 4.0 trends </a:t>
            </a:r>
            <a:endParaRPr lang="pl-PL" sz="3100" b="0" strike="noStrike" spc="-1">
              <a:solidFill>
                <a:srgbClr val="000000"/>
              </a:solidFill>
              <a:latin typeface="Arial"/>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TotalTime>
  <Words>3661</Words>
  <Application>Microsoft Office PowerPoint</Application>
  <PresentationFormat>Panoramiczny</PresentationFormat>
  <Paragraphs>273</Paragraphs>
  <Slides>48</Slides>
  <Notes>0</Notes>
  <HiddenSlides>0</HiddenSlides>
  <MMClips>1</MMClips>
  <ScaleCrop>false</ScaleCrop>
  <HeadingPairs>
    <vt:vector size="6" baseType="variant">
      <vt:variant>
        <vt:lpstr>Używane czcionki</vt:lpstr>
      </vt:variant>
      <vt:variant>
        <vt:i4>10</vt:i4>
      </vt:variant>
      <vt:variant>
        <vt:lpstr>Motyw</vt:lpstr>
      </vt:variant>
      <vt:variant>
        <vt:i4>4</vt:i4>
      </vt:variant>
      <vt:variant>
        <vt:lpstr>Tytuły slajdów</vt:lpstr>
      </vt:variant>
      <vt:variant>
        <vt:i4>48</vt:i4>
      </vt:variant>
    </vt:vector>
  </HeadingPairs>
  <TitlesOfParts>
    <vt:vector size="62" baseType="lpstr">
      <vt:lpstr>Arial</vt:lpstr>
      <vt:lpstr>Arial</vt:lpstr>
      <vt:lpstr>Calibri</vt:lpstr>
      <vt:lpstr>Calibri </vt:lpstr>
      <vt:lpstr>Calibri Light</vt:lpstr>
      <vt:lpstr>Calibri-Bold</vt:lpstr>
      <vt:lpstr>Roboto</vt:lpstr>
      <vt:lpstr>Symbol</vt:lpstr>
      <vt:lpstr>Times New Roman</vt:lpstr>
      <vt:lpstr>Wingdings</vt:lpstr>
      <vt:lpstr>Motyw pakietu Office</vt:lpstr>
      <vt:lpstr>Motyw pakietu Office</vt:lpstr>
      <vt:lpstr>Office Theme</vt:lpstr>
      <vt:lpstr>Motyw pakietu Office</vt:lpstr>
      <vt:lpstr>The use of computer aided technologies  (CAx systems) in selected areas of technological research for manufacturing and civil engineering</vt:lpstr>
      <vt:lpstr>CAx System Definition</vt:lpstr>
      <vt:lpstr>Examples of typical CAD systems</vt:lpstr>
      <vt:lpstr>CAx has not only CA… in the abbreviation</vt:lpstr>
      <vt:lpstr>Prezentacja programu PowerPoint</vt:lpstr>
      <vt:lpstr>Prezentacja programu PowerPoint</vt:lpstr>
      <vt:lpstr>Prezentacja programu PowerPoint</vt:lpstr>
      <vt:lpstr>Process of digitalization</vt:lpstr>
      <vt:lpstr>The use of CAx systems</vt:lpstr>
      <vt:lpstr>Discussion on the future perspectives</vt:lpstr>
      <vt:lpstr>How to teach „digital tools application”</vt:lpstr>
      <vt:lpstr>Selected applications of CAx systems in the mechanical engineering research </vt:lpstr>
      <vt:lpstr>CAD applications in research</vt:lpstr>
      <vt:lpstr>CAD applications in research</vt:lpstr>
      <vt:lpstr>CAD applications in research</vt:lpstr>
      <vt:lpstr>CAM applications in research</vt:lpstr>
      <vt:lpstr>CAE applications in research</vt:lpstr>
      <vt:lpstr>CAQ applications in research</vt:lpstr>
      <vt:lpstr>CAD research examples</vt:lpstr>
      <vt:lpstr>CAM research examples</vt:lpstr>
      <vt:lpstr>CAE and CAQ research examples</vt:lpstr>
      <vt:lpstr>Industrial progress in civil engineering</vt:lpstr>
      <vt:lpstr>Prezentacja programu PowerPoint</vt:lpstr>
      <vt:lpstr>Civil engineering - partnership</vt:lpstr>
      <vt:lpstr>Civil engineering - BIM &amp; VDC</vt:lpstr>
      <vt:lpstr>Civil engineering - BIM &amp; VDC</vt:lpstr>
      <vt:lpstr>Civil engineering - BIM &amp; VDC</vt:lpstr>
      <vt:lpstr>Design and construction process (BIM)</vt:lpstr>
      <vt:lpstr>Civil engineering  - CAx programs</vt:lpstr>
      <vt:lpstr>Civil engineering  - CAx programs</vt:lpstr>
      <vt:lpstr>Computer Designing of steel structures CAD ⇒ CDE (FEM) ⇒ CAM</vt:lpstr>
      <vt:lpstr>Interoperability - data exchange</vt:lpstr>
      <vt:lpstr>Laser scanning, photogrammetry, AR/VR</vt:lpstr>
      <vt:lpstr>Application of laser scanning</vt:lpstr>
      <vt:lpstr>Visual programming: Dynamo Studio, Rhino Grasshopper</vt:lpstr>
      <vt:lpstr>Dynamo Studio</vt:lpstr>
      <vt:lpstr>Application of visual programming</vt:lpstr>
      <vt:lpstr>Application of artificial intelligence (AI)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Application of CAx in the future?</vt:lpstr>
      <vt:lpstr>Prezentacja programu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computer aided technologies  (CAx systems) in selected areas of technological research for manufacturing and civil engineering</dc:title>
  <dc:subject/>
  <dc:creator>Roman Wdowik</dc:creator>
  <dc:description/>
  <cp:lastModifiedBy>Artur Bełzo</cp:lastModifiedBy>
  <cp:revision>31</cp:revision>
  <dcterms:created xsi:type="dcterms:W3CDTF">2022-06-28T09:02:50Z</dcterms:created>
  <dcterms:modified xsi:type="dcterms:W3CDTF">2023-01-26T12:48:01Z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11</vt:i4>
  </property>
  <property fmtid="{D5CDD505-2E9C-101B-9397-08002B2CF9AE}" pid="4" name="PresentationFormat">
    <vt:lpwstr>Panoramiczny</vt:lpwstr>
  </property>
  <property fmtid="{D5CDD505-2E9C-101B-9397-08002B2CF9AE}" pid="5" name="Slides">
    <vt:i4>40</vt:i4>
  </property>
</Properties>
</file>