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62" r:id="rId3"/>
    <p:sldId id="263" r:id="rId4"/>
    <p:sldId id="264" r:id="rId5"/>
    <p:sldId id="273" r:id="rId6"/>
    <p:sldId id="265" r:id="rId7"/>
    <p:sldId id="266" r:id="rId8"/>
    <p:sldId id="257" r:id="rId9"/>
    <p:sldId id="258" r:id="rId10"/>
    <p:sldId id="272" r:id="rId11"/>
    <p:sldId id="271" r:id="rId12"/>
    <p:sldId id="270" r:id="rId13"/>
    <p:sldId id="269" r:id="rId14"/>
    <p:sldId id="274" r:id="rId15"/>
    <p:sldId id="259" r:id="rId16"/>
    <p:sldId id="275" r:id="rId17"/>
    <p:sldId id="260" r:id="rId18"/>
    <p:sldId id="261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4" r:id="rId27"/>
    <p:sldId id="283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6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9805" autoAdjust="0"/>
  </p:normalViewPr>
  <p:slideViewPr>
    <p:cSldViewPr snapToGrid="0">
      <p:cViewPr varScale="1">
        <p:scale>
          <a:sx n="27" d="100"/>
          <a:sy n="27" d="100"/>
        </p:scale>
        <p:origin x="16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EFC97-BA22-4C66-8DA7-39AA26D869CD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610A7-B858-49CC-B8FB-8C5F8945B7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805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6944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1077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6331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1342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609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703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8325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3860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1236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0572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884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7836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688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91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420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1106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8715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610A7-B858-49CC-B8FB-8C5F8945B72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4941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82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62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3479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3100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888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907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89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535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45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449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1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15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155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786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393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398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A24-A60A-4D10-BF5A-5697E38A4F2B}" type="datetimeFigureOut">
              <a:rPr lang="pl-PL" smtClean="0"/>
              <a:t>2021-04-17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F199C2-17F8-4DDD-889C-01651247E5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206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73323" y="1409075"/>
            <a:ext cx="10979162" cy="252184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pl-PL" sz="3200" b="1" dirty="0" err="1" smtClean="0">
                <a:solidFill>
                  <a:srgbClr val="002060"/>
                </a:solidFill>
              </a:rPr>
              <a:t>Makrootoczenie</a:t>
            </a:r>
            <a:r>
              <a:rPr lang="pl-PL" sz="3200" b="1" dirty="0" smtClean="0">
                <a:solidFill>
                  <a:srgbClr val="002060"/>
                </a:solidFill>
              </a:rPr>
              <a:t> -Twórcze i scenariuszowe metody prognozowania</a:t>
            </a:r>
            <a:br>
              <a:rPr lang="pl-PL" sz="3200" b="1" dirty="0" smtClean="0">
                <a:solidFill>
                  <a:srgbClr val="002060"/>
                </a:solidFill>
              </a:rPr>
            </a:br>
            <a:endParaRPr lang="pl-PL" sz="3200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53980" y="4482058"/>
            <a:ext cx="7750003" cy="1135505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</a:rPr>
              <a:t>Wykład 06</a:t>
            </a:r>
            <a:endParaRPr lang="pl-P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975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275492"/>
            <a:ext cx="11209866" cy="621323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scenariuszowe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8733" y="896815"/>
            <a:ext cx="11561559" cy="4845608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pl-PL" sz="2400" dirty="0" smtClean="0"/>
              <a:t>Prekursorzy: General </a:t>
            </a:r>
            <a:r>
              <a:rPr lang="pl-PL" sz="2400" dirty="0" err="1" smtClean="0"/>
              <a:t>Electric</a:t>
            </a:r>
            <a:r>
              <a:rPr lang="pl-PL" sz="2400" dirty="0" smtClean="0"/>
              <a:t>, Shell </a:t>
            </a:r>
            <a:r>
              <a:rPr lang="pl-PL" sz="2400" dirty="0" err="1" smtClean="0"/>
              <a:t>Nederland</a:t>
            </a:r>
            <a:r>
              <a:rPr lang="pl-PL" sz="2400" dirty="0" smtClean="0"/>
              <a:t>, H. Kahn</a:t>
            </a:r>
          </a:p>
          <a:p>
            <a:r>
              <a:rPr lang="pl-PL" sz="2400" dirty="0" smtClean="0"/>
              <a:t>Lata 70 XX wieku: powstaje metodyka, a pierwsze scenariusze odnoszą się do rynku ropy naftowej</a:t>
            </a:r>
          </a:p>
          <a:p>
            <a:r>
              <a:rPr lang="pl-PL" sz="2400" dirty="0" smtClean="0"/>
              <a:t>Lata 80 XX wieku: rozszerza się zakres stosowania scenariuszy na zjawiska gospodarcze i polityczne (ale nie tworzono ‚wariantów awaryjnych’)</a:t>
            </a:r>
          </a:p>
          <a:p>
            <a:r>
              <a:rPr lang="pl-PL" sz="2400" dirty="0" smtClean="0"/>
              <a:t>Lata 90 XX wieku: scenariusze obejmują również analizy trendów społecznych i zmian w środowisku naturalnym, budowanie relacji z interesariuszami</a:t>
            </a:r>
          </a:p>
          <a:p>
            <a:r>
              <a:rPr lang="pl-PL" sz="2400" dirty="0" smtClean="0"/>
              <a:t>Od początku XXI wieku: obserwuje się harmonizację scenariuszy ze strategiami organizacji (są one systematycznie wykorzystywane i stanowią nieodłączny element analiz strategicznych)</a:t>
            </a:r>
          </a:p>
          <a:p>
            <a:r>
              <a:rPr lang="pl-PL" sz="2400" dirty="0" smtClean="0"/>
              <a:t>Najbardziej znane modele planowania scenariuszowego: SRI, GBN, TAIDA, GSMI, PEST, PESTEL i wiele innych (bardziej szczegółowo zostaną omówione na kolejnych wykładach)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66400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1008" y="200541"/>
            <a:ext cx="11209866" cy="552411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scenariuszowe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882" y="905175"/>
            <a:ext cx="12012118" cy="549562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000" dirty="0" smtClean="0"/>
              <a:t>Uwzględniają </a:t>
            </a:r>
            <a:r>
              <a:rPr lang="pl-PL" sz="2000" dirty="0" err="1" smtClean="0">
                <a:solidFill>
                  <a:schemeClr val="accent1">
                    <a:lumMod val="75000"/>
                  </a:schemeClr>
                </a:solidFill>
              </a:rPr>
              <a:t>wielowariantowość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dirty="0" err="1" smtClean="0">
                <a:solidFill>
                  <a:schemeClr val="accent1">
                    <a:lumMod val="75000"/>
                  </a:schemeClr>
                </a:solidFill>
              </a:rPr>
              <a:t>zachowań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dirty="0" smtClean="0"/>
              <a:t>organizacji w zależności od zmian otoczenia</a:t>
            </a:r>
          </a:p>
          <a:p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Prognozowanie długookresowe</a:t>
            </a:r>
            <a:r>
              <a:rPr lang="pl-PL" sz="2000" dirty="0" smtClean="0"/>
              <a:t>: od 3, 5 do 10, 15 lat w zależności od warunków działania sektora</a:t>
            </a:r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Scenariusze możliwych zdarzeń </a:t>
            </a:r>
            <a:r>
              <a:rPr lang="pl-PL" sz="2000" dirty="0" smtClean="0"/>
              <a:t>– intuicyjnie utworzona lista ważnych dla organizacji wydarzeń w przyszłości, wyprzedzająca identyfikowanie przyczyn tych wydarzeń, możliwych kierunków rozwoju, siły i charakteru oddziaływań na organizację oraz określnie zdolności dostosowania się organizacji do tych zjawisk</a:t>
            </a:r>
          </a:p>
          <a:p>
            <a:pPr lvl="1"/>
            <a:r>
              <a:rPr lang="pl-PL" sz="2000" dirty="0" smtClean="0"/>
              <a:t>analiza tendencji i skutków</a:t>
            </a:r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Scenariusze</a:t>
            </a:r>
            <a:r>
              <a:rPr lang="pl-PL" sz="2000" b="1" dirty="0" smtClean="0"/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symulacyjne</a:t>
            </a:r>
            <a:r>
              <a:rPr lang="pl-PL" sz="2000" b="1" dirty="0" smtClean="0"/>
              <a:t> </a:t>
            </a:r>
            <a:r>
              <a:rPr lang="pl-PL" sz="2000" dirty="0" smtClean="0"/>
              <a:t>– wyprzedzająca ocena wartości poszczególnych wyborów strategicznych organizacji w zależności od oddziaływań otoczenia; definiuje się problemy i opracowuje listę istotnych czynników otoczenia, mających znaczący wpływ na funkcjonowanie organizacji oraz przyporządkowanie tym czynnikom jednostek miar, czasu i obszaru występowania oraz prawdopodobieństwo ich wystąpienia i trendów; przygotowanie macierzy zależności między analizowanymi zmiennymi</a:t>
            </a:r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Scenariusze stanów otoczenia </a:t>
            </a:r>
            <a:r>
              <a:rPr lang="pl-PL" sz="2000" dirty="0" smtClean="0"/>
              <a:t>– mają charakter jakościowy, w oparciu o istotne czynniki czterech sfer: polityczno-prawnej, ekonomicznej, społeczno-kulturowej, technologicznej.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49507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4873" y="878439"/>
            <a:ext cx="11569233" cy="484560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200" dirty="0" smtClean="0">
                <a:solidFill>
                  <a:schemeClr val="tx1"/>
                </a:solidFill>
              </a:rPr>
              <a:t>Przykładowe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 czynniki polityczno-prawne </a:t>
            </a:r>
            <a:r>
              <a:rPr lang="pl-PL" sz="2200" dirty="0" smtClean="0"/>
              <a:t>(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pl-PL" sz="2200" dirty="0" smtClean="0"/>
              <a:t>) badane w analizie otoczenia metodą 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pl-PL" sz="2200" dirty="0" smtClean="0"/>
              <a:t>EST: polityka podatkowa, przepisy dotyczące handlu (zagranicznego), prawo procy, przepisy o ochronie środowiska, stabilność władzy, integracja europejska, </a:t>
            </a:r>
          </a:p>
          <a:p>
            <a:r>
              <a:rPr lang="pl-PL" sz="2200" dirty="0"/>
              <a:t>Przykładowe 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czynniki 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ekonomiczne </a:t>
            </a:r>
            <a:r>
              <a:rPr lang="pl-PL" sz="2200" dirty="0" smtClean="0"/>
              <a:t>(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pl-PL" sz="2200" dirty="0" smtClean="0"/>
              <a:t>) </a:t>
            </a:r>
            <a:r>
              <a:rPr lang="pl-PL" sz="2200" dirty="0"/>
              <a:t>badane w analizie otoczenia metodą </a:t>
            </a:r>
            <a:r>
              <a:rPr lang="pl-PL" sz="2200" dirty="0">
                <a:solidFill>
                  <a:schemeClr val="tx1"/>
                </a:solidFill>
              </a:rPr>
              <a:t>P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pl-PL" sz="2200" dirty="0"/>
              <a:t>ST</a:t>
            </a:r>
            <a:r>
              <a:rPr lang="pl-PL" sz="2200" dirty="0" smtClean="0"/>
              <a:t>: tendencje w PKB, stopy procentowe, podaż pieniądza, inflacja, bezrobocie, cykle koniunktury gospodarczej, dochody budżetowe, dostępność i koszt nośników energii</a:t>
            </a:r>
            <a:endParaRPr lang="pl-PL" sz="2200" dirty="0"/>
          </a:p>
          <a:p>
            <a:r>
              <a:rPr lang="pl-PL" sz="2200" dirty="0"/>
              <a:t>Przykładowe 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czynniki polityczno-prawne </a:t>
            </a:r>
            <a:r>
              <a:rPr lang="pl-PL" sz="2200" dirty="0" smtClean="0"/>
              <a:t>(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pl-PL" sz="2200" dirty="0" smtClean="0"/>
              <a:t>) </a:t>
            </a:r>
            <a:r>
              <a:rPr lang="pl-PL" sz="2200" dirty="0"/>
              <a:t>badane w analizie otoczenia metodą </a:t>
            </a:r>
            <a:r>
              <a:rPr lang="pl-PL" sz="2200" dirty="0">
                <a:solidFill>
                  <a:schemeClr val="tx1"/>
                </a:solidFill>
              </a:rPr>
              <a:t>P</a:t>
            </a:r>
            <a:r>
              <a:rPr lang="pl-PL" sz="2200" dirty="0"/>
              <a:t>E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pl-PL" sz="2200" dirty="0"/>
              <a:t>T</a:t>
            </a:r>
            <a:r>
              <a:rPr lang="pl-PL" sz="2200" dirty="0" smtClean="0"/>
              <a:t>: struktura demograficzna społeczeństwa, poziom i struktura dochodów, mobilność społeczna, zmiany stylu życia, zmiany konsumpcyjne, poziom i struktura wykształcenia</a:t>
            </a:r>
            <a:endParaRPr lang="pl-PL" sz="2200" dirty="0"/>
          </a:p>
          <a:p>
            <a:r>
              <a:rPr lang="pl-PL" sz="2200" dirty="0"/>
              <a:t>Przykładowe 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czynniki 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technologiczne </a:t>
            </a:r>
            <a:r>
              <a:rPr lang="pl-PL" sz="2200" dirty="0" smtClean="0"/>
              <a:t>(</a:t>
            </a:r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pl-PL" sz="2200" dirty="0" smtClean="0"/>
              <a:t>) </a:t>
            </a:r>
            <a:r>
              <a:rPr lang="pl-PL" sz="2200" dirty="0"/>
              <a:t>badane w analizie otoczenia metodą </a:t>
            </a:r>
            <a:r>
              <a:rPr lang="pl-PL" sz="2200" dirty="0">
                <a:solidFill>
                  <a:schemeClr val="tx1"/>
                </a:solidFill>
              </a:rPr>
              <a:t>PE</a:t>
            </a:r>
            <a:r>
              <a:rPr lang="pl-PL" sz="2200" dirty="0"/>
              <a:t>S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pl-PL" sz="2200" dirty="0" smtClean="0"/>
              <a:t>: wydatki państwa na inwestycje i prace badawczo-rozwojowe, pojawienie się i rozwój nowych technologii, szybkość transferu technologii, faza cyklu </a:t>
            </a:r>
            <a:r>
              <a:rPr lang="pl-PL" sz="2200" dirty="0"/>
              <a:t>ż</a:t>
            </a:r>
            <a:r>
              <a:rPr lang="pl-PL" sz="2200" dirty="0" smtClean="0"/>
              <a:t>ycia stosowanych technologii</a:t>
            </a:r>
            <a:endParaRPr lang="pl-PL" sz="2200" dirty="0"/>
          </a:p>
          <a:p>
            <a:endParaRPr lang="pl-PL" sz="2200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54240" y="326028"/>
            <a:ext cx="11209866" cy="55241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/>
              <a:t>Metody scenariuszowe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8540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148282"/>
            <a:ext cx="11209866" cy="51898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Scenariusze stanów otoczenia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849" y="832654"/>
            <a:ext cx="4575987" cy="538485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000" dirty="0" smtClean="0"/>
              <a:t>Optymistyczny (pozytywny)</a:t>
            </a:r>
          </a:p>
          <a:p>
            <a:r>
              <a:rPr lang="pl-PL" sz="2000" dirty="0" smtClean="0"/>
              <a:t>Pesymistyczny (negatywny)</a:t>
            </a:r>
          </a:p>
          <a:p>
            <a:r>
              <a:rPr lang="pl-PL" sz="2000" dirty="0" smtClean="0"/>
              <a:t>Najmniej prawdopodobny (niespodziankowy)</a:t>
            </a:r>
          </a:p>
          <a:p>
            <a:r>
              <a:rPr lang="pl-PL" sz="2000" dirty="0" smtClean="0"/>
              <a:t>Najbardziej prawdopodobny (realny)</a:t>
            </a:r>
          </a:p>
          <a:p>
            <a:pPr marL="0" indent="0">
              <a:buNone/>
            </a:pP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Procedura tworzenia scenariuszy stanów otoczenia:</a:t>
            </a:r>
          </a:p>
          <a:p>
            <a:pPr marL="0" indent="0">
              <a:buNone/>
            </a:pP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Etap 1. </a:t>
            </a:r>
            <a:r>
              <a:rPr lang="pl-PL" sz="2000" dirty="0" smtClean="0"/>
              <a:t>identyfikacja </a:t>
            </a:r>
            <a:r>
              <a:rPr lang="pl-PL" sz="2000" dirty="0" err="1" smtClean="0"/>
              <a:t>makrootoczenia</a:t>
            </a:r>
            <a:r>
              <a:rPr lang="pl-PL" sz="2000" dirty="0" smtClean="0"/>
              <a:t> i otoczenia konkurencyjnego oraz tych składników, które mają decydujący wpływ na funkcjonowanie organizacji</a:t>
            </a:r>
            <a:endParaRPr lang="pl-PL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188" y="832655"/>
            <a:ext cx="6635579" cy="4519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192" y="2203107"/>
            <a:ext cx="6075142" cy="362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928" y="3264522"/>
            <a:ext cx="5062905" cy="275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928" y="2588228"/>
            <a:ext cx="5173338" cy="67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621" y="3342516"/>
            <a:ext cx="5266038" cy="287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175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148282"/>
            <a:ext cx="11209866" cy="51898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Scenariusze stanów otoczenia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055077"/>
            <a:ext cx="4574287" cy="47773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	</a:t>
            </a:r>
          </a:p>
          <a:p>
            <a:pPr marL="0" indent="0">
              <a:buNone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Etap 2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pl-PL" sz="2000" dirty="0" smtClean="0"/>
              <a:t>ocena zidentyfikowanych, istotnych czynników w otoczeniu organizacji pod względem:</a:t>
            </a:r>
          </a:p>
          <a:p>
            <a:r>
              <a:rPr lang="pl-PL" sz="2000" dirty="0" smtClean="0"/>
              <a:t>Siły (rosnąca od 1 do 5) i kierunku (- negatywny, +pozytywny) wpływu danego czynnika na organizację, według skali -5 do +5</a:t>
            </a:r>
          </a:p>
          <a:p>
            <a:r>
              <a:rPr lang="pl-PL" sz="2000" dirty="0" smtClean="0"/>
              <a:t>Prawdopodobieństwa wystąpienia danego czynnika według trzech wariantów (trendów) zmian (wzrost, stabilizacja, spadek)</a:t>
            </a:r>
            <a:endParaRPr lang="pl-PL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188" y="832655"/>
            <a:ext cx="6635579" cy="4519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Łącznik zakrzywiony 5"/>
          <p:cNvCxnSpPr/>
          <p:nvPr/>
        </p:nvCxnSpPr>
        <p:spPr>
          <a:xfrm flipV="1">
            <a:off x="5126636" y="1576915"/>
            <a:ext cx="5524888" cy="2455439"/>
          </a:xfrm>
          <a:prstGeom prst="curvedConnector3">
            <a:avLst>
              <a:gd name="adj1" fmla="val 50000"/>
            </a:avLst>
          </a:prstGeom>
          <a:ln w="38100">
            <a:solidFill>
              <a:srgbClr val="B36D4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zakrzywiony 12"/>
          <p:cNvCxnSpPr/>
          <p:nvPr/>
        </p:nvCxnSpPr>
        <p:spPr>
          <a:xfrm flipV="1">
            <a:off x="4482059" y="1576915"/>
            <a:ext cx="4402449" cy="3070036"/>
          </a:xfrm>
          <a:prstGeom prst="curvedConnector3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zakrzywiony 18"/>
          <p:cNvCxnSpPr/>
          <p:nvPr/>
        </p:nvCxnSpPr>
        <p:spPr>
          <a:xfrm flipV="1">
            <a:off x="3507698" y="1779373"/>
            <a:ext cx="6651844" cy="798935"/>
          </a:xfrm>
          <a:prstGeom prst="curvedConnector3">
            <a:avLst>
              <a:gd name="adj1" fmla="val 50000"/>
            </a:avLst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425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343702" y="1319134"/>
            <a:ext cx="11024514" cy="431716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 smtClean="0"/>
              <a:t>	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Etap 3. </a:t>
            </a:r>
            <a:r>
              <a:rPr lang="pl-PL" sz="2200" dirty="0" smtClean="0"/>
              <a:t>uporządkowanie trendów według poszczególnych scenariuszy:</a:t>
            </a:r>
          </a:p>
          <a:p>
            <a:pPr marL="0" indent="0">
              <a:buNone/>
            </a:pPr>
            <a:endParaRPr lang="pl-PL" sz="800" dirty="0" smtClean="0"/>
          </a:p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Optymistycznego</a:t>
            </a:r>
            <a:r>
              <a:rPr lang="pl-PL" sz="2200" dirty="0" smtClean="0"/>
              <a:t> – w poszczególnych sferach dla każdego procesu wybiera się ten trend (trendy), który ma największy pozytywny wpływ na organizację</a:t>
            </a:r>
            <a:endParaRPr lang="pl-PL" sz="2200" dirty="0"/>
          </a:p>
          <a:p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Pesymistyczny</a:t>
            </a:r>
            <a:r>
              <a:rPr lang="pl-PL" sz="2200" dirty="0"/>
              <a:t> </a:t>
            </a:r>
            <a:r>
              <a:rPr lang="pl-PL" sz="2200" dirty="0" smtClean="0"/>
              <a:t>– tworzą trendy, które w odniesieniu do danej organizacji mają największy negatywny wpływ na jej funkcjonowanie</a:t>
            </a:r>
            <a:endParaRPr lang="pl-PL" sz="2200" dirty="0"/>
          </a:p>
          <a:p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Najmniej prawdopodobny </a:t>
            </a:r>
            <a:r>
              <a:rPr lang="pl-PL" sz="2200" dirty="0" smtClean="0"/>
              <a:t>– zawiera trendy, które (niezależnie od siły i kierunku oddziaływania) mają najmniejsze prawdopodobieństwo wystąpienia</a:t>
            </a:r>
            <a:endParaRPr lang="pl-PL" sz="2200" dirty="0"/>
          </a:p>
          <a:p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Najbardziej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prawdopodobny </a:t>
            </a:r>
            <a:r>
              <a:rPr lang="pl-PL" sz="2200" dirty="0" smtClean="0"/>
              <a:t>- </a:t>
            </a:r>
            <a:r>
              <a:rPr lang="pl-PL" sz="2200" dirty="0"/>
              <a:t>zawiera trendy, które (niezależnie od siły i kierunku oddziaływania) mają </a:t>
            </a:r>
            <a:r>
              <a:rPr lang="pl-PL" sz="2200" dirty="0" smtClean="0"/>
              <a:t>największe </a:t>
            </a:r>
            <a:r>
              <a:rPr lang="pl-PL" sz="2200" dirty="0"/>
              <a:t>prawdopodobieństwo wystąpienia</a:t>
            </a:r>
          </a:p>
          <a:p>
            <a:endParaRPr lang="pl-PL" sz="22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504868" y="214184"/>
            <a:ext cx="8596312" cy="614363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Scenariusze stanów otoczenia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6190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164892" y="704335"/>
            <a:ext cx="2575673" cy="584474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 smtClean="0"/>
              <a:t>	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Etap 4. </a:t>
            </a:r>
            <a:r>
              <a:rPr lang="pl-PL" sz="2000" dirty="0" smtClean="0"/>
              <a:t>dokonuje się prostych obliczeń rachunkowych w celu ustalenia średniej siły wpływu poszczególnych czynników w ramach każdej z czterech sfer otoczenia; wskazanie, która sfera otoczenia jest źródłem szans, która zagrożeń i jak duża jest siła oddziaływania poszczególnych sfer na organizację</a:t>
            </a:r>
            <a:endParaRPr lang="pl-PL" sz="20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43702" y="1975"/>
            <a:ext cx="8596312" cy="614363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Scenariusze stanów otoczenia</a:t>
            </a:r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797" y="528876"/>
            <a:ext cx="6178726" cy="4002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838" y="1510915"/>
            <a:ext cx="7824010" cy="3098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355" y="2006031"/>
            <a:ext cx="6536725" cy="417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565" y="2344553"/>
            <a:ext cx="6277233" cy="433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5234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3702" y="729049"/>
            <a:ext cx="11209866" cy="546353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pl-PL" dirty="0" smtClean="0"/>
              <a:t>Dają możliwość poznania przyszłych ograniczeń formułowania strategii, pozwalają m. in. na ocenę otoczenia przedsiębiorstwa według kryterium burzliwości, stabilności i stopnia uporządkowania czy konfiguracji otoczenia</a:t>
            </a:r>
          </a:p>
          <a:p>
            <a:r>
              <a:rPr lang="pl-PL" dirty="0" smtClean="0"/>
              <a:t>Im większa jest </a:t>
            </a:r>
            <a:r>
              <a:rPr lang="pl-PL" altLang="pl-PL" dirty="0" smtClean="0"/>
              <a:t>rozpiętość </a:t>
            </a:r>
            <a:r>
              <a:rPr lang="pl-PL" altLang="pl-PL" dirty="0"/>
              <a:t>między scenariuszem </a:t>
            </a:r>
            <a:r>
              <a:rPr lang="pl-PL" altLang="pl-PL" dirty="0" smtClean="0"/>
              <a:t>optymistycznym a pesymistycznym </a:t>
            </a:r>
            <a:r>
              <a:rPr lang="pl-PL" altLang="pl-PL" dirty="0"/>
              <a:t>w poszczególnych </a:t>
            </a:r>
            <a:r>
              <a:rPr lang="pl-PL" altLang="pl-PL" dirty="0" smtClean="0"/>
              <a:t>sferach - </a:t>
            </a:r>
            <a:r>
              <a:rPr lang="pl-PL" altLang="pl-PL" dirty="0"/>
              <a:t>tym silniejsze jest uzależnienie przedsiębiorstwa od </a:t>
            </a:r>
            <a:r>
              <a:rPr lang="pl-PL" altLang="pl-PL" dirty="0" smtClean="0"/>
              <a:t>otoczenia</a:t>
            </a:r>
          </a:p>
          <a:p>
            <a:r>
              <a:rPr lang="pl-PL" altLang="pl-PL" dirty="0" smtClean="0"/>
              <a:t>analiza </a:t>
            </a:r>
            <a:r>
              <a:rPr lang="pl-PL" altLang="pl-PL" dirty="0"/>
              <a:t>rozpiętości scenariusza najbardziej prawdopodobnego w </a:t>
            </a:r>
            <a:r>
              <a:rPr lang="pl-PL" altLang="pl-PL" dirty="0" smtClean="0"/>
              <a:t>poszczególnych </a:t>
            </a:r>
            <a:r>
              <a:rPr lang="pl-PL" altLang="pl-PL" dirty="0"/>
              <a:t>sferach </a:t>
            </a:r>
            <a:r>
              <a:rPr lang="pl-PL" altLang="pl-PL" dirty="0" smtClean="0"/>
              <a:t>pozwala stwierdzić, że im </a:t>
            </a:r>
            <a:r>
              <a:rPr lang="pl-PL" altLang="pl-PL" dirty="0"/>
              <a:t>ta rozpiętość jest większa, tym bardziej niejednorodne jest otoczenie i słabiej </a:t>
            </a:r>
            <a:r>
              <a:rPr lang="pl-PL" altLang="pl-PL" dirty="0" smtClean="0"/>
              <a:t>uporządkowane</a:t>
            </a:r>
          </a:p>
          <a:p>
            <a:r>
              <a:rPr lang="pl-PL" altLang="pl-PL" dirty="0" smtClean="0"/>
              <a:t>analiza </a:t>
            </a:r>
            <a:r>
              <a:rPr lang="pl-PL" altLang="pl-PL" dirty="0"/>
              <a:t>scenariusza najbardziej prawdopodobnego </a:t>
            </a:r>
            <a:r>
              <a:rPr lang="pl-PL" altLang="pl-PL" dirty="0" smtClean="0"/>
              <a:t>pozwala na </a:t>
            </a:r>
            <a:r>
              <a:rPr lang="pl-PL" altLang="pl-PL" dirty="0"/>
              <a:t>określenie sfer, w których dominują szanse oraz sfer, w których dominują zagrożenia (aby wskazać potencjalne szanse możliwe do wykorzystania przez </a:t>
            </a:r>
            <a:r>
              <a:rPr lang="pl-PL" altLang="pl-PL" dirty="0" smtClean="0"/>
              <a:t>przedsiębiorstwo </a:t>
            </a:r>
            <a:r>
              <a:rPr lang="pl-PL" altLang="pl-PL" dirty="0"/>
              <a:t>oraz określić sfery, w których należy podjąć działania zmierzające do neutralizowania negatywnych wpływów otoczenia na przedsiębiorstwo</a:t>
            </a:r>
            <a:r>
              <a:rPr lang="pl-PL" altLang="pl-PL" dirty="0" smtClean="0"/>
              <a:t>)</a:t>
            </a:r>
          </a:p>
          <a:p>
            <a:r>
              <a:rPr lang="pl-PL" altLang="pl-PL" dirty="0" smtClean="0"/>
              <a:t>wybranie </a:t>
            </a:r>
            <a:r>
              <a:rPr lang="pl-PL" altLang="pl-PL" dirty="0"/>
              <a:t>ze scenariusza najbardziej prawdopodobnego procesów wiodących w otoczeniu (czyli przyszłych stanów otoczenia, które mają silny wpływ na przedsiębiorstwo, zarówno ten pozytywny, jak i negatywny oraz duże </a:t>
            </a:r>
            <a:r>
              <a:rPr lang="pl-PL" altLang="pl-PL" dirty="0" smtClean="0"/>
              <a:t>prawdopodobieństwo wystąpienia) pozwala na rozważenie </a:t>
            </a:r>
            <a:r>
              <a:rPr lang="pl-PL" altLang="pl-PL" dirty="0"/>
              <a:t>ich skutków dla </a:t>
            </a:r>
            <a:r>
              <a:rPr lang="pl-PL" altLang="pl-PL" dirty="0" smtClean="0"/>
              <a:t>przedsiębiorstwa</a:t>
            </a:r>
          </a:p>
          <a:p>
            <a:r>
              <a:rPr lang="pl-PL" altLang="pl-PL" dirty="0" smtClean="0"/>
              <a:t>analiza </a:t>
            </a:r>
            <a:r>
              <a:rPr lang="pl-PL" altLang="pl-PL" dirty="0"/>
              <a:t>scenariusza niespodziankowego i znalezienie w nim zmian, które odznaczają się małym prawdopodobieństwem wystąpienia, ale silnym ewentualnym wpływem na przedsiębiorstwo, czy to pozytywnym, czy to </a:t>
            </a:r>
            <a:r>
              <a:rPr lang="pl-PL" altLang="pl-PL" dirty="0" smtClean="0"/>
              <a:t>negatywnym pozwoli na określenie ‚planu awaryjnego’</a:t>
            </a:r>
            <a:endParaRPr lang="pl-PL" altLang="pl-PL" dirty="0"/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54912" y="0"/>
            <a:ext cx="8596668" cy="51486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Scenariusze stanów otoczenia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9516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5" y="325395"/>
            <a:ext cx="8596668" cy="613719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Badania </a:t>
            </a:r>
            <a:r>
              <a:rPr lang="pl-PL" b="1" dirty="0" err="1" smtClean="0"/>
              <a:t>foresightowe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1161535"/>
            <a:ext cx="10938017" cy="48798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200" dirty="0" smtClean="0"/>
              <a:t>Metoda analizy przyszłości, której celem jest przemyślenie przyszłości, przeprowadzenie na ten temat specjalistycznej debaty i podjęcie działań na rzecz odpowiedniego ukształtowania przyszłości; prowadzone na poziomie ponadnarodowym, regionalnym i lokalnym.</a:t>
            </a:r>
          </a:p>
          <a:p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Proces kreowania kultury myślenia społeczeństwa o przyszłości, w którym zarówno naukowcy, inżynierowie jak i przedstawiciele przemysłu i  administracji publicznej biorą udział w wyznaczeniu strategicznych kierunków rozwoju badań i rozwoju technologii w celu przysporzenia jak największych korzyści ekonomicznych i społecznych w gospodarce</a:t>
            </a:r>
          </a:p>
          <a:p>
            <a:r>
              <a:rPr lang="pl-PL" sz="2200" dirty="0" smtClean="0">
                <a:solidFill>
                  <a:schemeClr val="accent1">
                    <a:lumMod val="75000"/>
                  </a:schemeClr>
                </a:solidFill>
              </a:rPr>
              <a:t>Proces komunikacyjny, w trakcie którego wytycza się strategiczne kierunki działania przedsiębiorstwa oraz określa wyzwania przyszłości w zakresie innowacji</a:t>
            </a:r>
          </a:p>
          <a:p>
            <a:r>
              <a:rPr lang="pl-PL" sz="2200" dirty="0" smtClean="0"/>
              <a:t>Foresight: narodowy, regionalny, technologiczny, naukowy, korporacyjny …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916662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211" y="864973"/>
            <a:ext cx="11813060" cy="5560541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Etap 1. przygotowanie</a:t>
            </a:r>
            <a:r>
              <a:rPr lang="pl-PL" sz="2000" dirty="0" smtClean="0"/>
              <a:t>: zdefiniowanie celów, wyznaczenie ram czasowych badania, okres zakończenia badania i warunków udostępnienia jego wyników, dodatkowo analiza retrospektywna (zmian politycznych, demograficznych, technologicznych, ekonomicznych, prawnych, społecznych, które miały istotne znaczenie dla rozwoju branży, w jakiej działa dane przedsiębiorstwo)</a:t>
            </a:r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Etap 2. projektowanie</a:t>
            </a:r>
            <a:r>
              <a:rPr lang="pl-PL" sz="2000" dirty="0" smtClean="0">
                <a:solidFill>
                  <a:schemeClr val="tx1"/>
                </a:solidFill>
              </a:rPr>
              <a:t>:</a:t>
            </a:r>
            <a:r>
              <a:rPr lang="pl-PL" sz="2000" dirty="0" smtClean="0"/>
              <a:t> monitorowanie otoczenia (gromadzenie informacji na temat środowiska przedsiębiorstwa oraz czynników, które na niego oddziałują za pomocą np. skanowana otoczenia, metody delfickiej, analizy SWOT, analizy PEST, krzyżowej analizy wpływów), analiza danych i ich interpretacja, opracowanie sprawozdań na temat trendów i zdarzeń (wykazujących związki i wzajemne oddziaływania między sobą), projekcja (kształtowanie wizji przyszłości za pomocą scenariuszy możliwych przyszłych stanów otoczenia, krzyżowej analizy wpływów, czy działań z zakresu np. mapy drogowej technologii)</a:t>
            </a:r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Etap 3. wdrażanie</a:t>
            </a:r>
            <a:r>
              <a:rPr lang="pl-PL" sz="2000" dirty="0" smtClean="0"/>
              <a:t>: rozmowy i dyskusje pomiędzy uczestnikami na temat przyszłości organizacji, branż i technologii, przeprowadzane są analizy z zakresu ewentualnych następstw, analiza SWOT (mocnych i słabych stron oraz szans i zagrożeń), sformułowanie strategii i kierunków rozwojowych w zakresie nieznanych obszarów biznesowych lub innowacji, wyznaczenie konkretnych działań (z pomocą specjalistycznych firm zewnętrznych)</a:t>
            </a:r>
            <a:endParaRPr lang="pl-PL" sz="2000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91982" y="275968"/>
            <a:ext cx="8596668" cy="58900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Badania </a:t>
            </a:r>
            <a:r>
              <a:rPr lang="pl-PL" dirty="0" err="1" smtClean="0"/>
              <a:t>foresightowe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332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98431" y="339969"/>
            <a:ext cx="9384322" cy="539262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Metody twórcze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4108" y="1266092"/>
            <a:ext cx="11605846" cy="44782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/>
              <a:t>Polegają na przewidywaniu nowych obrazów rzeczywistości za pomocą myślenia systematycznego i intuicyjnego z wykorzystaniem opinii ekspertów (ich doświadczenia i intuicji)</a:t>
            </a:r>
          </a:p>
          <a:p>
            <a:pPr marL="0" indent="0">
              <a:buNone/>
            </a:pPr>
            <a:endParaRPr lang="pl-PL" sz="24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727817"/>
              </p:ext>
            </p:extLst>
          </p:nvPr>
        </p:nvGraphicFramePr>
        <p:xfrm>
          <a:off x="545119" y="2913185"/>
          <a:ext cx="10726618" cy="3024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5634"/>
                <a:gridCol w="4360984"/>
              </a:tblGrid>
              <a:tr h="3024554">
                <a:tc>
                  <a:txBody>
                    <a:bodyPr/>
                    <a:lstStyle/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Burza mózgów (twórca A. F. </a:t>
                      </a:r>
                      <a:r>
                        <a:rPr lang="pl-PL" sz="2800" dirty="0" err="1" smtClean="0">
                          <a:solidFill>
                            <a:srgbClr val="002060"/>
                          </a:solidFill>
                        </a:rPr>
                        <a:t>Osborn</a:t>
                      </a:r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Metoda delficka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Krzyżowa metoda wpływów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Analogie Gordona</a:t>
                      </a:r>
                    </a:p>
                    <a:p>
                      <a:endParaRPr lang="pl-PL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Analiza morfologiczna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Wywiad zogniskowany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Analiza interesariuszy</a:t>
                      </a:r>
                    </a:p>
                    <a:p>
                      <a:r>
                        <a:rPr lang="pl-PL" sz="2800" dirty="0" smtClean="0">
                          <a:solidFill>
                            <a:srgbClr val="002060"/>
                          </a:solidFill>
                        </a:rPr>
                        <a:t>Metoda rekontry</a:t>
                      </a:r>
                    </a:p>
                    <a:p>
                      <a:endParaRPr lang="pl-PL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715596" cy="52722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i="1" dirty="0" smtClean="0"/>
              <a:t>Przykład: badania </a:t>
            </a:r>
            <a:r>
              <a:rPr lang="pl-PL" i="1" dirty="0" err="1" smtClean="0"/>
              <a:t>foresight’owe</a:t>
            </a:r>
            <a:r>
              <a:rPr lang="pl-PL" i="1" dirty="0" smtClean="0"/>
              <a:t> w firmie Henkel</a:t>
            </a: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431541"/>
            <a:ext cx="10715596" cy="3880773"/>
          </a:xfrm>
          <a:solidFill>
            <a:schemeClr val="bg1"/>
          </a:solidFill>
        </p:spPr>
        <p:txBody>
          <a:bodyPr/>
          <a:lstStyle/>
          <a:p>
            <a:r>
              <a:rPr lang="pl-PL" dirty="0" smtClean="0"/>
              <a:t>Fazy pracy grup innowacyjnych: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029752"/>
              </p:ext>
            </p:extLst>
          </p:nvPr>
        </p:nvGraphicFramePr>
        <p:xfrm>
          <a:off x="1265881" y="1995074"/>
          <a:ext cx="8128000" cy="362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6502400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dirty="0" smtClean="0"/>
                        <a:t>Koncepcje</a:t>
                      </a:r>
                    </a:p>
                    <a:p>
                      <a:r>
                        <a:rPr lang="pl-PL" sz="2400" dirty="0" smtClean="0"/>
                        <a:t>Pomysły dotyczące produktów</a:t>
                      </a:r>
                    </a:p>
                    <a:p>
                      <a:r>
                        <a:rPr lang="pl-PL" sz="2400" dirty="0" smtClean="0"/>
                        <a:t>Badania rynkowe</a:t>
                      </a:r>
                    </a:p>
                    <a:p>
                      <a:r>
                        <a:rPr lang="pl-PL" sz="2400" dirty="0" smtClean="0"/>
                        <a:t>Analiza trendów</a:t>
                      </a:r>
                    </a:p>
                    <a:p>
                      <a:r>
                        <a:rPr lang="pl-PL" sz="2400" dirty="0" smtClean="0"/>
                        <a:t>Prognozowanie technologiczne</a:t>
                      </a:r>
                      <a:endParaRPr lang="pl-PL" sz="2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pl-PL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solidFill>
                            <a:srgbClr val="7030A0"/>
                          </a:solidFill>
                        </a:rPr>
                        <a:t>Faza 1</a:t>
                      </a:r>
                      <a:endParaRPr lang="pl-PL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&gt; 1000 pomysłów</a:t>
                      </a:r>
                      <a:endParaRPr lang="pl-PL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solidFill>
                            <a:srgbClr val="7030A0"/>
                          </a:solidFill>
                        </a:rPr>
                        <a:t>Faza 2</a:t>
                      </a:r>
                      <a:endParaRPr lang="pl-PL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 100 najlepszych pomysłów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solidFill>
                            <a:srgbClr val="7030A0"/>
                          </a:solidFill>
                        </a:rPr>
                        <a:t>Faza 3</a:t>
                      </a:r>
                      <a:endParaRPr lang="pl-PL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/>
                        <a:t>20 koncepcji według</a:t>
                      </a:r>
                      <a:r>
                        <a:rPr lang="pl-PL" sz="2000" baseline="0" dirty="0" smtClean="0"/>
                        <a:t> oceny</a:t>
                      </a:r>
                      <a:r>
                        <a:rPr lang="pl-PL" sz="2000" dirty="0" smtClean="0"/>
                        <a:t> punktowej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solidFill>
                            <a:srgbClr val="7030A0"/>
                          </a:solidFill>
                        </a:rPr>
                        <a:t>Faza 4</a:t>
                      </a:r>
                      <a:endParaRPr lang="pl-PL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5 – 10 biznesplanów</a:t>
                      </a:r>
                      <a:endParaRPr lang="pl-PL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21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5" y="223795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345" y="1109272"/>
            <a:ext cx="11286032" cy="512663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Skanowanie otoczenia </a:t>
            </a:r>
            <a:r>
              <a:rPr lang="pl-PL" sz="2200" dirty="0" smtClean="0"/>
              <a:t>– obejmuje identyfikację istotnych elementów środowiskowych, analizę stanu badań nad danym problemem (przegląd dostępnych baz danych, patentów, </a:t>
            </a:r>
            <a:r>
              <a:rPr lang="pl-PL" sz="2200" dirty="0" err="1" smtClean="0"/>
              <a:t>internetu</a:t>
            </a:r>
            <a:r>
              <a:rPr lang="pl-PL" sz="2200" dirty="0" smtClean="0"/>
              <a:t>, studia literaturowe), badania z pomocą panelu ekspertów, prezentacja zidentyfikowanych trendów</a:t>
            </a:r>
          </a:p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Skanowanie bierne </a:t>
            </a:r>
            <a:r>
              <a:rPr lang="pl-PL" sz="2200" dirty="0" smtClean="0"/>
              <a:t>– analizowanie wtórnych źródeł informacji (analizowanie danych i informacji zamieszczonych w czasopismach oraz studiowanie treści programów naukowych w mediach dotyczących analizowanego problemu)</a:t>
            </a:r>
          </a:p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Skanowanie czynne </a:t>
            </a:r>
            <a:r>
              <a:rPr lang="pl-PL" sz="2200" dirty="0" smtClean="0"/>
              <a:t>– analizowanie pierwotnych źródeł informacji (np. analizowanie danych i informacji z raportów dotyczących badanego obszaru oraz innych obszarów pozornie niezwiązanych z badanym problemem, ale przygotowanych przez pracowników danego przedsiębiorstwa)</a:t>
            </a:r>
          </a:p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Skanowanie skierowane </a:t>
            </a:r>
            <a:r>
              <a:rPr lang="pl-PL" sz="2200" dirty="0" smtClean="0"/>
              <a:t>– zorganizowanie i poszukiwanie informacji w wybranych, specjalistycznych źródłach informacji dla badanego problemu oraz ich analizowanie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789832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4" y="0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344" y="775730"/>
            <a:ext cx="11735738" cy="543019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Wywiad technologiczny </a:t>
            </a:r>
            <a:r>
              <a:rPr lang="pl-PL" sz="2200" dirty="0" smtClean="0"/>
              <a:t>– zidentyfikowanie możliwości i zagrożeń związanych z wdrażaniem technologii, które mogą wpłynąć na przyszły rozwój przedsiębiorstwa; cel: zgromadzenie i rozpowszechnianie informacji technologicznych wykorzystywanych w planowaniu strategicznym</a:t>
            </a:r>
          </a:p>
          <a:p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Proces wydobywania informacji technologicznych </a:t>
            </a:r>
            <a:r>
              <a:rPr lang="pl-PL" sz="2200" dirty="0"/>
              <a:t>polega na analizowaniu </a:t>
            </a:r>
            <a:r>
              <a:rPr lang="pl-PL" sz="2200" dirty="0" smtClean="0"/>
              <a:t>zmieniających </a:t>
            </a:r>
            <a:r>
              <a:rPr lang="pl-PL" sz="2200" dirty="0"/>
              <a:t>się technologii. Ocena aktualnego stanu i zachodzących aktualnie zmian używana jest do przewidywania zmian przyszłych. Aby to zrobić, należy zdobywać, łączyć oraz analizować informacje z wielu </a:t>
            </a:r>
            <a:r>
              <a:rPr lang="pl-PL" sz="2200" dirty="0" smtClean="0"/>
              <a:t>źródeł (wykorzystywanymi </a:t>
            </a:r>
            <a:r>
              <a:rPr lang="pl-PL" sz="2200" dirty="0"/>
              <a:t>najczęściej są naukowe i technologiczne bazy </a:t>
            </a:r>
            <a:r>
              <a:rPr lang="pl-PL" sz="2200" dirty="0" smtClean="0"/>
              <a:t>danych).</a:t>
            </a:r>
          </a:p>
          <a:p>
            <a:pPr marL="0" indent="0">
              <a:buNone/>
            </a:pPr>
            <a:r>
              <a:rPr lang="pl-PL" sz="2200" dirty="0" smtClean="0"/>
              <a:t>Typowe </a:t>
            </a:r>
            <a:r>
              <a:rPr lang="pl-PL" sz="2200" dirty="0"/>
              <a:t>pytania zadawane podczas takiej </a:t>
            </a:r>
            <a:r>
              <a:rPr lang="pl-PL" sz="2200" dirty="0" smtClean="0"/>
              <a:t>analizy:</a:t>
            </a:r>
          </a:p>
          <a:p>
            <a:r>
              <a:rPr lang="pl-PL" sz="2200" dirty="0" smtClean="0"/>
              <a:t>Jakie </a:t>
            </a:r>
            <a:r>
              <a:rPr lang="pl-PL" sz="2200" dirty="0"/>
              <a:t>prace badawczo-rozwojowe (B&amp;R) prowadzone są w  rozpatrywanej technologii</a:t>
            </a:r>
            <a:r>
              <a:rPr lang="pl-PL" sz="2200" dirty="0" smtClean="0"/>
              <a:t>?</a:t>
            </a:r>
          </a:p>
          <a:p>
            <a:r>
              <a:rPr lang="pl-PL" sz="2200" dirty="0" smtClean="0"/>
              <a:t>Kto </a:t>
            </a:r>
            <a:r>
              <a:rPr lang="pl-PL" sz="2200" dirty="0"/>
              <a:t>wykonuje te prace? Jakie są jego (przypuszczalne) cele </a:t>
            </a:r>
            <a:r>
              <a:rPr lang="pl-PL" sz="2200" dirty="0" smtClean="0"/>
              <a:t>rynkowe?</a:t>
            </a:r>
          </a:p>
          <a:p>
            <a:r>
              <a:rPr lang="pl-PL" sz="2200" dirty="0" smtClean="0"/>
              <a:t>W </a:t>
            </a:r>
            <a:r>
              <a:rPr lang="pl-PL" sz="2200" dirty="0"/>
              <a:t>jaki sposób są one dostosowane do celów </a:t>
            </a:r>
            <a:r>
              <a:rPr lang="pl-PL" sz="2200" dirty="0" smtClean="0"/>
              <a:t>przedsiębiorstwa?</a:t>
            </a:r>
          </a:p>
          <a:p>
            <a:r>
              <a:rPr lang="pl-PL" sz="2200" dirty="0" smtClean="0"/>
              <a:t>Jakie </a:t>
            </a:r>
            <a:r>
              <a:rPr lang="pl-PL" sz="2200" dirty="0"/>
              <a:t>są perspektywy dla udanej komercjalizacji?</a:t>
            </a:r>
          </a:p>
        </p:txBody>
      </p:sp>
    </p:spTree>
    <p:extLst>
      <p:ext uri="{BB962C8B-B14F-4D97-AF65-F5344CB8AC3E}">
        <p14:creationId xmlns:p14="http://schemas.microsoft.com/office/powerpoint/2010/main" val="3067709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5" y="223795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345" y="1124262"/>
            <a:ext cx="11465914" cy="505168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Ankiety problemowe </a:t>
            </a:r>
            <a:r>
              <a:rPr lang="pl-PL" sz="2400" dirty="0" smtClean="0"/>
              <a:t>– służą do poznania opinii ekspertów o istotnych zdarzeniach w obszarach badawczych; mogą być traktowane jako wstępna faza badań delfickich lub scenariuszowych; w celu uzyskania opinii ekspertów informacji, przygotowuje się ankietę (coraz częściej w wersji elektronicznej), w której eksperci najczęściej próbują odpowiedzieć na następujące pytania:</a:t>
            </a:r>
          </a:p>
          <a:p>
            <a:r>
              <a:rPr lang="pl-PL" sz="2400" dirty="0" smtClean="0"/>
              <a:t>Jakie czynniki przyczyniają się do powstania badanych zjawisk?</a:t>
            </a:r>
          </a:p>
          <a:p>
            <a:r>
              <a:rPr lang="pl-PL" sz="2400" dirty="0" smtClean="0"/>
              <a:t>Jakie potrzeby wywołują badane zjawiska?</a:t>
            </a:r>
          </a:p>
          <a:p>
            <a:r>
              <a:rPr lang="pl-PL" sz="2400" dirty="0" smtClean="0"/>
              <a:t>Jakie wyzwania wywołują badane zjawiska?</a:t>
            </a:r>
          </a:p>
          <a:p>
            <a:r>
              <a:rPr lang="pl-PL" sz="2400" dirty="0" smtClean="0"/>
              <a:t>Jaka nowa wiedza jest potrzebna, aby dogłębnie zbadać przyszłe zjawiska?</a:t>
            </a:r>
          </a:p>
          <a:p>
            <a:r>
              <a:rPr lang="pl-PL" sz="2400" dirty="0" smtClean="0"/>
              <a:t>Jakie rozwiązania lub technologie są potrzebne, żeby podjąć nowe wyzwania?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66715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4479" y="178825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4833" y="869429"/>
            <a:ext cx="11613243" cy="5576341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Prognozowanie geniusza </a:t>
            </a:r>
            <a:r>
              <a:rPr lang="pl-PL" sz="2400" dirty="0" smtClean="0"/>
              <a:t>– odnosi się do metody używanej do opisu wizji rozwoju przyszłości; dokonywane jest przez utalentowane i powszechnie szanowane osoby; jednostkowe przedstawienie problemu umożliwia poznanie innych ujęć, które w wyniku prac zespołowych zostałyby pominięte czy zignorowane; zakłada się, że osoby kontrowersyjne mogą wnieść do badań nowe, oryginalne pomysły</a:t>
            </a:r>
          </a:p>
          <a:p>
            <a:r>
              <a:rPr lang="pl-PL" sz="2400" i="1" dirty="0" smtClean="0"/>
              <a:t>Przykład: </a:t>
            </a:r>
            <a:r>
              <a:rPr lang="pl-PL" sz="2400" i="1" dirty="0" err="1" smtClean="0"/>
              <a:t>Elon</a:t>
            </a:r>
            <a:r>
              <a:rPr lang="pl-PL" sz="2400" i="1" dirty="0" smtClean="0"/>
              <a:t> </a:t>
            </a:r>
            <a:r>
              <a:rPr lang="pl-PL" sz="2400" i="1" dirty="0" err="1" smtClean="0"/>
              <a:t>Musk</a:t>
            </a:r>
            <a:r>
              <a:rPr lang="pl-PL" sz="2400" i="1" dirty="0" smtClean="0"/>
              <a:t> – medialny technokrata, </a:t>
            </a:r>
            <a:r>
              <a:rPr lang="pl-PL" sz="2400" i="1" dirty="0"/>
              <a:t>współczesny wizjoner </a:t>
            </a:r>
            <a:r>
              <a:rPr lang="pl-PL" sz="2400" i="1" dirty="0" smtClean="0"/>
              <a:t>czy szaleniec? geniusz czy socjopata? </a:t>
            </a:r>
            <a:r>
              <a:rPr lang="pl-PL" sz="2400" i="1" dirty="0" err="1" smtClean="0"/>
              <a:t>PayPal</a:t>
            </a:r>
            <a:r>
              <a:rPr lang="pl-PL" sz="2400" i="1" dirty="0" smtClean="0"/>
              <a:t>, komercyjne loty w kosmos (</a:t>
            </a:r>
            <a:r>
              <a:rPr lang="pl-PL" sz="2400" i="1" dirty="0" err="1" smtClean="0"/>
              <a:t>SpaceX</a:t>
            </a:r>
            <a:r>
              <a:rPr lang="pl-PL" sz="2400" i="1" dirty="0" smtClean="0"/>
              <a:t>),</a:t>
            </a:r>
            <a:r>
              <a:rPr lang="pl-PL" sz="2400" i="1" dirty="0"/>
              <a:t> </a:t>
            </a:r>
            <a:r>
              <a:rPr lang="pl-PL" sz="2400" i="1" dirty="0" smtClean="0"/>
              <a:t>Tesla Motors, </a:t>
            </a:r>
            <a:r>
              <a:rPr lang="pl-PL" sz="2400" i="1" dirty="0" err="1" smtClean="0"/>
              <a:t>Hyperloop</a:t>
            </a:r>
            <a:r>
              <a:rPr lang="pl-PL" sz="2400" i="1" dirty="0" smtClean="0"/>
              <a:t> (system transportowy, który ma się składać ze specjalnych, wypełnionych próżnią tub, w których mają się poruszać kapsuł o średnicy ok. 2 metrów – ekologiczny i bezpieczny środek transportu z ekspresową prędkością), </a:t>
            </a:r>
            <a:r>
              <a:rPr lang="pl-PL" sz="2400" i="1" dirty="0" err="1"/>
              <a:t>N</a:t>
            </a:r>
            <a:r>
              <a:rPr lang="pl-PL" sz="2400" i="1" dirty="0" err="1" smtClean="0"/>
              <a:t>euralink</a:t>
            </a:r>
            <a:r>
              <a:rPr lang="pl-PL" sz="2400" i="1" dirty="0" smtClean="0"/>
              <a:t> (wizja nowego uniwersalnego implantu, który pozwoli ludziom na komunikowanie się ze sprzętami elektronicznymi i później ze sobą nawzajem, docelowo wizja Muska zakłada, że stopniowo mowa stanie się zbędna i ludzie będą komunikować się ze sobą za pomocą myśli [obecnie: makak ze wszczepionym implantem (połączonym bezprzewodowo z komputerem) gra w ping ponga za pomocą myśli]</a:t>
            </a:r>
          </a:p>
        </p:txBody>
      </p:sp>
    </p:spTree>
    <p:extLst>
      <p:ext uri="{BB962C8B-B14F-4D97-AF65-F5344CB8AC3E}">
        <p14:creationId xmlns:p14="http://schemas.microsoft.com/office/powerpoint/2010/main" val="42740178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5" y="223795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344" y="1079292"/>
            <a:ext cx="11630807" cy="521657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Technologie krytyczne (kluczowe) </a:t>
            </a:r>
            <a:r>
              <a:rPr lang="pl-PL" sz="2200" dirty="0" smtClean="0"/>
              <a:t>– ocena różnych technologii lub kierunków badań; określenie, które badane technologie można uznać za krytyczne (takie, których wdrożenie zmieni w znacznym stopniu funkcjonowanie społeczeństwa)</a:t>
            </a:r>
          </a:p>
          <a:p>
            <a:r>
              <a:rPr lang="pl-PL" sz="2200" dirty="0" smtClean="0"/>
              <a:t>Ocena technologii pod względem użyteczności i bezpieczeństwa, aby wspierać te, które powodują, że życie ludzkie będzie lepsze; </a:t>
            </a:r>
            <a:r>
              <a:rPr lang="pl-PL" sz="2400" dirty="0"/>
              <a:t>analiza konsekwencji rozwijania i stosowania określonych technologii</a:t>
            </a:r>
            <a:endParaRPr lang="pl-PL" sz="2200" dirty="0" smtClean="0"/>
          </a:p>
          <a:p>
            <a:r>
              <a:rPr lang="pl-PL" sz="2200" dirty="0" smtClean="0"/>
              <a:t>Etapy:</a:t>
            </a:r>
          </a:p>
          <a:p>
            <a:pPr lvl="1"/>
            <a:r>
              <a:rPr lang="pl-PL" sz="2200" dirty="0" smtClean="0"/>
              <a:t>Lokalizacja i selekcja grupy ekspertów do konsultacji</a:t>
            </a:r>
          </a:p>
          <a:p>
            <a:pPr lvl="1"/>
            <a:r>
              <a:rPr lang="pl-PL" sz="2200" dirty="0" smtClean="0"/>
              <a:t>Opracowanie wstępnej listy technologii (na podstawie poprzednich badań typu foresight, burzy mózgów, analizy literatury, paneli ekspertów, analizy patentów)</a:t>
            </a:r>
          </a:p>
          <a:p>
            <a:pPr lvl="1"/>
            <a:r>
              <a:rPr lang="pl-PL" sz="2200" dirty="0" smtClean="0"/>
              <a:t>Pogrupowanie i ustalenie kolejności (nadanie priorytetów) technologii poprzez analizę i ocenę za pomocą kryteriów krytycznych</a:t>
            </a:r>
          </a:p>
          <a:p>
            <a:pPr lvl="1"/>
            <a:r>
              <a:rPr lang="pl-PL" sz="2200" dirty="0" smtClean="0"/>
              <a:t>Opracowanie ostatecznej listy technologii krytycznych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355826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174885"/>
            <a:ext cx="10880082" cy="946047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200" i="1" dirty="0" smtClean="0"/>
              <a:t>przykład kluczowych technologii dla rozwoju małopolski*</a:t>
            </a:r>
            <a:endParaRPr lang="pl-PL" sz="2200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225864"/>
            <a:ext cx="10880082" cy="420057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000" dirty="0" smtClean="0"/>
              <a:t>Inżynieria tkankowa</a:t>
            </a:r>
          </a:p>
          <a:p>
            <a:r>
              <a:rPr lang="pl-PL" sz="2000" dirty="0" smtClean="0"/>
              <a:t>Leki i technologie miejscowo niszczące nowotwory</a:t>
            </a:r>
          </a:p>
          <a:p>
            <a:r>
              <a:rPr lang="pl-PL" sz="2000" dirty="0" smtClean="0"/>
              <a:t>Usprawnienie procesu leczenia na podstawie analizy danych</a:t>
            </a:r>
          </a:p>
          <a:p>
            <a:r>
              <a:rPr lang="pl-PL" sz="2000" dirty="0" smtClean="0"/>
              <a:t>Monitoring i kontrola stanów chorobowych</a:t>
            </a:r>
          </a:p>
          <a:p>
            <a:r>
              <a:rPr lang="pl-PL" sz="2000" dirty="0" smtClean="0"/>
              <a:t>Budownictwo samowystarczalne energetycznie</a:t>
            </a:r>
          </a:p>
          <a:p>
            <a:r>
              <a:rPr lang="pl-PL" sz="2000" dirty="0" smtClean="0"/>
              <a:t>Czyste technologie energetyczne</a:t>
            </a:r>
          </a:p>
          <a:p>
            <a:r>
              <a:rPr lang="pl-PL" sz="2000" dirty="0" smtClean="0"/>
              <a:t>Inżynieria materiałowa i nanotechnologie w zastosowaniach specjalnych</a:t>
            </a:r>
          </a:p>
          <a:p>
            <a:r>
              <a:rPr lang="pl-PL" sz="2000" dirty="0" smtClean="0"/>
              <a:t>Bezdotykowy interfejs komputerowy</a:t>
            </a:r>
          </a:p>
          <a:p>
            <a:r>
              <a:rPr lang="pl-PL" sz="2000" dirty="0" smtClean="0"/>
              <a:t>Systemy inteligentne</a:t>
            </a:r>
          </a:p>
          <a:p>
            <a:r>
              <a:rPr lang="pl-PL" sz="2000" dirty="0" smtClean="0"/>
              <a:t>Powszechny dostęp do informacji</a:t>
            </a:r>
            <a:endParaRPr lang="pl-PL" sz="20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96260" y="6115987"/>
            <a:ext cx="118422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</a:rPr>
              <a:t>* Według ekspertów uczestniczących w projekcie „ Perspektywa Technologiczna Kraków – Małopolska 2020”</a:t>
            </a:r>
            <a:endParaRPr lang="pl-PL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5793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1344" y="538589"/>
            <a:ext cx="8596668" cy="55193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Metody </a:t>
            </a:r>
            <a:r>
              <a:rPr lang="pl-PL" dirty="0" err="1" smtClean="0"/>
              <a:t>foresightowe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1344" y="1439056"/>
            <a:ext cx="11525875" cy="451203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Mapa drogowa technologii </a:t>
            </a:r>
            <a:r>
              <a:rPr lang="pl-PL" sz="2400" dirty="0" smtClean="0"/>
              <a:t>– metoda tworzenia planów technologii wykorzystywana w przemyśle w celu wspierania strategii i planów technologicznych; stanowi podstawowy element zarządzania technologią, który obejmuje: identyfikację, wybór, nabycie, wykorzystanie i ochronę technologii.</a:t>
            </a:r>
          </a:p>
          <a:p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5391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6288" y="187569"/>
            <a:ext cx="8970758" cy="53926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Metody twórcze: </a:t>
            </a:r>
            <a:r>
              <a:rPr lang="pl-PL" b="1" dirty="0" smtClean="0"/>
              <a:t>burza </a:t>
            </a:r>
            <a:r>
              <a:rPr lang="pl-PL" b="1" dirty="0"/>
              <a:t>mózgów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231" y="871051"/>
            <a:ext cx="11394831" cy="564698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l-PL" altLang="pl-PL" sz="2000" dirty="0" smtClean="0"/>
              <a:t>Grupa kilku osób</a:t>
            </a:r>
            <a:r>
              <a:rPr lang="pl-PL" altLang="pl-PL" sz="2000" dirty="0"/>
              <a:t>, które wymieniają swoje pomysły bez obawy na narażenie się na </a:t>
            </a:r>
            <a:r>
              <a:rPr lang="pl-PL" altLang="pl-PL" sz="2000" dirty="0" smtClean="0"/>
              <a:t>krytycyzm, grupą przewodzi lider, niekrępująca </a:t>
            </a:r>
            <a:r>
              <a:rPr lang="pl-PL" altLang="pl-PL" sz="2000" dirty="0"/>
              <a:t>atmosfera wyzwalająca entuzjazm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Jasno zdefiniowany problem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Poszukiwanie jak największej liczby alternatywnych rozwiązań, zgłaszanie ich w sposób spontaniczny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Rozwijanie przedstawionych propozycji poprzez ich łączenie i doskonalenie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Brak ograniczeń czasowych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 sz="2000" dirty="0"/>
              <a:t>Metoda ta doczekała się kilku wariantów:</a:t>
            </a:r>
          </a:p>
          <a:p>
            <a:pPr>
              <a:lnSpc>
                <a:spcPct val="80000"/>
              </a:lnSpc>
            </a:pPr>
            <a:r>
              <a:rPr lang="pl-PL" altLang="pl-PL" sz="2000" b="1" i="1" dirty="0"/>
              <a:t>Burza mózgów o ustalonej kolejności</a:t>
            </a:r>
            <a:r>
              <a:rPr lang="pl-PL" altLang="pl-PL" sz="2000" i="1" dirty="0"/>
              <a:t> </a:t>
            </a:r>
            <a:r>
              <a:rPr lang="pl-PL" altLang="pl-PL" sz="2000" dirty="0"/>
              <a:t>– zgłaszanie pomysłów nie jest całkowicie spontaniczne, każdy uczestnik formułuje pomysły, gdy nadejdzie jego kolej</a:t>
            </a:r>
          </a:p>
          <a:p>
            <a:pPr>
              <a:lnSpc>
                <a:spcPct val="80000"/>
              </a:lnSpc>
            </a:pPr>
            <a:r>
              <a:rPr lang="pl-PL" altLang="pl-PL" sz="2000" b="1" i="1" dirty="0"/>
              <a:t>Burza mózgów typu „stop and go”</a:t>
            </a:r>
            <a:r>
              <a:rPr lang="pl-PL" altLang="pl-PL" sz="2000" i="1" dirty="0"/>
              <a:t> </a:t>
            </a:r>
            <a:r>
              <a:rPr lang="pl-PL" altLang="pl-PL" sz="2000" dirty="0"/>
              <a:t>– z podziałem na czas trwania zgłaszania pomysłów i czas do namysłu</a:t>
            </a:r>
          </a:p>
          <a:p>
            <a:pPr>
              <a:lnSpc>
                <a:spcPct val="80000"/>
              </a:lnSpc>
            </a:pPr>
            <a:r>
              <a:rPr lang="pl-PL" altLang="pl-PL" sz="2000" b="1" i="1" dirty="0"/>
              <a:t>Pisemna burza mózgów</a:t>
            </a:r>
            <a:r>
              <a:rPr lang="pl-PL" altLang="pl-PL" sz="2000" i="1" dirty="0"/>
              <a:t> </a:t>
            </a:r>
            <a:r>
              <a:rPr lang="pl-PL" altLang="pl-PL" sz="2000" dirty="0"/>
              <a:t>– np. w formie </a:t>
            </a:r>
            <a:r>
              <a:rPr lang="pl-PL" altLang="pl-PL" sz="2000" b="1" i="1" dirty="0" err="1"/>
              <a:t>metaplanu</a:t>
            </a:r>
            <a:r>
              <a:rPr lang="pl-PL" altLang="pl-PL" sz="2000" dirty="0"/>
              <a:t>, podczas którego uczestnicy w ciszy zapisują na kartkach (1 kartka = 1 pomysł) pomysły na rozwiązanie danego problemu, po wyczerpaniu pomysłów, lider zbiera kartki i tasuje je, a następnie głośno je czyta, próbując jednocześnie łączyć je w grupy o jednakowej lub </a:t>
            </a:r>
            <a:r>
              <a:rPr lang="pl-PL" altLang="pl-PL" sz="2000" dirty="0" smtClean="0"/>
              <a:t>zbliżonej </a:t>
            </a:r>
            <a:r>
              <a:rPr lang="pl-PL" altLang="pl-PL" sz="2000" dirty="0"/>
              <a:t>treści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293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81353"/>
            <a:ext cx="10670604" cy="53926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Metody twórcze: </a:t>
            </a:r>
            <a:r>
              <a:rPr lang="pl-PL" b="1" dirty="0" smtClean="0"/>
              <a:t>metoda delficka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6491" y="1082066"/>
            <a:ext cx="11110787" cy="5541472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l-PL" altLang="pl-PL" sz="2200" dirty="0" smtClean="0"/>
              <a:t>Metoda ankietowa oparta na skierowanych do ekspertów pytaniach zamkniętych, które wymagają odpowiedzi liczbowych</a:t>
            </a:r>
            <a:endParaRPr lang="pl-PL" altLang="pl-PL" sz="2200" dirty="0"/>
          </a:p>
          <a:p>
            <a:r>
              <a:rPr lang="pl-PL" altLang="pl-PL" sz="2200" dirty="0"/>
              <a:t>Jest serią powtarzanych badań ankietowych skierowanych do celowo wybranej grupy ekspertów w celu uzyskania zgodnych opinii i stanowisk co do przyszłego rozwoju zjawisk i procesów będących obiektem badania. Ważne jest przygotowanie listy pytań do ekspertów z różnych dziedzin, pracujących niezależnie i niewiedzących o sobie, a następnie stopniowe uzgadnianie ich opinii przez informowanie biorących udział w badaniu o wynikach poprzedniej serii. Badanie kończy się po uzyskaniu jasnych i zgodnych opinii co do kwestii przyszłego rozwoju prognozowanego zjawiska czy </a:t>
            </a:r>
            <a:r>
              <a:rPr lang="pl-PL" altLang="pl-PL" sz="2200" dirty="0" smtClean="0"/>
              <a:t>procesu. Kończy się raportem z ostatecznym opracowaniem wyników - końcowych średnich ocen prawdopodobieństwa zajścia badanego zjawiska.</a:t>
            </a:r>
            <a:endParaRPr lang="pl-PL" sz="2200" dirty="0"/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89571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433754"/>
            <a:ext cx="8596668" cy="51466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Wybrane odmiany metody delfickiej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128299"/>
            <a:ext cx="10550299" cy="473721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200" b="1" dirty="0" smtClean="0"/>
              <a:t>ETE</a:t>
            </a:r>
            <a:r>
              <a:rPr lang="pl-PL" sz="2200" dirty="0" smtClean="0"/>
              <a:t> (</a:t>
            </a:r>
            <a:r>
              <a:rPr lang="pl-PL" sz="2200" dirty="0" err="1" smtClean="0"/>
              <a:t>estimate</a:t>
            </a:r>
            <a:r>
              <a:rPr lang="pl-PL" sz="2200" dirty="0" smtClean="0"/>
              <a:t>-Talk-</a:t>
            </a:r>
            <a:r>
              <a:rPr lang="pl-PL" sz="2200" dirty="0" err="1" smtClean="0"/>
              <a:t>Estimate</a:t>
            </a:r>
            <a:r>
              <a:rPr lang="pl-PL" sz="2200" dirty="0" smtClean="0"/>
              <a:t>) - bezpośrednie rozmowy z ekspertami w formie wywiadów, spotkań seminaryjnych, „Lawa ekspertów”; cel: sformułowanie prognoz dotyczących wybranych zjawisk, np. kształtowania się popytu na dane wyroby czy usług, dotyczących zmian w systemach zarządzania, rozwoju technologicznego w sektorach silnie wpływających na stosowaną w przedsiębiorstwie technikę wytwarzania..)</a:t>
            </a:r>
          </a:p>
          <a:p>
            <a:r>
              <a:rPr lang="pl-PL" sz="2200" b="1" dirty="0" smtClean="0"/>
              <a:t>QUEST</a:t>
            </a:r>
            <a:r>
              <a:rPr lang="pl-PL" sz="2200" dirty="0" smtClean="0"/>
              <a:t> (</a:t>
            </a:r>
            <a:r>
              <a:rPr lang="pl-PL" sz="2200" dirty="0" err="1" smtClean="0"/>
              <a:t>Quick</a:t>
            </a:r>
            <a:r>
              <a:rPr lang="pl-PL" sz="2200" dirty="0" smtClean="0"/>
              <a:t> </a:t>
            </a:r>
            <a:r>
              <a:rPr lang="pl-PL" sz="2200" dirty="0" err="1" smtClean="0"/>
              <a:t>Environmental</a:t>
            </a:r>
            <a:r>
              <a:rPr lang="pl-PL" sz="2200" dirty="0" smtClean="0"/>
              <a:t> </a:t>
            </a:r>
            <a:r>
              <a:rPr lang="pl-PL" sz="2200" dirty="0" err="1" smtClean="0"/>
              <a:t>Scanning</a:t>
            </a:r>
            <a:r>
              <a:rPr lang="pl-PL" sz="2200" dirty="0" smtClean="0"/>
              <a:t> </a:t>
            </a:r>
            <a:r>
              <a:rPr lang="pl-PL" sz="2200" dirty="0" err="1" smtClean="0"/>
              <a:t>Technique</a:t>
            </a:r>
            <a:r>
              <a:rPr lang="pl-PL" sz="2200" dirty="0" smtClean="0"/>
              <a:t>) - pozwala na szybkie uzyskanie przybliżenia zdarzeń i tendencji w otoczeniu, które mają znaczenie dla decyzji strategicznych; celowo dobrany zespół ekspertów ok. 15 osób, który w ciągu kilka dni zbiera się na 3 sesjach, w czasie których metodą kolejnych przybliżeń określa tendencje do zmian w otoczeniu, czynniki krytyczne i prawdopodobieństwo ich wystąpienia; lider grupy opracowuje raport końcowy, który jest jeszcze poddawany ostatecznej korekcie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8773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55409"/>
            <a:ext cx="12007121" cy="5392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Metody twórcze: </a:t>
            </a:r>
            <a:r>
              <a:rPr lang="pl-PL" b="1" dirty="0" smtClean="0"/>
              <a:t>metoda wpływów krzyżowych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931" y="1013564"/>
            <a:ext cx="11902190" cy="5451232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pl-PL" altLang="pl-PL" sz="2200" dirty="0" smtClean="0"/>
              <a:t>Inaczej </a:t>
            </a:r>
            <a:r>
              <a:rPr lang="pl-PL" altLang="pl-PL" sz="2200" b="1" dirty="0" smtClean="0"/>
              <a:t>metoda wzajemnych oddziaływań </a:t>
            </a:r>
            <a:r>
              <a:rPr lang="pl-PL" altLang="pl-PL" sz="2200" dirty="0" smtClean="0"/>
              <a:t>– umożliwia ocenę przez ekspertów średniego prawdopodobieństwa zajścia oraz ukazuje termin realizacji każdego ze zdarzeń w zbiorze współzależnych z uwzględnieniem różnych możliwości kolejności i występowania lub niewystępowania w zbiorze zdarzeń; badając wzajemne oddziaływania między zdarzeniami, bierze się pod uwagę kierunek i intensywność oddziaływań oraz czas, w którym ujawni się wpływ jednego zdarzenia na drugie.</a:t>
            </a:r>
          </a:p>
          <a:p>
            <a:pPr>
              <a:lnSpc>
                <a:spcPct val="80000"/>
              </a:lnSpc>
            </a:pPr>
            <a:r>
              <a:rPr lang="pl-PL" sz="2200" b="1" dirty="0" smtClean="0"/>
              <a:t>Etapy</a:t>
            </a:r>
            <a:r>
              <a:rPr lang="pl-PL" sz="2200" dirty="0" smtClean="0"/>
              <a:t>: 1)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sformułowanie problemu badawczego </a:t>
            </a:r>
            <a:r>
              <a:rPr lang="pl-PL" sz="2200" dirty="0" smtClean="0"/>
              <a:t>(określenie przedmiotu i horyzontu czasowego prognozy),2)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wybór przyszłych zdarzeń </a:t>
            </a:r>
            <a:r>
              <a:rPr lang="pl-PL" sz="2200" dirty="0" smtClean="0"/>
              <a:t>(eksperci wybierają zdarzenia o największym prawdopodobieństwie wystąpienia),3)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budowanie modelu </a:t>
            </a:r>
            <a:r>
              <a:rPr lang="pl-PL" sz="2200" dirty="0" smtClean="0"/>
              <a:t>(określenie par zdarzeń wzajemnie powiązanych, 4)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oszacowanie początkowych prawdopodobieństw wystąpienia oraz terminów wystąpienia określonych zdarzeń</a:t>
            </a:r>
            <a:r>
              <a:rPr lang="pl-PL" sz="2200" dirty="0" smtClean="0"/>
              <a:t>, 5)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określenie oddziaływań między parami z uwzględnieniem kierunku intensywności i momentu występowania</a:t>
            </a:r>
            <a:r>
              <a:rPr lang="pl-PL" sz="2200" dirty="0" smtClean="0"/>
              <a:t>, 6)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utworzenie macierzy wzajemnych oddziaływań </a:t>
            </a:r>
            <a:r>
              <a:rPr lang="pl-PL" sz="2200" dirty="0" smtClean="0"/>
              <a:t>(określenie mechanizmu przyszłych wzajemnych oddziaływań zdarzeń), 7)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interpretacja wyników </a:t>
            </a:r>
            <a:r>
              <a:rPr lang="pl-PL" sz="2200" dirty="0" smtClean="0"/>
              <a:t>(otrzymujemy prawdopodobieństwa zrealizowania możliwych scenariuszy w przyszłości oraz zmodyfikowane prawdopodobieństwa wystąpienia zdarzeń przy uwzględnieniu związków między nimi).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93802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Metody scenariuszowe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77334" y="1301262"/>
            <a:ext cx="10520318" cy="474010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Opis rzeczy, zdarzeń, stanów, procesów i wskazanie ich logicznego, spójnego i chronologicznego następstwa, aby poznać, w jaki sposób może rozwijać się badany obiekt</a:t>
            </a:r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Scenariusz</a:t>
            </a:r>
            <a:r>
              <a:rPr lang="pl-PL" sz="2400" dirty="0" smtClean="0"/>
              <a:t>: wewnętrznie spójny obraz tego, jak może wyglądać przyszłość (M.E. Porter)</a:t>
            </a:r>
          </a:p>
          <a:p>
            <a:r>
              <a:rPr lang="pl-PL" sz="2400" dirty="0" smtClean="0"/>
              <a:t>Scenariusze 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</a:rPr>
              <a:t>stanów</a:t>
            </a:r>
            <a:r>
              <a:rPr lang="pl-PL" sz="2400" dirty="0" smtClean="0"/>
              <a:t>: dotyczą prognozowanych zdarzeń statycznych</a:t>
            </a:r>
          </a:p>
          <a:p>
            <a:r>
              <a:rPr lang="pl-PL" sz="2400" dirty="0" smtClean="0"/>
              <a:t>Scenariusze 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</a:rPr>
              <a:t>procesów</a:t>
            </a:r>
            <a:r>
              <a:rPr lang="pl-PL" sz="2400" dirty="0" smtClean="0"/>
              <a:t>: dotyczą prognozowanych zdarzeń dynamicznych</a:t>
            </a:r>
          </a:p>
        </p:txBody>
      </p:sp>
    </p:spTree>
    <p:extLst>
      <p:ext uri="{BB962C8B-B14F-4D97-AF65-F5344CB8AC3E}">
        <p14:creationId xmlns:p14="http://schemas.microsoft.com/office/powerpoint/2010/main" val="98037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6185" y="296985"/>
            <a:ext cx="11816861" cy="52747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dirty="0" smtClean="0"/>
              <a:t>Etapy tworzenia scenariuszy według M. E. Portera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6185" y="1041815"/>
            <a:ext cx="11816861" cy="491594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300" dirty="0" smtClean="0"/>
              <a:t>Określenie źródeł niepewności (mogących wpływać na strukturę otoczenia)</a:t>
            </a:r>
          </a:p>
          <a:p>
            <a:r>
              <a:rPr lang="pl-PL" sz="2300" dirty="0" smtClean="0"/>
              <a:t>Określenie istotnych czynników sprawczych (wpływających na strukturę otoczenia)</a:t>
            </a:r>
          </a:p>
          <a:p>
            <a:r>
              <a:rPr lang="pl-PL" sz="2300" dirty="0" smtClean="0"/>
              <a:t>Ustalenie zakresu prawdopodobnych założeń dotyczących istotnych czynników sprawczych</a:t>
            </a:r>
          </a:p>
          <a:p>
            <a:r>
              <a:rPr lang="pl-PL" sz="2300" dirty="0" smtClean="0"/>
              <a:t>Określenie </a:t>
            </a:r>
            <a:r>
              <a:rPr lang="pl-PL" sz="2300" dirty="0"/>
              <a:t>wewnętrznie </a:t>
            </a:r>
            <a:r>
              <a:rPr lang="pl-PL" sz="2300" dirty="0" smtClean="0"/>
              <a:t>spójnych scenariuszy poprzez zestawienie założeń dotyczących ww. czynników sprawczych</a:t>
            </a:r>
          </a:p>
          <a:p>
            <a:r>
              <a:rPr lang="pl-PL" sz="2300" dirty="0" smtClean="0"/>
              <a:t>Analiza struktury otoczenia, jaka powstanie w skutek zrealizowania się poszczególnych scenariuszy</a:t>
            </a:r>
          </a:p>
          <a:p>
            <a:r>
              <a:rPr lang="pl-PL" sz="2300" dirty="0" smtClean="0"/>
              <a:t>Wskazanie źródeł przewag konkurencyjnych dla każdego ze scenariuszy</a:t>
            </a:r>
          </a:p>
          <a:p>
            <a:r>
              <a:rPr lang="pl-PL" sz="2300" dirty="0" smtClean="0"/>
              <a:t>Opracowanie prognozy zdarzeń w przypadku zrealizowania każdego ze scenariuszy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976828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90473" y="152400"/>
            <a:ext cx="11209866" cy="586154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Proces tworzenia scenariuszy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930" y="861646"/>
            <a:ext cx="11962151" cy="5179717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Określenie źródeł </a:t>
            </a: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niepewności (s</a:t>
            </a:r>
            <a:r>
              <a:rPr lang="pl-PL" sz="2400" dirty="0" smtClean="0"/>
              <a:t>porządzenie listy dostrzeganych trendów i potencjalnie istotnych zmian w otoczeniu; elementy struktury otoczenia dzielimy na: stałe (te, które najprawdopodobniej nie ulegną zmianie), zmienne, ale łatwe do przewidzenia, z góry określone (elementy otoczenia, które ulegną zmianie, ale ich przyszłe właściwości można z dużym prawdopodobieństwem przewidzieć), niepewne (elementy otoczenia, którym nie można przypisać żadnego prawdopodobieństwa wystąpienia zmiany)</a:t>
            </a:r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Opracowanie listy źródeł niepewności wraz z ich przyczynami i skutkami, podział źródeł na niezależne i zależne</a:t>
            </a:r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Wyznaczenie zakresu założeń</a:t>
            </a:r>
            <a:endParaRPr lang="pl-PL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Zapewnienie spójności poszczególnych założeń</a:t>
            </a:r>
            <a:r>
              <a:rPr lang="pl-PL" sz="2400" dirty="0" smtClean="0"/>
              <a:t> formułowanych  odnośnie do zmiennych scenariuszowych</a:t>
            </a:r>
          </a:p>
          <a:p>
            <a:r>
              <a:rPr lang="pl-PL" sz="2400" dirty="0"/>
              <a:t>Analiza </a:t>
            </a: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scenariuszy biegunowych</a:t>
            </a:r>
            <a:r>
              <a:rPr lang="pl-PL" sz="2400" dirty="0"/>
              <a:t>: optymistyczny i pesymistyczny, najmniej prawdopodobny i najbardziej </a:t>
            </a:r>
            <a:r>
              <a:rPr lang="pl-PL" sz="2400" dirty="0" smtClean="0"/>
              <a:t>prawdopodobny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6755350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466</TotalTime>
  <Words>2648</Words>
  <Application>Microsoft Office PowerPoint</Application>
  <PresentationFormat>Panoramiczny</PresentationFormat>
  <Paragraphs>184</Paragraphs>
  <Slides>27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3" baseType="lpstr">
      <vt:lpstr>Arial</vt:lpstr>
      <vt:lpstr>Calibri</vt:lpstr>
      <vt:lpstr>Trebuchet MS</vt:lpstr>
      <vt:lpstr>Wingdings</vt:lpstr>
      <vt:lpstr>Wingdings 3</vt:lpstr>
      <vt:lpstr>Faseta</vt:lpstr>
      <vt:lpstr>Makrootoczenie -Twórcze i scenariuszowe metody prognozowania </vt:lpstr>
      <vt:lpstr>Metody twórcze</vt:lpstr>
      <vt:lpstr>Metody twórcze: burza mózgów </vt:lpstr>
      <vt:lpstr>Metody twórcze: metoda delficka </vt:lpstr>
      <vt:lpstr>Wybrane odmiany metody delfickiej</vt:lpstr>
      <vt:lpstr>Metody twórcze: metoda wpływów krzyżowych </vt:lpstr>
      <vt:lpstr>Metody scenariuszowe </vt:lpstr>
      <vt:lpstr>Etapy tworzenia scenariuszy według M. E. Portera</vt:lpstr>
      <vt:lpstr>Proces tworzenia scenariuszy</vt:lpstr>
      <vt:lpstr>Metody scenariuszowe</vt:lpstr>
      <vt:lpstr>Metody scenariuszowe</vt:lpstr>
      <vt:lpstr>Prezentacja programu PowerPoint</vt:lpstr>
      <vt:lpstr>Scenariusze stanów otoczenia</vt:lpstr>
      <vt:lpstr>Scenariusze stanów otoczenia</vt:lpstr>
      <vt:lpstr>Scenariusze stanów otoczenia</vt:lpstr>
      <vt:lpstr>Scenariusze stanów otoczenia</vt:lpstr>
      <vt:lpstr>Scenariusze stanów otoczenia</vt:lpstr>
      <vt:lpstr>Badania foresightowe</vt:lpstr>
      <vt:lpstr>Badania foresightowe</vt:lpstr>
      <vt:lpstr>Przykład: badania foresight’owe w firmie Henkel</vt:lpstr>
      <vt:lpstr>Metody foresightowe</vt:lpstr>
      <vt:lpstr>Metody foresightowe</vt:lpstr>
      <vt:lpstr>Metody foresightowe</vt:lpstr>
      <vt:lpstr>Metody foresightowe</vt:lpstr>
      <vt:lpstr>Metody foresightowe</vt:lpstr>
      <vt:lpstr>Metody foresightowe przykład kluczowych technologii dla rozwoju małopolski*</vt:lpstr>
      <vt:lpstr>Metody foresightowe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Makrootoczenie -Twórcze i scenariuszowe metody prognozowania Otoczenie konkurencyjne – analiza, model konkurencji M.E. Portera</dc:title>
  <dc:creator>Useer</dc:creator>
  <cp:lastModifiedBy>Useer</cp:lastModifiedBy>
  <cp:revision>51</cp:revision>
  <dcterms:created xsi:type="dcterms:W3CDTF">2021-04-05T21:54:35Z</dcterms:created>
  <dcterms:modified xsi:type="dcterms:W3CDTF">2021-04-17T21:03:38Z</dcterms:modified>
</cp:coreProperties>
</file>