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74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71326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875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6926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591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9800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866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801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791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9757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014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7066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A8DA40E-8F2E-480F-B3A3-A88F385E569A}" type="datetimeFigureOut">
              <a:rPr lang="pl-PL" smtClean="0"/>
              <a:t>2021-06-02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5387E91-7B46-4C84-9302-49EFCD3885FE}" type="slidenum">
              <a:rPr lang="pl-PL" smtClean="0"/>
              <a:t>‹#›</a:t>
            </a:fld>
            <a:endParaRPr lang="pl-PL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626991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4400" dirty="0" smtClean="0"/>
              <a:t>Wpływ współczesnych koncepcji zarządzania na zarządzanie strategiczne</a:t>
            </a:r>
            <a:endParaRPr lang="pl-PL" sz="44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Wykład 13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3886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03463" y="849578"/>
            <a:ext cx="9661937" cy="1309005"/>
          </a:xfrm>
        </p:spPr>
        <p:txBody>
          <a:bodyPr vert="horz">
            <a:normAutofit/>
          </a:bodyPr>
          <a:lstStyle/>
          <a:p>
            <a:r>
              <a:rPr lang="pl-PL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Outsourcing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/rodzaje/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100" y="2158583"/>
            <a:ext cx="11182661" cy="298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04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7134" y="297820"/>
            <a:ext cx="10058400" cy="1006324"/>
          </a:xfrm>
        </p:spPr>
        <p:txBody>
          <a:bodyPr>
            <a:normAutofit/>
          </a:bodyPr>
          <a:lstStyle/>
          <a:p>
            <a:r>
              <a:rPr lang="pl-P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Offshoring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7134" y="1169232"/>
            <a:ext cx="11077732" cy="523156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to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koncepcja zarządzania przedsiębiorstwem wyodrębniona z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outsourcingu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Wydzielenie funkcji, np. produkcyjnej lub usługowej, lub jej części oraz jej przeniesienie poza granice kraju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/przykład takiego działania: przeniesienie produkcji samochodów z zakładów Fiata we Włoszech do Polski, natomiast przekazanie czynności projektowych nowych aut nastąpiło z fabryki Fiata w Turynie do niezależnej kapitałowo firmy w Mediolanie/</a:t>
            </a:r>
          </a:p>
          <a:p>
            <a:pPr>
              <a:spcBef>
                <a:spcPts val="0"/>
              </a:spcBef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Definicje i znaczenie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offshoringu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Pierwotnie było to pojęcie prawnicze, </a:t>
            </a:r>
            <a:r>
              <a:rPr lang="pl-PL" sz="20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określające podmioty gospodarcze podlegające w wymiarze prawnym i skarbowym prawie innego państwa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 odniesieniu do strategii przedsiębiorstw, słowa ‚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offshoring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 używa się w kontekście </a:t>
            </a:r>
            <a:r>
              <a:rPr lang="pl-PL" sz="20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przenoszenia usług i produkcji do innych krajów, zwłaszcza odznaczających się niskimi kosztami pracy i posiadaniem taniej siły roboczej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polegający na wytwarzaniu usług na terytorium innego państwa poprzez: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działania wewnętrzne</a:t>
            </a:r>
            <a:r>
              <a:rPr lang="pl-PL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polegające na stworzeniu oddziału lub spółki zależnej pod względem kapitałowym w innym państwie i zapewniające przedsiębiorstwu kontrolę nad procesem wytwarzania dóbr i usług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utsourcing od zagranicznego kontrahenta</a:t>
            </a:r>
            <a:r>
              <a:rPr lang="pl-PL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który polega na dostarczaniu ze źródeł zewnętrznych towarów lub usług niezbędnych do funkcjonowania przedsiębiorstwa.</a:t>
            </a:r>
            <a:endParaRPr lang="pl-PL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373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7134" y="297820"/>
            <a:ext cx="10058400" cy="1006324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Lean Management (LM)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7134" y="1169232"/>
            <a:ext cx="11077732" cy="523156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to </a:t>
            </a:r>
            <a:r>
              <a:rPr lang="pl-PL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koncepcja zarządzania </a:t>
            </a:r>
            <a:r>
              <a:rPr lang="pl-PL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zawierająca zarówno poprawę jakości, rozwój nowych wyrobów, wyszczuplenie struktury organizacyjnej, jak i usprawnianie relacji z otoczeniem (klientami, dostawcami, konkurentami), wzmacnianie pozycji konkurencyjnej oraz lepsze wykorzystanie zaangażowania i umiejętności pracowników.</a:t>
            </a:r>
          </a:p>
          <a:p>
            <a:pPr>
              <a:spcBef>
                <a:spcPts val="0"/>
              </a:spcBef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Zasady 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zarządzania szczupłą produkcją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(wg Toyoty):</a:t>
            </a:r>
          </a:p>
          <a:p>
            <a:pPr>
              <a:spcBef>
                <a:spcPts val="0"/>
              </a:spcBef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yzwanie (wyznaczanie ambitnych celów, opracowywanie długookresowych planów działania z wykorzystaniem odwagi i kreatywności)</a:t>
            </a:r>
          </a:p>
          <a:p>
            <a:pPr>
              <a:spcBef>
                <a:spcPts val="0"/>
              </a:spcBef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iągłe doskonalenie /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kaizen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(stopniowe doskonalenie działań oparte na pomysłach i zmianach na lepsze)</a:t>
            </a:r>
          </a:p>
          <a:p>
            <a:pPr>
              <a:spcBef>
                <a:spcPts val="0"/>
              </a:spcBef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ięganie do źródeł problemu /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Genchi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genbutsu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(„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idż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 przekonaj się na własne oczy”)</a:t>
            </a:r>
          </a:p>
          <a:p>
            <a:pPr>
              <a:spcBef>
                <a:spcPts val="0"/>
              </a:spcBef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lastyczne zarządzanie czasem /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-in-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(przekazywanie do montażu części dokładnie w momencie, kiedy są one potrzebne i tylko w niezbędnych ilościach)</a:t>
            </a:r>
          </a:p>
          <a:p>
            <a:pPr>
              <a:spcBef>
                <a:spcPts val="0"/>
              </a:spcBef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zacunek (dla innych ludzi, dostawców, konsumentów, konkurentów)</a:t>
            </a:r>
          </a:p>
          <a:p>
            <a:pPr>
              <a:spcBef>
                <a:spcPts val="0"/>
              </a:spcBef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raca zespołowa</a:t>
            </a:r>
          </a:p>
          <a:p>
            <a:pPr>
              <a:spcBef>
                <a:spcPts val="0"/>
              </a:spcBef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autonomizacja (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aotomatyzacja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„z ludzkimi cechami”)</a:t>
            </a:r>
          </a:p>
          <a:p>
            <a:pPr>
              <a:spcBef>
                <a:spcPts val="0"/>
              </a:spcBef>
            </a:pP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akushin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(konieczność wprowadzania zmian rewolucyjnych, radykalnych)</a:t>
            </a:r>
          </a:p>
          <a:p>
            <a:pPr>
              <a:spcBef>
                <a:spcPts val="0"/>
              </a:spcBef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186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4716" y="282829"/>
            <a:ext cx="10058400" cy="976344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Zarządzanie wiedzą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9606" y="1259173"/>
            <a:ext cx="2788171" cy="5021705"/>
          </a:xfrm>
        </p:spPr>
        <p:txBody>
          <a:bodyPr>
            <a:normAutofit lnSpcReduction="10000"/>
          </a:bodyPr>
          <a:lstStyle/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Według Petera Druckera (1999 r.) wiedza jako ogół wiadomości, umiejętności w jakiejś dziedzinie jest tym zasobem, który będzie decydował o przewadze konkurencyjnej jednostek, organizacji w nadchodzącym wieku</a:t>
            </a:r>
          </a:p>
          <a:p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Początki zarządzania wiedzą – koniec XX wieku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7542" y="1098567"/>
            <a:ext cx="7787389" cy="5342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037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4716" y="282829"/>
            <a:ext cx="10058400" cy="976344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Zarządzanie wiedzą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9606" y="1259173"/>
            <a:ext cx="10972801" cy="4841824"/>
          </a:xfrm>
        </p:spPr>
        <p:txBody>
          <a:bodyPr>
            <a:noAutofit/>
          </a:bodyPr>
          <a:lstStyle/>
          <a:p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Podejście japońskie – model zarządzania wiedzą oparty na „spirali wiedzy”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 u jego podstaw leży podział wiedzy na dwie kategorie, tj. ukrytą (cichą – ta, którą wykorzystujemy na co dzień, zawartą w jednostkowym doświadczeniu, ale nie potrafimy d końca wyjaśnić jej istoty; zalicza się do niej: subiektywny wgląd, intuicję, przeczucia zakorzenione w doświadczeniu ,ideałach, wartościach, emocjach) i jawną (formalną – to ta część wiedzy cichej, którą udało nam się sformalizować, a tym samym można było ją systematyzować i przekazywać innym pracownikom, działom w ramach firmy i na zewnątrz).</a:t>
            </a:r>
            <a:endParaRPr lang="pl-PL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Podejście zasobowe – model „źródeł wiedzy”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oparty na pięciu elementach: kluczowe umiejętności, wspólne rozwiązywanie problemów, implementacja i integracja nowych narzędzi i technologii, eksperymentowanie, importowanie wiedzy z zewnątrz.</a:t>
            </a:r>
          </a:p>
          <a:p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Podejście procesowe – to ogół procesów umożliwiających tworzenie, upowszechnianie i wykorzystanie wiedzy do realizacji celów organizacji; oparte na modelu obejmującym trzy procesy zarządzania wiedzą: tworzenie wiedzy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(dostarcza przedmiot transferu)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kodyfikacja wiedzy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(ułatwia przebieg transferu wiedzy)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transfer wiedzy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(jej transmisja i absorbowanie).</a:t>
            </a:r>
          </a:p>
        </p:txBody>
      </p:sp>
    </p:spTree>
    <p:extLst>
      <p:ext uri="{BB962C8B-B14F-4D97-AF65-F5344CB8AC3E}">
        <p14:creationId xmlns:p14="http://schemas.microsoft.com/office/powerpoint/2010/main" val="1494859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4716" y="282829"/>
            <a:ext cx="10058400" cy="976344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Organizacja ucząca się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84615" y="1049309"/>
            <a:ext cx="10972801" cy="545642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Taka, która potrafi stale wzmacniać swoje możliwości kształtowania własnej przyszłości i w której zachodzą procesy uczenia się, niezbędne dla dokonania zmian transformacyjnych, zmian kultury organizacyjnej i innych potrzebnych do funkcjonowania w szybko zmieniającym się otoczeniu (P. </a:t>
            </a:r>
            <a:r>
              <a:rPr lang="pl-PL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Senge</a:t>
            </a: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Pięć grup czynników (dyscyplin) charakterystycznych dla organizacji uczącej się</a:t>
            </a: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Mistrzostwo osobiste – oznacza indywidualne uczenie się, w jaki sposób rozwijać swoje oso-</a:t>
            </a:r>
            <a:r>
              <a:rPr lang="pl-PL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biste</a:t>
            </a: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zdolności, aby uzyskać najbardziej pożądane rezultaty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Wspólnie podzielane modele myślowe – refleksja związana z kształtowaniem własnego obrazu świata, stałe jego podporządkowanie i udoskonalanie, dostrzeganie jego wpływu na nasze </a:t>
            </a:r>
            <a:r>
              <a:rPr lang="pl-PL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dzia</a:t>
            </a: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-łania i decyzje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Budowanie wspólnej wizji przyszłości – rozwijanie w grupie poczucia zaangażowania poprzez budowanie wspólnej wizji organizacji oraz zasad i przewodnich praktyk postępowania, którymi będzie się ona kierować na tej drodze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Zespołowe uczenie się – opiera się na umiejętności komunikowania się, dzielenia się wiedzą, uczenia pracowników zespołu współpracy i autentycznego myślenia zespołowego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Myślenie systemowe (dyscyplina nadrzędna) – traktowanie biznesu i przedsiębiorstwa jako </a:t>
            </a:r>
            <a:r>
              <a:rPr lang="pl-PL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sys-temów</a:t>
            </a: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których elementy składowe są powiązane ze sobą niewidocznymi strukturami </a:t>
            </a:r>
            <a:r>
              <a:rPr lang="pl-PL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uzależnio-nych</a:t>
            </a:r>
            <a:r>
              <a:rPr lang="pl-PL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działań; dyscyplina integrujące pozostałe cztery</a:t>
            </a:r>
            <a:endParaRPr lang="pl-PL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pl-PL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79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4716" y="282829"/>
            <a:ext cx="10058400" cy="976344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Organizacja 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inteligentna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84615" y="1049309"/>
            <a:ext cx="10972801" cy="545642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Prekursorzy tej idei to Japończycy, którzy w 1990 roku rozpoczęli program „Inteli-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gentne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systemy produkcji”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Celem programu było stworzenie podstaw rozwoju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sys-temów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produkcyjnych XXI wieku; inteligentny system produkcji powinien umożliwić poprawę produkcyjności poprzez usystematyzowanie wszystkich elementów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-trakcyjnych biorących udział w produkcji oraz elastyczną integrację całego zakresu czynności w przedsiębiorstwie (od wpłynięcia zamówienia przez opracowanie nowych projektów, wytwarzanie, aż do zbytu), która charakteryzuje się tym, że pobudza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opty-malne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współgranie między człowiekiem i inteligentnymi maszynami – zatem przyszłe systemy inteligentne powinny być: uniwersalnie stosowane, samouczące się i zdolne do dostosowania się, głęboko przeniknięte techniką informacyjną, rozszerzalne.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Rozwój organizacji inteligentnych powinien opierać się na zrównoważonym podejściu do techniki, organizacji, człowieka oraz środowiska naturalnego</a:t>
            </a:r>
            <a:endParaRPr lang="pl-PL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To zaowocowało powstaniem wielu koncepcji organizacji inteligentnej, jak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organizac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-ja: fraktalna, zwinna, mądra, kreatywna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730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9666" y="282828"/>
            <a:ext cx="3357796" cy="5853529"/>
          </a:xfrm>
        </p:spPr>
        <p:txBody>
          <a:bodyPr>
            <a:normAutofit/>
          </a:bodyPr>
          <a:lstStyle/>
          <a:p>
            <a:r>
              <a:rPr lang="pl-P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Organizacja </a:t>
            </a:r>
            <a:r>
              <a:rPr lang="pl-P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inteligentna – budowa systemu i metody konfiguracji w japońskim projekcie</a:t>
            </a:r>
            <a:endParaRPr lang="pl-P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5062" y="629587"/>
            <a:ext cx="7887266" cy="550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469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4716" y="282829"/>
            <a:ext cx="10058400" cy="976344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Organizacja 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inteligentna - fraktal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84615" y="1049309"/>
            <a:ext cx="10972801" cy="545642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Fraktal (łac.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fractus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 oznacza obiekt złamany, cząstkowy i samopodobny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Cechy przedsiębiorstwa fraktalnego: </a:t>
            </a:r>
            <a:r>
              <a:rPr lang="pl-PL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samopodobieństwo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(właściwości struktury i sposobu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wynonania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usługi, sformułowania celów i dążenia do nich muszą być po-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dobne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dla wszystkich odrębnych części przedsiębiorstwa; fraktale to „małe i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inte-ligentne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fabryki”), </a:t>
            </a:r>
            <a:r>
              <a:rPr lang="pl-PL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samoorganizacja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(w wymiarze operacyjnym i strategicznym), dynamika i witalność (na te cechy wpływają wewnętrzne czynniki sukcesu (mocne strony przedsiębiorstwa), jak koszty, potencjał produkcyjny, prace badawczo-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roz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wojowe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skuteczność kierowania, potencjał zakupów i zbytu, potencjał finansowy, logistyka, produkcja, personel, program produkcji i sprzedaży oraz zewnętrzne czyn-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niki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(szanse w otoczeniu), jak rynki zbytu, rynki zaopatrzenia, konkurencja i ustawo-dawstwo), </a:t>
            </a:r>
            <a:r>
              <a:rPr lang="pl-PL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system celów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który jest niesprzeczny z celami przedsiębiorstwa, a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otrzy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-mywane wyniki są stale mierzone i poddawane ocenie (cele uzgadniane między </a:t>
            </a:r>
            <a:r>
              <a:rPr lang="pl-PL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ele-mentami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struktury firmy i dostosowywane do jej potrzeb; zdefiniowane cele są następnie mierzone poprzez czynności kontrolne)</a:t>
            </a:r>
            <a:endParaRPr lang="pl-PL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411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4716" y="282829"/>
            <a:ext cx="10058400" cy="976344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Organizacja 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inteligentna – organizacja mądra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84615" y="1049309"/>
            <a:ext cx="10972801" cy="545642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l-PL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Przedsiębiorstwo gwarantujące produkty na poziomie światowym, atrakcyjne cenowo i tworzące przywództwo w kreowaniu wartości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; bycie mądrym oznacza realizację prawidłowych decyzji strategicznych, natomiast kreowanie mądrości polega na działaniu efektywnym, związanym z wykonywaniem tych decyzji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Organizacja mądra jest alternatywą dla przedsiębiorstwa opartego na jakości totalnej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Podstawowe </a:t>
            </a:r>
            <a:r>
              <a:rPr lang="pl-PL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elementy organizacji mądrej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Kultura kreująca wartości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Kreowanie wariantów rozwiązań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Ciągłe uczenie się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Uchwycenie niepewności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Patrzenie na strategie z punktu widzenia klienta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Myślenie systemowe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Otwarty strumień informacji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Uzgodnienie i upoważnienie</a:t>
            </a:r>
          </a:p>
          <a:p>
            <a:pPr>
              <a:spcBef>
                <a:spcPts val="0"/>
              </a:spcBef>
            </a:pP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Zdyscyplinowana realizacja decyzji</a:t>
            </a:r>
            <a:endParaRPr lang="pl-PL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91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</a:t>
            </a:r>
            <a:r>
              <a:rPr lang="pl-P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Reengineering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66799" y="1858780"/>
            <a:ext cx="10400675" cy="4176260"/>
          </a:xfrm>
        </p:spPr>
        <p:txBody>
          <a:bodyPr>
            <a:normAutofit fontScale="92500" lnSpcReduction="20000"/>
          </a:bodyPr>
          <a:lstStyle/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Gruntowna przebudowa, przeprojektowanie organizacji, radykalna metoda restrukturyzacji, polegająca na rozbiciu dotychczasowej struktury produkcji i zbudowaniu jej na nowych zasadach (rodzaj, skala i zakres wytwarzania)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Spojrzenie na kluczowe procesy w organizacji poprzez perspektywę ich przydatności i funkcjonalności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Wymaga reorientacji strategicznej, formułowania nowej strategii organizacyjnej, zbudowania nowego systemu celów i zadań w firmie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Polega na przestawieniu </a:t>
            </a:r>
            <a:r>
              <a:rPr lang="pl-P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przestawieniu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funkcjonowania organizacji ze struktur zadaniowych na procesowe i zorientowaniu zarządzania na klienta, segmentacji produktowej i rynkowej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Fundamentalne przemyślenie i radykalne przedefiniowanie procesów w celu osiągnięcia gruntownej poprawy według stosowanych współcześnie krytycznych miar wyników osiąganych przez przedsiębiorstwo</a:t>
            </a:r>
          </a:p>
          <a:p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30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4615" y="3837484"/>
            <a:ext cx="10058400" cy="976344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Organizacja 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inteligentna – organizacja twórcza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84615" y="1230442"/>
            <a:ext cx="10972801" cy="254833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Jest odpowiedzią na zmienne i niestabilne warunki konkurowania przedsiębiorstwa w czterech obszarach zarządzania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tworzenia i dostarczania wartości dla klienta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Współpracy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mającej na celu wzrost zdolności do konkurowania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Organizowania struktury elastycznej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 celu opanowania zmienności i niestabilności otoczenia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Wykorzystania pracowników i informacji jako dźwigni</a:t>
            </a:r>
          </a:p>
          <a:p>
            <a:pPr marL="0" indent="0">
              <a:spcBef>
                <a:spcPts val="0"/>
              </a:spcBef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587116" y="435229"/>
            <a:ext cx="10058400" cy="976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 sz="3600" smtClean="0">
                <a:latin typeface="Arial" panose="020B0604020202020204" pitchFamily="34" charset="0"/>
                <a:cs typeface="Arial" panose="020B0604020202020204" pitchFamily="34" charset="0"/>
              </a:rPr>
              <a:t>Organizacja inteligentna – organizacja zwinna</a:t>
            </a:r>
            <a:endParaRPr lang="pl-PL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34712" y="4811843"/>
            <a:ext cx="10972801" cy="13341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Istotą jej działania jest generowanie i wytwarzanie oryginalnych, innowacyjnych i </a:t>
            </a:r>
            <a:r>
              <a:rPr lang="pl-PL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eko-nomicznych</a:t>
            </a: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produktów.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Jej rozwój powinien opierać się na trzech filarach: nowoczesnej technologii, talencie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pracow-ników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 tolerancji wobec innych ludzi.</a:t>
            </a: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61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</a:t>
            </a:r>
            <a:r>
              <a:rPr lang="pl-P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Reengineering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 nie jest metoda doskonalenia istniejących procesów, ale budowania procesów od nowa; praca jest zorientowana na osiąganiu wyników, a nie skupiona na zadaniach; procesy należy projektować kompleksowo, a każdy etap powinien być jasno określony i wkomponowany, tak aby stanowił ogniwo łańcucha działań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Rodzaje </a:t>
            </a:r>
            <a:r>
              <a:rPr lang="pl-P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reengineering’u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ciągły (dotychczasowe procesy są analizowane i poddawane korektom w sposób ciągły), w sytuacjach krytycznych (reorganizacja funkcjonowania spowodowana istotnymi zmianami wewnątrz przedsiębiorstwa oraz poza nim), ukierunkowany na wyniki (reorganizacja procesów w firmie zmierzająca do zmiany jej celów, jak nowe: produkty, usługi, rynki)</a:t>
            </a:r>
          </a:p>
        </p:txBody>
      </p:sp>
    </p:spTree>
    <p:extLst>
      <p:ext uri="{BB962C8B-B14F-4D97-AF65-F5344CB8AC3E}">
        <p14:creationId xmlns:p14="http://schemas.microsoft.com/office/powerpoint/2010/main" val="2687297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smtClean="0">
                <a:latin typeface="Arial" panose="020B0604020202020204" pitchFamily="34" charset="0"/>
                <a:cs typeface="Arial" panose="020B0604020202020204" pitchFamily="34" charset="0"/>
              </a:rPr>
              <a:t>Business Process Reengineering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3035" y="1775012"/>
            <a:ext cx="10372165" cy="4260028"/>
          </a:xfrm>
        </p:spPr>
        <p:txBody>
          <a:bodyPr>
            <a:normAutofit fontScale="92500" lnSpcReduction="20000"/>
          </a:bodyPr>
          <a:lstStyle/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Oznacza skoncentrowanie się głównie na procesach strategicznych, które tworzą wartość dodaną, są najbardziej znaczące dla klientów i mają największy wpływ na powodzenie realizowanej strategii; wzrost, rozwój, innowacje należy traktować jako siły napędowe firmy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Oznacza skupienie się na procesach wspomagających (inżynierskich, organizacyjnych, zarządzania); pracownicy muszą znać cele strategiczne firmy i wiedzieć jaki jest ich wpływ na procesy firmy (wyniki finansowe, wynagrodzenia, stałość zatrudnienia)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Uznanie, że wprowadzenie technologii informatycznych do podstawowej działalności firmy zwiększy jej wartość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Zacieranie granic pomiędzy organizacją, a jej klientami i dostawcami, a przynajmniej skracanie dystansu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Wykorzystanie korzyści decentralizacji władzy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730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Outsourcing, </a:t>
            </a:r>
            <a:r>
              <a:rPr lang="pl-P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offshoring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lean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management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Koncepcje zorientowane na odchudzanie, wyszczuplanie przedsiębiorstwa; zmniejszenie liczby pracowników oraz takie przekształcenia struktury organizacyjnej i technologicznej firmy, aby można było racjonalnie nią zarządzać i uzyskiwać maksymalne korzyści przy angażowaniu minimalnych nakładów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Pozbycie się zbędnego balastu, unikanie wszelkiego marnotrawstwa i osiąganie racjonalności we wszystkich obszarach działalności i gospodarowaniu wszystkimi zasobami firmy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Istotą odchudzania jest uwolnienie zasobów, których wartość, właściwości i potencjał nie są w pełni rozumiane i doceniane w przedsiębiorstwie; zasoby ukryte – nie są efektywnie wykorzystywane z powodu: braku umiejętności do ich wykorzystania, braku środków do ich uruchomienia, nieodpowiedniej strategii (niezorientowanej na ich użycie), stabilna sytuacja na rynku, która w oczach kierownictwa nie jest główną przesłanką do zmian w organizacji 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501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86403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Outsourcing, </a:t>
            </a:r>
            <a:r>
              <a:rPr lang="pl-P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offshoring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lean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management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04538" y="1528997"/>
            <a:ext cx="10777928" cy="455701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Etapy procesu odchudzania organizacji:</a:t>
            </a:r>
          </a:p>
          <a:p>
            <a:pPr marL="457200" indent="-457200">
              <a:buAutoNum type="arabi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kreślenie wartości</a:t>
            </a:r>
          </a:p>
          <a:p>
            <a:pPr marL="457200" indent="-457200">
              <a:buAutoNum type="arabi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dentyfikacja strumienia wartości</a:t>
            </a:r>
          </a:p>
          <a:p>
            <a:pPr marL="457200" indent="-457200">
              <a:buAutoNum type="arabicParenR"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kształtowanie przepływu</a:t>
            </a:r>
          </a:p>
          <a:p>
            <a:pPr marL="457200" indent="-457200">
              <a:buAutoNum type="arabi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yciąganie</a:t>
            </a:r>
          </a:p>
          <a:p>
            <a:pPr marL="457200" indent="-457200">
              <a:buAutoNum type="arabi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oskonalenie</a:t>
            </a:r>
          </a:p>
          <a:p>
            <a:pPr marL="0" indent="0">
              <a:buNone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Sposoby przeprowadzania odchudzania organizacji: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Outsourcing (najczęściej procesów: dystrybucji, logistyki, transportu, produkcji)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Offshoring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Lean Management (LM)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815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7134" y="297820"/>
            <a:ext cx="10058400" cy="1006324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Outsourcing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/definicja i etapy/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7134" y="1169233"/>
            <a:ext cx="11077732" cy="4572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Wykorzystywanie zasobów zewnętrznych; przedsięwzięcie polegające na wydzieleniu lub </a:t>
            </a:r>
            <a:r>
              <a:rPr lang="pl-PL" sz="2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wyod-rębnieniu</a:t>
            </a:r>
            <a:r>
              <a:rPr lang="pl-PL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funkcji ze struktury organizacyjnej przedsiębiorstwa macierzystego i przekazaniu ich do realizacji outsourcingu.</a:t>
            </a:r>
          </a:p>
          <a:p>
            <a:pPr>
              <a:spcBef>
                <a:spcPts val="0"/>
              </a:spcBef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Etapy outsourcingu: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Ocena strategiczna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(określenie celów ekonomicznych i sposobów ich osiągania oraz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ocze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-kiwanych korzyści)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Analiza potrzeb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(zdefiniowanie wymagań wobec danego projektu i ich ocena w kontekście celów, a następnie podanie tych wymagań w zapytaniach kierowanych do potencjalnych dostawców)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Ocena i wybór dostawcy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(po otrzymaniu ofert współpracy następuje ich ocena i wybór tej, która spełnia wymagania firmy)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Negocjowanie umowy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(formułowanie warunków kontraktu i podpisanie umowy </a:t>
            </a:r>
            <a:r>
              <a:rPr lang="pl-PL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outsourcin-gowej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odzwierciedlającej zakres współpracy klient-dostawca)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Realizacja umowy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(przekazanie dostawcy funkcji do pełnienia i działań do umowy)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Doskonalenie współpracy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(zarządzanie relacjami między uczestnikami umowy)</a:t>
            </a: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Ocena współpracy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(ustalenie, czy należy kontynuować, modyfikować, czy zakończyć współpracę)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290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71928" y="429854"/>
            <a:ext cx="1181725" cy="5938088"/>
          </a:xfrm>
        </p:spPr>
        <p:txBody>
          <a:bodyPr vert="wordArtVert">
            <a:normAutofit fontScale="90000"/>
          </a:bodyPr>
          <a:lstStyle/>
          <a:p>
            <a:r>
              <a:rPr lang="pl-PL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Outsourcing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rodzaje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652" y="429854"/>
            <a:ext cx="9553719" cy="593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664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71928" y="429854"/>
            <a:ext cx="1181725" cy="5938088"/>
          </a:xfrm>
        </p:spPr>
        <p:txBody>
          <a:bodyPr vert="wordArtVert">
            <a:normAutofit fontScale="90000"/>
          </a:bodyPr>
          <a:lstStyle/>
          <a:p>
            <a:r>
              <a:rPr lang="pl-PL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Outsourcing</a:t>
            </a: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rodzaje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4321" y="598619"/>
            <a:ext cx="9083075" cy="560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100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dło">
  <a:themeElements>
    <a:clrScheme name="Mydło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Mydło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ydł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Mydło</Template>
  <TotalTime>196</TotalTime>
  <Words>1872</Words>
  <Application>Microsoft Office PowerPoint</Application>
  <PresentationFormat>Panoramiczny</PresentationFormat>
  <Paragraphs>111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3" baseType="lpstr">
      <vt:lpstr>Arial</vt:lpstr>
      <vt:lpstr>Garamond</vt:lpstr>
      <vt:lpstr>Mydło</vt:lpstr>
      <vt:lpstr>Wpływ współczesnych koncepcji zarządzania na zarządzanie strategiczne</vt:lpstr>
      <vt:lpstr>Business Process Reengineering</vt:lpstr>
      <vt:lpstr>Business Process Reengineering</vt:lpstr>
      <vt:lpstr>Business Process Reengineering</vt:lpstr>
      <vt:lpstr>Outsourcing, offshoring, lean management</vt:lpstr>
      <vt:lpstr>Outsourcing, offshoring, lean management</vt:lpstr>
      <vt:lpstr>Outsourcing /definicja i etapy/</vt:lpstr>
      <vt:lpstr>Outsourcing      rodzaje</vt:lpstr>
      <vt:lpstr>Outsourcing      rodzaje</vt:lpstr>
      <vt:lpstr>Outsourcing /rodzaje/</vt:lpstr>
      <vt:lpstr>Offshoring</vt:lpstr>
      <vt:lpstr>Lean Management (LM)</vt:lpstr>
      <vt:lpstr>Zarządzanie wiedzą</vt:lpstr>
      <vt:lpstr>Zarządzanie wiedzą</vt:lpstr>
      <vt:lpstr>Organizacja ucząca się</vt:lpstr>
      <vt:lpstr>Organizacja inteligentna</vt:lpstr>
      <vt:lpstr>Organizacja inteligentna – budowa systemu i metody konfiguracji w japońskim projekcie</vt:lpstr>
      <vt:lpstr>Organizacja inteligentna - fraktal</vt:lpstr>
      <vt:lpstr>Organizacja inteligentna – organizacja mądra</vt:lpstr>
      <vt:lpstr>Organizacja inteligentna – organizacja twórcza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Wpływ współczesnych koncepcji zarządzania na zarządzanie strategiczne</dc:title>
  <dc:creator>Useer</dc:creator>
  <cp:lastModifiedBy>Useer</cp:lastModifiedBy>
  <cp:revision>28</cp:revision>
  <dcterms:created xsi:type="dcterms:W3CDTF">2021-05-31T13:26:40Z</dcterms:created>
  <dcterms:modified xsi:type="dcterms:W3CDTF">2021-06-01T23:26:10Z</dcterms:modified>
</cp:coreProperties>
</file>