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8" r:id="rId24"/>
    <p:sldId id="277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4" r:id="rId39"/>
    <p:sldId id="293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chemeClr val="tx2">
                <a:lumMod val="20000"/>
                <a:lumOff val="80000"/>
              </a:schemeClr>
            </a:gs>
            <a:gs pos="100000">
              <a:schemeClr val="bg2">
                <a:lumMod val="40000"/>
                <a:lumOff val="6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Wybrane zagadnienia MTO</a:t>
            </a:r>
            <a:endParaRPr lang="pl-PL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Dr inż. Arkadiusz </a:t>
            </a:r>
            <a:r>
              <a:rPr lang="pl-PL" dirty="0" err="1" smtClean="0"/>
              <a:t>Rzucidło</a:t>
            </a:r>
            <a:r>
              <a:rPr lang="pl-PL" dirty="0" smtClean="0"/>
              <a:t>, prof. </a:t>
            </a:r>
            <a:r>
              <a:rPr lang="pl-PL" dirty="0" err="1" smtClean="0"/>
              <a:t>PRz.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1281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Rodzaje lotnictwa </a:t>
            </a:r>
            <a:endParaRPr lang="pl-PL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0536"/>
          </a:xfrm>
        </p:spPr>
        <p:txBody>
          <a:bodyPr anchor="t">
            <a:normAutofit fontScale="92500" lnSpcReduction="10000"/>
          </a:bodyPr>
          <a:lstStyle/>
          <a:p>
            <a:pPr>
              <a:buClrTx/>
            </a:pPr>
            <a:r>
              <a:rPr lang="pl-PL" sz="1600" b="1" dirty="0" smtClean="0"/>
              <a:t>CAT (Commercial </a:t>
            </a:r>
            <a:r>
              <a:rPr lang="pl-PL" sz="1600" b="1" dirty="0" err="1"/>
              <a:t>Air</a:t>
            </a:r>
            <a:r>
              <a:rPr lang="pl-PL" sz="1600" b="1" dirty="0"/>
              <a:t> </a:t>
            </a:r>
            <a:r>
              <a:rPr lang="pl-PL" sz="1600" b="1" dirty="0" smtClean="0"/>
              <a:t>Transport) </a:t>
            </a:r>
            <a:r>
              <a:rPr lang="pl-PL" sz="1600" dirty="0"/>
              <a:t>oznacza operację lotniczą, której celem </a:t>
            </a:r>
            <a:r>
              <a:rPr lang="pl-PL" sz="1600" dirty="0" smtClean="0"/>
              <a:t>jest:</a:t>
            </a:r>
          </a:p>
          <a:p>
            <a:pPr lvl="1">
              <a:buClrTx/>
            </a:pPr>
            <a:r>
              <a:rPr lang="pl-PL" sz="1400" dirty="0" smtClean="0"/>
              <a:t>przewóz </a:t>
            </a:r>
            <a:r>
              <a:rPr lang="pl-PL" sz="1400" dirty="0"/>
              <a:t>pasażerów</a:t>
            </a:r>
            <a:r>
              <a:rPr lang="pl-PL" sz="1400" dirty="0" smtClean="0"/>
              <a:t>,</a:t>
            </a:r>
          </a:p>
          <a:p>
            <a:pPr lvl="1">
              <a:buClrTx/>
            </a:pPr>
            <a:r>
              <a:rPr lang="pl-PL" sz="1400" dirty="0" smtClean="0"/>
              <a:t>ładunku </a:t>
            </a:r>
          </a:p>
          <a:p>
            <a:pPr lvl="1">
              <a:buClrTx/>
            </a:pPr>
            <a:r>
              <a:rPr lang="pl-PL" sz="1400" dirty="0" smtClean="0"/>
              <a:t>poczty </a:t>
            </a:r>
          </a:p>
          <a:p>
            <a:pPr marL="0" indent="0">
              <a:buClrTx/>
              <a:buNone/>
            </a:pPr>
            <a:r>
              <a:rPr lang="pl-PL" sz="1600" b="1" dirty="0" smtClean="0"/>
              <a:t>za </a:t>
            </a:r>
            <a:r>
              <a:rPr lang="pl-PL" sz="1600" b="1" dirty="0"/>
              <a:t>wynagrodzeniem lub na zasadzie innego świadczenia wzajemnego</a:t>
            </a:r>
            <a:r>
              <a:rPr lang="pl-PL" sz="1600" dirty="0"/>
              <a:t>. </a:t>
            </a:r>
            <a:endParaRPr lang="pl-PL" sz="1600" dirty="0" smtClean="0"/>
          </a:p>
          <a:p>
            <a:pPr>
              <a:buClrTx/>
            </a:pPr>
            <a:endParaRPr lang="pl-PL" sz="1600" b="1" dirty="0" smtClean="0"/>
          </a:p>
          <a:p>
            <a:pPr>
              <a:buClrTx/>
            </a:pPr>
            <a:r>
              <a:rPr lang="pl-PL" sz="1600" b="1" dirty="0" smtClean="0"/>
              <a:t>GA (General </a:t>
            </a:r>
            <a:r>
              <a:rPr lang="pl-PL" sz="1600" b="1" dirty="0" err="1" smtClean="0"/>
              <a:t>Aviation</a:t>
            </a:r>
            <a:r>
              <a:rPr lang="pl-PL" sz="1600" b="1" dirty="0" smtClean="0"/>
              <a:t>) </a:t>
            </a:r>
            <a:r>
              <a:rPr lang="pl-PL" sz="1600" dirty="0" smtClean="0"/>
              <a:t>-  Lotnictwo ogólne - obejmuje </a:t>
            </a:r>
          </a:p>
          <a:p>
            <a:pPr lvl="1">
              <a:buClrTx/>
            </a:pPr>
            <a:r>
              <a:rPr lang="pl-PL" sz="1400" b="1" dirty="0" smtClean="0"/>
              <a:t>cały </a:t>
            </a:r>
            <a:r>
              <a:rPr lang="pl-PL" sz="1400" b="1" dirty="0"/>
              <a:t>ruch lotniczy (prywatny i komercyjny) </a:t>
            </a:r>
            <a:r>
              <a:rPr lang="pl-PL" sz="1400" dirty="0"/>
              <a:t>z wyłączeniem lotów rozkładowych oraz wojskowych. </a:t>
            </a:r>
            <a:endParaRPr lang="pl-PL" sz="1400" dirty="0" smtClean="0"/>
          </a:p>
          <a:p>
            <a:pPr lvl="1">
              <a:buClrTx/>
            </a:pPr>
            <a:r>
              <a:rPr lang="pl-PL" sz="1400" b="1" dirty="0" smtClean="0"/>
              <a:t>Jest </a:t>
            </a:r>
            <a:r>
              <a:rPr lang="pl-PL" sz="1400" b="1" dirty="0"/>
              <a:t>to kategoria bardzo szeroka</a:t>
            </a:r>
            <a:r>
              <a:rPr lang="pl-PL" sz="1400" dirty="0"/>
              <a:t> - zaliczają się do niej i loty paralotniami, z jednej strony, i kursy wynajmowanych na pojedyncze loty odrzutowych samolotów transportowych z drugiej.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/>
              <a:t>ICAO definiuje operacje lotnictwa ogólnego jako operacje </a:t>
            </a:r>
            <a:r>
              <a:rPr lang="pl-PL" sz="1400" b="1" dirty="0"/>
              <a:t>z wykorzystaniem statków powietrznych, inne niż te wykonywane w ramach zarobkowego transportu lotniczego </a:t>
            </a:r>
            <a:r>
              <a:rPr lang="pl-PL" sz="1400" dirty="0"/>
              <a:t>lub w ramach usług lotniczych.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Europejska </a:t>
            </a:r>
            <a:r>
              <a:rPr lang="pl-PL" sz="1400" dirty="0"/>
              <a:t>Agencja Bezpieczeństwa Lotniczego (EASA) definiuje lotnictwo ogólne jako operacje niezarobkowe wykonywane z wykorzystaniem statków powietrznych </a:t>
            </a:r>
            <a:r>
              <a:rPr lang="pl-PL" sz="1400" b="1" dirty="0"/>
              <a:t>innych niż skomplikowane technicznie statki powietrzne z napędem silnikowym</a:t>
            </a:r>
            <a:r>
              <a:rPr lang="pl-PL" sz="1400" dirty="0"/>
              <a:t>, takie jak: </a:t>
            </a:r>
            <a:endParaRPr lang="pl-PL" sz="1400" dirty="0" smtClean="0"/>
          </a:p>
          <a:p>
            <a:pPr lvl="2">
              <a:buClrTx/>
            </a:pPr>
            <a:r>
              <a:rPr lang="pl-PL" sz="1200" dirty="0" smtClean="0"/>
              <a:t>loty </a:t>
            </a:r>
            <a:r>
              <a:rPr lang="pl-PL" sz="1200" dirty="0"/>
              <a:t>zapoznawcze,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akrobatyczne </a:t>
            </a:r>
            <a:r>
              <a:rPr lang="pl-PL" sz="1200" dirty="0"/>
              <a:t>i zawodnicze/pokazowe;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zrzuty </a:t>
            </a:r>
            <a:r>
              <a:rPr lang="pl-PL" sz="1200" dirty="0"/>
              <a:t>skoczków spadochronowych,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holowanie </a:t>
            </a:r>
            <a:r>
              <a:rPr lang="pl-PL" sz="1200" dirty="0"/>
              <a:t>szybowców,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loty </a:t>
            </a:r>
            <a:r>
              <a:rPr lang="pl-PL" sz="1200" dirty="0"/>
              <a:t>motoszybowcami turystycznymi.</a:t>
            </a:r>
          </a:p>
        </p:txBody>
      </p:sp>
    </p:spTree>
    <p:extLst>
      <p:ext uri="{BB962C8B-B14F-4D97-AF65-F5344CB8AC3E}">
        <p14:creationId xmlns:p14="http://schemas.microsoft.com/office/powerpoint/2010/main" val="408156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Rodzaje licencji personelu lotniczego obsługi technicznej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41" y="1246910"/>
            <a:ext cx="10344977" cy="498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470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Rodzaje licencji personelu lotniczego obsługi technicznej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39" y="1267692"/>
            <a:ext cx="11043023" cy="113808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39" y="2384999"/>
            <a:ext cx="11043023" cy="375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681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Rodzaje licencji personelu lotniczego obsługi technicznej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39" y="1309256"/>
            <a:ext cx="11043023" cy="1138089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39" y="2426563"/>
            <a:ext cx="11043023" cy="311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21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Podstawowa wiedza </a:t>
            </a:r>
            <a:r>
              <a:rPr lang="pl-PL" sz="1800" dirty="0" err="1" smtClean="0">
                <a:solidFill>
                  <a:schemeClr val="tx2">
                    <a:lumMod val="50000"/>
                  </a:schemeClr>
                </a:solidFill>
              </a:rPr>
              <a:t>techniczno</a:t>
            </a: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 - lotnicza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1101436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dirty="0" smtClean="0"/>
              <a:t>Składający wniosek do Urzędu o licencję PART-66 lub dodanie kategorii/podkategorii do licencji musi wykazać się </a:t>
            </a:r>
            <a:r>
              <a:rPr lang="pl-PL" sz="1600" b="1" dirty="0" smtClean="0"/>
              <a:t>spełnieniem odpowiednich wymogów potwierdzonych w drodze egzaminu </a:t>
            </a:r>
            <a:r>
              <a:rPr lang="pl-PL" sz="1600" dirty="0" smtClean="0"/>
              <a:t>(o odpowiednim poziomie)</a:t>
            </a:r>
          </a:p>
          <a:p>
            <a:pPr>
              <a:buClrTx/>
            </a:pPr>
            <a:r>
              <a:rPr lang="pl-PL" sz="1600" dirty="0" smtClean="0"/>
              <a:t>Wymagania definiują zapisy w </a:t>
            </a:r>
            <a:r>
              <a:rPr lang="pl-PL" sz="1600" b="1" dirty="0" smtClean="0"/>
              <a:t>Dodatku I Załącznika III (PART-66)</a:t>
            </a:r>
            <a:endParaRPr lang="pl-PL" sz="1600" b="1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947" y="2431473"/>
            <a:ext cx="11092418" cy="338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816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Podstawowa wiedza </a:t>
            </a:r>
            <a:r>
              <a:rPr lang="pl-PL" sz="1800" dirty="0" err="1" smtClean="0">
                <a:solidFill>
                  <a:schemeClr val="tx2">
                    <a:lumMod val="50000"/>
                  </a:schemeClr>
                </a:solidFill>
              </a:rPr>
              <a:t>techniczno</a:t>
            </a: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 - lotnicza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47" y="1455088"/>
            <a:ext cx="11080651" cy="124771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39" y="2691245"/>
            <a:ext cx="11080651" cy="260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965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Podstawowa wiedza </a:t>
            </a:r>
            <a:r>
              <a:rPr lang="pl-PL" sz="1800" dirty="0" err="1" smtClean="0">
                <a:solidFill>
                  <a:schemeClr val="tx2">
                    <a:lumMod val="50000"/>
                  </a:schemeClr>
                </a:solidFill>
              </a:rPr>
              <a:t>techniczno</a:t>
            </a: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 - lotnicza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48" y="1465479"/>
            <a:ext cx="11070260" cy="1246548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39" y="2701635"/>
            <a:ext cx="11065532" cy="361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653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Podstawowa wiedza </a:t>
            </a:r>
            <a:r>
              <a:rPr lang="pl-PL" sz="1800" dirty="0" err="1" smtClean="0">
                <a:solidFill>
                  <a:schemeClr val="tx2">
                    <a:lumMod val="50000"/>
                  </a:schemeClr>
                </a:solidFill>
              </a:rPr>
              <a:t>techniczno</a:t>
            </a: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 - lotnicza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66" y="1475870"/>
            <a:ext cx="11073548" cy="124691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39" y="2712027"/>
            <a:ext cx="11052766" cy="300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990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Podstawowa wiedza </a:t>
            </a:r>
            <a:r>
              <a:rPr lang="pl-PL" sz="1800" dirty="0" err="1" smtClean="0">
                <a:solidFill>
                  <a:schemeClr val="tx2">
                    <a:lumMod val="50000"/>
                  </a:schemeClr>
                </a:solidFill>
              </a:rPr>
              <a:t>techniczno</a:t>
            </a: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 - lotnicza – podsumowanie (13)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8581406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b="1" dirty="0" smtClean="0"/>
              <a:t>Kategoria B.1.2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 1. Matematyka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 2. Fizyka 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 3. Podstawy elektryczności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 4. Podstawy elektroniki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 5. Techniki cyfrowe i przyrządy elektroniczne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 6. Materiałoznawstwo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. 7a. Standardy obsługowe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. 8. Podstawy aerodynamiki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. 9. Czynniki ludzkie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. 10. Prawo lotnicze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. 11B</a:t>
            </a:r>
            <a:r>
              <a:rPr lang="pl-PL" sz="1400" dirty="0"/>
              <a:t>, Aerodynamika, konstrukcja i instalacje samolotów z silnikami </a:t>
            </a:r>
            <a:r>
              <a:rPr lang="pl-PL" sz="1400" dirty="0" smtClean="0"/>
              <a:t>tłokowymi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. 16. Silniki tłokowe</a:t>
            </a:r>
          </a:p>
          <a:p>
            <a:pPr lvl="1">
              <a:buClrTx/>
            </a:pPr>
            <a:r>
              <a:rPr lang="pl-PL" sz="1400" dirty="0" err="1" smtClean="0"/>
              <a:t>Mod</a:t>
            </a:r>
            <a:r>
              <a:rPr lang="pl-PL" sz="1400" dirty="0" smtClean="0"/>
              <a:t>. 17a. Śmigła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998978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Podstawowa wiedza </a:t>
            </a:r>
            <a:r>
              <a:rPr lang="pl-PL" sz="1800" dirty="0" err="1" smtClean="0">
                <a:solidFill>
                  <a:schemeClr val="tx2">
                    <a:lumMod val="50000"/>
                  </a:schemeClr>
                </a:solidFill>
              </a:rPr>
              <a:t>techniczno</a:t>
            </a: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 – lotnicza) - podsumowanie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800" dirty="0" smtClean="0"/>
              <a:t>Szkolenia i egzaminy zalicza się </a:t>
            </a:r>
            <a:r>
              <a:rPr lang="pl-PL" sz="1800" b="1" dirty="0" smtClean="0"/>
              <a:t>w ciągu  dziesięciu lat </a:t>
            </a:r>
            <a:r>
              <a:rPr lang="pl-PL" sz="1800" dirty="0" smtClean="0"/>
              <a:t>poprzedzających złożenie wniosku o licencję na obsługę techniczną lub dodanie kategorii/podkategorii do licencji </a:t>
            </a:r>
            <a:r>
              <a:rPr lang="pl-PL" sz="1800" b="1" dirty="0" smtClean="0"/>
              <a:t>(pkt </a:t>
            </a:r>
            <a:r>
              <a:rPr lang="pl-PL" sz="1800" b="1" dirty="0"/>
              <a:t>66.A.25, </a:t>
            </a:r>
            <a:r>
              <a:rPr lang="pl-PL" sz="1800" b="1" dirty="0" err="1"/>
              <a:t>ppkt</a:t>
            </a:r>
            <a:r>
              <a:rPr lang="pl-PL" sz="1800" b="1" dirty="0"/>
              <a:t> b Załącznika III (Part-66</a:t>
            </a:r>
            <a:r>
              <a:rPr lang="pl-PL" sz="1800" b="1" dirty="0" smtClean="0"/>
              <a:t>)</a:t>
            </a:r>
            <a:endParaRPr lang="pl-PL" sz="1800" b="1" dirty="0"/>
          </a:p>
          <a:p>
            <a:pPr>
              <a:buClrTx/>
            </a:pPr>
            <a:r>
              <a:rPr lang="pl-PL" sz="1800" dirty="0"/>
              <a:t>Egzaminy z zakresu podstawowej wiedzy </a:t>
            </a:r>
            <a:r>
              <a:rPr lang="pl-PL" sz="1800" dirty="0" err="1"/>
              <a:t>ogólno</a:t>
            </a:r>
            <a:r>
              <a:rPr lang="pl-PL" sz="1800" dirty="0"/>
              <a:t>-lotniczej prowadzone są przez </a:t>
            </a:r>
            <a:r>
              <a:rPr lang="pl-PL" sz="1800" b="1" dirty="0"/>
              <a:t>organizacje szkoleniowe Part-147 lub </a:t>
            </a:r>
            <a:r>
              <a:rPr lang="pl-PL" sz="1800" b="1" dirty="0" smtClean="0"/>
              <a:t>przez </a:t>
            </a:r>
            <a:r>
              <a:rPr lang="pl-PL" sz="1800" b="1" dirty="0"/>
              <a:t>ULC</a:t>
            </a:r>
            <a:r>
              <a:rPr lang="pl-PL" sz="1800" dirty="0"/>
              <a:t>. </a:t>
            </a:r>
            <a:endParaRPr lang="pl-PL" sz="1800" dirty="0" smtClean="0"/>
          </a:p>
          <a:p>
            <a:pPr>
              <a:buClrTx/>
            </a:pPr>
            <a:r>
              <a:rPr lang="pl-PL" sz="1800" dirty="0"/>
              <a:t>Składający wniosek o licencję na obsługę techniczną lub dodanie kategorii/podkategorii może wystąpić do ULC o pełne lub częściowe zaliczenie egzaminów dotyczących wymagań z zakresu podstawowej wiedzy w odniesieniu do: </a:t>
            </a:r>
            <a:r>
              <a:rPr lang="pl-PL" sz="1800" dirty="0" smtClean="0"/>
              <a:t>	</a:t>
            </a:r>
          </a:p>
          <a:p>
            <a:pPr lvl="1">
              <a:buClrTx/>
            </a:pPr>
            <a:r>
              <a:rPr lang="pl-PL" sz="1600" dirty="0" smtClean="0"/>
              <a:t>Egzaminów </a:t>
            </a:r>
            <a:r>
              <a:rPr lang="pl-PL" sz="1600" dirty="0"/>
              <a:t>z zakresu podstawowej wiedzy, które zostały zaliczone przed okresem 10 lat poprzedzających złożenie wniosku o licencję Part-66,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/>
              <a:t>W</a:t>
            </a:r>
            <a:r>
              <a:rPr lang="pl-PL" sz="1600" dirty="0" smtClean="0"/>
              <a:t>szelkich </a:t>
            </a:r>
            <a:r>
              <a:rPr lang="pl-PL" sz="1600" dirty="0"/>
              <a:t>innych, osiągniętych kwalifikacji technicznych uznanych przez właściwy organ za równorzędne ze standardem wiedzy określonym w załączniku III do rozporządzenia 1321/2014 (Part- 66</a:t>
            </a:r>
            <a:r>
              <a:rPr lang="pl-PL" sz="1600" dirty="0" smtClean="0"/>
              <a:t>) – raport uznania wiedzy</a:t>
            </a:r>
          </a:p>
          <a:p>
            <a:pPr>
              <a:buClrTx/>
            </a:pPr>
            <a:r>
              <a:rPr lang="pl-PL" sz="1800" dirty="0" smtClean="0"/>
              <a:t>ULC </a:t>
            </a:r>
            <a:r>
              <a:rPr lang="pl-PL" sz="1800" dirty="0"/>
              <a:t>może przyznać zaliczenie wyłącznie na podstawie aktualnego wydania Raportu Uznania Wiedzy zatwierdzanego przez Prezesa ULC. </a:t>
            </a:r>
            <a:endParaRPr lang="pl-PL" sz="1800" dirty="0" smtClean="0"/>
          </a:p>
          <a:p>
            <a:pPr>
              <a:buClrTx/>
            </a:pPr>
            <a:r>
              <a:rPr lang="pl-PL" sz="1800" dirty="0" smtClean="0"/>
              <a:t>Zaliczenia </a:t>
            </a:r>
            <a:r>
              <a:rPr lang="pl-PL" sz="1800" dirty="0"/>
              <a:t>tracą ważność po upływie dziesięciu lat od nich przyznania</a:t>
            </a:r>
          </a:p>
        </p:txBody>
      </p:sp>
    </p:spTree>
    <p:extLst>
      <p:ext uri="{BB962C8B-B14F-4D97-AF65-F5344CB8AC3E}">
        <p14:creationId xmlns:p14="http://schemas.microsoft.com/office/powerpoint/2010/main" val="85489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endParaRPr lang="pl-PL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4247628"/>
          </a:xfrm>
        </p:spPr>
        <p:txBody>
          <a:bodyPr anchor="t">
            <a:normAutofit lnSpcReduction="10000"/>
          </a:bodyPr>
          <a:lstStyle/>
          <a:p>
            <a:r>
              <a:rPr lang="pl-PL" sz="1800" dirty="0" smtClean="0"/>
              <a:t>MTO</a:t>
            </a:r>
          </a:p>
          <a:p>
            <a:pPr lvl="1"/>
            <a:r>
              <a:rPr lang="pl-PL" sz="1600" dirty="0" err="1" smtClean="0"/>
              <a:t>Maitenance</a:t>
            </a:r>
            <a:r>
              <a:rPr lang="pl-PL" sz="1600" dirty="0" smtClean="0"/>
              <a:t>, </a:t>
            </a:r>
            <a:r>
              <a:rPr lang="pl-PL" sz="1600" dirty="0" err="1" smtClean="0"/>
              <a:t>Transportation</a:t>
            </a:r>
            <a:r>
              <a:rPr lang="pl-PL" sz="1600" dirty="0" smtClean="0"/>
              <a:t> and </a:t>
            </a:r>
            <a:r>
              <a:rPr lang="pl-PL" sz="1600" dirty="0" err="1" smtClean="0"/>
              <a:t>Overhaul</a:t>
            </a:r>
            <a:endParaRPr lang="pl-PL" sz="1600" dirty="0" smtClean="0"/>
          </a:p>
          <a:p>
            <a:pPr lvl="1"/>
            <a:r>
              <a:rPr lang="pl-PL" sz="1600" dirty="0" err="1" smtClean="0"/>
              <a:t>Maitenance</a:t>
            </a:r>
            <a:r>
              <a:rPr lang="pl-PL" sz="1600" dirty="0" smtClean="0"/>
              <a:t> </a:t>
            </a:r>
            <a:r>
              <a:rPr lang="pl-PL" sz="1600" dirty="0" err="1" smtClean="0"/>
              <a:t>Task</a:t>
            </a:r>
            <a:r>
              <a:rPr lang="pl-PL" sz="1600" dirty="0" smtClean="0"/>
              <a:t> Order</a:t>
            </a:r>
          </a:p>
          <a:p>
            <a:pPr lvl="1"/>
            <a:r>
              <a:rPr lang="pl-PL" sz="1600" dirty="0" err="1" smtClean="0"/>
              <a:t>Maitenance</a:t>
            </a:r>
            <a:r>
              <a:rPr lang="pl-PL" sz="1600" dirty="0"/>
              <a:t> </a:t>
            </a:r>
            <a:r>
              <a:rPr lang="pl-PL" sz="1600" dirty="0" smtClean="0"/>
              <a:t>Training Organization</a:t>
            </a:r>
          </a:p>
          <a:p>
            <a:r>
              <a:rPr lang="pl-PL" sz="1800" dirty="0" smtClean="0"/>
              <a:t>W kontekście logistycznym i wojskowym, MTO oznacza zlecenie wykonania określonych prac obsługowych, naprawczych lub modernizacyjnych jako zlecenie jednorazowe lub cykliczne.</a:t>
            </a:r>
          </a:p>
          <a:p>
            <a:r>
              <a:rPr lang="pl-PL" sz="1800" dirty="0" smtClean="0"/>
              <a:t>Rodzaje obsługi technicznej:</a:t>
            </a:r>
          </a:p>
          <a:p>
            <a:pPr lvl="1"/>
            <a:r>
              <a:rPr lang="pl-PL" sz="1600" b="1" dirty="0" smtClean="0"/>
              <a:t>Obsługa bieżąca </a:t>
            </a:r>
            <a:r>
              <a:rPr lang="pl-PL" sz="1600" dirty="0" smtClean="0"/>
              <a:t>(</a:t>
            </a:r>
            <a:r>
              <a:rPr lang="pl-PL" sz="1600" dirty="0" err="1" smtClean="0"/>
              <a:t>Routine</a:t>
            </a:r>
            <a:r>
              <a:rPr lang="pl-PL" sz="1600" dirty="0" smtClean="0"/>
              <a:t> </a:t>
            </a:r>
            <a:r>
              <a:rPr lang="pl-PL" sz="1600" dirty="0" err="1" smtClean="0"/>
              <a:t>Maintenance</a:t>
            </a:r>
            <a:r>
              <a:rPr lang="pl-PL" sz="1600" dirty="0" smtClean="0"/>
              <a:t>) – codzienne czynności serwisowe (np. kontrola poziomu oleju, czyszczenie filtrów, sprawdzanie </a:t>
            </a:r>
            <a:r>
              <a:rPr lang="pl-PL" sz="1600" dirty="0" err="1" smtClean="0"/>
              <a:t>odstojów</a:t>
            </a:r>
            <a:r>
              <a:rPr lang="pl-PL" sz="1600" dirty="0" smtClean="0"/>
              <a:t> paliwa, sprawdzanie stanu hamulców czy powietrza w kołach)</a:t>
            </a:r>
          </a:p>
          <a:p>
            <a:pPr lvl="1"/>
            <a:r>
              <a:rPr lang="pl-PL" sz="1600" b="1" dirty="0" smtClean="0"/>
              <a:t>Obsługa okresowa </a:t>
            </a:r>
            <a:r>
              <a:rPr lang="pl-PL" sz="1600" dirty="0" smtClean="0"/>
              <a:t>(</a:t>
            </a:r>
            <a:r>
              <a:rPr lang="pl-PL" sz="1600" dirty="0" err="1" smtClean="0"/>
              <a:t>Scheduled</a:t>
            </a:r>
            <a:r>
              <a:rPr lang="pl-PL" sz="1600" dirty="0" smtClean="0"/>
              <a:t> </a:t>
            </a:r>
            <a:r>
              <a:rPr lang="pl-PL" sz="1600" dirty="0" err="1" smtClean="0"/>
              <a:t>Maintenence</a:t>
            </a:r>
            <a:r>
              <a:rPr lang="pl-PL" sz="1600" dirty="0" smtClean="0"/>
              <a:t>) – obsługa realizowania zgodnie z harmonogramem (np. co 50, 100 godz. pracy silnika)</a:t>
            </a:r>
          </a:p>
          <a:p>
            <a:pPr lvl="1"/>
            <a:r>
              <a:rPr lang="pl-PL" sz="1600" b="1" dirty="0" smtClean="0"/>
              <a:t>Obsługa naprawcza </a:t>
            </a:r>
            <a:r>
              <a:rPr lang="pl-PL" sz="1600" dirty="0" smtClean="0"/>
              <a:t>(</a:t>
            </a:r>
            <a:r>
              <a:rPr lang="pl-PL" sz="1600" dirty="0" err="1" smtClean="0"/>
              <a:t>Corrective</a:t>
            </a:r>
            <a:r>
              <a:rPr lang="pl-PL" sz="1600" dirty="0" smtClean="0"/>
              <a:t> </a:t>
            </a:r>
            <a:r>
              <a:rPr lang="pl-PL" sz="1600" dirty="0" err="1" smtClean="0"/>
              <a:t>Maintenance</a:t>
            </a:r>
            <a:r>
              <a:rPr lang="pl-PL" sz="1600" dirty="0" smtClean="0"/>
              <a:t>) – usuwanie usterek, awarii</a:t>
            </a:r>
          </a:p>
          <a:p>
            <a:pPr lvl="1"/>
            <a:r>
              <a:rPr lang="pl-PL" sz="1600" b="1" dirty="0" smtClean="0"/>
              <a:t>Obsługa zapobiegawcza </a:t>
            </a:r>
            <a:r>
              <a:rPr lang="pl-PL" sz="1600" dirty="0" smtClean="0"/>
              <a:t>(</a:t>
            </a:r>
            <a:r>
              <a:rPr lang="pl-PL" sz="1600" dirty="0" err="1" smtClean="0"/>
              <a:t>Preventive</a:t>
            </a:r>
            <a:r>
              <a:rPr lang="pl-PL" sz="1600" dirty="0" smtClean="0"/>
              <a:t> </a:t>
            </a:r>
            <a:r>
              <a:rPr lang="pl-PL" sz="1600" dirty="0" err="1" smtClean="0"/>
              <a:t>Maintenence</a:t>
            </a:r>
            <a:r>
              <a:rPr lang="pl-PL" sz="1600" dirty="0" smtClean="0"/>
              <a:t>) – działania mające na celu zapobieganie awariom.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130491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Doświadczenie obsługowe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 fontScale="92500" lnSpcReduction="10000"/>
          </a:bodyPr>
          <a:lstStyle/>
          <a:p>
            <a:pPr>
              <a:buClrTx/>
            </a:pPr>
            <a:r>
              <a:rPr lang="pl-PL" sz="1800" b="1" dirty="0"/>
              <a:t>Robotnik wykwalifikowany („</a:t>
            </a:r>
            <a:r>
              <a:rPr lang="pl-PL" sz="1800" b="1" dirty="0" err="1"/>
              <a:t>skilled</a:t>
            </a:r>
            <a:r>
              <a:rPr lang="pl-PL" sz="1800" b="1" dirty="0"/>
              <a:t> </a:t>
            </a:r>
            <a:r>
              <a:rPr lang="pl-PL" sz="1800" b="1" dirty="0" err="1"/>
              <a:t>worker</a:t>
            </a:r>
            <a:r>
              <a:rPr lang="pl-PL" sz="1800" b="1" dirty="0"/>
              <a:t>”)</a:t>
            </a:r>
            <a:r>
              <a:rPr lang="pl-PL" sz="1800" dirty="0"/>
              <a:t> to osoba, </a:t>
            </a:r>
            <a:endParaRPr lang="pl-PL" sz="1800" dirty="0" smtClean="0"/>
          </a:p>
          <a:p>
            <a:pPr lvl="1">
              <a:buClrTx/>
            </a:pPr>
            <a:r>
              <a:rPr lang="pl-PL" sz="1600" dirty="0" smtClean="0"/>
              <a:t>która </a:t>
            </a:r>
            <a:r>
              <a:rPr lang="pl-PL" sz="1600" dirty="0"/>
              <a:t>z wynikiem pozytywnym zaliczyła akceptowalne przez ULC szkolenie w zakresie produkcji, napraw, przeglądów lub inspekcji wyposażenia mechanicznego, elektrycznego lub elektronicznego.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Szkolenie </a:t>
            </a:r>
            <a:r>
              <a:rPr lang="pl-PL" sz="1600" dirty="0"/>
              <a:t>powinno być właściwe do kategorii/podkategorii i obejmować instruktaż w zakresie stosowania narzędzi i metodyki wykonywania pomiarów</a:t>
            </a:r>
            <a:r>
              <a:rPr lang="pl-PL" sz="1600" dirty="0" smtClean="0"/>
              <a:t>.</a:t>
            </a:r>
          </a:p>
          <a:p>
            <a:pPr>
              <a:buClrTx/>
            </a:pPr>
            <a:r>
              <a:rPr lang="pl-PL" sz="1800" b="1" dirty="0"/>
              <a:t>Mechanik obsługi - kategoria „A</a:t>
            </a:r>
            <a:r>
              <a:rPr lang="pl-PL" sz="1800" b="1" dirty="0" smtClean="0"/>
              <a:t>” </a:t>
            </a:r>
            <a:r>
              <a:rPr lang="pl-PL" sz="1800" dirty="0" smtClean="0"/>
              <a:t>- spełniający następujące wymagania:</a:t>
            </a:r>
          </a:p>
          <a:p>
            <a:pPr lvl="1">
              <a:buClrTx/>
            </a:pPr>
            <a:r>
              <a:rPr lang="pl-PL" sz="1600" dirty="0" smtClean="0"/>
              <a:t>Ukończyła </a:t>
            </a:r>
            <a:r>
              <a:rPr lang="pl-PL" sz="1600" dirty="0"/>
              <a:t>przed wydaniem licencji, </a:t>
            </a:r>
            <a:r>
              <a:rPr lang="pl-PL" sz="1600" b="1" dirty="0"/>
              <a:t>pełne szkolenie w organizacji MTO Part-147 wymaga się </a:t>
            </a:r>
            <a:r>
              <a:rPr lang="pl-PL" sz="1400" b="1" dirty="0" smtClean="0"/>
              <a:t>1-rocznej </a:t>
            </a:r>
            <a:r>
              <a:rPr lang="pl-PL" sz="1400" b="1" dirty="0"/>
              <a:t>praktyki obsługowej na statku powietrznym </a:t>
            </a:r>
            <a:r>
              <a:rPr lang="pl-PL" sz="1400" dirty="0"/>
              <a:t>pozostającym w eksploatacji oraz odpowiednio </a:t>
            </a:r>
            <a:r>
              <a:rPr lang="pl-PL" sz="1400" b="1" dirty="0"/>
              <a:t>- 2 lata dla innego uznanego szkolenia technicznego</a:t>
            </a:r>
            <a:r>
              <a:rPr lang="pl-PL" sz="1400" dirty="0"/>
              <a:t> (robotnik wykwalifikowany) lub </a:t>
            </a:r>
            <a:r>
              <a:rPr lang="pl-PL" sz="1400" b="1" dirty="0"/>
              <a:t>3 lata w przypadku braku takiego szkolenia</a:t>
            </a:r>
            <a:r>
              <a:rPr lang="pl-PL" sz="1400" dirty="0"/>
              <a:t>. </a:t>
            </a:r>
            <a:endParaRPr lang="pl-PL" sz="1400" dirty="0" smtClean="0"/>
          </a:p>
          <a:p>
            <a:pPr lvl="1">
              <a:buClrTx/>
            </a:pPr>
            <a:r>
              <a:rPr lang="pl-PL" sz="1600" dirty="0" smtClean="0"/>
              <a:t>Doświadczenie </a:t>
            </a:r>
            <a:r>
              <a:rPr lang="pl-PL" sz="1600" dirty="0"/>
              <a:t>to powinno obejmować wykonywanie zadań </a:t>
            </a:r>
            <a:r>
              <a:rPr lang="pl-PL" sz="1600" b="1" dirty="0"/>
              <a:t>w ramach planowej obsługi liniowej oraz usuwanie prostych usterek</a:t>
            </a:r>
            <a:r>
              <a:rPr lang="pl-PL" sz="1600" dirty="0"/>
              <a:t> na eksploatowanych statkach powietrznych odpowiednich do kategorii A.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W </a:t>
            </a:r>
            <a:r>
              <a:rPr lang="pl-PL" sz="1600" dirty="0"/>
              <a:t>ramach rocznego okresu doświadczenia należy </a:t>
            </a:r>
            <a:r>
              <a:rPr lang="pl-PL" sz="1600" dirty="0" smtClean="0"/>
              <a:t>udokumentować </a:t>
            </a:r>
            <a:r>
              <a:rPr lang="pl-PL" sz="1600" b="1" dirty="0"/>
              <a:t>min. 6 miesięcy praktyki w ciągu ostatnich 12 miesięcy (bezpośrednio przed złożeniem wniosku).</a:t>
            </a:r>
            <a:r>
              <a:rPr lang="pl-PL" sz="1600" dirty="0"/>
              <a:t>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Pozostałe </a:t>
            </a:r>
            <a:r>
              <a:rPr lang="pl-PL" sz="1600" dirty="0"/>
              <a:t>doświadczenie może pochodzić z okresu obejmującego </a:t>
            </a:r>
            <a:r>
              <a:rPr lang="pl-PL" sz="1600" b="1" dirty="0"/>
              <a:t>7 lat przed datą złożenia wniosku</a:t>
            </a:r>
            <a:r>
              <a:rPr lang="pl-PL" sz="1600" dirty="0"/>
              <a:t>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Do </a:t>
            </a:r>
            <a:r>
              <a:rPr lang="pl-PL" sz="1600" dirty="0"/>
              <a:t>wymaganego czasu praktyki obsługowej zaliczyć można doświadczenie w obsłudze statków powietrznych uzyskane poza środowiskiem obsługi cywilnych statków powietrznych, np. doświadczenie zdobyte w lotnictwie wojskowym, straży granicznej i policji.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W </a:t>
            </a:r>
            <a:r>
              <a:rPr lang="pl-PL" sz="1600" dirty="0"/>
              <a:t>przypadku wnioskowania o licencję kategorii A, wymaga się dodatkowo 0,5 roku doświadczenia w obsłudze technicznej cywilnego statku powietrznego. 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28152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Doświadczenie obsługowe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b="1" dirty="0"/>
              <a:t>Technik-mechanik - kategoria </a:t>
            </a:r>
            <a:r>
              <a:rPr lang="pl-PL" sz="1600" b="1" dirty="0" smtClean="0"/>
              <a:t>B.1. </a:t>
            </a:r>
          </a:p>
          <a:p>
            <a:pPr lvl="1">
              <a:buClrTx/>
            </a:pPr>
            <a:r>
              <a:rPr lang="pl-PL" sz="1400" dirty="0" smtClean="0"/>
              <a:t>Wnioskujący </a:t>
            </a:r>
            <a:r>
              <a:rPr lang="pl-PL" sz="1400" dirty="0"/>
              <a:t>o licencję kategorii B1 musi udowodnić uzyskanie wymaganego praktycznego doświadczenia obsługowego.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Doświadczenie </a:t>
            </a:r>
            <a:r>
              <a:rPr lang="pl-PL" sz="1400" dirty="0"/>
              <a:t>to powinno być </a:t>
            </a:r>
            <a:r>
              <a:rPr lang="pl-PL" sz="1400" b="1" dirty="0"/>
              <a:t>odpowiednie do wymaganej podkategorii B1 licencji </a:t>
            </a:r>
            <a:r>
              <a:rPr lang="pl-PL" sz="1400" dirty="0"/>
              <a:t>oraz dotyczyć obsługi technicznej statków powietrznych będących w eksploatacji.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/>
              <a:t>D</a:t>
            </a:r>
            <a:r>
              <a:rPr lang="pl-PL" sz="1400" dirty="0" smtClean="0"/>
              <a:t>oświadczenie </a:t>
            </a:r>
            <a:r>
              <a:rPr lang="pl-PL" sz="1400" dirty="0"/>
              <a:t>to powinno obejmować obsługę struktury statku powietrznego, zespołu napędowego, instalacji mechanicznych i elektrycznych oraz wymianę elementów awioniki wymienialnych podczas obsługi liniowej, wymagających prostych testów dla udowodnienia ich sprawności. </a:t>
            </a:r>
            <a:endParaRPr lang="pl-PL" sz="1400" dirty="0" smtClean="0"/>
          </a:p>
          <a:p>
            <a:pPr lvl="1">
              <a:buClrTx/>
            </a:pPr>
            <a:r>
              <a:rPr lang="pl-PL" sz="1400" b="1" dirty="0" smtClean="0"/>
              <a:t>Minimum </a:t>
            </a:r>
            <a:r>
              <a:rPr lang="pl-PL" sz="1400" b="1" dirty="0"/>
              <a:t>1 rok doświadczenia obsługowego</a:t>
            </a:r>
            <a:r>
              <a:rPr lang="pl-PL" sz="1400" dirty="0"/>
              <a:t> powinien dotyczyć statku powietrznego typowego dla podkategorii licencji o jaką wnioskodawca występuje.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W </a:t>
            </a:r>
            <a:r>
              <a:rPr lang="pl-PL" sz="1400" dirty="0"/>
              <a:t>ramach tego doświadczenia należy udokumentować </a:t>
            </a:r>
            <a:r>
              <a:rPr lang="pl-PL" sz="1400" b="1" dirty="0"/>
              <a:t>min. 6 miesięcy praktyki w ciągu ostatnich 12 miesięcy (bezpośrednio przed złożeniem wniosku)</a:t>
            </a:r>
            <a:r>
              <a:rPr lang="pl-PL" sz="1400" dirty="0"/>
              <a:t>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Pozostałe </a:t>
            </a:r>
            <a:r>
              <a:rPr lang="pl-PL" sz="1400" dirty="0"/>
              <a:t>6 miesięcy doświadczenia może pochodzić z okresu obejmującego 7 lat przed datą złożenia wniosku.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Do </a:t>
            </a:r>
            <a:r>
              <a:rPr lang="pl-PL" sz="1400" dirty="0"/>
              <a:t>wymaganego czasu praktyki obsługowej zaliczyć można doświadczenie w obsłudze statków powietrznych uzyskane poza środowiskiem obsługi cywilnych statków powietrznych, np. doświadczenie zdobyte w wojsku, straży granicznej i policji (pkt. 1.6.4).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W </a:t>
            </a:r>
            <a:r>
              <a:rPr lang="pl-PL" sz="1400" dirty="0"/>
              <a:t>przypadku wnioskowania o licencję kategorii B1, wymaga się dodatkowo </a:t>
            </a:r>
            <a:r>
              <a:rPr lang="pl-PL" sz="1400" b="1" dirty="0"/>
              <a:t>1 roku doświadczenia w obsłudze technicznej</a:t>
            </a:r>
            <a:r>
              <a:rPr lang="pl-PL" sz="1400" dirty="0"/>
              <a:t> cywilnego statku powietrznego. </a:t>
            </a:r>
            <a:endParaRPr lang="pl-PL" sz="1400" b="1" dirty="0"/>
          </a:p>
        </p:txBody>
      </p:sp>
    </p:spTree>
    <p:extLst>
      <p:ext uri="{BB962C8B-B14F-4D97-AF65-F5344CB8AC3E}">
        <p14:creationId xmlns:p14="http://schemas.microsoft.com/office/powerpoint/2010/main" val="1241573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Doświadczenie obsługowe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387" y="1768369"/>
            <a:ext cx="8745170" cy="359142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821402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Doświadczenie obsługowe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 fontScale="92500" lnSpcReduction="20000"/>
          </a:bodyPr>
          <a:lstStyle/>
          <a:p>
            <a:pPr>
              <a:buClrTx/>
            </a:pPr>
            <a:r>
              <a:rPr lang="pl-PL" sz="1600" b="1" dirty="0" smtClean="0"/>
              <a:t>Technik-awionik- </a:t>
            </a:r>
            <a:r>
              <a:rPr lang="pl-PL" sz="1600" b="1" dirty="0"/>
              <a:t>kategoria </a:t>
            </a:r>
            <a:r>
              <a:rPr lang="pl-PL" sz="1600" b="1" dirty="0" smtClean="0"/>
              <a:t>B.2.</a:t>
            </a:r>
          </a:p>
          <a:p>
            <a:pPr lvl="1">
              <a:buClrTx/>
            </a:pPr>
            <a:r>
              <a:rPr lang="pl-PL" sz="1400" dirty="0"/>
              <a:t>Wnioskujący o licencję kategorii B2 musi uzyskać przed jej wydaniem określone przepisami doświadczenie w obsłudze statków </a:t>
            </a:r>
            <a:r>
              <a:rPr lang="pl-PL" sz="1400" dirty="0" smtClean="0"/>
              <a:t>powietrznych w zakresie awioniki. </a:t>
            </a:r>
          </a:p>
          <a:p>
            <a:pPr lvl="1">
              <a:buClrTx/>
            </a:pPr>
            <a:r>
              <a:rPr lang="pl-PL" sz="1400" dirty="0" smtClean="0"/>
              <a:t>Doświadczenie </a:t>
            </a:r>
            <a:r>
              <a:rPr lang="pl-PL" sz="1400" dirty="0"/>
              <a:t>powinno być odpowiednie do kategorii licencji oraz dotyczyć obsługi statków powietrznych będących w eksploatacji. </a:t>
            </a:r>
            <a:endParaRPr lang="pl-PL" sz="1400" dirty="0" smtClean="0"/>
          </a:p>
          <a:p>
            <a:pPr lvl="1">
              <a:buClrTx/>
            </a:pPr>
            <a:r>
              <a:rPr lang="pl-PL" sz="1400" b="1" dirty="0" smtClean="0"/>
              <a:t>Minimum </a:t>
            </a:r>
            <a:r>
              <a:rPr lang="pl-PL" sz="1400" b="1" dirty="0"/>
              <a:t>1 rok doświadczenia obsługowego</a:t>
            </a:r>
            <a:r>
              <a:rPr lang="pl-PL" sz="1400" dirty="0"/>
              <a:t> powinien dotyczyć statku powietrznego typowego dla kategorii/podkategorii licencji o jaką wnioskodawca występuje (66.A.30d).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W </a:t>
            </a:r>
            <a:r>
              <a:rPr lang="pl-PL" sz="1400" dirty="0"/>
              <a:t>ramach tego doświadczenia należy udokumentować </a:t>
            </a:r>
            <a:r>
              <a:rPr lang="pl-PL" sz="1400" b="1" dirty="0"/>
              <a:t>min. 6 miesięcy praktyki w ciągu ostatnich 12 miesięcy </a:t>
            </a:r>
            <a:r>
              <a:rPr lang="pl-PL" sz="1400" dirty="0"/>
              <a:t>(bezpośrednio przed złożeniem wniosku). </a:t>
            </a:r>
            <a:endParaRPr lang="pl-PL" sz="1400" dirty="0" smtClean="0"/>
          </a:p>
          <a:p>
            <a:pPr lvl="1">
              <a:buClrTx/>
            </a:pPr>
            <a:r>
              <a:rPr lang="pl-PL" sz="1400" b="1" dirty="0" smtClean="0"/>
              <a:t>Pozostałe </a:t>
            </a:r>
            <a:r>
              <a:rPr lang="pl-PL" sz="1400" b="1" dirty="0"/>
              <a:t>6 miesięcy </a:t>
            </a:r>
            <a:r>
              <a:rPr lang="pl-PL" sz="1400" dirty="0"/>
              <a:t>doświadczenia może pochodzić z okresu obejmującego 7 lat przed datą złożenia wniosku.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Do </a:t>
            </a:r>
            <a:r>
              <a:rPr lang="pl-PL" sz="1400" dirty="0"/>
              <a:t>wymaganego czasu praktyki obsługowej zaliczyć można doświadczenie w obsłudze statków powietrznych uzyskane poza środowiskiem obsługi cywilnych statków powietrznych, np. doświadczenie zdobyte w wojsku, straży granicznej i policji.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W </a:t>
            </a:r>
            <a:r>
              <a:rPr lang="pl-PL" sz="1400" dirty="0"/>
              <a:t>przypadku wnioskowania o licencję kategorii B2, wymaga się dodatkowo </a:t>
            </a:r>
            <a:r>
              <a:rPr lang="pl-PL" sz="1400" b="1" dirty="0"/>
              <a:t>1 roku doświadczenia w obsłudze technicznej </a:t>
            </a:r>
            <a:r>
              <a:rPr lang="pl-PL" sz="1400" dirty="0"/>
              <a:t>cywilnego statku powietrznego. </a:t>
            </a:r>
            <a:endParaRPr lang="pl-PL" sz="1400" dirty="0" smtClean="0"/>
          </a:p>
          <a:p>
            <a:pPr lvl="1">
              <a:buClrTx/>
            </a:pPr>
            <a:r>
              <a:rPr lang="pl-PL" sz="1400" b="1" dirty="0" smtClean="0">
                <a:solidFill>
                  <a:srgbClr val="FF0000"/>
                </a:solidFill>
              </a:rPr>
              <a:t>Wnioskujący </a:t>
            </a:r>
            <a:r>
              <a:rPr lang="pl-PL" sz="1400" b="1" dirty="0">
                <a:solidFill>
                  <a:srgbClr val="FF0000"/>
                </a:solidFill>
              </a:rPr>
              <a:t>po raz pierwszy o licencję kategorii B2, którzy ukończyli z wynikiem pozytywnym pełne szkolenie w MTO Part-147, przed wydaniem licencji, muszą udowodnić odbycie 2-letniej praktyki obsługowej, na statku powietrznym pozostającym w eksploatacji</a:t>
            </a:r>
            <a:r>
              <a:rPr lang="pl-PL" sz="1400" dirty="0"/>
              <a:t>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Pełne </a:t>
            </a:r>
            <a:r>
              <a:rPr lang="pl-PL" sz="1400" dirty="0"/>
              <a:t>szkolenie w organizacji Part-147 oznacza szkolenie w zakresie modułów wymaganych dla danej kategorii licencji, trwające wymagana ilość czasu i składające się zarówno z części teoretycznej jak i praktycznej, w tym 30% czasu w organizacji obsługowej.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>
                <a:solidFill>
                  <a:srgbClr val="FF0000"/>
                </a:solidFill>
              </a:rPr>
              <a:t>Wnioskujący </a:t>
            </a:r>
            <a:r>
              <a:rPr lang="pl-PL" sz="1400" dirty="0">
                <a:solidFill>
                  <a:srgbClr val="FF0000"/>
                </a:solidFill>
              </a:rPr>
              <a:t>po raz pierwszy o licencję kategorii B2, którzy nie uczestniczyli w kursie szkoleniowym w zatwierdzonym wg Part-147 Ośrodku szkolenia, powinni posiadać przynajmniej 5-letnie doświadczenie praktyczne w obsłudze statków powietrznych będących w eksploatacji lub 3 lata w przypadku ukończenia uznanego szkolenia technicznego poza Part147. </a:t>
            </a:r>
            <a:endParaRPr lang="pl-PL" sz="1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179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Doświadczenie obsługowe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14" y="2105752"/>
            <a:ext cx="8735644" cy="198147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24590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Doświadczenie obsługowe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b="1" dirty="0"/>
              <a:t>Inżynier obsługi hangarowej - kategoria „C</a:t>
            </a:r>
            <a:r>
              <a:rPr lang="pl-PL" sz="1600" b="1" dirty="0" smtClean="0"/>
              <a:t>”</a:t>
            </a:r>
          </a:p>
          <a:p>
            <a:pPr>
              <a:buClrTx/>
            </a:pPr>
            <a:r>
              <a:rPr lang="pl-PL" sz="1400" dirty="0"/>
              <a:t>Licencja Part-66 wydana w kategorii C uprawnia (po wydaniu przez Organizację Part-145 stosownego upoważnienia) do poświadczania obsługi hangarowej statków powietrznych w zakresie zgodności z zamówieniem wykonanej obsługi oraz standardami określonymi w Part-145. </a:t>
            </a:r>
            <a:endParaRPr lang="pl-PL" sz="1400" dirty="0" smtClean="0"/>
          </a:p>
          <a:p>
            <a:pPr>
              <a:buClrTx/>
            </a:pPr>
            <a:r>
              <a:rPr lang="pl-PL" sz="1400" dirty="0" smtClean="0"/>
              <a:t>Personel </a:t>
            </a:r>
            <a:r>
              <a:rPr lang="pl-PL" sz="1400" dirty="0"/>
              <a:t>poświadczający kategorii C sprawdza czy podczas konkretnej obsługi hangarowej lub w ramach pakietu prac, zostały spełnione wymagania, oraz czy zostały wykonane wszystkie prace wymagane przez klienta, ocenia wpływ prac niewykonanych, może zażądać ich wykonania lub uzgodnić z przewoźnikiem przełożenie wykonania tych prac na inny określony przegląd lub termin. </a:t>
            </a:r>
            <a:endParaRPr lang="pl-PL" sz="1400" dirty="0" smtClean="0"/>
          </a:p>
          <a:p>
            <a:pPr>
              <a:buClrTx/>
            </a:pPr>
            <a:r>
              <a:rPr lang="pl-PL" sz="1400" dirty="0" smtClean="0"/>
              <a:t>Personel </a:t>
            </a:r>
            <a:r>
              <a:rPr lang="pl-PL" sz="1400" dirty="0"/>
              <a:t>poświadczający z licencją kategorii B1 lub </a:t>
            </a:r>
            <a:r>
              <a:rPr lang="pl-PL" sz="1400" dirty="0" smtClean="0"/>
              <a:t>B2: </a:t>
            </a:r>
          </a:p>
          <a:p>
            <a:pPr lvl="1">
              <a:buClrTx/>
            </a:pPr>
            <a:r>
              <a:rPr lang="pl-PL" sz="1200" dirty="0" smtClean="0"/>
              <a:t>Skomplikowane </a:t>
            </a:r>
            <a:r>
              <a:rPr lang="pl-PL" sz="1200" dirty="0"/>
              <a:t>statki lotnicze z napędem silnikowym </a:t>
            </a:r>
            <a:endParaRPr lang="pl-PL" sz="1200" dirty="0" smtClean="0"/>
          </a:p>
          <a:p>
            <a:pPr lvl="1">
              <a:buClrTx/>
            </a:pPr>
            <a:r>
              <a:rPr lang="pl-PL" sz="1200" dirty="0" smtClean="0"/>
              <a:t>3-letnie </a:t>
            </a:r>
            <a:r>
              <a:rPr lang="pl-PL" sz="1200" dirty="0"/>
              <a:t>doświadczenie przy poświadczaniu obsługi z licencją B1.1, B1.3 lub B2 na dużych statkach powietrznych z napędem turbinowym, </a:t>
            </a:r>
            <a:r>
              <a:rPr lang="pl-PL" sz="1200" dirty="0" smtClean="0"/>
              <a:t>w </a:t>
            </a:r>
            <a:r>
              <a:rPr lang="pl-PL" sz="1200" dirty="0"/>
              <a:t>tym minimum 12 miesięcy jako personel wspomagający B1 lub B2 wg Part-145. </a:t>
            </a:r>
            <a:endParaRPr lang="pl-PL" sz="1200" dirty="0" smtClean="0"/>
          </a:p>
          <a:p>
            <a:pPr lvl="1">
              <a:buClrTx/>
            </a:pPr>
            <a:r>
              <a:rPr lang="pl-PL" sz="1200" dirty="0" smtClean="0"/>
              <a:t>5-letnie </a:t>
            </a:r>
            <a:r>
              <a:rPr lang="pl-PL" sz="1200" dirty="0"/>
              <a:t>doświadczenie przy poświadczaniu obsługi z licencją B1.2 lub B1.4 na dużych statkach powietrznych z napędem tłokowym, w tym minimum 12 miesięcy jako personel wspomagający B1 lub B2 wg Part-145. </a:t>
            </a:r>
            <a:endParaRPr lang="pl-PL" sz="1200" dirty="0" smtClean="0"/>
          </a:p>
          <a:p>
            <a:pPr lvl="1">
              <a:buClrTx/>
            </a:pPr>
            <a:r>
              <a:rPr lang="pl-PL" sz="1200" dirty="0" smtClean="0"/>
              <a:t>Statki </a:t>
            </a:r>
            <a:r>
              <a:rPr lang="pl-PL" sz="1200" dirty="0"/>
              <a:t>powietrzne inne niż skomplikowane statki lotnicze z napędem silnikowym 3-letnie doświadczenie przy poświadczaniu obsługi z licencją B1 lub B2 na statkach powietrznych nie będących dużymi statkami powietrznymi w tym minimum 12 miesięcy jako personel wspomagający B1 lub B2 wg Part-145.</a:t>
            </a:r>
            <a:endParaRPr lang="pl-PL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40527949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Absolwenci uczelni wyższych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 fontScale="92500"/>
          </a:bodyPr>
          <a:lstStyle/>
          <a:p>
            <a:pPr>
              <a:buClrTx/>
            </a:pPr>
            <a:r>
              <a:rPr lang="pl-PL" sz="1800" dirty="0"/>
              <a:t>Absolwent posiadający dyplom w zakresie Lotnictwa lub podobnej dyscypliny uważanej przez ULC za związaną z obsługą statków powietrznych, </a:t>
            </a:r>
            <a:endParaRPr lang="pl-PL" sz="1800" dirty="0" smtClean="0"/>
          </a:p>
          <a:p>
            <a:pPr lvl="1">
              <a:buClrTx/>
            </a:pPr>
            <a:r>
              <a:rPr lang="pl-PL" sz="1600" dirty="0" smtClean="0"/>
              <a:t>musi </a:t>
            </a:r>
            <a:r>
              <a:rPr lang="pl-PL" sz="1600" dirty="0"/>
              <a:t>posiadać przynajmniej 3-letnie doświadczenie w pracy w środowisku obsługi cywilnych statków powietrznych, w tym 6 miesięcy obserwacji czynności obsługi hangarowej.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Obecnie </a:t>
            </a:r>
            <a:r>
              <a:rPr lang="pl-PL" sz="1600" dirty="0"/>
              <a:t>nie ma standardowych warunków oceny takich wniosków, w związku z tym przed wystąpieniem o licencję wnioskujący powinni się upewnić czy spełniają wymagania dotyczące doświadczenia zgodnie z Part-66.A.30 i jej AMC.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Osoba</a:t>
            </a:r>
            <a:r>
              <a:rPr lang="pl-PL" sz="1600" dirty="0"/>
              <a:t>, która kwalifikuje się do otrzymania licencji kategorii C w ten sposób, nie ma prawa do licencji kategorii B1 lub B2, chyba że zostaną również spełnione wymagania dotyczące tych kategorii.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Dla </a:t>
            </a:r>
            <a:r>
              <a:rPr lang="pl-PL" sz="1600" dirty="0"/>
              <a:t>kandydata ubiegającego się o licencję Kategorii C, a posiadającego wykształcenie wyższe, reprezentatywna grupa zadań powinna obejmować obserwację wykonywania zadań z obsługi hangarowej, planowania obsługi, zapewnienia jakości, archiwowania zapisów z obsługi, zarządzania obrotem części zamiennych oraz opracowań inżynierskich.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/>
              <a:t>W przypadku gdy wnioskujący o licencję nie posiada szkolenia specjalistycznego (na typ), a udowodnił posiadanie kompletu wiedzy podstawowej oraz doświadczenia </a:t>
            </a:r>
            <a:r>
              <a:rPr lang="pl-PL" sz="1600" dirty="0" err="1"/>
              <a:t>ogólno</a:t>
            </a:r>
            <a:r>
              <a:rPr lang="pl-PL" sz="1600" dirty="0"/>
              <a:t>-lotniczego wymaganego dla danej kategorii, ULC na wniosek kandydata wydaje licencję bez wpisywania typu statku powietrznego.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Licencja </a:t>
            </a:r>
            <a:r>
              <a:rPr lang="pl-PL" sz="1600" dirty="0"/>
              <a:t>taka poświadcza wyłącznie spełnienie przez jej posiadacza wymagań podstawowych i nie stanowi podstawy do wydania jej posiadaczowi upoważnienia do poświadczania obsługi technicznej SP. </a:t>
            </a:r>
            <a:endParaRPr lang="pl-PL" sz="1600" dirty="0" smtClean="0"/>
          </a:p>
          <a:p>
            <a:pPr lvl="1">
              <a:buClrTx/>
            </a:pPr>
            <a:endParaRPr lang="pl-PL" sz="1050" b="1" dirty="0" smtClean="0"/>
          </a:p>
        </p:txBody>
      </p:sp>
    </p:spTree>
    <p:extLst>
      <p:ext uri="{BB962C8B-B14F-4D97-AF65-F5344CB8AC3E}">
        <p14:creationId xmlns:p14="http://schemas.microsoft.com/office/powerpoint/2010/main" val="2857348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Absolwenci uczelni wyższych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688" y="1412485"/>
            <a:ext cx="8057258" cy="489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77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800" dirty="0"/>
              <a:t>Celem ujednolicania wpisywania uprawnień w licencjach Part-66, statki powietrzne klasyfikuje się według następujących grup: </a:t>
            </a:r>
            <a:endParaRPr lang="pl-PL" sz="1800" dirty="0" smtClean="0"/>
          </a:p>
          <a:p>
            <a:pPr>
              <a:buClrTx/>
            </a:pPr>
            <a:r>
              <a:rPr lang="pl-PL" sz="1800" b="1" dirty="0" smtClean="0"/>
              <a:t>Grupa </a:t>
            </a:r>
            <a:r>
              <a:rPr lang="pl-PL" sz="1800" b="1" dirty="0"/>
              <a:t>1</a:t>
            </a:r>
            <a:r>
              <a:rPr lang="pl-PL" sz="1800" dirty="0"/>
              <a:t>: </a:t>
            </a:r>
            <a:endParaRPr lang="pl-PL" sz="1800" dirty="0" smtClean="0"/>
          </a:p>
          <a:p>
            <a:pPr lvl="1">
              <a:buClrTx/>
            </a:pPr>
            <a:r>
              <a:rPr lang="pl-PL" sz="1600" dirty="0" smtClean="0"/>
              <a:t>złożone </a:t>
            </a:r>
            <a:r>
              <a:rPr lang="pl-PL" sz="1600" dirty="0"/>
              <a:t>statki powietrzne z napędem silnikowym oraz wielosilnikowe śmigłowce,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samoloty </a:t>
            </a:r>
            <a:r>
              <a:rPr lang="pl-PL" sz="1600" dirty="0"/>
              <a:t>o maksymalnej certyfikowanej wysokości operacyjnej przekraczającej FL290,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statki </a:t>
            </a:r>
            <a:r>
              <a:rPr lang="pl-PL" sz="1600" dirty="0"/>
              <a:t>powietrzne wyposażone w elektroniczne systemy sterowania </a:t>
            </a:r>
            <a:r>
              <a:rPr lang="pl-PL" sz="1600" dirty="0" err="1"/>
              <a:t>fly</a:t>
            </a:r>
            <a:r>
              <a:rPr lang="pl-PL" sz="1600" dirty="0"/>
              <a:t>-by-</a:t>
            </a:r>
            <a:r>
              <a:rPr lang="pl-PL" sz="1600" dirty="0" err="1"/>
              <a:t>wire</a:t>
            </a:r>
            <a:r>
              <a:rPr lang="pl-PL" sz="1600" dirty="0"/>
              <a:t> oraz pozostałe statki powietrzne wymagające wpisu uprawnienia na typ statku powietrznego, jeśli tak ustali Agencja. </a:t>
            </a:r>
            <a:endParaRPr lang="pl-PL" sz="1600" dirty="0" smtClean="0"/>
          </a:p>
          <a:p>
            <a:pPr>
              <a:buClrTx/>
            </a:pPr>
            <a:r>
              <a:rPr lang="pl-PL" sz="1800" b="1" dirty="0" smtClean="0"/>
              <a:t>Grupa </a:t>
            </a:r>
            <a:r>
              <a:rPr lang="pl-PL" sz="1800" b="1" dirty="0"/>
              <a:t>2</a:t>
            </a:r>
            <a:r>
              <a:rPr lang="pl-PL" sz="1800" dirty="0"/>
              <a:t>: </a:t>
            </a:r>
            <a:endParaRPr lang="pl-PL" sz="1800" dirty="0" smtClean="0"/>
          </a:p>
          <a:p>
            <a:pPr lvl="1">
              <a:buClrTx/>
            </a:pPr>
            <a:r>
              <a:rPr lang="pl-PL" sz="1600" dirty="0"/>
              <a:t>statki powietrzne inne niż zaklasyfikowane do grupy 1, należące do następujących podgrup: </a:t>
            </a:r>
          </a:p>
          <a:p>
            <a:pPr lvl="2">
              <a:buClrTx/>
            </a:pPr>
            <a:r>
              <a:rPr lang="pl-PL" sz="1100" b="1" dirty="0" smtClean="0"/>
              <a:t>podgrupa </a:t>
            </a:r>
            <a:r>
              <a:rPr lang="pl-PL" sz="1100" b="1" dirty="0"/>
              <a:t>2a</a:t>
            </a:r>
            <a:r>
              <a:rPr lang="pl-PL" sz="1100" dirty="0"/>
              <a:t>: samoloty z pojedynczym silnikiem turbośmigłowym, </a:t>
            </a:r>
            <a:endParaRPr lang="pl-PL" sz="1100" dirty="0" smtClean="0"/>
          </a:p>
          <a:p>
            <a:pPr lvl="2">
              <a:buClrTx/>
            </a:pPr>
            <a:r>
              <a:rPr lang="pl-PL" sz="1100" b="1" dirty="0" smtClean="0"/>
              <a:t>podgrupa </a:t>
            </a:r>
            <a:r>
              <a:rPr lang="pl-PL" sz="1100" b="1" dirty="0"/>
              <a:t>2b</a:t>
            </a:r>
            <a:r>
              <a:rPr lang="pl-PL" sz="1100" dirty="0"/>
              <a:t>: śmigłowce z pojedynczym silnikiem turbinowym</a:t>
            </a:r>
            <a:r>
              <a:rPr lang="pl-PL" sz="1100" dirty="0" smtClean="0"/>
              <a:t>,</a:t>
            </a:r>
          </a:p>
          <a:p>
            <a:pPr lvl="2">
              <a:buClrTx/>
            </a:pPr>
            <a:r>
              <a:rPr lang="pl-PL" sz="1100" b="1" dirty="0" smtClean="0"/>
              <a:t>podgrupa </a:t>
            </a:r>
            <a:r>
              <a:rPr lang="pl-PL" sz="1100" b="1" dirty="0"/>
              <a:t>2c</a:t>
            </a:r>
            <a:r>
              <a:rPr lang="pl-PL" sz="1100" dirty="0"/>
              <a:t>: śmigłowce z pojedynczym silnikiem tłokowym, </a:t>
            </a:r>
            <a:endParaRPr lang="pl-PL" sz="1100" dirty="0" smtClean="0"/>
          </a:p>
          <a:p>
            <a:pPr>
              <a:buClrTx/>
            </a:pPr>
            <a:r>
              <a:rPr lang="pl-PL" sz="1800" b="1" dirty="0"/>
              <a:t>Grupa 3</a:t>
            </a:r>
            <a:r>
              <a:rPr lang="pl-PL" sz="1800" dirty="0"/>
              <a:t>: </a:t>
            </a:r>
            <a:endParaRPr lang="pl-PL" sz="1800" dirty="0" smtClean="0"/>
          </a:p>
          <a:p>
            <a:pPr lvl="1">
              <a:buClrTx/>
            </a:pPr>
            <a:r>
              <a:rPr lang="pl-PL" sz="1600" dirty="0" smtClean="0"/>
              <a:t>samoloty </a:t>
            </a:r>
            <a:r>
              <a:rPr lang="pl-PL" sz="1600" dirty="0"/>
              <a:t>z silnikiem tłokowym inne niż zaklasyfikowane do Grupy 1. </a:t>
            </a:r>
            <a:endParaRPr lang="pl-PL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2276526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Typu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B.1.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 fontScale="92500" lnSpcReduction="20000"/>
          </a:bodyPr>
          <a:lstStyle/>
          <a:p>
            <a:pPr>
              <a:buClrTx/>
            </a:pPr>
            <a:r>
              <a:rPr lang="pl-PL" sz="1800" dirty="0"/>
              <a:t>Aby uzyskać prawo korzystania z przywilejów poświadczania na konkretnym typie statku powietrznego, posiadacz licencji na obsługę techniczną musi posiadać w swojej licencji odpowiednie uprawnienie dotyczące statku powietrznego. </a:t>
            </a:r>
            <a:endParaRPr lang="pl-PL" sz="1800" dirty="0" smtClean="0"/>
          </a:p>
          <a:p>
            <a:pPr>
              <a:buClrTx/>
            </a:pPr>
            <a:r>
              <a:rPr lang="pl-PL" sz="1800" dirty="0" smtClean="0"/>
              <a:t>Dla </a:t>
            </a:r>
            <a:r>
              <a:rPr lang="pl-PL" sz="1800" dirty="0"/>
              <a:t>kategorii B1 odpowiednimi uprawnieniami dotyczącymi statku powietrznego są: </a:t>
            </a:r>
            <a:endParaRPr lang="pl-PL" sz="1800" dirty="0" smtClean="0"/>
          </a:p>
          <a:p>
            <a:pPr lvl="1">
              <a:buClrTx/>
            </a:pPr>
            <a:r>
              <a:rPr lang="pl-PL" sz="1600" dirty="0" smtClean="0"/>
              <a:t>w </a:t>
            </a:r>
            <a:r>
              <a:rPr lang="pl-PL" sz="1600" dirty="0"/>
              <a:t>przypadku statków powietrznych Grupy 1, </a:t>
            </a:r>
            <a:r>
              <a:rPr lang="pl-PL" sz="1600" dirty="0" smtClean="0"/>
              <a:t>odpowiednie </a:t>
            </a:r>
            <a:r>
              <a:rPr lang="pl-PL" sz="1600" dirty="0"/>
              <a:t>uprawnienie na typ statku powietrznego,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w </a:t>
            </a:r>
            <a:r>
              <a:rPr lang="pl-PL" sz="1600" dirty="0"/>
              <a:t>przypadku statków powietrznych Grupy 2, odpowiednie uprawnienie na typ statku powietrznego, uprawnienie na podgrupę producenta lub uprawnienie na pełną podgrupę, </a:t>
            </a:r>
            <a:endParaRPr lang="pl-PL" sz="1600" dirty="0" smtClean="0"/>
          </a:p>
          <a:p>
            <a:pPr lvl="1">
              <a:buClrTx/>
            </a:pPr>
            <a:r>
              <a:rPr lang="pl-PL" sz="1600" dirty="0" smtClean="0"/>
              <a:t>w </a:t>
            </a:r>
            <a:r>
              <a:rPr lang="pl-PL" sz="1600" dirty="0"/>
              <a:t>przypadku statków powietrznych Grupy 3, odpowiednie uprawnienie na typ statku powietrznego lub uprawnienie na pełną grupę. </a:t>
            </a:r>
            <a:endParaRPr lang="pl-PL" sz="1600" dirty="0" smtClean="0"/>
          </a:p>
          <a:p>
            <a:pPr>
              <a:buClrTx/>
            </a:pPr>
            <a:r>
              <a:rPr lang="pl-PL" sz="1800" dirty="0" smtClean="0"/>
              <a:t>Wpisanie </a:t>
            </a:r>
            <a:r>
              <a:rPr lang="pl-PL" sz="1800" dirty="0"/>
              <a:t>do licencji Part-66 uprawnień na typ statku powietrznego wymaga pozytywnego zaliczenia szkolenia na typ statku powietrznego w kategorii B1. </a:t>
            </a:r>
            <a:endParaRPr lang="pl-PL" sz="1800" dirty="0" smtClean="0"/>
          </a:p>
          <a:p>
            <a:pPr>
              <a:buClrTx/>
            </a:pPr>
            <a:r>
              <a:rPr lang="pl-PL" sz="1800" dirty="0" smtClean="0"/>
              <a:t>Wpisanie </a:t>
            </a:r>
            <a:r>
              <a:rPr lang="pl-PL" sz="1800" dirty="0"/>
              <a:t>pierwszego uprawnienia na typ statku powietrznego w ramach danej kategorii/podkategorii wymaga dodatkowo pozytywnego zaliczenia odpowiedniego szkolenia w miejscu pracy, zgodnie z opisem w Dodatku III do Part-66. </a:t>
            </a:r>
            <a:endParaRPr lang="pl-PL" sz="1800" dirty="0" smtClean="0"/>
          </a:p>
          <a:p>
            <a:pPr>
              <a:buClrTx/>
            </a:pPr>
            <a:r>
              <a:rPr lang="pl-PL" sz="1800" dirty="0" smtClean="0"/>
              <a:t>Szkolenie </a:t>
            </a:r>
            <a:r>
              <a:rPr lang="pl-PL" sz="1800" dirty="0"/>
              <a:t>w miejscu pracy zatwierdza właściwy organ, który wydał licencję. </a:t>
            </a:r>
            <a:endParaRPr lang="pl-PL" sz="1800" dirty="0" smtClean="0"/>
          </a:p>
          <a:p>
            <a:pPr>
              <a:buClrTx/>
            </a:pPr>
            <a:r>
              <a:rPr lang="pl-PL" sz="1800" dirty="0" smtClean="0"/>
              <a:t>Szkolenie </a:t>
            </a:r>
            <a:r>
              <a:rPr lang="pl-PL" sz="1800" dirty="0"/>
              <a:t>przeprowadza się pod kontrolą instytucji obsługi technicznej upoważnionej do obsługi technicznej danego typu statku powietrznego i podlega ocenie przez wyznaczonych oceniających posiadających odpowiednie kwalifikacje. </a:t>
            </a:r>
            <a:endParaRPr lang="pl-PL" sz="1800" dirty="0" smtClean="0"/>
          </a:p>
          <a:p>
            <a:pPr>
              <a:buClrTx/>
            </a:pPr>
            <a:r>
              <a:rPr lang="pl-PL" sz="1800" dirty="0" smtClean="0"/>
              <a:t>Szkolenie </a:t>
            </a:r>
            <a:r>
              <a:rPr lang="pl-PL" sz="1800" dirty="0"/>
              <a:t>rozpoczyna się i kończy w ciągu trzech lat poprzedzających wniosek o zatwierdzenie uprawnienia na typ.</a:t>
            </a:r>
          </a:p>
        </p:txBody>
      </p:sp>
    </p:spTree>
    <p:extLst>
      <p:ext uri="{BB962C8B-B14F-4D97-AF65-F5344CB8AC3E}">
        <p14:creationId xmlns:p14="http://schemas.microsoft.com/office/powerpoint/2010/main" val="256073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Rodzaje lotnictwa </a:t>
            </a:r>
            <a:endParaRPr lang="pl-PL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0536"/>
          </a:xfrm>
        </p:spPr>
        <p:txBody>
          <a:bodyPr anchor="t">
            <a:normAutofit fontScale="92500" lnSpcReduction="10000"/>
          </a:bodyPr>
          <a:lstStyle/>
          <a:p>
            <a:pPr>
              <a:buClrTx/>
            </a:pPr>
            <a:r>
              <a:rPr lang="pl-PL" sz="1600" b="1" dirty="0" smtClean="0"/>
              <a:t>CAT (Commercial </a:t>
            </a:r>
            <a:r>
              <a:rPr lang="pl-PL" sz="1600" b="1" dirty="0" err="1"/>
              <a:t>Air</a:t>
            </a:r>
            <a:r>
              <a:rPr lang="pl-PL" sz="1600" b="1" dirty="0"/>
              <a:t> </a:t>
            </a:r>
            <a:r>
              <a:rPr lang="pl-PL" sz="1600" b="1" dirty="0" smtClean="0"/>
              <a:t>Transport) </a:t>
            </a:r>
            <a:r>
              <a:rPr lang="pl-PL" sz="1600" dirty="0"/>
              <a:t>oznacza operację lotniczą, której celem </a:t>
            </a:r>
            <a:r>
              <a:rPr lang="pl-PL" sz="1600" dirty="0" smtClean="0"/>
              <a:t>jest:</a:t>
            </a:r>
          </a:p>
          <a:p>
            <a:pPr lvl="1">
              <a:buClrTx/>
            </a:pPr>
            <a:r>
              <a:rPr lang="pl-PL" sz="1400" dirty="0" smtClean="0"/>
              <a:t>przewóz </a:t>
            </a:r>
            <a:r>
              <a:rPr lang="pl-PL" sz="1400" dirty="0"/>
              <a:t>pasażerów</a:t>
            </a:r>
            <a:r>
              <a:rPr lang="pl-PL" sz="1400" dirty="0" smtClean="0"/>
              <a:t>,</a:t>
            </a:r>
          </a:p>
          <a:p>
            <a:pPr lvl="1">
              <a:buClrTx/>
            </a:pPr>
            <a:r>
              <a:rPr lang="pl-PL" sz="1400" dirty="0" smtClean="0"/>
              <a:t>ładunku </a:t>
            </a:r>
          </a:p>
          <a:p>
            <a:pPr lvl="1">
              <a:buClrTx/>
            </a:pPr>
            <a:r>
              <a:rPr lang="pl-PL" sz="1400" dirty="0" smtClean="0"/>
              <a:t>poczty </a:t>
            </a:r>
          </a:p>
          <a:p>
            <a:pPr marL="0" indent="0">
              <a:buClrTx/>
              <a:buNone/>
            </a:pPr>
            <a:r>
              <a:rPr lang="pl-PL" sz="1600" b="1" dirty="0" smtClean="0"/>
              <a:t>za </a:t>
            </a:r>
            <a:r>
              <a:rPr lang="pl-PL" sz="1600" b="1" dirty="0"/>
              <a:t>wynagrodzeniem lub na zasadzie innego świadczenia wzajemnego</a:t>
            </a:r>
            <a:r>
              <a:rPr lang="pl-PL" sz="1600" dirty="0"/>
              <a:t>. </a:t>
            </a:r>
            <a:endParaRPr lang="pl-PL" sz="1600" dirty="0" smtClean="0"/>
          </a:p>
          <a:p>
            <a:pPr>
              <a:buClrTx/>
            </a:pPr>
            <a:endParaRPr lang="pl-PL" sz="1600" b="1" dirty="0" smtClean="0"/>
          </a:p>
          <a:p>
            <a:pPr>
              <a:buClrTx/>
            </a:pPr>
            <a:r>
              <a:rPr lang="pl-PL" sz="1600" b="1" dirty="0" smtClean="0"/>
              <a:t>GA (General </a:t>
            </a:r>
            <a:r>
              <a:rPr lang="pl-PL" sz="1600" b="1" dirty="0" err="1" smtClean="0"/>
              <a:t>Aviation</a:t>
            </a:r>
            <a:r>
              <a:rPr lang="pl-PL" sz="1600" b="1" dirty="0" smtClean="0"/>
              <a:t>) </a:t>
            </a:r>
            <a:r>
              <a:rPr lang="pl-PL" sz="1600" dirty="0" smtClean="0"/>
              <a:t>-  Lotnictwo ogólne - obejmuje </a:t>
            </a:r>
          </a:p>
          <a:p>
            <a:pPr lvl="1">
              <a:buClrTx/>
            </a:pPr>
            <a:r>
              <a:rPr lang="pl-PL" sz="1400" dirty="0" smtClean="0"/>
              <a:t>cały </a:t>
            </a:r>
            <a:r>
              <a:rPr lang="pl-PL" sz="1400" dirty="0"/>
              <a:t>ruch lotniczy (prywatny i komercyjny) z wyłączeniem lotów rozkładowych oraz wojskowych.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Jest </a:t>
            </a:r>
            <a:r>
              <a:rPr lang="pl-PL" sz="1400" dirty="0"/>
              <a:t>to kategoria bardzo szeroka - zaliczają się do niej i loty paralotniami, z jednej strony, i kursy wynajmowanych na pojedyncze loty odrzutowych samolotów transportowych z drugiej.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/>
              <a:t>ICAO definiuje operacje lotnictwa ogólnego jako operacje z wykorzystaniem statków powietrznych, inne niż te wykonywane w ramach zarobkowego transportu lotniczego lub w ramach usług lotniczych.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Europejska </a:t>
            </a:r>
            <a:r>
              <a:rPr lang="pl-PL" sz="1400" dirty="0"/>
              <a:t>Agencja Bezpieczeństwa Lotniczego (EASA) definiuje lotnictwo ogólne jako operacje niezarobkowe wykonywane z wykorzystaniem statków powietrznych innych niż skomplikowane technicznie statki powietrzne z napędem silnikowym, takie jak: </a:t>
            </a:r>
            <a:endParaRPr lang="pl-PL" sz="1400" dirty="0" smtClean="0"/>
          </a:p>
          <a:p>
            <a:pPr lvl="2">
              <a:buClrTx/>
            </a:pPr>
            <a:r>
              <a:rPr lang="pl-PL" sz="1200" dirty="0" smtClean="0"/>
              <a:t>loty </a:t>
            </a:r>
            <a:r>
              <a:rPr lang="pl-PL" sz="1200" dirty="0"/>
              <a:t>zapoznawcze,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akrobatyczne </a:t>
            </a:r>
            <a:r>
              <a:rPr lang="pl-PL" sz="1200" dirty="0"/>
              <a:t>i zawodnicze/pokazowe;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zrzuty </a:t>
            </a:r>
            <a:r>
              <a:rPr lang="pl-PL" sz="1200" dirty="0"/>
              <a:t>skoczków spadochronowych,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holowanie </a:t>
            </a:r>
            <a:r>
              <a:rPr lang="pl-PL" sz="1200" dirty="0"/>
              <a:t>szybowców, </a:t>
            </a:r>
            <a:endParaRPr lang="pl-PL" sz="1200" dirty="0" smtClean="0"/>
          </a:p>
          <a:p>
            <a:pPr lvl="2">
              <a:buClrTx/>
            </a:pPr>
            <a:r>
              <a:rPr lang="pl-PL" sz="1200" dirty="0" smtClean="0"/>
              <a:t>loty </a:t>
            </a:r>
            <a:r>
              <a:rPr lang="pl-PL" sz="1200" dirty="0"/>
              <a:t>motoszybowcami turystycznymi.</a:t>
            </a:r>
          </a:p>
        </p:txBody>
      </p:sp>
    </p:spTree>
    <p:extLst>
      <p:ext uri="{BB962C8B-B14F-4D97-AF65-F5344CB8AC3E}">
        <p14:creationId xmlns:p14="http://schemas.microsoft.com/office/powerpoint/2010/main" val="17044852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indywidualne Typu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B.1.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Indywidualny </a:t>
            </a:r>
            <a:r>
              <a:rPr lang="pl-PL" dirty="0"/>
              <a:t>wpis typu statku powietrznego do licencji Part-66 w kategorii </a:t>
            </a:r>
            <a:r>
              <a:rPr lang="pl-PL" dirty="0" smtClean="0"/>
              <a:t>B1</a:t>
            </a:r>
          </a:p>
          <a:p>
            <a:pPr lvl="1">
              <a:buClrTx/>
            </a:pPr>
            <a:r>
              <a:rPr lang="pl-PL" dirty="0" smtClean="0"/>
              <a:t>Grupa </a:t>
            </a:r>
            <a:r>
              <a:rPr lang="pl-PL" dirty="0"/>
              <a:t>1 - szkolenie na typ (szkolenie teoretyczne i egzamin, szkolenie praktyczne i ocena), - dodatkowo szkolenie w miejscu pracy (</a:t>
            </a:r>
            <a:r>
              <a:rPr lang="pl-PL" dirty="0" smtClean="0"/>
              <a:t>OJT ang. On-Job-Training) </a:t>
            </a:r>
            <a:r>
              <a:rPr lang="pl-PL" dirty="0"/>
              <a:t>dla pierwszego statku powietrznego wpisywanego w kategorii/podkategorii licencji.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Grupa </a:t>
            </a:r>
            <a:r>
              <a:rPr lang="pl-PL" dirty="0"/>
              <a:t>2 kategoria B1.1, B1.3, B1.4: - szkolenie na typ (szkolenie teoretyczne i egzamin, szkolenie praktyczne i ocena) + szkolenie w miejscu pracy (OJT) dla pierwszego statku powietrznego wpisywanego w kategorii/podkategorii licencji, lub - egzamin na typ + doświadczenie praktyczne</a:t>
            </a:r>
            <a:r>
              <a:rPr lang="pl-PL" dirty="0" smtClean="0"/>
              <a:t>.</a:t>
            </a:r>
          </a:p>
          <a:p>
            <a:pPr lvl="1">
              <a:buClrTx/>
            </a:pPr>
            <a:r>
              <a:rPr lang="pl-PL" dirty="0" smtClean="0"/>
              <a:t> </a:t>
            </a:r>
            <a:r>
              <a:rPr lang="pl-PL" dirty="0"/>
              <a:t>Grupa 3 kategoria B1.2: - szkolenie na typ (szkolenie teoretyczne i egzamin, szkolenie praktyczne i ocena) + szkolenie w miejscu pracy (OJT) dla pierwszego statku powietrznego wpisywanego w kategorii/podkategorii licencji, lub - egzamin na typ + doświadczenie praktyczne.</a:t>
            </a:r>
          </a:p>
        </p:txBody>
      </p:sp>
    </p:spTree>
    <p:extLst>
      <p:ext uri="{BB962C8B-B14F-4D97-AF65-F5344CB8AC3E}">
        <p14:creationId xmlns:p14="http://schemas.microsoft.com/office/powerpoint/2010/main" val="22743911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Pełne na podgrupę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B.1.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 fontScale="92500" lnSpcReduction="10000"/>
          </a:bodyPr>
          <a:lstStyle/>
          <a:p>
            <a:pPr>
              <a:buClrTx/>
            </a:pPr>
            <a:r>
              <a:rPr lang="pl-PL" dirty="0"/>
              <a:t>Grupa 2 kategoria B1.1, B1.3, B1.4</a:t>
            </a:r>
            <a:r>
              <a:rPr lang="pl-PL" dirty="0" smtClean="0"/>
              <a:t>:</a:t>
            </a:r>
          </a:p>
          <a:p>
            <a:pPr lvl="1">
              <a:buClrTx/>
            </a:pPr>
            <a:r>
              <a:rPr lang="pl-PL" dirty="0" smtClean="0"/>
              <a:t>Szkolenie </a:t>
            </a:r>
            <a:r>
              <a:rPr lang="pl-PL" dirty="0"/>
              <a:t>na typ (szkolenie teoretyczne i egzamin, szkolenie praktyczne i ocena) + szkolenie w miejscu pracy (OJT) dla pierwszego statku powietrznego wpisywanego w kategorii/podkategorii licencji,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Egzamin </a:t>
            </a:r>
            <a:r>
              <a:rPr lang="pl-PL" dirty="0"/>
              <a:t>na typ + doświadczenie praktyczne, przynajmniej na 3 statkach powietrznych reprezentatywnych dla tej grupy. </a:t>
            </a:r>
            <a:endParaRPr lang="pl-PL" dirty="0" smtClean="0"/>
          </a:p>
          <a:p>
            <a:pPr>
              <a:buClrTx/>
            </a:pPr>
            <a:r>
              <a:rPr lang="pl-PL" dirty="0" smtClean="0"/>
              <a:t>Grupa </a:t>
            </a:r>
            <a:r>
              <a:rPr lang="pl-PL" dirty="0"/>
              <a:t>3 kategoria B1.2: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uprawnienia </a:t>
            </a:r>
            <a:r>
              <a:rPr lang="pl-PL" dirty="0"/>
              <a:t>na pełną grupę 3 zatwierdza się posiadaczom licencji B1.2 po wykazaniu praktycznego doświadczenia, które obejmuje reprezentatywny zespół działań z zakresu obsługi technicznej, właściwych dla danej kategorii licencji i dla grupy </a:t>
            </a:r>
            <a:r>
              <a:rPr lang="pl-PL" dirty="0" smtClean="0"/>
              <a:t>3.</a:t>
            </a:r>
          </a:p>
          <a:p>
            <a:pPr lvl="1">
              <a:buClrTx/>
            </a:pPr>
            <a:r>
              <a:rPr lang="pl-PL" dirty="0" smtClean="0"/>
              <a:t>Ograniczenia</a:t>
            </a:r>
            <a:r>
              <a:rPr lang="pl-PL" dirty="0"/>
              <a:t>: </a:t>
            </a:r>
            <a:endParaRPr lang="pl-PL" dirty="0" smtClean="0"/>
          </a:p>
          <a:p>
            <a:pPr lvl="2">
              <a:buClrTx/>
            </a:pPr>
            <a:r>
              <a:rPr lang="pl-PL" dirty="0" smtClean="0"/>
              <a:t>samoloty </a:t>
            </a:r>
            <a:r>
              <a:rPr lang="pl-PL" dirty="0"/>
              <a:t>z kabiną ciśnieniową, </a:t>
            </a:r>
          </a:p>
          <a:p>
            <a:pPr lvl="2">
              <a:buClrTx/>
            </a:pPr>
            <a:r>
              <a:rPr lang="pl-PL" dirty="0" smtClean="0"/>
              <a:t>samoloty </a:t>
            </a:r>
            <a:r>
              <a:rPr lang="pl-PL" dirty="0"/>
              <a:t>o konstrukcji metalowej, </a:t>
            </a:r>
            <a:endParaRPr lang="pl-PL" dirty="0" smtClean="0"/>
          </a:p>
          <a:p>
            <a:pPr lvl="2">
              <a:buClrTx/>
            </a:pPr>
            <a:r>
              <a:rPr lang="pl-PL" dirty="0" smtClean="0"/>
              <a:t>samoloty </a:t>
            </a:r>
            <a:r>
              <a:rPr lang="pl-PL" dirty="0"/>
              <a:t>o konstrukcji kompozytowej, </a:t>
            </a:r>
            <a:endParaRPr lang="pl-PL" dirty="0" smtClean="0"/>
          </a:p>
          <a:p>
            <a:pPr lvl="2">
              <a:buClrTx/>
            </a:pPr>
            <a:r>
              <a:rPr lang="pl-PL" dirty="0" smtClean="0"/>
              <a:t>samoloty </a:t>
            </a:r>
            <a:r>
              <a:rPr lang="pl-PL" dirty="0"/>
              <a:t>o konstrukcji drewnianej, </a:t>
            </a:r>
            <a:endParaRPr lang="pl-PL" dirty="0" smtClean="0"/>
          </a:p>
          <a:p>
            <a:pPr lvl="2">
              <a:buClrTx/>
            </a:pPr>
            <a:r>
              <a:rPr lang="pl-PL" dirty="0" smtClean="0"/>
              <a:t>samoloty </a:t>
            </a:r>
            <a:r>
              <a:rPr lang="pl-PL" dirty="0"/>
              <a:t>o konstrukcji rurowej pokrytej materiałem. </a:t>
            </a:r>
          </a:p>
        </p:txBody>
      </p:sp>
    </p:spTree>
    <p:extLst>
      <p:ext uri="{BB962C8B-B14F-4D97-AF65-F5344CB8AC3E}">
        <p14:creationId xmlns:p14="http://schemas.microsoft.com/office/powerpoint/2010/main" val="11277210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na podgrupę producenta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B.1.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/>
              <a:t>Grupa 2 kategoria B1.1, B1.3, B1.4: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szkolenie </a:t>
            </a:r>
            <a:r>
              <a:rPr lang="pl-PL" dirty="0"/>
              <a:t>na typ (szkolenie teoretyczne i egzamin, szkolenie praktyczne i ocena) + szkolenie w miejscu pracy (OJT) dla pierwszego statku powietrznego wpisywanego w kategorii/podkategorii licencji,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Egzamin </a:t>
            </a:r>
            <a:r>
              <a:rPr lang="pl-PL" dirty="0"/>
              <a:t>na typ + doświadczenie praktyczne, przynajmniej na 2 statkach powietrznych reprezentatywnych dla tej grupy</a:t>
            </a:r>
          </a:p>
        </p:txBody>
      </p:sp>
    </p:spTree>
    <p:extLst>
      <p:ext uri="{BB962C8B-B14F-4D97-AF65-F5344CB8AC3E}">
        <p14:creationId xmlns:p14="http://schemas.microsoft.com/office/powerpoint/2010/main" val="2193816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wpisy do licencji kategorii B.2.</a:t>
            </a:r>
            <a:endParaRPr lang="pl-PL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Dla </a:t>
            </a:r>
            <a:r>
              <a:rPr lang="pl-PL" dirty="0"/>
              <a:t>kategorii B2 odpowiednimi uprawnieniami dotyczącymi statku powietrznego są: </a:t>
            </a:r>
          </a:p>
          <a:p>
            <a:pPr lvl="1">
              <a:buClrTx/>
            </a:pPr>
            <a:r>
              <a:rPr lang="pl-PL" dirty="0" smtClean="0"/>
              <a:t>w </a:t>
            </a:r>
            <a:r>
              <a:rPr lang="pl-PL" dirty="0"/>
              <a:t>przypadku statków powietrznych grupy 1, odpowiednie uprawnienie na typ statku powietrznego,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w </a:t>
            </a:r>
            <a:r>
              <a:rPr lang="pl-PL" dirty="0"/>
              <a:t>przypadku statków powietrznych grupy 2, odpowiednie uprawnienie na typ statku powietrznego, uprawnienie na podgrupę producenta lub uprawnienie na pełną podgrupę, </a:t>
            </a:r>
          </a:p>
          <a:p>
            <a:pPr lvl="1">
              <a:buClrTx/>
            </a:pPr>
            <a:r>
              <a:rPr lang="pl-PL" dirty="0" smtClean="0"/>
              <a:t>w </a:t>
            </a:r>
            <a:r>
              <a:rPr lang="pl-PL" dirty="0"/>
              <a:t>przypadku statków powietrznych grupy 3, odpowiednie uprawnienie na typ statku powietrznego lub uprawnienie na pełną grupę. </a:t>
            </a:r>
            <a:endParaRPr lang="pl-PL" dirty="0" smtClean="0"/>
          </a:p>
          <a:p>
            <a:pPr>
              <a:buClrTx/>
            </a:pPr>
            <a:r>
              <a:rPr lang="pl-PL" dirty="0" smtClean="0"/>
              <a:t>Zatwierdzenie </a:t>
            </a:r>
            <a:r>
              <a:rPr lang="pl-PL" dirty="0"/>
              <a:t>uprawnień na typ statku powietrznego wymaga pozytywnego zaliczenia szkolenia na typ statku powietrznego kategorii B2. </a:t>
            </a:r>
            <a:endParaRPr lang="pl-PL" dirty="0" smtClean="0"/>
          </a:p>
          <a:p>
            <a:pPr>
              <a:buClrTx/>
            </a:pPr>
            <a:r>
              <a:rPr lang="pl-PL" dirty="0" smtClean="0"/>
              <a:t>Zatwierdzenie </a:t>
            </a:r>
            <a:r>
              <a:rPr lang="pl-PL" dirty="0"/>
              <a:t>pierwszego uprawnienia na typ statku powietrznego w ramach danej kategorii/podkategorii wymaga pozytywnego zaliczenia odpowiedniego szkolenia zgodnie z opisem w Dodatku III do Part-66.</a:t>
            </a:r>
          </a:p>
        </p:txBody>
      </p:sp>
    </p:spTree>
    <p:extLst>
      <p:ext uri="{BB962C8B-B14F-4D97-AF65-F5344CB8AC3E}">
        <p14:creationId xmlns:p14="http://schemas.microsoft.com/office/powerpoint/2010/main" val="30743805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Indywidualne </a:t>
            </a:r>
            <a:r>
              <a:rPr lang="pl-PL" sz="2400" b="1" dirty="0" err="1" smtClean="0">
                <a:solidFill>
                  <a:schemeClr val="tx2">
                    <a:lumMod val="50000"/>
                  </a:schemeClr>
                </a:solidFill>
              </a:rPr>
              <a:t>TypU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B.2.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 lnSpcReduction="10000"/>
          </a:bodyPr>
          <a:lstStyle/>
          <a:p>
            <a:pPr>
              <a:buClrTx/>
            </a:pPr>
            <a:r>
              <a:rPr lang="pl-PL" dirty="0" smtClean="0"/>
              <a:t>Indywidualny </a:t>
            </a:r>
            <a:r>
              <a:rPr lang="pl-PL" dirty="0"/>
              <a:t>wpis typu statku powietrznego do licencji Part-66 w kategorii B2 </a:t>
            </a:r>
            <a:r>
              <a:rPr lang="pl-PL" dirty="0" smtClean="0"/>
              <a:t>	</a:t>
            </a:r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1 </a:t>
            </a:r>
            <a:endParaRPr lang="pl-PL" b="1" dirty="0" smtClean="0"/>
          </a:p>
          <a:p>
            <a:pPr lvl="1">
              <a:buClrTx/>
            </a:pPr>
            <a:r>
              <a:rPr lang="pl-PL" dirty="0" smtClean="0"/>
              <a:t>szkolenie </a:t>
            </a:r>
            <a:r>
              <a:rPr lang="pl-PL" dirty="0"/>
              <a:t>na typ (szkolenie teoretyczne i egzamin, szkolenie praktyczne i </a:t>
            </a:r>
            <a:r>
              <a:rPr lang="pl-PL" dirty="0" smtClean="0"/>
              <a:t>ocena)</a:t>
            </a:r>
          </a:p>
          <a:p>
            <a:pPr lvl="1">
              <a:buClrTx/>
            </a:pPr>
            <a:r>
              <a:rPr lang="pl-PL" dirty="0" smtClean="0"/>
              <a:t>dodatkowo </a:t>
            </a:r>
            <a:r>
              <a:rPr lang="pl-PL" dirty="0"/>
              <a:t>szkolenie w miejscu pracy (OJT) dla pierwszego statku powietrznego wpisywanego w kategorii/podkategorii licencji.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2 </a:t>
            </a:r>
            <a:endParaRPr lang="pl-PL" b="1" dirty="0" smtClean="0"/>
          </a:p>
          <a:p>
            <a:pPr lvl="1">
              <a:buClrTx/>
            </a:pPr>
            <a:r>
              <a:rPr lang="pl-PL" dirty="0" smtClean="0"/>
              <a:t>szkolenie </a:t>
            </a:r>
            <a:r>
              <a:rPr lang="pl-PL" dirty="0"/>
              <a:t>na typ (szkolenie teoretyczne i egzamin, szkolenie praktyczne i ocena) + szkolenie w miejscu pracy (OJT) dla pierwszego statku powietrznego wpisywanego w kategorii/podkategorii licencji,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egzamin </a:t>
            </a:r>
            <a:r>
              <a:rPr lang="pl-PL" dirty="0"/>
              <a:t>na typ + doświadczenie praktyczne.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3</a:t>
            </a:r>
          </a:p>
          <a:p>
            <a:pPr lvl="1">
              <a:buClrTx/>
            </a:pPr>
            <a:r>
              <a:rPr lang="pl-PL" dirty="0" smtClean="0"/>
              <a:t>szkolenie </a:t>
            </a:r>
            <a:r>
              <a:rPr lang="pl-PL" dirty="0"/>
              <a:t>na typ (szkolenie teoretyczne i egzamin, szkolenie praktyczne i ocena) + szkolenie w miejscu pracy (OJT) dla pierwszego statku powietrznego wpisywanego w kategorii/podkategorii licencji,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egzamin </a:t>
            </a:r>
            <a:r>
              <a:rPr lang="pl-PL" dirty="0"/>
              <a:t>na typ + doświadczenie praktyczne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91179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NA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podgrupę </a:t>
            </a:r>
            <a:r>
              <a:rPr lang="pl-PL" sz="2400" b="1" dirty="0" err="1" smtClean="0">
                <a:solidFill>
                  <a:schemeClr val="tx2">
                    <a:lumMod val="50000"/>
                  </a:schemeClr>
                </a:solidFill>
              </a:rPr>
              <a:t>TypU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B.2.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Pełne </a:t>
            </a:r>
            <a:r>
              <a:rPr lang="pl-PL" dirty="0"/>
              <a:t>uprawnienie na podgrupę dla statków powietrznych w kategorii B2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2 </a:t>
            </a:r>
            <a:endParaRPr lang="pl-PL" b="1" dirty="0" smtClean="0"/>
          </a:p>
          <a:p>
            <a:pPr lvl="1">
              <a:buClrTx/>
            </a:pPr>
            <a:r>
              <a:rPr lang="pl-PL" dirty="0" smtClean="0"/>
              <a:t>w </a:t>
            </a:r>
            <a:r>
              <a:rPr lang="pl-PL" dirty="0"/>
              <a:t>oparciu o zademonstrowane doświadczenie praktyczne.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3 </a:t>
            </a:r>
            <a:endParaRPr lang="pl-PL" b="1" dirty="0" smtClean="0"/>
          </a:p>
          <a:p>
            <a:pPr lvl="1">
              <a:buClrTx/>
            </a:pPr>
            <a:r>
              <a:rPr lang="pl-PL" dirty="0" smtClean="0"/>
              <a:t>w </a:t>
            </a:r>
            <a:r>
              <a:rPr lang="pl-PL" dirty="0"/>
              <a:t>oparciu o zademonstrowane doświadczenie praktyczne. </a:t>
            </a:r>
          </a:p>
        </p:txBody>
      </p:sp>
    </p:spTree>
    <p:extLst>
      <p:ext uri="{BB962C8B-B14F-4D97-AF65-F5344CB8AC3E}">
        <p14:creationId xmlns:p14="http://schemas.microsoft.com/office/powerpoint/2010/main" val="29827834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NA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podgrupę producenta </a:t>
            </a:r>
            <a:r>
              <a:rPr lang="pl-PL" sz="2400" b="1" dirty="0" err="1" smtClean="0">
                <a:solidFill>
                  <a:schemeClr val="tx2">
                    <a:lumMod val="50000"/>
                  </a:schemeClr>
                </a:solidFill>
              </a:rPr>
              <a:t>TypU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B.2.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Pełne </a:t>
            </a:r>
            <a:r>
              <a:rPr lang="pl-PL" dirty="0"/>
              <a:t>uprawnienie na podgrupę dla statków powietrznych w kategorii B2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2 </a:t>
            </a:r>
            <a:endParaRPr lang="pl-PL" b="1" dirty="0" smtClean="0"/>
          </a:p>
          <a:p>
            <a:pPr lvl="1">
              <a:buClrTx/>
            </a:pPr>
            <a:r>
              <a:rPr lang="pl-PL" dirty="0" smtClean="0"/>
              <a:t>w </a:t>
            </a:r>
            <a:r>
              <a:rPr lang="pl-PL" dirty="0"/>
              <a:t>oparciu o zademonstrowane doświadczenie praktyczne.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3 </a:t>
            </a:r>
            <a:endParaRPr lang="pl-PL" b="1" dirty="0" smtClean="0"/>
          </a:p>
          <a:p>
            <a:pPr lvl="1">
              <a:buClrTx/>
            </a:pPr>
            <a:r>
              <a:rPr lang="pl-PL" smtClean="0"/>
              <a:t>Nie dotyczy.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4994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Wpisy typu statku powietrznego w kategorii C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Dla </a:t>
            </a:r>
            <a:r>
              <a:rPr lang="pl-PL" dirty="0"/>
              <a:t>kategorii C odpowiednimi uprawnieniami dotyczącymi statku powietrznego </a:t>
            </a:r>
            <a:r>
              <a:rPr lang="pl-PL" dirty="0" smtClean="0"/>
              <a:t>są</a:t>
            </a:r>
          </a:p>
          <a:p>
            <a:pPr>
              <a:buClrTx/>
            </a:pPr>
            <a:r>
              <a:rPr lang="pl-PL" b="1" dirty="0" smtClean="0"/>
              <a:t>Grupa 1</a:t>
            </a:r>
          </a:p>
          <a:p>
            <a:pPr lvl="1">
              <a:buClrTx/>
            </a:pPr>
            <a:r>
              <a:rPr lang="pl-PL" dirty="0" smtClean="0"/>
              <a:t>Odpowiednie uprawnienia na typ statku powietrznego</a:t>
            </a:r>
            <a:endParaRPr lang="pl-PL" dirty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2 </a:t>
            </a:r>
            <a:endParaRPr lang="pl-PL" b="1" dirty="0" smtClean="0"/>
          </a:p>
          <a:p>
            <a:pPr lvl="1">
              <a:buClrTx/>
            </a:pPr>
            <a:r>
              <a:rPr lang="pl-PL" dirty="0"/>
              <a:t>O</a:t>
            </a:r>
            <a:r>
              <a:rPr lang="pl-PL" dirty="0" smtClean="0"/>
              <a:t>dpowiednie </a:t>
            </a:r>
            <a:r>
              <a:rPr lang="pl-PL" dirty="0"/>
              <a:t>uprawnienia na typ statku </a:t>
            </a:r>
            <a:r>
              <a:rPr lang="pl-PL" dirty="0" smtClean="0"/>
              <a:t>powietrznego, </a:t>
            </a:r>
          </a:p>
          <a:p>
            <a:pPr lvl="1">
              <a:buClrTx/>
            </a:pPr>
            <a:r>
              <a:rPr lang="pl-PL" dirty="0"/>
              <a:t>U</a:t>
            </a:r>
            <a:r>
              <a:rPr lang="pl-PL" dirty="0" smtClean="0"/>
              <a:t>prawniania na podgrupę producenta lub </a:t>
            </a:r>
          </a:p>
          <a:p>
            <a:pPr lvl="1">
              <a:buClrTx/>
            </a:pPr>
            <a:r>
              <a:rPr lang="pl-PL" dirty="0"/>
              <a:t>U</a:t>
            </a:r>
            <a:r>
              <a:rPr lang="pl-PL" dirty="0" smtClean="0"/>
              <a:t>prawniania na pełną podgrupę.</a:t>
            </a:r>
            <a:endParaRPr lang="pl-PL" dirty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3 </a:t>
            </a:r>
            <a:endParaRPr lang="pl-PL" b="1" dirty="0" smtClean="0"/>
          </a:p>
          <a:p>
            <a:pPr lvl="1">
              <a:buClrTx/>
            </a:pPr>
            <a:r>
              <a:rPr lang="pl-PL" dirty="0"/>
              <a:t>Odpowiednie uprawnienia na typ statku powietrznego</a:t>
            </a:r>
            <a:r>
              <a:rPr lang="pl-PL" dirty="0" smtClean="0"/>
              <a:t>. </a:t>
            </a:r>
          </a:p>
          <a:p>
            <a:pPr lvl="1">
              <a:buClrTx/>
            </a:pPr>
            <a:r>
              <a:rPr lang="pl-PL" dirty="0"/>
              <a:t>Uprawniania na pełną podgrupę</a:t>
            </a:r>
            <a:r>
              <a:rPr lang="pl-PL" dirty="0" smtClean="0"/>
              <a:t>.</a:t>
            </a:r>
          </a:p>
          <a:p>
            <a:pPr>
              <a:buClrTx/>
            </a:pPr>
            <a:r>
              <a:rPr lang="pl-PL" dirty="0"/>
              <a:t>Wpisanie uprawnień na typ statku powietrznego wymaga pozytywnego zaliczenia szkolenia na typ statku powietrznego w kategorii C. </a:t>
            </a:r>
          </a:p>
        </p:txBody>
      </p:sp>
    </p:spTree>
    <p:extLst>
      <p:ext uri="{BB962C8B-B14F-4D97-AF65-F5344CB8AC3E}">
        <p14:creationId xmlns:p14="http://schemas.microsoft.com/office/powerpoint/2010/main" val="23549884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Wpisy typu statku powietrznego w kategorii C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Wpisanie </a:t>
            </a:r>
            <a:r>
              <a:rPr lang="pl-PL" dirty="0"/>
              <a:t>uprawnień na typ statku powietrznego wymaga pozytywnego zaliczenia szkolenia na typ statku powietrznego w kategorii C. </a:t>
            </a:r>
            <a:endParaRPr lang="pl-PL" dirty="0" smtClean="0"/>
          </a:p>
          <a:p>
            <a:pPr>
              <a:buClrTx/>
            </a:pPr>
            <a:r>
              <a:rPr lang="pl-PL" dirty="0"/>
              <a:t>Zatwierdzenie pierwszego uprawnienia na typ statku powietrznego wymaga pozytywnego zaliczenia odpowiedniego szkolenia w miejscu pracy, zgodnie z opisem w dodatku III do Załącznika III (Part 66</a:t>
            </a:r>
            <a:r>
              <a:rPr lang="pl-PL" dirty="0" smtClean="0"/>
              <a:t>).</a:t>
            </a:r>
          </a:p>
          <a:p>
            <a:pPr>
              <a:buClrTx/>
            </a:pPr>
            <a:r>
              <a:rPr lang="pl-PL" dirty="0"/>
              <a:t>W przypadku statków powietrznych grupy 2 i 3, uprawnienia na typ statku powietrznego mogą zostać przyznane także po</a:t>
            </a:r>
            <a:r>
              <a:rPr lang="pl-PL" dirty="0" smtClean="0"/>
              <a:t>:</a:t>
            </a:r>
          </a:p>
          <a:p>
            <a:pPr lvl="1">
              <a:buClrTx/>
            </a:pPr>
            <a:r>
              <a:rPr lang="pl-PL" dirty="0"/>
              <a:t>pozytywnym zaliczeniu egzaminu na typ statku powietrznego odpowiedniego dla kategorii B1, B2 lub C , zgodnie z opisem w Dodatku III do Part-66 oraz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przypadku </a:t>
            </a:r>
            <a:r>
              <a:rPr lang="pl-PL" dirty="0"/>
              <a:t>uprawnienia kategorii C dla osoby wykwalifikowanej poprzez posiadanie stopnia akademickiego pierwszy egzamin na odpowiedni typ statku powietrznego odbywa się na poziomie kategorii B1 lub B2.</a:t>
            </a:r>
          </a:p>
        </p:txBody>
      </p:sp>
    </p:spTree>
    <p:extLst>
      <p:ext uri="{BB962C8B-B14F-4D97-AF65-F5344CB8AC3E}">
        <p14:creationId xmlns:p14="http://schemas.microsoft.com/office/powerpoint/2010/main" val="8683338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 Indywidualne TYPU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</a:t>
            </a:r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C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Pełne </a:t>
            </a:r>
            <a:r>
              <a:rPr lang="pl-PL" dirty="0"/>
              <a:t>uprawnienie na podgrupę dla statków powietrznych w </a:t>
            </a:r>
            <a:r>
              <a:rPr lang="pl-PL" dirty="0" smtClean="0"/>
              <a:t>kategorii C</a:t>
            </a:r>
          </a:p>
          <a:p>
            <a:pPr>
              <a:buClrTx/>
            </a:pPr>
            <a:r>
              <a:rPr lang="pl-PL" b="1" dirty="0" smtClean="0"/>
              <a:t>Grupa 1</a:t>
            </a:r>
          </a:p>
          <a:p>
            <a:pPr lvl="1">
              <a:buClrTx/>
            </a:pPr>
            <a:r>
              <a:rPr lang="pl-PL" dirty="0"/>
              <a:t>szkolenie na typ (szkolenie teoretyczne i egzamin).</a:t>
            </a:r>
            <a:endParaRPr lang="pl-PL" b="1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2 </a:t>
            </a:r>
            <a:endParaRPr lang="pl-PL" b="1" dirty="0" smtClean="0"/>
          </a:p>
          <a:p>
            <a:pPr lvl="1">
              <a:buClrTx/>
            </a:pPr>
            <a:r>
              <a:rPr lang="pl-PL" dirty="0"/>
              <a:t>szkolenie na typ lub egzamin na typ.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3 </a:t>
            </a:r>
            <a:endParaRPr lang="pl-PL" b="1" dirty="0" smtClean="0"/>
          </a:p>
          <a:p>
            <a:pPr lvl="1">
              <a:buClrTx/>
            </a:pPr>
            <a:r>
              <a:rPr lang="pl-PL" dirty="0"/>
              <a:t>szkolenie na typ lub egzamin na typ.</a:t>
            </a:r>
          </a:p>
        </p:txBody>
      </p:sp>
    </p:spTree>
    <p:extLst>
      <p:ext uri="{BB962C8B-B14F-4D97-AF65-F5344CB8AC3E}">
        <p14:creationId xmlns:p14="http://schemas.microsoft.com/office/powerpoint/2010/main" val="490390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Personel wykonujący zadania i personel poświadczający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6"/>
            <a:ext cx="11334997" cy="4842163"/>
          </a:xfrm>
        </p:spPr>
        <p:txBody>
          <a:bodyPr anchor="t">
            <a:normAutofit fontScale="92500" lnSpcReduction="20000"/>
          </a:bodyPr>
          <a:lstStyle/>
          <a:p>
            <a:pPr>
              <a:buClrTx/>
            </a:pPr>
            <a:r>
              <a:rPr lang="pl-PL" sz="1600" dirty="0" smtClean="0"/>
              <a:t>Personel </a:t>
            </a:r>
            <a:r>
              <a:rPr lang="pl-PL" sz="1600" dirty="0"/>
              <a:t>wykonujący czynności obsługi technicznej statków powietrznych w organizacji obsługowej </a:t>
            </a:r>
            <a:r>
              <a:rPr lang="pl-PL" sz="1600" b="1" dirty="0"/>
              <a:t>nie </a:t>
            </a:r>
            <a:r>
              <a:rPr lang="pl-PL" sz="1600" b="1" dirty="0" smtClean="0"/>
              <a:t>musi</a:t>
            </a:r>
            <a:r>
              <a:rPr lang="pl-PL" sz="1600" dirty="0" smtClean="0"/>
              <a:t> </a:t>
            </a:r>
            <a:r>
              <a:rPr lang="pl-PL" sz="1600" dirty="0"/>
              <a:t>posiadać licencji mechanika. </a:t>
            </a:r>
            <a:endParaRPr lang="pl-PL" sz="1600" dirty="0" smtClean="0"/>
          </a:p>
          <a:p>
            <a:pPr>
              <a:buClrTx/>
            </a:pPr>
            <a:r>
              <a:rPr lang="pl-PL" sz="1600" dirty="0" smtClean="0"/>
              <a:t>Organizacje </a:t>
            </a:r>
            <a:r>
              <a:rPr lang="pl-PL" sz="1600" dirty="0"/>
              <a:t>obsługowe mogą zatem </a:t>
            </a:r>
            <a:r>
              <a:rPr lang="pl-PL" sz="1600" b="1" dirty="0"/>
              <a:t>we własnym zakresie ustanawiać wymagania, szkolić oraz upoważniać do wykonywania dokładnie określonych czynności obsługowych </a:t>
            </a:r>
            <a:r>
              <a:rPr lang="pl-PL" sz="1600" dirty="0"/>
              <a:t>każdą osobę, o dowolnym przygotowaniu </a:t>
            </a:r>
            <a:r>
              <a:rPr lang="pl-PL" sz="1600" dirty="0" smtClean="0"/>
              <a:t>technicznym.</a:t>
            </a:r>
          </a:p>
          <a:p>
            <a:pPr>
              <a:buClrTx/>
            </a:pPr>
            <a:r>
              <a:rPr lang="pl-PL" sz="1600" dirty="0" smtClean="0"/>
              <a:t>Osoba taka musi jedynie </a:t>
            </a:r>
            <a:r>
              <a:rPr lang="pl-PL" sz="1600" b="1" dirty="0" smtClean="0"/>
              <a:t>spełniać </a:t>
            </a:r>
            <a:r>
              <a:rPr lang="pl-PL" sz="1600" b="1" dirty="0"/>
              <a:t>wewnętrzne wymagania organizacji</a:t>
            </a:r>
            <a:r>
              <a:rPr lang="pl-PL" sz="1600" dirty="0"/>
              <a:t>. </a:t>
            </a:r>
            <a:endParaRPr lang="pl-PL" sz="1600" dirty="0" smtClean="0"/>
          </a:p>
          <a:p>
            <a:pPr>
              <a:buClrTx/>
            </a:pPr>
            <a:r>
              <a:rPr lang="pl-PL" sz="1600" dirty="0" smtClean="0"/>
              <a:t>Czynności wykonane przez personel nie posiadający licencji mechanika lotniczego i uprawnień stosownych do wykonywanych czynności muszą zostać </a:t>
            </a:r>
            <a:r>
              <a:rPr lang="pl-PL" sz="1600" b="1" dirty="0" smtClean="0"/>
              <a:t>potwierdzone w dokumentacji serwisowej przez osoby będące personelem poświadczającym</a:t>
            </a:r>
            <a:r>
              <a:rPr lang="pl-PL" sz="1600" dirty="0" smtClean="0"/>
              <a:t> </a:t>
            </a:r>
          </a:p>
          <a:p>
            <a:pPr>
              <a:buClrTx/>
            </a:pPr>
            <a:r>
              <a:rPr lang="pl-PL" sz="1600" dirty="0" smtClean="0"/>
              <a:t>Wymagania dla osób chcących wykonywać czynności mechanika lotniczego </a:t>
            </a:r>
            <a:r>
              <a:rPr lang="pl-PL" sz="1600" b="1" dirty="0" smtClean="0"/>
              <a:t>wymagają jednak przygotowania teoretycznego i praktycznego</a:t>
            </a:r>
          </a:p>
          <a:p>
            <a:pPr lvl="1">
              <a:buClrTx/>
            </a:pPr>
            <a:r>
              <a:rPr lang="pl-PL" sz="1400" dirty="0" smtClean="0"/>
              <a:t>Pasjonaci</a:t>
            </a:r>
          </a:p>
          <a:p>
            <a:pPr lvl="1">
              <a:buClrTx/>
            </a:pPr>
            <a:r>
              <a:rPr lang="pl-PL" sz="1400" dirty="0" smtClean="0"/>
              <a:t>Uczniowie szkół technicznych o profilach lotniczych </a:t>
            </a:r>
          </a:p>
          <a:p>
            <a:pPr lvl="1">
              <a:buClrTx/>
            </a:pPr>
            <a:r>
              <a:rPr lang="pl-PL" sz="1400" dirty="0" smtClean="0"/>
              <a:t>Pracownicy pracujący jako mechanicy</a:t>
            </a:r>
          </a:p>
          <a:p>
            <a:pPr>
              <a:buClrTx/>
            </a:pPr>
            <a:r>
              <a:rPr lang="pl-PL" sz="1600" dirty="0" smtClean="0"/>
              <a:t>Niezależnie od personelu wykonującego serwisy organizacja obsługowa (AMO: ang. </a:t>
            </a:r>
            <a:r>
              <a:rPr lang="pl-PL" sz="1600" dirty="0" err="1" smtClean="0"/>
              <a:t>Airworthness</a:t>
            </a:r>
            <a:r>
              <a:rPr lang="pl-PL" sz="1600" dirty="0" smtClean="0"/>
              <a:t> </a:t>
            </a:r>
            <a:r>
              <a:rPr lang="pl-PL" sz="1600" dirty="0" err="1" smtClean="0"/>
              <a:t>Maitanance</a:t>
            </a:r>
            <a:r>
              <a:rPr lang="pl-PL" sz="1600" dirty="0" smtClean="0"/>
              <a:t> Organization) musi zatrudniać </a:t>
            </a:r>
            <a:r>
              <a:rPr lang="pl-PL" sz="1600" b="1" dirty="0" smtClean="0"/>
              <a:t>odpowiednio liczną grupę mechaników lotniczych licencjonowanych </a:t>
            </a:r>
            <a:r>
              <a:rPr lang="pl-PL" sz="1600" dirty="0" smtClean="0"/>
              <a:t>z odpowiednimi uprawnieniami.</a:t>
            </a:r>
          </a:p>
          <a:p>
            <a:pPr>
              <a:buClrTx/>
            </a:pPr>
            <a:r>
              <a:rPr lang="pl-PL" sz="1600" dirty="0" smtClean="0"/>
              <a:t>Jak liczna jest ta grupa i jakiej kategorii są to uprawnienia </a:t>
            </a:r>
            <a:r>
              <a:rPr lang="pl-PL" sz="1600" b="1" dirty="0" smtClean="0"/>
              <a:t>wyznacza zatwierdzenie organizacji opisane w tzw. Charakterystyce AMO</a:t>
            </a:r>
            <a:r>
              <a:rPr lang="pl-PL" sz="1600" dirty="0" smtClean="0"/>
              <a:t>, w której znajdują się informacje odnośnie skali i profilu działalności obsługowej. </a:t>
            </a:r>
            <a:endParaRPr lang="pl-PL" sz="1200" dirty="0"/>
          </a:p>
          <a:p>
            <a:pPr marL="457200" lvl="1" indent="0">
              <a:buClrTx/>
              <a:buNone/>
            </a:pPr>
            <a:endParaRPr lang="pl-PL" sz="1400" dirty="0" smtClean="0"/>
          </a:p>
          <a:p>
            <a:pPr lvl="1">
              <a:buClrTx/>
            </a:pP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7489114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NA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podgrupę TYPU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</a:t>
            </a:r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C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Pełne </a:t>
            </a:r>
            <a:r>
              <a:rPr lang="pl-PL" dirty="0"/>
              <a:t>uprawnienie na podgrupę dla statków powietrznych w </a:t>
            </a:r>
            <a:r>
              <a:rPr lang="pl-PL" dirty="0" smtClean="0"/>
              <a:t>kategorii C</a:t>
            </a:r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2 </a:t>
            </a:r>
            <a:endParaRPr lang="pl-PL" b="1" dirty="0" smtClean="0"/>
          </a:p>
          <a:p>
            <a:pPr lvl="1">
              <a:buClrTx/>
            </a:pPr>
            <a:r>
              <a:rPr lang="pl-PL" dirty="0"/>
              <a:t>szkolenie na typ lub egzamin na typ przynajmniej na 3 statkach powietrznych reprezentatywnych dla tej podgrupy</a:t>
            </a:r>
            <a:r>
              <a:rPr lang="pl-PL" dirty="0" smtClean="0"/>
              <a:t>. </a:t>
            </a:r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3 </a:t>
            </a:r>
            <a:endParaRPr lang="pl-PL" b="1" dirty="0" smtClean="0"/>
          </a:p>
          <a:p>
            <a:pPr lvl="1">
              <a:buClrTx/>
            </a:pPr>
            <a:r>
              <a:rPr lang="pl-PL" dirty="0"/>
              <a:t>w oparciu o zademonstrowane doświadczenie praktyczne. </a:t>
            </a:r>
            <a:endParaRPr lang="pl-PL" dirty="0" smtClean="0"/>
          </a:p>
          <a:p>
            <a:pPr lvl="1">
              <a:buClrTx/>
            </a:pPr>
            <a:r>
              <a:rPr lang="pl-PL" dirty="0" smtClean="0"/>
              <a:t>samoloty </a:t>
            </a:r>
            <a:r>
              <a:rPr lang="pl-PL" dirty="0"/>
              <a:t>o konstrukcji rurowej pokrytej materiałem. </a:t>
            </a:r>
          </a:p>
        </p:txBody>
      </p:sp>
    </p:spTree>
    <p:extLst>
      <p:ext uri="{BB962C8B-B14F-4D97-AF65-F5344CB8AC3E}">
        <p14:creationId xmlns:p14="http://schemas.microsoft.com/office/powerpoint/2010/main" val="3464326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Uprawnienia NA </a:t>
            </a:r>
            <a:r>
              <a:rPr lang="pl-PL" sz="2400" b="1" dirty="0" smtClean="0">
                <a:solidFill>
                  <a:schemeClr val="tx2">
                    <a:lumMod val="50000"/>
                  </a:schemeClr>
                </a:solidFill>
              </a:rPr>
              <a:t>podgrupę Producenta TYPU 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- wpisy do licencji kategorii </a:t>
            </a:r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C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330037"/>
            <a:ext cx="10898579" cy="5309754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dirty="0" smtClean="0"/>
              <a:t>Pełne </a:t>
            </a:r>
            <a:r>
              <a:rPr lang="pl-PL" dirty="0"/>
              <a:t>uprawnienie na podgrupę dla statków powietrznych w </a:t>
            </a:r>
            <a:r>
              <a:rPr lang="pl-PL" dirty="0" smtClean="0"/>
              <a:t>kategorii C</a:t>
            </a:r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2 </a:t>
            </a:r>
            <a:endParaRPr lang="pl-PL" b="1" dirty="0" smtClean="0"/>
          </a:p>
          <a:p>
            <a:pPr lvl="1">
              <a:buClrTx/>
            </a:pPr>
            <a:r>
              <a:rPr lang="pl-PL" dirty="0"/>
              <a:t>szkolenie na typ lub egzamin na typ przynajmniej na 2 statkach powietrznych reprezentatywnych dla tej podgrupy. </a:t>
            </a:r>
            <a:endParaRPr lang="pl-PL" dirty="0" smtClean="0"/>
          </a:p>
          <a:p>
            <a:pPr>
              <a:buClrTx/>
            </a:pPr>
            <a:r>
              <a:rPr lang="pl-PL" b="1" dirty="0" smtClean="0"/>
              <a:t>Grupa </a:t>
            </a:r>
            <a:r>
              <a:rPr lang="pl-PL" b="1" dirty="0"/>
              <a:t>3 </a:t>
            </a:r>
            <a:endParaRPr lang="pl-PL" b="1" dirty="0" smtClean="0"/>
          </a:p>
          <a:p>
            <a:pPr lvl="1">
              <a:buClrTx/>
            </a:pPr>
            <a:r>
              <a:rPr lang="pl-PL" smtClean="0"/>
              <a:t>Nie dotyczy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859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personel poświadczający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6"/>
            <a:ext cx="11334997" cy="4842163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dirty="0" smtClean="0"/>
              <a:t>W </a:t>
            </a:r>
            <a:r>
              <a:rPr lang="pl-PL" sz="1600" b="1" dirty="0" smtClean="0"/>
              <a:t>małych organizacjach wystarczą pojedyncze osoby </a:t>
            </a:r>
            <a:r>
              <a:rPr lang="pl-PL" sz="1600" dirty="0" smtClean="0"/>
              <a:t>spełniające wymagania poświadczania czynności technicznych.</a:t>
            </a:r>
          </a:p>
          <a:p>
            <a:pPr>
              <a:buClrTx/>
            </a:pPr>
            <a:r>
              <a:rPr lang="pl-PL" sz="1600" dirty="0" smtClean="0"/>
              <a:t>W </a:t>
            </a:r>
            <a:r>
              <a:rPr lang="pl-PL" sz="1600" b="1" dirty="0" smtClean="0"/>
              <a:t>średnich i dużych </a:t>
            </a:r>
            <a:r>
              <a:rPr lang="pl-PL" sz="1600" dirty="0" smtClean="0"/>
              <a:t>organizacjach wśród personelu obsługowego </a:t>
            </a:r>
            <a:r>
              <a:rPr lang="pl-PL" sz="1600" b="1" dirty="0" smtClean="0"/>
              <a:t>30-70%</a:t>
            </a:r>
            <a:r>
              <a:rPr lang="pl-PL" sz="1600" dirty="0" smtClean="0"/>
              <a:t> osób stanowi zatwierdzony personel posiadający uprawnienia do poświadczania obsługi technicznej.</a:t>
            </a:r>
          </a:p>
          <a:p>
            <a:pPr>
              <a:buClrTx/>
            </a:pPr>
            <a:r>
              <a:rPr lang="pl-PL" sz="1600" dirty="0" smtClean="0"/>
              <a:t>Zgodnie z wymaganiami, warunkiem koniecznym do uzyskania upoważnienia członka personelu lotniczego poświadczającego jest </a:t>
            </a:r>
            <a:r>
              <a:rPr lang="pl-PL" sz="1600" b="1" dirty="0" smtClean="0"/>
              <a:t>posiadanie licencji mechanika lotniczego z wpisanym odpowiednio uprawnieniem </a:t>
            </a:r>
            <a:r>
              <a:rPr lang="pl-PL" sz="1600" dirty="0" smtClean="0"/>
              <a:t>wydanym przez właściwy nadzór  lotniczy (ULC w Polsce)</a:t>
            </a:r>
          </a:p>
          <a:p>
            <a:pPr>
              <a:buClrTx/>
            </a:pPr>
            <a:r>
              <a:rPr lang="pl-PL" sz="1600" b="1" dirty="0" smtClean="0"/>
              <a:t>Licencja mechanika lotniczego jest przepustką </a:t>
            </a:r>
            <a:r>
              <a:rPr lang="pl-PL" sz="1600" dirty="0" smtClean="0"/>
              <a:t>do elitarnej w każdej organizacji obsługowej grupy personelu poświadczającego (tym samym wyższych zarobków i prestiżu zawodowego)</a:t>
            </a:r>
          </a:p>
          <a:p>
            <a:pPr>
              <a:buClrTx/>
            </a:pPr>
            <a:r>
              <a:rPr lang="pl-PL" sz="1600" dirty="0" smtClean="0"/>
              <a:t>W praktyce Prezes Urzędu Lotnictwa cywilnego wydaje na wniosek zainteresowanego  </a:t>
            </a:r>
            <a:r>
              <a:rPr lang="pl-PL" sz="1600" b="1" dirty="0" smtClean="0"/>
              <a:t>trzy różne rodzaje dokumentów</a:t>
            </a:r>
            <a:r>
              <a:rPr lang="pl-PL" sz="1600" dirty="0" smtClean="0"/>
              <a:t>  potwierdzających spełnienie wymagań stawianym lotniczemu personelowi technicznemu:</a:t>
            </a:r>
          </a:p>
          <a:p>
            <a:pPr lvl="1">
              <a:buClrTx/>
            </a:pPr>
            <a:r>
              <a:rPr lang="pl-PL" sz="1400" dirty="0" smtClean="0"/>
              <a:t>Europejskie </a:t>
            </a:r>
            <a:r>
              <a:rPr lang="pl-PL" sz="1400" dirty="0"/>
              <a:t>licencje na obsługę statków powietrznych Part-66,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Krajowe </a:t>
            </a:r>
            <a:r>
              <a:rPr lang="pl-PL" sz="1400" dirty="0"/>
              <a:t>licencje (ICAO) mechanika lotniczego obsługi technicznej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Świadectwa </a:t>
            </a:r>
            <a:r>
              <a:rPr lang="pl-PL" sz="1400" dirty="0"/>
              <a:t>kwalifikacji mechanika poświadczania obsługi statków powietrznych.</a:t>
            </a:r>
          </a:p>
        </p:txBody>
      </p:sp>
    </p:spTree>
    <p:extLst>
      <p:ext uri="{BB962C8B-B14F-4D97-AF65-F5344CB8AC3E}">
        <p14:creationId xmlns:p14="http://schemas.microsoft.com/office/powerpoint/2010/main" val="315698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personel poświadczający – Licencja europejska (wg PART-66)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6"/>
            <a:ext cx="11334997" cy="4842163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b="1" dirty="0" smtClean="0"/>
              <a:t>Licencja europejska </a:t>
            </a:r>
            <a:r>
              <a:rPr lang="pl-PL" sz="1600" dirty="0" smtClean="0"/>
              <a:t>tzw. Unijna – wydawana jest w jednym z krajów Unii Europejskiej i ważna jest we wszystkich krajach członkowskich.</a:t>
            </a:r>
          </a:p>
          <a:p>
            <a:pPr>
              <a:buClrTx/>
            </a:pPr>
            <a:r>
              <a:rPr lang="pl-PL" sz="1600" dirty="0" smtClean="0"/>
              <a:t>Licencje </a:t>
            </a:r>
            <a:r>
              <a:rPr lang="pl-PL" sz="1600" dirty="0"/>
              <a:t>mechanika obsługi technicznej statków powietrznych </a:t>
            </a:r>
            <a:r>
              <a:rPr lang="pl-PL" sz="1600" b="1" dirty="0"/>
              <a:t>Part-66 </a:t>
            </a:r>
            <a:r>
              <a:rPr lang="pl-PL" sz="1600" dirty="0"/>
              <a:t>wydawane są w Polsce przez Urząd Lotnictwa Cywilnego </a:t>
            </a:r>
            <a:r>
              <a:rPr lang="pl-PL" sz="1600" b="1" dirty="0"/>
              <a:t>(ULC</a:t>
            </a:r>
            <a:r>
              <a:rPr lang="pl-PL" sz="1600" b="1" dirty="0" smtClean="0"/>
              <a:t>).</a:t>
            </a:r>
          </a:p>
          <a:p>
            <a:pPr>
              <a:buClrTx/>
            </a:pPr>
            <a:r>
              <a:rPr lang="pl-PL" sz="1600" dirty="0" smtClean="0"/>
              <a:t>ULC jest „Kompetentną Władzą” w </a:t>
            </a:r>
            <a:r>
              <a:rPr lang="pl-PL" sz="1600" dirty="0"/>
              <a:t>myśl Rozporządzenia (WE) </a:t>
            </a:r>
            <a:r>
              <a:rPr lang="pl-PL" sz="1600" b="1" dirty="0"/>
              <a:t>216/2008 Parlamentu Europejskiego i Rady z dnia 20 lutego 2008 r</a:t>
            </a:r>
            <a:r>
              <a:rPr lang="pl-PL" sz="1600" dirty="0"/>
              <a:t>. w sprawie wspólnych zasad w zakresie lotnictwa cywilnego i utworzenia Europejskiej Agencji Bezpieczeństwa Lotniczego (EASA) oraz </a:t>
            </a:r>
            <a:r>
              <a:rPr lang="pl-PL" sz="1600" b="1" dirty="0"/>
              <a:t>Rozporządzenia Komisji (WE) nr 1321/2014 </a:t>
            </a:r>
            <a:r>
              <a:rPr lang="pl-PL" sz="1600" dirty="0"/>
              <a:t>w sprawie ciągłej zdatności do lotu statków powietrznych oraz wyrobów lotniczych, części i wyposażenia, a także w sprawie zezwoleń udzielanych instytucjom i personelowi zaangażowanym w takie zadania. </a:t>
            </a:r>
            <a:endParaRPr lang="pl-PL" sz="1600" dirty="0" smtClean="0"/>
          </a:p>
          <a:p>
            <a:pPr>
              <a:buClrTx/>
            </a:pPr>
            <a:r>
              <a:rPr lang="pl-PL" sz="1600" dirty="0" smtClean="0"/>
              <a:t>P</a:t>
            </a:r>
            <a:r>
              <a:rPr lang="pl-PL" sz="1600" dirty="0"/>
              <a:t>osiadanie europejskiej licencji na obsługę statków powietrznych Part-66 jest </a:t>
            </a:r>
            <a:r>
              <a:rPr lang="pl-PL" sz="1600" b="1" dirty="0"/>
              <a:t>warunkiem koniecznym, chociaż nie wystarczającym, do uzyskania statusu członka personelu poświadczającego w organizacji obsługowej</a:t>
            </a:r>
            <a:r>
              <a:rPr lang="pl-PL" sz="1600" dirty="0"/>
              <a:t>. </a:t>
            </a:r>
            <a:endParaRPr lang="pl-PL" sz="1600" dirty="0" smtClean="0"/>
          </a:p>
          <a:p>
            <a:pPr>
              <a:buClrTx/>
            </a:pPr>
            <a:r>
              <a:rPr lang="pl-PL" sz="1600" b="1" dirty="0"/>
              <a:t>"Upoważnienie do poświadczania obsługi" </a:t>
            </a:r>
            <a:r>
              <a:rPr lang="pl-PL" sz="1600" dirty="0"/>
              <a:t>oznacza upoważnienie wydane przez organizację personelowi poświadczającemu, które stwierdza, że ten personel może podpisywać w imieniu zatwierdzonej organizacji, poświadczania obsługi w ramach ograniczeń podanych w takim upoważnieniu. </a:t>
            </a:r>
            <a:endParaRPr lang="pl-PL" sz="1600" dirty="0" smtClean="0"/>
          </a:p>
          <a:p>
            <a:pPr>
              <a:buClrTx/>
            </a:pPr>
            <a:r>
              <a:rPr lang="pl-PL" sz="1600" dirty="0" smtClean="0"/>
              <a:t>Upoważnienia wydaje Kierownik Odpowiedzialny Organizacji (AMO) najczęściej na wniosek kierownika obsługi.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926776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Licencje Krajowe (ICAO)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413163"/>
            <a:ext cx="11334997" cy="4842163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b="1" dirty="0" smtClean="0"/>
              <a:t>Licencje krajowe </a:t>
            </a:r>
            <a:r>
              <a:rPr lang="pl-PL" sz="1600" dirty="0" smtClean="0"/>
              <a:t>(ICAO) dotyczą dokumentów wydawanych mechanikom lotniczym obsługi technicznej obsługujących statki powietrzne </a:t>
            </a:r>
            <a:r>
              <a:rPr lang="pl-PL" sz="1600" b="1" dirty="0" smtClean="0"/>
              <a:t>o masie startowej powyżej 495 kg.</a:t>
            </a:r>
          </a:p>
          <a:p>
            <a:pPr lvl="1">
              <a:buClrTx/>
            </a:pPr>
            <a:r>
              <a:rPr lang="pl-PL" sz="1400" dirty="0" smtClean="0"/>
              <a:t>Szybowców</a:t>
            </a:r>
          </a:p>
          <a:p>
            <a:pPr lvl="1">
              <a:buClrTx/>
            </a:pPr>
            <a:r>
              <a:rPr lang="pl-PL" sz="1400" dirty="0" smtClean="0"/>
              <a:t>Sterowców</a:t>
            </a:r>
          </a:p>
          <a:p>
            <a:pPr lvl="1">
              <a:buClrTx/>
            </a:pPr>
            <a:r>
              <a:rPr lang="pl-PL" sz="1400" dirty="0" smtClean="0"/>
              <a:t>Balonów</a:t>
            </a:r>
            <a:endParaRPr lang="pl-PL" sz="1400" dirty="0"/>
          </a:p>
          <a:p>
            <a:pPr lvl="1">
              <a:buClrTx/>
            </a:pPr>
            <a:r>
              <a:rPr lang="pl-PL" sz="1400" dirty="0" smtClean="0"/>
              <a:t>Wiatrakowców </a:t>
            </a:r>
          </a:p>
          <a:p>
            <a:pPr>
              <a:buClrTx/>
            </a:pPr>
            <a:r>
              <a:rPr lang="pl-PL" sz="1600" dirty="0" smtClean="0"/>
              <a:t>Odbywa się </a:t>
            </a:r>
            <a:r>
              <a:rPr lang="pl-PL" sz="1600" dirty="0"/>
              <a:t>to zgodnie z ustawą </a:t>
            </a:r>
            <a:r>
              <a:rPr lang="pl-PL" sz="1600" b="1" dirty="0"/>
              <a:t>Prawo Lotnicze i rozporządzeniem Ministra Transportu, Budownictwa i Gospodarki Morskiej z dnia 2 września 2013 r</a:t>
            </a:r>
            <a:r>
              <a:rPr lang="pl-PL" sz="1600" dirty="0"/>
              <a:t>. w sprawie licencjonowania personelu lotniczego. </a:t>
            </a:r>
            <a:endParaRPr lang="pl-PL" sz="1600" dirty="0" smtClean="0"/>
          </a:p>
          <a:p>
            <a:pPr lvl="1">
              <a:buClrTx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2979578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Świadectwa Kwalifikacji mechanika poświadczenia obsługi statków powietrznych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413163"/>
            <a:ext cx="11334997" cy="4842163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b="1" dirty="0" smtClean="0"/>
              <a:t>Świadectwa kwalifikacji </a:t>
            </a:r>
            <a:r>
              <a:rPr lang="pl-PL" sz="1600" dirty="0" smtClean="0"/>
              <a:t>poświadczenia obsługi statków powietrznych wydawane są w celu obsługi:</a:t>
            </a:r>
          </a:p>
          <a:p>
            <a:pPr lvl="1">
              <a:buClrTx/>
            </a:pPr>
            <a:r>
              <a:rPr lang="pl-PL" sz="1400" dirty="0" smtClean="0"/>
              <a:t>Lotni</a:t>
            </a:r>
          </a:p>
          <a:p>
            <a:pPr lvl="1">
              <a:buClrTx/>
            </a:pPr>
            <a:r>
              <a:rPr lang="pl-PL" sz="1400" dirty="0" smtClean="0"/>
              <a:t>Motolotni</a:t>
            </a:r>
          </a:p>
          <a:p>
            <a:pPr lvl="1">
              <a:buClrTx/>
            </a:pPr>
            <a:r>
              <a:rPr lang="pl-PL" sz="1400" dirty="0" smtClean="0"/>
              <a:t>Paralotni</a:t>
            </a:r>
          </a:p>
          <a:p>
            <a:pPr lvl="1">
              <a:buClrTx/>
            </a:pPr>
            <a:r>
              <a:rPr lang="pl-PL" sz="1400" dirty="0" smtClean="0"/>
              <a:t>Spadochronów</a:t>
            </a:r>
          </a:p>
          <a:p>
            <a:pPr lvl="1">
              <a:buClrTx/>
            </a:pPr>
            <a:r>
              <a:rPr lang="pl-PL" sz="1400" dirty="0" smtClean="0"/>
              <a:t>Statków powietrznych stanowiących konstrukcje amatorskie</a:t>
            </a:r>
          </a:p>
          <a:p>
            <a:pPr lvl="1">
              <a:buClrTx/>
            </a:pPr>
            <a:r>
              <a:rPr lang="pl-PL" sz="1400" dirty="0" smtClean="0"/>
              <a:t>Statków </a:t>
            </a:r>
            <a:r>
              <a:rPr lang="pl-PL" sz="1400" dirty="0"/>
              <a:t>powietrznych budowanych z zestawów montażowych (w tym wiatrakowców),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Statków powietrznych o </a:t>
            </a:r>
            <a:r>
              <a:rPr lang="pl-PL" sz="1400" dirty="0"/>
              <a:t>maksymalnej masie startowej poniżej 495 kg) </a:t>
            </a:r>
            <a:endParaRPr lang="pl-PL" sz="1400" dirty="0" smtClean="0"/>
          </a:p>
          <a:p>
            <a:pPr>
              <a:buClrTx/>
            </a:pPr>
            <a:r>
              <a:rPr lang="pl-PL" sz="1600" dirty="0" smtClean="0"/>
              <a:t>Zatwierdzenie odbywa </a:t>
            </a:r>
            <a:r>
              <a:rPr lang="pl-PL" sz="1600" dirty="0"/>
              <a:t>się zgodnie z ustawą </a:t>
            </a:r>
            <a:r>
              <a:rPr lang="pl-PL" sz="1600" b="1" dirty="0"/>
              <a:t>Prawo Lotnicze i rozporządzeniem Ministra Transportu, Budownictwa i Gospodarki Morskiej z dnia 3 czerwca 2013 r. </a:t>
            </a:r>
            <a:r>
              <a:rPr lang="pl-PL" sz="1600" dirty="0"/>
              <a:t>w sprawie świadectw kwalifikacji. </a:t>
            </a:r>
            <a:endParaRPr lang="pl-PL" sz="1600" dirty="0" smtClean="0"/>
          </a:p>
        </p:txBody>
      </p:sp>
    </p:spTree>
    <p:extLst>
      <p:ext uri="{BB962C8B-B14F-4D97-AF65-F5344CB8AC3E}">
        <p14:creationId xmlns:p14="http://schemas.microsoft.com/office/powerpoint/2010/main" val="546505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Zagadnienie obsługi technicznej MTO</a:t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chemeClr val="tx2">
                    <a:lumMod val="50000"/>
                  </a:schemeClr>
                </a:solidFill>
              </a:rPr>
              <a:t>Świadectwa Kwalifikacji mechanika poświadczenia obsługi statków powietrznych</a:t>
            </a:r>
            <a:endParaRPr lang="pl-PL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8" y="1413163"/>
            <a:ext cx="11334997" cy="4842163"/>
          </a:xfrm>
        </p:spPr>
        <p:txBody>
          <a:bodyPr anchor="t">
            <a:normAutofit/>
          </a:bodyPr>
          <a:lstStyle/>
          <a:p>
            <a:pPr>
              <a:buClrTx/>
            </a:pPr>
            <a:r>
              <a:rPr lang="pl-PL" sz="1600" b="1" dirty="0" smtClean="0"/>
              <a:t>Świadectwa kwalifikacji </a:t>
            </a:r>
            <a:r>
              <a:rPr lang="pl-PL" sz="1600" dirty="0" smtClean="0"/>
              <a:t>poświadczenia obsługi statków powietrznych wydawane są w celu obsługi:</a:t>
            </a:r>
          </a:p>
          <a:p>
            <a:pPr lvl="1">
              <a:buClrTx/>
            </a:pPr>
            <a:r>
              <a:rPr lang="pl-PL" sz="1400" dirty="0" smtClean="0"/>
              <a:t>Lotni</a:t>
            </a:r>
          </a:p>
          <a:p>
            <a:pPr lvl="1">
              <a:buClrTx/>
            </a:pPr>
            <a:r>
              <a:rPr lang="pl-PL" sz="1400" dirty="0" smtClean="0"/>
              <a:t>Motolotni</a:t>
            </a:r>
          </a:p>
          <a:p>
            <a:pPr lvl="1">
              <a:buClrTx/>
            </a:pPr>
            <a:r>
              <a:rPr lang="pl-PL" sz="1400" dirty="0" smtClean="0"/>
              <a:t>Paralotni</a:t>
            </a:r>
          </a:p>
          <a:p>
            <a:pPr lvl="1">
              <a:buClrTx/>
            </a:pPr>
            <a:r>
              <a:rPr lang="pl-PL" sz="1400" dirty="0" smtClean="0"/>
              <a:t>Spadochronów</a:t>
            </a:r>
          </a:p>
          <a:p>
            <a:pPr lvl="1">
              <a:buClrTx/>
            </a:pPr>
            <a:r>
              <a:rPr lang="pl-PL" sz="1400" dirty="0" smtClean="0"/>
              <a:t>Statków powietrznych stanowiących konstrukcje amatorskie</a:t>
            </a:r>
          </a:p>
          <a:p>
            <a:pPr lvl="1">
              <a:buClrTx/>
            </a:pPr>
            <a:r>
              <a:rPr lang="pl-PL" sz="1400" dirty="0" smtClean="0"/>
              <a:t>Statków </a:t>
            </a:r>
            <a:r>
              <a:rPr lang="pl-PL" sz="1400" dirty="0"/>
              <a:t>powietrznych budowanych z zestawów montażowych (w tym wiatrakowców), </a:t>
            </a:r>
            <a:endParaRPr lang="pl-PL" sz="1400" dirty="0" smtClean="0"/>
          </a:p>
          <a:p>
            <a:pPr lvl="1">
              <a:buClrTx/>
            </a:pPr>
            <a:r>
              <a:rPr lang="pl-PL" sz="1400" dirty="0" smtClean="0"/>
              <a:t>Statków powietrznych o </a:t>
            </a:r>
            <a:r>
              <a:rPr lang="pl-PL" sz="1400" dirty="0"/>
              <a:t>maksymalnej masie startowej poniżej 495 kg) </a:t>
            </a:r>
            <a:endParaRPr lang="pl-PL" sz="1400" dirty="0" smtClean="0"/>
          </a:p>
          <a:p>
            <a:pPr>
              <a:buClrTx/>
            </a:pPr>
            <a:r>
              <a:rPr lang="pl-PL" sz="1600" dirty="0" smtClean="0"/>
              <a:t>Zatwierdzenie odbywa </a:t>
            </a:r>
            <a:r>
              <a:rPr lang="pl-PL" sz="1600" dirty="0"/>
              <a:t>się zgodnie z ustawą </a:t>
            </a:r>
            <a:r>
              <a:rPr lang="pl-PL" sz="1600" b="1" dirty="0"/>
              <a:t>Prawo Lotnicze i rozporządzeniem Ministra Transportu, Budownictwa i Gospodarki Morskiej z dnia 3 czerwca 2013 r. </a:t>
            </a:r>
            <a:r>
              <a:rPr lang="pl-PL" sz="1600" dirty="0"/>
              <a:t>w sprawie świadectw kwalifikacji. </a:t>
            </a:r>
            <a:endParaRPr lang="pl-PL" sz="1600" dirty="0" smtClean="0"/>
          </a:p>
        </p:txBody>
      </p:sp>
    </p:spTree>
    <p:extLst>
      <p:ext uri="{BB962C8B-B14F-4D97-AF65-F5344CB8AC3E}">
        <p14:creationId xmlns:p14="http://schemas.microsoft.com/office/powerpoint/2010/main" val="47114045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203</TotalTime>
  <Words>3750</Words>
  <Application>Microsoft Office PowerPoint</Application>
  <PresentationFormat>Panoramiczny</PresentationFormat>
  <Paragraphs>300</Paragraphs>
  <Slides>41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41</vt:i4>
      </vt:variant>
    </vt:vector>
  </HeadingPairs>
  <TitlesOfParts>
    <vt:vector size="44" baseType="lpstr">
      <vt:lpstr>Century Gothic</vt:lpstr>
      <vt:lpstr>Wingdings 3</vt:lpstr>
      <vt:lpstr>Wycinek</vt:lpstr>
      <vt:lpstr>Wybrane zagadnienia MTO</vt:lpstr>
      <vt:lpstr>Zagadnienie obsługi technicznej MTO</vt:lpstr>
      <vt:lpstr>Rodzaje lotnictwa </vt:lpstr>
      <vt:lpstr>Zagadnienie obsługi technicznej MTO Personel wykonujący zadania i personel poświadczający</vt:lpstr>
      <vt:lpstr>Zagadnienie obsługi technicznej MTO personel poświadczający</vt:lpstr>
      <vt:lpstr>Zagadnienie obsługi technicznej MTO personel poświadczający – Licencja europejska (wg PART-66)</vt:lpstr>
      <vt:lpstr>Zagadnienie obsługi technicznej MTO Licencje Krajowe (ICAO)</vt:lpstr>
      <vt:lpstr>Zagadnienie obsługi technicznej MTO Świadectwa Kwalifikacji mechanika poświadczenia obsługi statków powietrznych</vt:lpstr>
      <vt:lpstr>Zagadnienie obsługi technicznej MTO Świadectwa Kwalifikacji mechanika poświadczenia obsługi statków powietrznych</vt:lpstr>
      <vt:lpstr>Rodzaje lotnictwa </vt:lpstr>
      <vt:lpstr>Zagadnienie obsługi technicznej MTO Rodzaje licencji personelu lotniczego obsługi technicznej</vt:lpstr>
      <vt:lpstr>Zagadnienie obsługi technicznej MTO Rodzaje licencji personelu lotniczego obsługi technicznej</vt:lpstr>
      <vt:lpstr>Zagadnienie obsługi technicznej MTO Rodzaje licencji personelu lotniczego obsługi technicznej</vt:lpstr>
      <vt:lpstr>Zagadnienie obsługi technicznej MTO Podstawowa wiedza techniczno - lotnicza</vt:lpstr>
      <vt:lpstr>Zagadnienie obsługi technicznej MTO Podstawowa wiedza techniczno - lotnicza</vt:lpstr>
      <vt:lpstr>Zagadnienie obsługi technicznej MTO Podstawowa wiedza techniczno - lotnicza</vt:lpstr>
      <vt:lpstr>Zagadnienie obsługi technicznej MTO Podstawowa wiedza techniczno - lotnicza</vt:lpstr>
      <vt:lpstr>Zagadnienie obsługi technicznej MTO Podstawowa wiedza techniczno - lotnicza – podsumowanie (13)</vt:lpstr>
      <vt:lpstr>Zagadnienie obsługi technicznej MTO Podstawowa wiedza techniczno – lotnicza) - podsumowanie</vt:lpstr>
      <vt:lpstr>Zagadnienie obsługi technicznej MTO Doświadczenie obsługowe</vt:lpstr>
      <vt:lpstr>Zagadnienie obsługi technicznej MTO Doświadczenie obsługowe</vt:lpstr>
      <vt:lpstr>Zagadnienie obsługi technicznej MTO Doświadczenie obsługowe</vt:lpstr>
      <vt:lpstr>Zagadnienie obsługi technicznej MTO Doświadczenie obsługowe</vt:lpstr>
      <vt:lpstr>Zagadnienie obsługi technicznej MTO Doświadczenie obsługowe</vt:lpstr>
      <vt:lpstr>Zagadnienie obsługi technicznej MTO Doświadczenie obsługowe</vt:lpstr>
      <vt:lpstr>Zagadnienie obsługi technicznej MTO Absolwenci uczelni wyższych</vt:lpstr>
      <vt:lpstr>Zagadnienie obsługi technicznej MTO Absolwenci uczelni wyższych</vt:lpstr>
      <vt:lpstr>Zagadnienie obsługi technicznej MTO Uprawnienia </vt:lpstr>
      <vt:lpstr>Zagadnienie obsługi technicznej MTO Uprawnienia Typu - wpisy do licencji kategorii B.1.</vt:lpstr>
      <vt:lpstr>Zagadnienie obsługi technicznej MTO Uprawnienia indywidualne Typu - wpisy do licencji kategorii B.1.</vt:lpstr>
      <vt:lpstr>Zagadnienie obsługi technicznej MTO Uprawnienia Pełne na podgrupę - wpisy do licencji kategorii B.1.</vt:lpstr>
      <vt:lpstr>Zagadnienie obsługi technicznej MTO Uprawnienia na podgrupę producenta - wpisy do licencji kategorii B.1.</vt:lpstr>
      <vt:lpstr>Zagadnienie obsługi technicznej MTO Uprawnienia wpisy do licencji kategorii B.2.</vt:lpstr>
      <vt:lpstr>Zagadnienie obsługi technicznej MTO Uprawnienia Indywidualne TypU - wpisy do licencji kategorii B.2.</vt:lpstr>
      <vt:lpstr>Zagadnienie obsługi technicznej MTO Uprawnienia NA podgrupę TypU - wpisy do licencji kategorii B.2.</vt:lpstr>
      <vt:lpstr>Zagadnienie obsługi technicznej MTO Uprawnienia NA podgrupę producenta TypU - wpisy do licencji kategorii B.2.</vt:lpstr>
      <vt:lpstr>Zagadnienie obsługi technicznej MTO Wpisy typu statku powietrznego w kategorii C</vt:lpstr>
      <vt:lpstr>Zagadnienie obsługi technicznej MTO Wpisy typu statku powietrznego w kategorii C</vt:lpstr>
      <vt:lpstr>Zagadnienie obsługi technicznej MTO Uprawnienia  Indywidualne TYPU - wpisy do licencji kategorii C</vt:lpstr>
      <vt:lpstr>Zagadnienie obsługi technicznej MTO Uprawnienia NA podgrupę TYPU - wpisy do licencji kategorii C</vt:lpstr>
      <vt:lpstr>Zagadnienie obsługi technicznej MTO Uprawnienia NA podgrupę Producenta TYPU - wpisy do licencji kategorii 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Wybrane zagadnienia MTO</dc:title>
  <dc:creator>Admin</dc:creator>
  <cp:lastModifiedBy>Admin</cp:lastModifiedBy>
  <cp:revision>27</cp:revision>
  <dcterms:created xsi:type="dcterms:W3CDTF">2025-07-02T10:32:22Z</dcterms:created>
  <dcterms:modified xsi:type="dcterms:W3CDTF">2025-10-06T08:43:09Z</dcterms:modified>
</cp:coreProperties>
</file>