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8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7AD2CDE-75C4-4D49-957C-2FD7FF61DEE9}" type="datetimeFigureOut">
              <a:rPr lang="pl-PL" smtClean="0"/>
              <a:t>2021-05-23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9CD7A7-6FBB-4EC9-A514-875E3985E8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641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2CDE-75C4-4D49-957C-2FD7FF61DEE9}" type="datetimeFigureOut">
              <a:rPr lang="pl-PL" smtClean="0"/>
              <a:t>2021-05-23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D7A7-6FBB-4EC9-A514-875E3985E8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029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2CDE-75C4-4D49-957C-2FD7FF61DEE9}" type="datetimeFigureOut">
              <a:rPr lang="pl-PL" smtClean="0"/>
              <a:t>2021-05-23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D7A7-6FBB-4EC9-A514-875E3985E8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66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2CDE-75C4-4D49-957C-2FD7FF61DEE9}" type="datetimeFigureOut">
              <a:rPr lang="pl-PL" smtClean="0"/>
              <a:t>2021-05-23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D7A7-6FBB-4EC9-A514-875E3985E8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8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7AD2CDE-75C4-4D49-957C-2FD7FF61DEE9}" type="datetimeFigureOut">
              <a:rPr lang="pl-PL" smtClean="0"/>
              <a:t>2021-05-23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49CD7A7-6FBB-4EC9-A514-875E3985E8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6786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2CDE-75C4-4D49-957C-2FD7FF61DEE9}" type="datetimeFigureOut">
              <a:rPr lang="pl-PL" smtClean="0"/>
              <a:t>2021-05-23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D7A7-6FBB-4EC9-A514-875E3985E8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791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2CDE-75C4-4D49-957C-2FD7FF61DEE9}" type="datetimeFigureOut">
              <a:rPr lang="pl-PL" smtClean="0"/>
              <a:t>2021-05-23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D7A7-6FBB-4EC9-A514-875E3985E8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688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2CDE-75C4-4D49-957C-2FD7FF61DEE9}" type="datetimeFigureOut">
              <a:rPr lang="pl-PL" smtClean="0"/>
              <a:t>2021-05-23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D7A7-6FBB-4EC9-A514-875E3985E8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376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2CDE-75C4-4D49-957C-2FD7FF61DEE9}" type="datetimeFigureOut">
              <a:rPr lang="pl-PL" smtClean="0"/>
              <a:t>2021-05-23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D7A7-6FBB-4EC9-A514-875E3985E8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04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2CDE-75C4-4D49-957C-2FD7FF61DEE9}" type="datetimeFigureOut">
              <a:rPr lang="pl-PL" smtClean="0"/>
              <a:t>2021-05-23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9CD7A7-6FBB-4EC9-A514-875E3985E88F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916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7AD2CDE-75C4-4D49-957C-2FD7FF61DEE9}" type="datetimeFigureOut">
              <a:rPr lang="pl-PL" smtClean="0"/>
              <a:t>2021-05-23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9CD7A7-6FBB-4EC9-A514-875E3985E88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062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AD2CDE-75C4-4D49-957C-2FD7FF61DEE9}" type="datetimeFigureOut">
              <a:rPr lang="pl-PL" smtClean="0"/>
              <a:t>2021-05-23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9CD7A7-6FBB-4EC9-A514-875E3985E8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55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Wdrażanie strategii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Wykład 12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367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6921" y="1153561"/>
            <a:ext cx="11127130" cy="1085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b="1" dirty="0" smtClean="0"/>
              <a:t>General Management </a:t>
            </a:r>
            <a:r>
              <a:rPr lang="pl-PL" sz="2200" b="1" dirty="0" err="1"/>
              <a:t>N</a:t>
            </a:r>
            <a:r>
              <a:rPr lang="pl-PL" sz="2200" b="1" dirty="0" err="1" smtClean="0"/>
              <a:t>avigator</a:t>
            </a:r>
            <a:r>
              <a:rPr lang="pl-PL" sz="2200" b="1" dirty="0" smtClean="0"/>
              <a:t> </a:t>
            </a:r>
            <a:r>
              <a:rPr lang="pl-PL" sz="2200" dirty="0" smtClean="0"/>
              <a:t>– możliwe sposoby restrukturyzacji procesu: inicjowanie – pozycjonowanie – tworzenie wartości – modyfikowanie</a:t>
            </a:r>
            <a:endParaRPr lang="pl-PL" sz="20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66800" y="381966"/>
            <a:ext cx="10058400" cy="87967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Nowe narzędzia wdrażania strategii</a:t>
            </a:r>
            <a:endParaRPr lang="pl-PL" sz="3600" dirty="0"/>
          </a:p>
        </p:txBody>
      </p:sp>
      <p:sp>
        <p:nvSpPr>
          <p:cNvPr id="6" name="Strzałka w prawo 5"/>
          <p:cNvSpPr/>
          <p:nvPr/>
        </p:nvSpPr>
        <p:spPr>
          <a:xfrm rot="7592925">
            <a:off x="9666350" y="2067662"/>
            <a:ext cx="960349" cy="405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364" y="2239385"/>
            <a:ext cx="8160152" cy="37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4758" y="1153561"/>
            <a:ext cx="11449293" cy="10858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200" b="1" dirty="0" smtClean="0"/>
              <a:t>Model syntezy strategii </a:t>
            </a:r>
            <a:r>
              <a:rPr lang="pl-PL" sz="2200" dirty="0" smtClean="0"/>
              <a:t>– </a:t>
            </a:r>
            <a:r>
              <a:rPr lang="pl-PL" sz="2200" dirty="0" err="1" smtClean="0"/>
              <a:t>założenie:proces</a:t>
            </a:r>
            <a:r>
              <a:rPr lang="pl-PL" sz="2200" dirty="0" smtClean="0"/>
              <a:t> zarządzania strategicznego jest złożony, ponieważ analizowanie, formułowanie i wdrażanie odbywają się równolegle i w sposób ciągły, i zachodzą na siebie</a:t>
            </a:r>
            <a:endParaRPr lang="pl-PL" sz="20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66800" y="381966"/>
            <a:ext cx="10058400" cy="87967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Nowe narzędzia wdrażania strategii</a:t>
            </a:r>
            <a:endParaRPr lang="pl-PL" sz="3600" dirty="0"/>
          </a:p>
        </p:txBody>
      </p:sp>
      <p:sp>
        <p:nvSpPr>
          <p:cNvPr id="6" name="Strzałka w prawo 5"/>
          <p:cNvSpPr/>
          <p:nvPr/>
        </p:nvSpPr>
        <p:spPr>
          <a:xfrm rot="347605">
            <a:off x="3600337" y="3029086"/>
            <a:ext cx="1205703" cy="297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057" y="2239385"/>
            <a:ext cx="7065994" cy="4101146"/>
          </a:xfrm>
          <a:prstGeom prst="rect">
            <a:avLst/>
          </a:prstGeom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14758" y="2239385"/>
            <a:ext cx="4122517" cy="4101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pl-PL" sz="2200" dirty="0" smtClean="0"/>
              <a:t>W praktyce strategie powstają stopniowo, w </a:t>
            </a:r>
            <a:r>
              <a:rPr lang="pl-PL" sz="2200" dirty="0" err="1" smtClean="0"/>
              <a:t>ra</a:t>
            </a:r>
            <a:r>
              <a:rPr lang="pl-PL" sz="2200" dirty="0" smtClean="0"/>
              <a:t>-mach krótkich cykli tworzenia, w trakcie których strategia kształtuje się z </a:t>
            </a:r>
            <a:r>
              <a:rPr lang="pl-PL" sz="2200" dirty="0" err="1" smtClean="0"/>
              <a:t>bie-giem</a:t>
            </a:r>
            <a:r>
              <a:rPr lang="pl-PL" sz="2200" dirty="0" smtClean="0"/>
              <a:t> czasu; cykl ten </a:t>
            </a:r>
            <a:r>
              <a:rPr lang="pl-PL" sz="2200" dirty="0" err="1" smtClean="0"/>
              <a:t>obej-muje</a:t>
            </a:r>
            <a:r>
              <a:rPr lang="pl-PL" sz="2200" dirty="0" smtClean="0"/>
              <a:t> trzy główne wątki: </a:t>
            </a:r>
            <a:r>
              <a:rPr lang="pl-PL" sz="2200" dirty="0" err="1" smtClean="0"/>
              <a:t>myś</a:t>
            </a:r>
            <a:r>
              <a:rPr lang="pl-PL" sz="2200" dirty="0" smtClean="0"/>
              <a:t>-lenie strategiczne, formuło-</a:t>
            </a:r>
            <a:r>
              <a:rPr lang="pl-PL" sz="2200" dirty="0" err="1" smtClean="0"/>
              <a:t>wanie</a:t>
            </a:r>
            <a:r>
              <a:rPr lang="pl-PL" sz="2200" dirty="0" smtClean="0"/>
              <a:t> strategii, zmianę strategiczną.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38908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4758" y="1153560"/>
            <a:ext cx="5661951" cy="53629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200" b="1" dirty="0" smtClean="0"/>
              <a:t>Strategia błękitnego oceanu </a:t>
            </a:r>
            <a:r>
              <a:rPr lang="pl-PL" sz="2200" dirty="0" smtClean="0"/>
              <a:t>– oznaczają branże jeszcze nieistniejące; </a:t>
            </a:r>
            <a:r>
              <a:rPr lang="pl-PL" sz="2200" dirty="0" err="1" smtClean="0"/>
              <a:t>niewykorzys-taną</a:t>
            </a:r>
            <a:r>
              <a:rPr lang="pl-PL" sz="2200" dirty="0" smtClean="0"/>
              <a:t> przestrzeń rynkową, kreowanie popytu i szansę na zyskowny wzrost. Błękitne </a:t>
            </a:r>
            <a:r>
              <a:rPr lang="pl-PL" sz="2200" dirty="0" err="1" smtClean="0"/>
              <a:t>ocea-ny</a:t>
            </a:r>
            <a:r>
              <a:rPr lang="pl-PL" sz="2200" dirty="0" smtClean="0"/>
              <a:t> są kreowane poza istniejącymi granicami sektorów; walka konkurencyjna w nich nie jest gwałtowna, ponieważ reguły gry rynko-</a:t>
            </a:r>
            <a:r>
              <a:rPr lang="pl-PL" sz="2200" dirty="0" err="1" smtClean="0"/>
              <a:t>wej</a:t>
            </a:r>
            <a:r>
              <a:rPr lang="pl-PL" sz="2200" dirty="0" smtClean="0"/>
              <a:t> nie są jeszcze ustalone i są kreowane dopiero w wyniku działalności firm, które zdecydowały się wyjść poza </a:t>
            </a:r>
            <a:r>
              <a:rPr lang="pl-PL" sz="2200" dirty="0" err="1" smtClean="0"/>
              <a:t>dotychczaso</a:t>
            </a:r>
            <a:r>
              <a:rPr lang="pl-PL" sz="2200" dirty="0" smtClean="0"/>
              <a:t>-we ramy konkurowania.</a:t>
            </a:r>
          </a:p>
          <a:p>
            <a:pPr marL="0" indent="0">
              <a:buNone/>
            </a:pPr>
            <a:r>
              <a:rPr lang="pl-PL" sz="2200" b="1" dirty="0" smtClean="0"/>
              <a:t>Efektywna strategia błękitnego oceanu </a:t>
            </a:r>
            <a:r>
              <a:rPr lang="pl-PL" sz="2200" dirty="0" smtClean="0"/>
              <a:t>powinna mieć trzy </a:t>
            </a:r>
            <a:r>
              <a:rPr lang="pl-PL" sz="2200" b="1" dirty="0" smtClean="0"/>
              <a:t>cechy</a:t>
            </a:r>
            <a:r>
              <a:rPr lang="pl-PL" sz="2200" dirty="0" smtClean="0"/>
              <a:t>: </a:t>
            </a:r>
            <a:r>
              <a:rPr lang="pl-PL" sz="2200" b="1" dirty="0" smtClean="0"/>
              <a:t>punkt</a:t>
            </a:r>
            <a:r>
              <a:rPr lang="pl-PL" sz="2200" dirty="0" smtClean="0"/>
              <a:t> </a:t>
            </a:r>
            <a:r>
              <a:rPr lang="pl-PL" sz="2200" b="1" dirty="0" err="1" smtClean="0"/>
              <a:t>koncen-tracji</a:t>
            </a:r>
            <a:r>
              <a:rPr lang="pl-PL" sz="2200" dirty="0" smtClean="0"/>
              <a:t> (określone czynniki sukcesu), </a:t>
            </a:r>
            <a:r>
              <a:rPr lang="pl-PL" sz="2200" b="1" dirty="0" err="1" smtClean="0"/>
              <a:t>rozbież-ność</a:t>
            </a:r>
            <a:r>
              <a:rPr lang="pl-PL" sz="2200" dirty="0" smtClean="0"/>
              <a:t> (odmienny sposób postępowania od postępowania konkurentów), </a:t>
            </a:r>
            <a:r>
              <a:rPr lang="pl-PL" sz="2200" b="1" dirty="0" smtClean="0"/>
              <a:t>puentę</a:t>
            </a:r>
            <a:r>
              <a:rPr lang="pl-PL" sz="2200" dirty="0" smtClean="0"/>
              <a:t> (przesłanie firmy dla klientów).</a:t>
            </a:r>
            <a:endParaRPr lang="pl-PL" sz="20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47509" y="343913"/>
            <a:ext cx="10058400" cy="87967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Nowe narzędzia wdrażania strategii</a:t>
            </a:r>
            <a:endParaRPr lang="pl-PL" sz="3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709" y="1049390"/>
            <a:ext cx="5787342" cy="546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9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170" y="156458"/>
            <a:ext cx="11572754" cy="781092"/>
          </a:xfrm>
        </p:spPr>
        <p:txBody>
          <a:bodyPr>
            <a:normAutofit/>
          </a:bodyPr>
          <a:lstStyle/>
          <a:p>
            <a:r>
              <a:rPr lang="pl-PL" sz="3400" dirty="0" smtClean="0"/>
              <a:t>Czynniki warunkujące efektywne wdrażanie strategii</a:t>
            </a:r>
            <a:endParaRPr lang="pl-PL" sz="3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170" y="1030146"/>
            <a:ext cx="4523772" cy="4629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Cztery grupy czynników wpływających na proces wdrażania strategii: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b="1" dirty="0" smtClean="0">
                <a:solidFill>
                  <a:srgbClr val="FF0000"/>
                </a:solidFill>
              </a:rPr>
              <a:t>przepływ informacji </a:t>
            </a:r>
            <a:r>
              <a:rPr lang="pl-PL" dirty="0" smtClean="0"/>
              <a:t>(system informacji strategicznej (SIS), system komunikacji strategicznej (SKS), system wczesnego ostrzegania (SWO))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dirty="0"/>
              <a:t>u</a:t>
            </a:r>
            <a:r>
              <a:rPr lang="pl-PL" dirty="0" smtClean="0"/>
              <a:t>prawnienia decyzyjne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dirty="0"/>
              <a:t>m</a:t>
            </a:r>
            <a:r>
              <a:rPr lang="pl-PL" dirty="0" smtClean="0"/>
              <a:t>otywacja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dirty="0"/>
              <a:t>s</a:t>
            </a:r>
            <a:r>
              <a:rPr lang="pl-PL" dirty="0" smtClean="0"/>
              <a:t>truktura organizacyjna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686" y="937550"/>
            <a:ext cx="6051631" cy="5033626"/>
          </a:xfrm>
          <a:prstGeom prst="rect">
            <a:avLst/>
          </a:prstGeom>
        </p:spPr>
      </p:pic>
      <p:sp>
        <p:nvSpPr>
          <p:cNvPr id="5" name="Strzałka w prawo 4"/>
          <p:cNvSpPr/>
          <p:nvPr/>
        </p:nvSpPr>
        <p:spPr>
          <a:xfrm>
            <a:off x="4201610" y="2002420"/>
            <a:ext cx="1273215" cy="4051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72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170" y="156458"/>
            <a:ext cx="11572754" cy="781092"/>
          </a:xfrm>
        </p:spPr>
        <p:txBody>
          <a:bodyPr>
            <a:normAutofit/>
          </a:bodyPr>
          <a:lstStyle/>
          <a:p>
            <a:r>
              <a:rPr lang="pl-PL" sz="3400" dirty="0" smtClean="0"/>
              <a:t>Czynniki warunkujące efektywne wdrażanie strategii</a:t>
            </a:r>
            <a:endParaRPr lang="pl-PL" sz="3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169" y="1030146"/>
            <a:ext cx="5183529" cy="27782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b="1" dirty="0" smtClean="0">
                <a:solidFill>
                  <a:srgbClr val="FF0000"/>
                </a:solidFill>
              </a:rPr>
              <a:t>uprawnienia decyzyjne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dirty="0" smtClean="0"/>
              <a:t>Zasady sprawowania władzy w procesie wdrażania strategii:</a:t>
            </a:r>
          </a:p>
        </p:txBody>
      </p:sp>
      <p:sp>
        <p:nvSpPr>
          <p:cNvPr id="5" name="Strzałka w prawo 4"/>
          <p:cNvSpPr/>
          <p:nvPr/>
        </p:nvSpPr>
        <p:spPr>
          <a:xfrm>
            <a:off x="3946967" y="1331088"/>
            <a:ext cx="1273215" cy="4051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640" y="835426"/>
            <a:ext cx="5950388" cy="522765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69" y="3565299"/>
            <a:ext cx="4983912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69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170" y="156458"/>
            <a:ext cx="11572754" cy="781092"/>
          </a:xfrm>
        </p:spPr>
        <p:txBody>
          <a:bodyPr>
            <a:normAutofit/>
          </a:bodyPr>
          <a:lstStyle/>
          <a:p>
            <a:r>
              <a:rPr lang="pl-PL" sz="3400" dirty="0" smtClean="0"/>
              <a:t>Czynniki warunkujące efektywne wdrażanie strategii</a:t>
            </a:r>
            <a:endParaRPr lang="pl-PL" sz="3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169" y="1030146"/>
            <a:ext cx="11179215" cy="462988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pl-PL" b="1" dirty="0" smtClean="0">
                <a:solidFill>
                  <a:srgbClr val="FF0000"/>
                </a:solidFill>
              </a:rPr>
              <a:t>Motywacja</a:t>
            </a:r>
            <a:r>
              <a:rPr lang="pl-PL" dirty="0" smtClean="0"/>
              <a:t> - jej cele, siła i sprawność; podstawowe instrumenty motywacyjne: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506" y="1585730"/>
            <a:ext cx="7301539" cy="45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6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170" y="156458"/>
            <a:ext cx="11572754" cy="781092"/>
          </a:xfrm>
        </p:spPr>
        <p:txBody>
          <a:bodyPr>
            <a:normAutofit/>
          </a:bodyPr>
          <a:lstStyle/>
          <a:p>
            <a:r>
              <a:rPr lang="pl-PL" sz="3400" dirty="0" smtClean="0"/>
              <a:t>Czynniki warunkujące efektywne wdrażanie strategii</a:t>
            </a:r>
            <a:endParaRPr lang="pl-PL" sz="3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170" y="1030146"/>
            <a:ext cx="4523772" cy="46298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b="1" dirty="0" smtClean="0">
                <a:solidFill>
                  <a:srgbClr val="FF0000"/>
                </a:solidFill>
              </a:rPr>
              <a:t>struktura organizacyjna </a:t>
            </a:r>
            <a:r>
              <a:rPr lang="pl-PL" dirty="0" smtClean="0"/>
              <a:t>–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wybór najodpowiedniejszej zależy od tego, w jaki sposób kierownictwo firmy chce osiągnąć cele strategiczne, pokierować ludźmi, zarządzać procesami organizacyjnymi oraz zmianą strategiczną; dla jednych firm najlepszymi będą struktury funkcjonalne, dla innych – specjalistyczne (</a:t>
            </a:r>
            <a:r>
              <a:rPr lang="pl-PL" dirty="0" err="1" smtClean="0"/>
              <a:t>dywizjonalne</a:t>
            </a:r>
            <a:r>
              <a:rPr lang="pl-PL" dirty="0" smtClean="0"/>
              <a:t> lub macierzowe), każda z nich ma swoje mocne i słabe strony</a:t>
            </a:r>
            <a:endParaRPr lang="pl-PL" b="1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676" y="816638"/>
            <a:ext cx="5879939" cy="5335749"/>
          </a:xfrm>
          <a:prstGeom prst="rect">
            <a:avLst/>
          </a:prstGeom>
        </p:spPr>
      </p:pic>
      <p:sp>
        <p:nvSpPr>
          <p:cNvPr id="8" name="Strzałka w prawo 7"/>
          <p:cNvSpPr/>
          <p:nvPr/>
        </p:nvSpPr>
        <p:spPr>
          <a:xfrm>
            <a:off x="3449255" y="4560425"/>
            <a:ext cx="1574157" cy="2662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9828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0069"/>
          </a:xfrm>
        </p:spPr>
        <p:txBody>
          <a:bodyPr>
            <a:normAutofit/>
          </a:bodyPr>
          <a:lstStyle/>
          <a:p>
            <a:r>
              <a:rPr lang="pl-PL" sz="4000" dirty="0" smtClean="0"/>
              <a:t>Kontrola wdrażania strategii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3342" y="1342664"/>
            <a:ext cx="11260238" cy="2257064"/>
          </a:xfrm>
        </p:spPr>
        <p:txBody>
          <a:bodyPr/>
          <a:lstStyle/>
          <a:p>
            <a:r>
              <a:rPr lang="pl-PL" b="1" dirty="0" smtClean="0"/>
              <a:t>Funkcje kontroli strategicznej</a:t>
            </a:r>
            <a:r>
              <a:rPr lang="pl-PL" dirty="0" smtClean="0"/>
              <a:t>: poznawczo-diagnostyczna, projektowo-korekcyjna, prewencyjna, informacyjno-kontrolna, weryfikacji ekonomicznej, motywacyjna</a:t>
            </a:r>
          </a:p>
          <a:p>
            <a:r>
              <a:rPr lang="pl-PL" b="1" dirty="0" smtClean="0"/>
              <a:t>Rodzaje kontroli strategicznej</a:t>
            </a:r>
            <a:r>
              <a:rPr lang="pl-PL" dirty="0" smtClean="0"/>
              <a:t>: klasyczna (ex post, po fakcie), dynamiczna, interaktywna, wyprzedzająca (ex </a:t>
            </a:r>
            <a:r>
              <a:rPr lang="pl-PL" dirty="0" err="1" smtClean="0"/>
              <a:t>ante</a:t>
            </a:r>
            <a:r>
              <a:rPr lang="pl-PL" dirty="0" smtClean="0"/>
              <a:t>)</a:t>
            </a:r>
          </a:p>
          <a:p>
            <a:r>
              <a:rPr lang="pl-PL" b="1" dirty="0" smtClean="0"/>
              <a:t>Strategiczny system kontroli </a:t>
            </a:r>
            <a:r>
              <a:rPr lang="pl-PL" dirty="0" smtClean="0"/>
              <a:t>– ciągłe sprawdzanie planów strategicznych i ich realizacji pod względem aktualności, aby w porę sygnalizować zagrożenia i konieczne zmiany kursu strategicznego; obejmuje trzy elementy:</a:t>
            </a:r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844952" y="3599728"/>
            <a:ext cx="3622876" cy="2257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strategiczną kontrolę założeń</a:t>
            </a:r>
          </a:p>
          <a:p>
            <a:r>
              <a:rPr lang="pl-PL" dirty="0" smtClean="0"/>
              <a:t>strategiczną kontrolę realizacji</a:t>
            </a:r>
          </a:p>
          <a:p>
            <a:r>
              <a:rPr lang="pl-PL" dirty="0" smtClean="0"/>
              <a:t>strategiczny nadzór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527" y="3299386"/>
            <a:ext cx="6285053" cy="31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96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8654" y="387951"/>
            <a:ext cx="10058400" cy="700069"/>
          </a:xfrm>
        </p:spPr>
        <p:txBody>
          <a:bodyPr>
            <a:normAutofit/>
          </a:bodyPr>
          <a:lstStyle/>
          <a:p>
            <a:r>
              <a:rPr lang="pl-PL" sz="4000" dirty="0" smtClean="0"/>
              <a:t>Kontroling strategiczny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3342" y="1215342"/>
            <a:ext cx="11260238" cy="2257064"/>
          </a:xfrm>
        </p:spPr>
        <p:txBody>
          <a:bodyPr>
            <a:normAutofit/>
          </a:bodyPr>
          <a:lstStyle/>
          <a:p>
            <a:r>
              <a:rPr lang="pl-PL" b="1" dirty="0" smtClean="0"/>
              <a:t>kontroling</a:t>
            </a:r>
            <a:r>
              <a:rPr lang="pl-PL" dirty="0" smtClean="0"/>
              <a:t>: proces sterowania zorientowany na wynik; </a:t>
            </a:r>
            <a:r>
              <a:rPr lang="pl-PL" dirty="0" err="1" smtClean="0"/>
              <a:t>ponadfunkcyjny</a:t>
            </a:r>
            <a:r>
              <a:rPr lang="pl-PL" dirty="0" smtClean="0"/>
              <a:t> instrument zarządzania obejmujący: planowanie (ustalenie celów firmy), kontrolę (analizę odchyleń) i kierowanie (przeprowadzenie działań korygujących)</a:t>
            </a:r>
          </a:p>
          <a:p>
            <a:r>
              <a:rPr lang="pl-PL" b="1" dirty="0" smtClean="0"/>
              <a:t>kontroling strategiczny</a:t>
            </a:r>
            <a:r>
              <a:rPr lang="pl-PL" dirty="0" smtClean="0"/>
              <a:t>: proces wspierający wybór i osiąganie długookresowych celów i zamierzeń; opiera się na metodach prognozowania stanowiących instrumenty przygotowywania planów strategicznych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53342" y="3287211"/>
            <a:ext cx="3355343" cy="265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/>
              <a:t>kontroling operacyjny </a:t>
            </a:r>
            <a:r>
              <a:rPr lang="pl-PL" dirty="0"/>
              <a:t>– </a:t>
            </a:r>
            <a:r>
              <a:rPr lang="pl-PL" dirty="0" smtClean="0"/>
              <a:t>podejmowanie krótkookresowych decyzji operacyjnych dotyczących bieżącej działalności firmy, wspierających wdrażanie strategii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243" y="2963120"/>
            <a:ext cx="7904895" cy="364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4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9292" y="432732"/>
            <a:ext cx="10058400" cy="826442"/>
          </a:xfrm>
        </p:spPr>
        <p:txBody>
          <a:bodyPr/>
          <a:lstStyle/>
          <a:p>
            <a:r>
              <a:rPr lang="pl-PL" dirty="0" smtClean="0"/>
              <a:t>Wdrażanie strategii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9607" y="1394085"/>
            <a:ext cx="11017770" cy="4886794"/>
          </a:xfrm>
        </p:spPr>
        <p:txBody>
          <a:bodyPr/>
          <a:lstStyle/>
          <a:p>
            <a:r>
              <a:rPr lang="pl-PL" dirty="0" smtClean="0"/>
              <a:t>Proces polegający na wykonywaniu, osiąganiu lub urzeczywistnianiu czegoś, co zostało wcześniej wymyślone, za pomocą dostępnych środków</a:t>
            </a:r>
          </a:p>
          <a:p>
            <a:pPr marL="0" indent="0">
              <a:buNone/>
            </a:pPr>
            <a:r>
              <a:rPr lang="pl-PL" b="1" dirty="0" smtClean="0"/>
              <a:t>W węższym ujęciu</a:t>
            </a:r>
            <a:r>
              <a:rPr lang="pl-PL" dirty="0" smtClean="0"/>
              <a:t>: proces oddzielny, niezależny od formułowania strategii; poszukiwanie odpowiednich do warunków zasobów (metod, narzędzi, środków) i stosowaniu ich w zależności od przyjętej wizji, misji i celów strategicznych</a:t>
            </a:r>
          </a:p>
          <a:p>
            <a:r>
              <a:rPr lang="pl-PL" dirty="0" smtClean="0"/>
              <a:t>Formułowanie i wdrażanie strategii to dwa osobne procesy: </a:t>
            </a:r>
            <a:r>
              <a:rPr lang="pl-PL" b="1" dirty="0" smtClean="0"/>
              <a:t>formułowanie</a:t>
            </a:r>
            <a:r>
              <a:rPr lang="pl-PL" dirty="0" smtClean="0"/>
              <a:t> – opiera się na prognostycznym podejściu do badania organizacji, umożliwiającym stworzenie takiego rynku dla funkcjonowania przedsiębiorstwa, aby zapewnić mu ciągły rozwój; </a:t>
            </a:r>
            <a:r>
              <a:rPr lang="pl-PL" b="1" dirty="0" smtClean="0"/>
              <a:t>wdrażanie strategii </a:t>
            </a:r>
            <a:r>
              <a:rPr lang="pl-PL" dirty="0" smtClean="0"/>
              <a:t>– kompleks działań zorientowanych na pozyskanie pracowników do realizacji przyjętej strategii, odpowiednią dystrybucję zasobów, zdobycie nowych umiejętności i odpowiednie prowadzenie działalności w czasie</a:t>
            </a:r>
          </a:p>
          <a:p>
            <a:r>
              <a:rPr lang="pl-PL" dirty="0" smtClean="0"/>
              <a:t>Formułowanie strategii polega na zmniejszeniu wieloznaczności</a:t>
            </a:r>
          </a:p>
          <a:p>
            <a:r>
              <a:rPr lang="pl-PL" dirty="0" smtClean="0"/>
              <a:t>Wdrażanie strategii polega na zmniejszeniu niepewności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72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468" y="434250"/>
            <a:ext cx="10058400" cy="838965"/>
          </a:xfrm>
        </p:spPr>
        <p:txBody>
          <a:bodyPr>
            <a:normAutofit/>
          </a:bodyPr>
          <a:lstStyle/>
          <a:p>
            <a:r>
              <a:rPr lang="pl-PL" sz="3600" dirty="0" smtClean="0"/>
              <a:t>Problemy formułowania i wdrażania strategii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68" y="1273215"/>
            <a:ext cx="6681155" cy="299408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045" y="4362757"/>
            <a:ext cx="7796916" cy="198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8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9292" y="432732"/>
            <a:ext cx="10058400" cy="826442"/>
          </a:xfrm>
        </p:spPr>
        <p:txBody>
          <a:bodyPr/>
          <a:lstStyle/>
          <a:p>
            <a:r>
              <a:rPr lang="pl-PL" dirty="0" smtClean="0"/>
              <a:t>Wdrażanie strategii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9607" y="1394085"/>
            <a:ext cx="11017770" cy="4886794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W szerszym ujęciu</a:t>
            </a:r>
            <a:r>
              <a:rPr lang="pl-PL" dirty="0" smtClean="0"/>
              <a:t>: zakłada, że procesy formułowania i wdrażania strategii są ze sobą zintegrowane; relacje pomiędzy tymi procesami nie powinny mieć charakteru działań będących następstwem działań w czasie, liniowego, progresywnego; powinny być traktowane jako zależne i współbieżne</a:t>
            </a:r>
          </a:p>
          <a:p>
            <a:r>
              <a:rPr lang="pl-PL" dirty="0" smtClean="0"/>
              <a:t>Dzięki lepszej integracji formułowania i wdrażania uzyskuje się znaczną redukcję kosztów i czasu, lepsze parametry jakościowe wyrobu (zgodne z oczekiwaniami konsumentów)</a:t>
            </a:r>
          </a:p>
          <a:p>
            <a:r>
              <a:rPr lang="pl-PL" dirty="0" smtClean="0"/>
              <a:t>Strategia powinna być wdrażana sposobem partycypacyjnym, który może umożliwić każdemu pracownikowi dokonywanie najlepszych wyborów.</a:t>
            </a:r>
          </a:p>
          <a:p>
            <a:r>
              <a:rPr lang="pl-PL" dirty="0" smtClean="0"/>
              <a:t>Koncepcje wdrażania strategii, oparte na integracji procesów formułowania i wdrażania strategii, są bardziej efektywne, w przeciwieństwie do tych, które oba procesy postrzegają oddzielnie</a:t>
            </a:r>
          </a:p>
          <a:p>
            <a:pPr marL="0" indent="0">
              <a:buNone/>
            </a:pPr>
            <a:r>
              <a:rPr lang="pl-PL" b="1" dirty="0" smtClean="0"/>
              <a:t>Koncepcje wdrażania strategii</a:t>
            </a:r>
            <a:r>
              <a:rPr lang="pl-PL" dirty="0" smtClean="0"/>
              <a:t>: klasyczne (strategiczne programy funkcjonalne, strategiczna (zrównoważona) karta wyników), nowe (zintegrowane zarządzanie strategią, model strategicznego działania, model </a:t>
            </a:r>
            <a:r>
              <a:rPr lang="pl-PL" i="1" dirty="0" smtClean="0"/>
              <a:t>General Management </a:t>
            </a:r>
            <a:r>
              <a:rPr lang="pl-PL" i="1" dirty="0" err="1" smtClean="0"/>
              <a:t>Navigator</a:t>
            </a:r>
            <a:r>
              <a:rPr lang="pl-PL" dirty="0" smtClean="0"/>
              <a:t>, model syntezy strategii, model strategii :błękitnego oceanu”)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220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364802"/>
            <a:ext cx="10058400" cy="81581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Klasyczne </a:t>
            </a:r>
            <a:r>
              <a:rPr lang="pl-PL" sz="3600" dirty="0"/>
              <a:t>n</a:t>
            </a:r>
            <a:r>
              <a:rPr lang="pl-PL" sz="3600" dirty="0" smtClean="0"/>
              <a:t>arzędzia wdrażania strategii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4562" y="1099595"/>
            <a:ext cx="11447362" cy="49354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Strategiczne programy funkcjonalne </a:t>
            </a:r>
            <a:r>
              <a:rPr lang="pl-PL" dirty="0" smtClean="0"/>
              <a:t>(plany konkretnych działań, zamierzeń, jakie powinno się realizować w wyodrębnionych w firmie obszarach zarządzania), których celem jest umożliwienie zmiany działalności organizacji ze względu na nowy kierunek strategii:</a:t>
            </a:r>
          </a:p>
          <a:p>
            <a:r>
              <a:rPr lang="pl-PL" dirty="0" smtClean="0"/>
              <a:t>Program marketingowy – plan użycia sił i środków, koniecznych do koordynacji wszystkich działań handlowych w firmie; precyzuje się kontekst działania, podstawowe cele, cele szczegółowe działania, zasady kontroli i oceny wyników; obejmuje takie elementy, jak: produkty, ceny, kanały dystrybucji, instrumenty promocji</a:t>
            </a:r>
          </a:p>
          <a:p>
            <a:r>
              <a:rPr lang="pl-PL" dirty="0" smtClean="0"/>
              <a:t>Program produkcyjny – określa ilościowe i jakościowe zróżnicowanie asortymentu, jakość produktów, nowoczesność narzędzi i technologii, które umożliwiają ich wykonywanie oraz planu rozwoju potencjału majątkowego firmy</a:t>
            </a:r>
          </a:p>
          <a:p>
            <a:r>
              <a:rPr lang="pl-PL" dirty="0" smtClean="0"/>
              <a:t>Program zasobów ludzkich – działania w zakresie właściwej polityki, obejmujące: ocenę, selekcję, dobór pracowników, ich kształcenie, rekrutację, planowanie karier zawodowych, politykę wynagradzania, system motywacyjny i inne działania prowadzące do lepszego wykonywania zadań przez pracowników</a:t>
            </a:r>
          </a:p>
          <a:p>
            <a:r>
              <a:rPr lang="pl-PL" dirty="0" smtClean="0"/>
              <a:t>Program finansowy – zawiera dane dotyczące potrzeb finansowych firmy w długim i krótkim okresie, związanych z: nowymi inwestycjami, ze spłatą długów, wzrostem zapotrzebowania na środki obrotowe, z wielkością dywidendy, ze zdolnością do samofinansowania, z przyrostem kapitału, przyrostem długów, cesją aktywów, itd. , przy czym ważne jest, aby strategia finansowa była spójna oraz zapewniała istnienie równowagi między przychodami a wydatkami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674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610" y="324091"/>
            <a:ext cx="4877722" cy="989637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Klasyczne </a:t>
            </a:r>
            <a:r>
              <a:rPr lang="pl-PL" sz="3600" dirty="0"/>
              <a:t>n</a:t>
            </a:r>
            <a:r>
              <a:rPr lang="pl-PL" sz="3600" dirty="0" smtClean="0"/>
              <a:t>arzędzia wdrażania strategii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5115" y="1446835"/>
            <a:ext cx="5312779" cy="5034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 smtClean="0"/>
              <a:t>Strategiczna (zrównoważona) karta wyników</a:t>
            </a:r>
            <a:r>
              <a:rPr lang="pl-PL" sz="2000" dirty="0" smtClean="0"/>
              <a:t> umożliwia pozwalające na bieżącą ocenę wyników firmy za pomocą monitorowania mierników finansowych i pozafinansowych wynikających z wizji i ze strategii firmy; jej budowa opiera się na czterech perspektywach:</a:t>
            </a:r>
          </a:p>
          <a:p>
            <a:pPr>
              <a:spcBef>
                <a:spcPts val="0"/>
              </a:spcBef>
            </a:pPr>
            <a:r>
              <a:rPr lang="pl-PL" sz="2000" dirty="0"/>
              <a:t>f</a:t>
            </a:r>
            <a:r>
              <a:rPr lang="pl-PL" sz="2000" dirty="0" smtClean="0"/>
              <a:t>inansowej</a:t>
            </a:r>
          </a:p>
          <a:p>
            <a:pPr>
              <a:spcBef>
                <a:spcPts val="0"/>
              </a:spcBef>
            </a:pPr>
            <a:r>
              <a:rPr lang="pl-PL" sz="2000" dirty="0"/>
              <a:t>k</a:t>
            </a:r>
            <a:r>
              <a:rPr lang="pl-PL" sz="2000" dirty="0" smtClean="0"/>
              <a:t>lienta</a:t>
            </a:r>
          </a:p>
          <a:p>
            <a:pPr>
              <a:spcBef>
                <a:spcPts val="0"/>
              </a:spcBef>
            </a:pPr>
            <a:r>
              <a:rPr lang="pl-PL" sz="2000" dirty="0"/>
              <a:t>p</a:t>
            </a:r>
            <a:r>
              <a:rPr lang="pl-PL" sz="2000" dirty="0" smtClean="0"/>
              <a:t>rocesów wewnętrznych</a:t>
            </a:r>
          </a:p>
          <a:p>
            <a:pPr>
              <a:spcBef>
                <a:spcPts val="0"/>
              </a:spcBef>
            </a:pPr>
            <a:r>
              <a:rPr lang="pl-PL" sz="2000" dirty="0" smtClean="0"/>
              <a:t>rozwoju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b="1" dirty="0" smtClean="0"/>
              <a:t>Łańcuch wartości: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000" dirty="0"/>
              <a:t>p</a:t>
            </a:r>
            <a:r>
              <a:rPr lang="pl-PL" sz="2000" dirty="0" smtClean="0"/>
              <a:t>rocesy innowacyjne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000" dirty="0"/>
              <a:t>p</a:t>
            </a:r>
            <a:r>
              <a:rPr lang="pl-PL" sz="2000" dirty="0" smtClean="0"/>
              <a:t>rocesy operacyjne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000" dirty="0"/>
              <a:t>p</a:t>
            </a:r>
            <a:r>
              <a:rPr lang="pl-PL" sz="2000" dirty="0" smtClean="0"/>
              <a:t>rocesy obsługi posprzedażowej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683" y="504159"/>
            <a:ext cx="5784678" cy="376535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125" y="4632809"/>
            <a:ext cx="6604880" cy="1726949"/>
          </a:xfrm>
          <a:prstGeom prst="rect">
            <a:avLst/>
          </a:prstGeom>
        </p:spPr>
      </p:pic>
      <p:sp>
        <p:nvSpPr>
          <p:cNvPr id="6" name="Strzałka w prawo 5"/>
          <p:cNvSpPr/>
          <p:nvPr/>
        </p:nvSpPr>
        <p:spPr>
          <a:xfrm rot="20768060">
            <a:off x="4195822" y="3555563"/>
            <a:ext cx="1724628" cy="466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Nawias klamrowy zamykający 6"/>
          <p:cNvSpPr/>
          <p:nvPr/>
        </p:nvSpPr>
        <p:spPr>
          <a:xfrm>
            <a:off x="4558584" y="5160031"/>
            <a:ext cx="592151" cy="13455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54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610" y="324091"/>
            <a:ext cx="4877722" cy="989637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Nowe narzędzia wdrażania strategii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7738" y="1320619"/>
            <a:ext cx="5312779" cy="5034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 smtClean="0"/>
              <a:t>Koncepcja zintegrowanego zarządzania strategią</a:t>
            </a:r>
            <a:r>
              <a:rPr lang="pl-PL" sz="2000" dirty="0" smtClean="0"/>
              <a:t> – jej centralną częścią jest strategiczna karta wyników; obejmuje procesy: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000" dirty="0" smtClean="0"/>
              <a:t>Opracowanie strategii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000" dirty="0" smtClean="0"/>
              <a:t>Planowanie strategii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000" dirty="0" smtClean="0"/>
              <a:t>Zintegrowanie firmy ze strategią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000" dirty="0" smtClean="0"/>
              <a:t>Planowanie operacji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000" dirty="0" smtClean="0"/>
              <a:t>Monitorowanie i uczenie się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000" dirty="0" smtClean="0"/>
              <a:t>Testowanie i adaptację strategii</a:t>
            </a:r>
          </a:p>
          <a:p>
            <a:pPr marL="0" indent="0">
              <a:buNone/>
            </a:pPr>
            <a:r>
              <a:rPr lang="pl-PL" sz="2000" b="1" dirty="0" smtClean="0"/>
              <a:t>Mapa strategii </a:t>
            </a:r>
            <a:r>
              <a:rPr lang="pl-PL" sz="2000" dirty="0" smtClean="0"/>
              <a:t>– wizualne przedstawienie wszystkich wymiarów strategii (wątków strategicznych), co umożliwia lepsze planowanie składników strategii, ich wzajemne powiązanie i kontrolę</a:t>
            </a:r>
            <a:endParaRPr lang="pl-PL" sz="2000" dirty="0"/>
          </a:p>
        </p:txBody>
      </p:sp>
      <p:sp>
        <p:nvSpPr>
          <p:cNvPr id="6" name="Strzałka w prawo 5"/>
          <p:cNvSpPr/>
          <p:nvPr/>
        </p:nvSpPr>
        <p:spPr>
          <a:xfrm rot="21062874">
            <a:off x="4855580" y="5837898"/>
            <a:ext cx="1724628" cy="385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125" y="706055"/>
            <a:ext cx="6253058" cy="49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2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8972" y="1261642"/>
            <a:ext cx="5945529" cy="457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200" b="1" dirty="0" smtClean="0"/>
              <a:t>Model strategicznego działania </a:t>
            </a:r>
            <a:r>
              <a:rPr lang="pl-PL" sz="2200" dirty="0" smtClean="0"/>
              <a:t>– opera się na założeniu, że wdrożenie strategii polega na realizacji portfela projektów (tymczasowych inicjatyw, które firma wdraża równolegle z prowadzoną działalnością produkcyjną lub handlową, żeby osiągnąć określone cele) i jego sfinansowaniu; na skuteczność wdrażania strategii ma wpływ poziom wzajemnego dopasowania sześciu kluczowych domen związanych ze środowiskiem zewnętrznym firmy: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dirty="0" smtClean="0"/>
              <a:t>1. koncepcja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dirty="0" smtClean="0"/>
              <a:t>2. natura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dirty="0" smtClean="0"/>
              <a:t>3. wizja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dirty="0" smtClean="0"/>
              <a:t>4. uruchomienie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dirty="0" smtClean="0"/>
              <a:t>5. synteza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2000" dirty="0" smtClean="0"/>
              <a:t>6. przejście</a:t>
            </a:r>
            <a:endParaRPr lang="pl-PL" sz="20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66800" y="381966"/>
            <a:ext cx="10058400" cy="87967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Nowe narzędzia wdrażania strategii</a:t>
            </a:r>
            <a:endParaRPr lang="pl-PL" sz="3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898" y="1261642"/>
            <a:ext cx="5246130" cy="4574696"/>
          </a:xfrm>
          <a:prstGeom prst="rect">
            <a:avLst/>
          </a:prstGeom>
        </p:spPr>
      </p:pic>
      <p:sp>
        <p:nvSpPr>
          <p:cNvPr id="6" name="Strzałka w prawo 5"/>
          <p:cNvSpPr/>
          <p:nvPr/>
        </p:nvSpPr>
        <p:spPr>
          <a:xfrm rot="21376695">
            <a:off x="4228133" y="4766303"/>
            <a:ext cx="2319330" cy="405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08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4956" y="1153561"/>
            <a:ext cx="5741043" cy="5131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200" b="1" dirty="0" smtClean="0"/>
              <a:t>General Management </a:t>
            </a:r>
            <a:r>
              <a:rPr lang="pl-PL" sz="2200" b="1" dirty="0" err="1"/>
              <a:t>N</a:t>
            </a:r>
            <a:r>
              <a:rPr lang="pl-PL" sz="2200" b="1" dirty="0" err="1" smtClean="0"/>
              <a:t>avigator</a:t>
            </a:r>
            <a:r>
              <a:rPr lang="pl-PL" sz="2200" b="1" dirty="0" smtClean="0"/>
              <a:t> </a:t>
            </a:r>
            <a:r>
              <a:rPr lang="pl-PL" sz="2200" dirty="0" smtClean="0"/>
              <a:t>– wdrażanie strategii nie koncentruje się na samej strategii, ale na przedsięwzięciach strategicznych z nią związanych; obejmuje pięć obszarów: inicjowanie, pozycjonowanie, tworzenie wartości, modyfikowanie, mierzenie wyników oraz stanowi próbę rozwiązania i integracji wielu podejść do procesu zarządzania strategicznego; każde przedsięwzięcie może być analizowane z punktu widzenia jego genezy i wprowadzenia w życie, a także istoty i procesu realizacji; badanie procesu przejawia się w analizie inicjowania i modyfikowania przedsięwzięć, a pozycjonowanie i tworzenie wartości stają się przedmiotem badania istoty</a:t>
            </a:r>
            <a:endParaRPr lang="pl-PL" sz="20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66800" y="381966"/>
            <a:ext cx="10058400" cy="87967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Nowe narzędzia wdrażania strategii</a:t>
            </a:r>
            <a:endParaRPr lang="pl-PL" sz="3600" dirty="0"/>
          </a:p>
        </p:txBody>
      </p:sp>
      <p:sp>
        <p:nvSpPr>
          <p:cNvPr id="6" name="Strzałka w prawo 5"/>
          <p:cNvSpPr/>
          <p:nvPr/>
        </p:nvSpPr>
        <p:spPr>
          <a:xfrm rot="304275">
            <a:off x="5028870" y="4772167"/>
            <a:ext cx="960349" cy="405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53561"/>
            <a:ext cx="5741043" cy="479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40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Mydło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Mydł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Mydło</Template>
  <TotalTime>208</TotalTime>
  <Words>1293</Words>
  <Application>Microsoft Office PowerPoint</Application>
  <PresentationFormat>Panoramiczny</PresentationFormat>
  <Paragraphs>88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Century Gothic</vt:lpstr>
      <vt:lpstr>Garamond</vt:lpstr>
      <vt:lpstr>Mydło</vt:lpstr>
      <vt:lpstr>Wdrażanie strategii</vt:lpstr>
      <vt:lpstr>Wdrażanie strategii</vt:lpstr>
      <vt:lpstr>Problemy formułowania i wdrażania strategii</vt:lpstr>
      <vt:lpstr>Wdrażanie strategii</vt:lpstr>
      <vt:lpstr>Klasyczne narzędzia wdrażania strategii</vt:lpstr>
      <vt:lpstr>Klasyczne narzędzia wdrażania strategii</vt:lpstr>
      <vt:lpstr>Nowe narzędzia wdrażania strategii</vt:lpstr>
      <vt:lpstr>Nowe narzędzia wdrażania strategii</vt:lpstr>
      <vt:lpstr>Nowe narzędzia wdrażania strategii</vt:lpstr>
      <vt:lpstr>Nowe narzędzia wdrażania strategii</vt:lpstr>
      <vt:lpstr>Nowe narzędzia wdrażania strategii</vt:lpstr>
      <vt:lpstr>Nowe narzędzia wdrażania strategii</vt:lpstr>
      <vt:lpstr>Czynniki warunkujące efektywne wdrażanie strategii</vt:lpstr>
      <vt:lpstr>Czynniki warunkujące efektywne wdrażanie strategii</vt:lpstr>
      <vt:lpstr>Czynniki warunkujące efektywne wdrażanie strategii</vt:lpstr>
      <vt:lpstr>Czynniki warunkujące efektywne wdrażanie strategii</vt:lpstr>
      <vt:lpstr>Kontrola wdrażania strategii</vt:lpstr>
      <vt:lpstr>Kontroling strategiczny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Wdrażanie strategii</dc:title>
  <dc:creator>Useer</dc:creator>
  <cp:lastModifiedBy>Useer</cp:lastModifiedBy>
  <cp:revision>27</cp:revision>
  <dcterms:created xsi:type="dcterms:W3CDTF">2021-05-23T18:28:24Z</dcterms:created>
  <dcterms:modified xsi:type="dcterms:W3CDTF">2021-05-23T21:57:09Z</dcterms:modified>
</cp:coreProperties>
</file>