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18" r:id="rId2"/>
    <p:sldId id="329" r:id="rId3"/>
    <p:sldId id="346" r:id="rId4"/>
    <p:sldId id="374" r:id="rId5"/>
    <p:sldId id="348" r:id="rId6"/>
    <p:sldId id="375" r:id="rId7"/>
    <p:sldId id="349" r:id="rId8"/>
    <p:sldId id="351" r:id="rId9"/>
    <p:sldId id="359" r:id="rId10"/>
    <p:sldId id="353" r:id="rId11"/>
    <p:sldId id="350" r:id="rId12"/>
    <p:sldId id="363" r:id="rId13"/>
    <p:sldId id="365" r:id="rId14"/>
    <p:sldId id="366" r:id="rId15"/>
    <p:sldId id="376" r:id="rId16"/>
    <p:sldId id="368" r:id="rId17"/>
    <p:sldId id="369" r:id="rId18"/>
    <p:sldId id="371" r:id="rId19"/>
    <p:sldId id="377" r:id="rId20"/>
    <p:sldId id="378" r:id="rId21"/>
    <p:sldId id="364" r:id="rId22"/>
  </p:sldIdLst>
  <p:sldSz cx="12188825" cy="6858000"/>
  <p:notesSz cx="6858000" cy="9144000"/>
  <p:custDataLst>
    <p:tags r:id="rId25"/>
  </p:custDataLst>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1" autoAdjust="0"/>
    <p:restoredTop sz="94629" autoAdjust="0"/>
  </p:normalViewPr>
  <p:slideViewPr>
    <p:cSldViewPr showGuides="1">
      <p:cViewPr varScale="1">
        <p:scale>
          <a:sx n="81" d="100"/>
          <a:sy n="81" d="100"/>
        </p:scale>
        <p:origin x="418" y="77"/>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pl-PL" dirty="0"/>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2481DD6-22C6-4DC2-9A0D-6907C004742D}" type="datetime1">
              <a:rPr lang="pl-PL" smtClean="0"/>
              <a:t>2021-04-24</a:t>
            </a:fld>
            <a:endParaRPr lang="pl-PL"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F8ED99B-9732-49FC-9C16-B56FEB1B1092}" type="slidenum">
              <a:rPr lang="pl-PL" smtClean="0"/>
              <a:t>‹#›</a:t>
            </a:fld>
            <a:endParaRPr lang="pl-PL" dirty="0"/>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pl-PL" noProof="0" dirty="0"/>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65E67E-C67D-4F2B-9C4B-D672DF54DEB3}" type="datetime1">
              <a:rPr lang="pl-PL" smtClean="0"/>
              <a:pPr/>
              <a:t>2021-04-24</a:t>
            </a:fld>
            <a:endParaRPr lang="pl-PL" dirty="0"/>
          </a:p>
        </p:txBody>
      </p:sp>
      <p:sp>
        <p:nvSpPr>
          <p:cNvPr id="4" name="Obraz slajdu — symbol zastępczy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pl-PL" noProof="0" dirty="0"/>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l-PL" noProof="0" dirty="0" smtClean="0"/>
              <a:t>Edytuj style wzorca tekstu</a:t>
            </a:r>
          </a:p>
          <a:p>
            <a:pPr lvl="1" rtl="0"/>
            <a:r>
              <a:rPr lang="pl-PL" noProof="0" dirty="0" smtClean="0"/>
              <a:t>Drugi poziom</a:t>
            </a:r>
          </a:p>
          <a:p>
            <a:pPr lvl="2" rtl="0"/>
            <a:r>
              <a:rPr lang="pl-PL" noProof="0" dirty="0" smtClean="0"/>
              <a:t>Trzeci poziom</a:t>
            </a:r>
          </a:p>
          <a:p>
            <a:pPr lvl="3" rtl="0"/>
            <a:r>
              <a:rPr lang="pl-PL" noProof="0" dirty="0" smtClean="0"/>
              <a:t>Czwarty poziom</a:t>
            </a:r>
          </a:p>
          <a:p>
            <a:pPr lvl="4" rtl="0"/>
            <a:r>
              <a:rPr lang="pl-PL" noProof="0" dirty="0" smtClean="0"/>
              <a:t>Piąty poziom</a:t>
            </a:r>
            <a:endParaRPr lang="pl-PL" noProof="0" dirty="0"/>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pl-PL" noProof="0" dirty="0"/>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F93199CD-3E1B-4AE6-990F-76F925F5EA9F}" type="slidenum">
              <a:rPr lang="pl-PL" noProof="0" smtClean="0"/>
              <a:t>‹#›</a:t>
            </a:fld>
            <a:endParaRPr lang="pl-PL" noProof="0"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F93199CD-3E1B-4AE6-990F-76F925F5EA9F}" type="slidenum">
              <a:rPr lang="pl-PL" smtClean="0"/>
              <a:t>1</a:t>
            </a:fld>
            <a:endParaRPr lang="pl-PL" dirty="0"/>
          </a:p>
        </p:txBody>
      </p:sp>
    </p:spTree>
    <p:extLst>
      <p:ext uri="{BB962C8B-B14F-4D97-AF65-F5344CB8AC3E}">
        <p14:creationId xmlns:p14="http://schemas.microsoft.com/office/powerpoint/2010/main" val="3731103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rtl="0"/>
            <a:fld id="{F93199CD-3E1B-4AE6-990F-76F925F5EA9F}" type="slidenum">
              <a:rPr lang="pl-PL" smtClean="0"/>
              <a:t>2</a:t>
            </a:fld>
            <a:endParaRPr lang="pl-PL" dirty="0"/>
          </a:p>
        </p:txBody>
      </p:sp>
    </p:spTree>
    <p:extLst>
      <p:ext uri="{BB962C8B-B14F-4D97-AF65-F5344CB8AC3E}">
        <p14:creationId xmlns:p14="http://schemas.microsoft.com/office/powerpoint/2010/main" val="1127415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0824" y="1600200"/>
            <a:ext cx="5945188" cy="3048000"/>
          </a:xfrm>
        </p:spPr>
        <p:txBody>
          <a:bodyPr rtlCol="0" anchor="b">
            <a:normAutofit/>
          </a:bodyPr>
          <a:lstStyle>
            <a:lvl1pPr>
              <a:lnSpc>
                <a:spcPct val="80000"/>
              </a:lnSpc>
              <a:defRPr sz="6600">
                <a:solidFill>
                  <a:schemeClr val="tx1"/>
                </a:solidFill>
              </a:defRPr>
            </a:lvl1pPr>
          </a:lstStyle>
          <a:p>
            <a:pPr rtl="0"/>
            <a:r>
              <a:rPr lang="pl-PL" noProof="0" smtClean="0"/>
              <a:t>Kliknij, aby edytować styl</a:t>
            </a:r>
            <a:endParaRPr lang="pl-PL" noProof="0" dirty="0"/>
          </a:p>
        </p:txBody>
      </p:sp>
      <p:sp>
        <p:nvSpPr>
          <p:cNvPr id="3" name="Podtytuł 2"/>
          <p:cNvSpPr>
            <a:spLocks noGrp="1"/>
          </p:cNvSpPr>
          <p:nvPr>
            <p:ph type="subTitle" idx="1" hasCustomPrompt="1"/>
          </p:nvPr>
        </p:nvSpPr>
        <p:spPr>
          <a:xfrm>
            <a:off x="1520825" y="4898572"/>
            <a:ext cx="5945187" cy="1270453"/>
          </a:xfrm>
        </p:spPr>
        <p:txBody>
          <a:bodyPr rtlCol="0">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pl-PL" noProof="0" dirty="0" smtClean="0"/>
              <a:t>Edytuj styl wzorca podtytułu</a:t>
            </a:r>
            <a:endParaRPr lang="pl-PL" noProof="0" dirty="0"/>
          </a:p>
        </p:txBody>
      </p:sp>
      <p:cxnSp>
        <p:nvCxnSpPr>
          <p:cNvPr id="6" name="Łącznik prosty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upa 4"/>
          <p:cNvGrpSpPr/>
          <p:nvPr userDrawn="1"/>
        </p:nvGrpSpPr>
        <p:grpSpPr>
          <a:xfrm>
            <a:off x="7923213" y="0"/>
            <a:ext cx="4265612" cy="6858000"/>
            <a:chOff x="7923213" y="0"/>
            <a:chExt cx="4265612" cy="6858000"/>
          </a:xfrm>
        </p:grpSpPr>
        <p:pic>
          <p:nvPicPr>
            <p:cNvPr id="4" name="Obraz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Prostokąt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Tekst pionowy — symbol zastępczy 2"/>
          <p:cNvSpPr>
            <a:spLocks noGrp="1"/>
          </p:cNvSpPr>
          <p:nvPr>
            <p:ph type="body" orient="vert" idx="1"/>
          </p:nvPr>
        </p:nvSpPr>
        <p:spPr/>
        <p:txBody>
          <a:bodyPr vert="eaVert"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7AC851B2-A248-481B-B67B-0CA9CFB6596A}" type="datetime1">
              <a:rPr lang="pl-PL" smtClean="0"/>
              <a:pPr/>
              <a:t>2021-04-24</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523412" y="646112"/>
            <a:ext cx="1828801" cy="5522913"/>
          </a:xfrm>
        </p:spPr>
        <p:txBody>
          <a:bodyPr vert="eaVert"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Tekst pionowy — symbol zastępczy 2"/>
          <p:cNvSpPr>
            <a:spLocks noGrp="1"/>
          </p:cNvSpPr>
          <p:nvPr>
            <p:ph type="body" orient="vert" idx="1"/>
          </p:nvPr>
        </p:nvSpPr>
        <p:spPr>
          <a:xfrm>
            <a:off x="1522412" y="646112"/>
            <a:ext cx="7620000" cy="5522913"/>
          </a:xfrm>
        </p:spPr>
        <p:txBody>
          <a:bodyPr vert="eaVert"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CF440F39-9E07-4CFE-B57F-B7F61884881B}" type="datetime1">
              <a:rPr lang="pl-PL" smtClean="0"/>
              <a:pPr/>
              <a:t>2021-04-24</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7" name="Łącznik prosty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Zawartość — symbol zastępczy 2"/>
          <p:cNvSpPr>
            <a:spLocks noGrp="1"/>
          </p:cNvSpPr>
          <p:nvPr>
            <p:ph idx="1"/>
          </p:nvPr>
        </p:nvSpPr>
        <p:spPr/>
        <p:txBody>
          <a:bodyPr rtlCol="0"/>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BFE87AE4-47BD-420E-9AAB-588581D0EE42}" type="datetime1">
              <a:rPr lang="pl-PL" smtClean="0"/>
              <a:pPr/>
              <a:t>2021-04-24</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7" name="Łącznik prosty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522410" y="2237096"/>
            <a:ext cx="8229601" cy="2411103"/>
          </a:xfrm>
        </p:spPr>
        <p:txBody>
          <a:bodyPr rtlCol="0" anchor="b">
            <a:normAutofit/>
          </a:bodyPr>
          <a:lstStyle>
            <a:lvl1pPr algn="l">
              <a:lnSpc>
                <a:spcPct val="80000"/>
              </a:lnSpc>
              <a:defRPr sz="4800" b="0" cap="none" baseline="0">
                <a:solidFill>
                  <a:schemeClr val="tx1"/>
                </a:solidFill>
              </a:defRPr>
            </a:lvl1pPr>
          </a:lstStyle>
          <a:p>
            <a:pPr rtl="0"/>
            <a:r>
              <a:rPr lang="pl-PL" noProof="0" smtClean="0"/>
              <a:t>Kliknij, aby edytować styl</a:t>
            </a:r>
            <a:endParaRPr lang="pl-PL" noProof="0" dirty="0"/>
          </a:p>
        </p:txBody>
      </p:sp>
      <p:sp>
        <p:nvSpPr>
          <p:cNvPr id="3" name="Tekst — symbol zastępczy 2"/>
          <p:cNvSpPr>
            <a:spLocks noGrp="1"/>
          </p:cNvSpPr>
          <p:nvPr>
            <p:ph type="body" idx="1"/>
          </p:nvPr>
        </p:nvSpPr>
        <p:spPr>
          <a:xfrm>
            <a:off x="1522412" y="4876800"/>
            <a:ext cx="8229601" cy="1292225"/>
          </a:xfrm>
        </p:spPr>
        <p:txBody>
          <a:bodyPr rtlCol="0"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l-PL" noProof="0" smtClean="0"/>
              <a:t>Kliknij, aby edytować style wzorca tekstu</a:t>
            </a:r>
          </a:p>
        </p:txBody>
      </p:sp>
      <p:grpSp>
        <p:nvGrpSpPr>
          <p:cNvPr id="7" name="Grupa 6"/>
          <p:cNvGrpSpPr/>
          <p:nvPr userDrawn="1"/>
        </p:nvGrpSpPr>
        <p:grpSpPr>
          <a:xfrm>
            <a:off x="11123611" y="0"/>
            <a:ext cx="1065214" cy="6868886"/>
            <a:chOff x="11123611" y="0"/>
            <a:chExt cx="1065214" cy="6868886"/>
          </a:xfrm>
        </p:grpSpPr>
        <p:pic>
          <p:nvPicPr>
            <p:cNvPr id="10" name="Obraz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Prostokąt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grpSp>
      <p:sp>
        <p:nvSpPr>
          <p:cNvPr id="5" name="Stopka — symbol zastępczy 4"/>
          <p:cNvSpPr>
            <a:spLocks noGrp="1"/>
          </p:cNvSpPr>
          <p:nvPr>
            <p:ph type="ftr" sz="quarter" idx="11"/>
          </p:nvPr>
        </p:nvSpPr>
        <p:spPr/>
        <p:txBody>
          <a:bodyPr rtlCol="0"/>
          <a:lstStyle/>
          <a:p>
            <a:pPr rtl="0"/>
            <a:r>
              <a:rPr lang="pl-PL" noProof="0" dirty="0" smtClean="0"/>
              <a:t>Dodaj stopkę</a:t>
            </a:r>
            <a:endParaRPr lang="pl-PL" noProof="0" dirty="0"/>
          </a:p>
        </p:txBody>
      </p:sp>
      <p:sp>
        <p:nvSpPr>
          <p:cNvPr id="4" name="Data — symbol zastępczy 3"/>
          <p:cNvSpPr>
            <a:spLocks noGrp="1"/>
          </p:cNvSpPr>
          <p:nvPr>
            <p:ph type="dt" sz="half" idx="10"/>
          </p:nvPr>
        </p:nvSpPr>
        <p:spPr/>
        <p:txBody>
          <a:bodyPr rtlCol="0"/>
          <a:lstStyle>
            <a:lvl1pPr>
              <a:defRPr/>
            </a:lvl1pPr>
          </a:lstStyle>
          <a:p>
            <a:fld id="{478FAF43-BE19-4ED6-BEDE-1E89FC11D176}" type="datetime1">
              <a:rPr lang="pl-PL" smtClean="0"/>
              <a:pPr/>
              <a:t>2021-04-24</a:t>
            </a:fld>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9" name="Łącznik prosty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Zawartość — symbol zastępczy 2"/>
          <p:cNvSpPr>
            <a:spLocks noGrp="1"/>
          </p:cNvSpPr>
          <p:nvPr>
            <p:ph sz="half" idx="1"/>
          </p:nvPr>
        </p:nvSpPr>
        <p:spPr>
          <a:xfrm>
            <a:off x="1488168" y="1984248"/>
            <a:ext cx="4800600"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4" name="Zawartość — symbol zastępczy 3"/>
          <p:cNvSpPr>
            <a:spLocks noGrp="1"/>
          </p:cNvSpPr>
          <p:nvPr>
            <p:ph sz="half" idx="2"/>
          </p:nvPr>
        </p:nvSpPr>
        <p:spPr>
          <a:xfrm>
            <a:off x="6551612" y="1984248"/>
            <a:ext cx="4800601" cy="4187952"/>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6" name="Stopka — symbol zastępczy 5"/>
          <p:cNvSpPr>
            <a:spLocks noGrp="1"/>
          </p:cNvSpPr>
          <p:nvPr>
            <p:ph type="ftr" sz="quarter" idx="11"/>
          </p:nvPr>
        </p:nvSpPr>
        <p:spPr/>
        <p:txBody>
          <a:bodyPr rtlCol="0"/>
          <a:lstStyle/>
          <a:p>
            <a:pPr rtl="0"/>
            <a:r>
              <a:rPr lang="pl-PL" noProof="0" dirty="0" smtClean="0"/>
              <a:t>Dodaj stopkę</a:t>
            </a:r>
            <a:endParaRPr lang="pl-PL" noProof="0" dirty="0"/>
          </a:p>
        </p:txBody>
      </p:sp>
      <p:sp>
        <p:nvSpPr>
          <p:cNvPr id="5" name="Data — symbol zastępczy 4"/>
          <p:cNvSpPr>
            <a:spLocks noGrp="1"/>
          </p:cNvSpPr>
          <p:nvPr>
            <p:ph type="dt" sz="half" idx="10"/>
          </p:nvPr>
        </p:nvSpPr>
        <p:spPr/>
        <p:txBody>
          <a:bodyPr rtlCol="0"/>
          <a:lstStyle>
            <a:lvl1pPr>
              <a:defRPr/>
            </a:lvl1pPr>
          </a:lstStyle>
          <a:p>
            <a:fld id="{6521725A-76A8-46FB-B178-4CA2E51EA5DC}" type="datetime1">
              <a:rPr lang="pl-PL" smtClean="0"/>
              <a:pPr/>
              <a:t>2021-04-24</a:t>
            </a:fld>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8" name="Łącznik prosty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522413" y="381000"/>
            <a:ext cx="9829798" cy="1219200"/>
          </a:xfrm>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3" name="Tekst — symbol zastępczy 2"/>
          <p:cNvSpPr>
            <a:spLocks noGrp="1"/>
          </p:cNvSpPr>
          <p:nvPr>
            <p:ph type="body" idx="1"/>
          </p:nvPr>
        </p:nvSpPr>
        <p:spPr>
          <a:xfrm>
            <a:off x="15224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smtClean="0"/>
              <a:t>Kliknij, aby edytować style wzorca tekstu</a:t>
            </a:r>
          </a:p>
        </p:txBody>
      </p:sp>
      <p:sp>
        <p:nvSpPr>
          <p:cNvPr id="4" name="Zawartość — symbol zastępczy 3"/>
          <p:cNvSpPr>
            <a:spLocks noGrp="1"/>
          </p:cNvSpPr>
          <p:nvPr>
            <p:ph sz="half" idx="2"/>
          </p:nvPr>
        </p:nvSpPr>
        <p:spPr>
          <a:xfrm>
            <a:off x="15224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5" name="Tekst — symbol zastępczy 4"/>
          <p:cNvSpPr>
            <a:spLocks noGrp="1"/>
          </p:cNvSpPr>
          <p:nvPr>
            <p:ph type="body" sz="quarter" idx="3"/>
          </p:nvPr>
        </p:nvSpPr>
        <p:spPr>
          <a:xfrm>
            <a:off x="6551613" y="1828800"/>
            <a:ext cx="4800600" cy="838200"/>
          </a:xfrm>
        </p:spPr>
        <p:txBody>
          <a:bodyPr rtlCol="0"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l-PL" noProof="0" smtClean="0"/>
              <a:t>Kliknij, aby edytować style wzorca tekstu</a:t>
            </a:r>
          </a:p>
        </p:txBody>
      </p:sp>
      <p:sp>
        <p:nvSpPr>
          <p:cNvPr id="6" name="Zawartość — symbol zastępczy 5"/>
          <p:cNvSpPr>
            <a:spLocks noGrp="1"/>
          </p:cNvSpPr>
          <p:nvPr>
            <p:ph sz="quarter" idx="4"/>
          </p:nvPr>
        </p:nvSpPr>
        <p:spPr>
          <a:xfrm>
            <a:off x="6551613" y="2743200"/>
            <a:ext cx="4800600" cy="3425825"/>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8" name="Stopka — symbol zastępczy 7"/>
          <p:cNvSpPr>
            <a:spLocks noGrp="1"/>
          </p:cNvSpPr>
          <p:nvPr>
            <p:ph type="ftr" sz="quarter" idx="11"/>
          </p:nvPr>
        </p:nvSpPr>
        <p:spPr/>
        <p:txBody>
          <a:bodyPr rtlCol="0"/>
          <a:lstStyle/>
          <a:p>
            <a:pPr rtl="0"/>
            <a:r>
              <a:rPr lang="pl-PL" noProof="0" dirty="0" smtClean="0"/>
              <a:t>Dodaj stopkę</a:t>
            </a:r>
            <a:endParaRPr lang="pl-PL" noProof="0" dirty="0"/>
          </a:p>
        </p:txBody>
      </p:sp>
      <p:sp>
        <p:nvSpPr>
          <p:cNvPr id="7" name="Data — symbol zastępczy 6"/>
          <p:cNvSpPr>
            <a:spLocks noGrp="1"/>
          </p:cNvSpPr>
          <p:nvPr>
            <p:ph type="dt" sz="half" idx="10"/>
          </p:nvPr>
        </p:nvSpPr>
        <p:spPr/>
        <p:txBody>
          <a:bodyPr rtlCol="0"/>
          <a:lstStyle>
            <a:lvl1pPr>
              <a:defRPr/>
            </a:lvl1pPr>
          </a:lstStyle>
          <a:p>
            <a:fld id="{89EB017E-6E18-4299-A7AE-5F37FC07DD65}" type="datetime1">
              <a:rPr lang="pl-PL" smtClean="0"/>
              <a:pPr/>
              <a:t>2021-04-24</a:t>
            </a:fld>
            <a:endParaRPr lang="pl-PL" dirty="0"/>
          </a:p>
        </p:txBody>
      </p:sp>
      <p:sp>
        <p:nvSpPr>
          <p:cNvPr id="9" name="Numer slajdu — symbol zastępczy 8"/>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10" name="Łącznik prosty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defRPr>
                <a:solidFill>
                  <a:schemeClr val="accent1">
                    <a:lumMod val="50000"/>
                  </a:schemeClr>
                </a:solidFill>
              </a:defRPr>
            </a:lvl1pPr>
          </a:lstStyle>
          <a:p>
            <a:pPr rtl="0"/>
            <a:r>
              <a:rPr lang="pl-PL" noProof="0" smtClean="0"/>
              <a:t>Kliknij, aby edytować styl</a:t>
            </a:r>
            <a:endParaRPr lang="pl-PL" noProof="0" dirty="0"/>
          </a:p>
        </p:txBody>
      </p:sp>
      <p:sp>
        <p:nvSpPr>
          <p:cNvPr id="4" name="Stopka — symbol zastępczy 3"/>
          <p:cNvSpPr>
            <a:spLocks noGrp="1"/>
          </p:cNvSpPr>
          <p:nvPr>
            <p:ph type="ftr" sz="quarter" idx="11"/>
          </p:nvPr>
        </p:nvSpPr>
        <p:spPr/>
        <p:txBody>
          <a:bodyPr rtlCol="0"/>
          <a:lstStyle/>
          <a:p>
            <a:pPr rtl="0"/>
            <a:r>
              <a:rPr lang="pl-PL" noProof="0" dirty="0" smtClean="0"/>
              <a:t>Dodaj stopkę</a:t>
            </a:r>
            <a:endParaRPr lang="pl-PL" noProof="0" dirty="0"/>
          </a:p>
        </p:txBody>
      </p:sp>
      <p:sp>
        <p:nvSpPr>
          <p:cNvPr id="3" name="Data — symbol zastępczy 2"/>
          <p:cNvSpPr>
            <a:spLocks noGrp="1"/>
          </p:cNvSpPr>
          <p:nvPr>
            <p:ph type="dt" sz="half" idx="10"/>
          </p:nvPr>
        </p:nvSpPr>
        <p:spPr/>
        <p:txBody>
          <a:bodyPr rtlCol="0"/>
          <a:lstStyle>
            <a:lvl1pPr>
              <a:defRPr/>
            </a:lvl1pPr>
          </a:lstStyle>
          <a:p>
            <a:fld id="{E42588B3-5AD2-4007-81F4-6F155BF6413B}" type="datetime1">
              <a:rPr lang="pl-PL" smtClean="0"/>
              <a:pPr/>
              <a:t>2021-04-24</a:t>
            </a:fld>
            <a:endParaRPr lang="pl-PL" dirty="0"/>
          </a:p>
        </p:txBody>
      </p:sp>
      <p:sp>
        <p:nvSpPr>
          <p:cNvPr id="5" name="Numer slajdu — symbol zastępczy 4"/>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6" name="Łącznik prosty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3" name="Stopka — symbol zastępczy 2"/>
          <p:cNvSpPr>
            <a:spLocks noGrp="1"/>
          </p:cNvSpPr>
          <p:nvPr>
            <p:ph type="ftr" sz="quarter" idx="11"/>
          </p:nvPr>
        </p:nvSpPr>
        <p:spPr/>
        <p:txBody>
          <a:bodyPr rtlCol="0"/>
          <a:lstStyle/>
          <a:p>
            <a:pPr rtl="0"/>
            <a:r>
              <a:rPr lang="pl-PL" noProof="0" dirty="0" smtClean="0"/>
              <a:t>Dodaj stopkę</a:t>
            </a:r>
            <a:endParaRPr lang="pl-PL" noProof="0" dirty="0"/>
          </a:p>
        </p:txBody>
      </p:sp>
      <p:sp>
        <p:nvSpPr>
          <p:cNvPr id="2" name="Data — symbol zastępczy 1"/>
          <p:cNvSpPr>
            <a:spLocks noGrp="1"/>
          </p:cNvSpPr>
          <p:nvPr>
            <p:ph type="dt" sz="half" idx="10"/>
          </p:nvPr>
        </p:nvSpPr>
        <p:spPr/>
        <p:txBody>
          <a:bodyPr rtlCol="0"/>
          <a:lstStyle>
            <a:lvl1pPr>
              <a:defRPr/>
            </a:lvl1pPr>
          </a:lstStyle>
          <a:p>
            <a:fld id="{00AF0EF8-C71D-4B00-AA93-750DAF52FACC}" type="datetime1">
              <a:rPr lang="pl-PL" smtClean="0"/>
              <a:pPr/>
              <a:t>2021-04-24</a:t>
            </a:fld>
            <a:endParaRPr lang="pl-PL" dirty="0"/>
          </a:p>
        </p:txBody>
      </p:sp>
      <p:sp>
        <p:nvSpPr>
          <p:cNvPr id="4" name="Numer slajdu — symbol zastępczy 3"/>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22413" y="685800"/>
            <a:ext cx="4114800" cy="1925637"/>
          </a:xfrm>
        </p:spPr>
        <p:txBody>
          <a:bodyPr rtlCol="0" anchor="b">
            <a:noAutofit/>
          </a:bodyPr>
          <a:lstStyle>
            <a:lvl1pPr algn="l">
              <a:lnSpc>
                <a:spcPct val="80000"/>
              </a:lnSpc>
              <a:defRPr sz="4000" b="0">
                <a:solidFill>
                  <a:schemeClr val="accent1">
                    <a:lumMod val="50000"/>
                  </a:schemeClr>
                </a:solidFill>
              </a:defRPr>
            </a:lvl1pPr>
          </a:lstStyle>
          <a:p>
            <a:pPr rtl="0"/>
            <a:r>
              <a:rPr lang="pl-PL" noProof="0" smtClean="0"/>
              <a:t>Kliknij, aby edytować styl</a:t>
            </a:r>
            <a:endParaRPr lang="pl-PL" noProof="0" dirty="0"/>
          </a:p>
        </p:txBody>
      </p:sp>
      <p:sp>
        <p:nvSpPr>
          <p:cNvPr id="3" name="Zawartość — symbol zastępczy 2"/>
          <p:cNvSpPr>
            <a:spLocks noGrp="1"/>
          </p:cNvSpPr>
          <p:nvPr>
            <p:ph idx="1"/>
          </p:nvPr>
        </p:nvSpPr>
        <p:spPr>
          <a:xfrm>
            <a:off x="6094414" y="685800"/>
            <a:ext cx="5257799" cy="54864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pl-PL" noProof="0" smtClean="0"/>
              <a:t>Kliknij, aby edytować style wzorca tekstu</a:t>
            </a:r>
          </a:p>
          <a:p>
            <a:pPr lvl="1" rtl="0"/>
            <a:r>
              <a:rPr lang="pl-PL" noProof="0" smtClean="0"/>
              <a:t>Drugi poziom</a:t>
            </a:r>
          </a:p>
          <a:p>
            <a:pPr lvl="2" rtl="0"/>
            <a:r>
              <a:rPr lang="pl-PL" noProof="0" smtClean="0"/>
              <a:t>Trzeci poziom</a:t>
            </a:r>
          </a:p>
          <a:p>
            <a:pPr lvl="3" rtl="0"/>
            <a:r>
              <a:rPr lang="pl-PL" noProof="0" smtClean="0"/>
              <a:t>Czwarty poziom</a:t>
            </a:r>
          </a:p>
          <a:p>
            <a:pPr lvl="4" rtl="0"/>
            <a:r>
              <a:rPr lang="pl-PL" noProof="0" smtClean="0"/>
              <a:t>Piąty poziom</a:t>
            </a:r>
            <a:endParaRPr lang="pl-PL" noProof="0" dirty="0"/>
          </a:p>
        </p:txBody>
      </p:sp>
      <p:sp>
        <p:nvSpPr>
          <p:cNvPr id="4" name="Tekst — symbol zastępczy 3"/>
          <p:cNvSpPr>
            <a:spLocks noGrp="1"/>
          </p:cNvSpPr>
          <p:nvPr>
            <p:ph type="body" sz="half" idx="2"/>
          </p:nvPr>
        </p:nvSpPr>
        <p:spPr>
          <a:xfrm>
            <a:off x="1522413" y="2895599"/>
            <a:ext cx="4114800" cy="1752601"/>
          </a:xfrm>
        </p:spPr>
        <p:txBody>
          <a:bodyPr rtlCol="0">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smtClean="0"/>
              <a:t>Kliknij, aby edytować style wzorca tekstu</a:t>
            </a:r>
          </a:p>
        </p:txBody>
      </p:sp>
      <p:sp>
        <p:nvSpPr>
          <p:cNvPr id="6" name="Stopka — symbol zastępczy 5"/>
          <p:cNvSpPr>
            <a:spLocks noGrp="1"/>
          </p:cNvSpPr>
          <p:nvPr>
            <p:ph type="ftr" sz="quarter" idx="11"/>
          </p:nvPr>
        </p:nvSpPr>
        <p:spPr/>
        <p:txBody>
          <a:bodyPr rtlCol="0"/>
          <a:lstStyle/>
          <a:p>
            <a:pPr rtl="0"/>
            <a:r>
              <a:rPr lang="pl-PL" noProof="0" dirty="0" smtClean="0"/>
              <a:t>Dodaj stopkę</a:t>
            </a:r>
            <a:endParaRPr lang="pl-PL" noProof="0" dirty="0"/>
          </a:p>
        </p:txBody>
      </p:sp>
      <p:sp>
        <p:nvSpPr>
          <p:cNvPr id="5" name="Data — symbol zastępczy 4"/>
          <p:cNvSpPr>
            <a:spLocks noGrp="1"/>
          </p:cNvSpPr>
          <p:nvPr>
            <p:ph type="dt" sz="half" idx="10"/>
          </p:nvPr>
        </p:nvSpPr>
        <p:spPr/>
        <p:txBody>
          <a:bodyPr rtlCol="0"/>
          <a:lstStyle>
            <a:lvl1pPr>
              <a:defRPr/>
            </a:lvl1pPr>
          </a:lstStyle>
          <a:p>
            <a:fld id="{10563359-EDAE-4F20-896B-9F6038C68D62}" type="datetime1">
              <a:rPr lang="pl-PL" smtClean="0"/>
              <a:pPr/>
              <a:t>2021-04-24</a:t>
            </a:fld>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noProof="0" smtClean="0"/>
              <a:t>‹#›</a:t>
            </a:fld>
            <a:endParaRPr lang="pl-PL" noProof="0" dirty="0"/>
          </a:p>
        </p:txBody>
      </p:sp>
      <p:cxnSp>
        <p:nvCxnSpPr>
          <p:cNvPr id="8" name="Łącznik prosty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522413" y="685800"/>
            <a:ext cx="4114800" cy="1925638"/>
          </a:xfrm>
        </p:spPr>
        <p:txBody>
          <a:bodyPr rtlCol="0" anchor="b">
            <a:normAutofit/>
          </a:bodyPr>
          <a:lstStyle>
            <a:lvl1pPr algn="l">
              <a:lnSpc>
                <a:spcPct val="80000"/>
              </a:lnSpc>
              <a:defRPr sz="4000" b="0" i="0" baseline="0">
                <a:solidFill>
                  <a:schemeClr val="accent1">
                    <a:lumMod val="50000"/>
                  </a:schemeClr>
                </a:solidFill>
              </a:defRPr>
            </a:lvl1pPr>
          </a:lstStyle>
          <a:p>
            <a:pPr rtl="0"/>
            <a:r>
              <a:rPr lang="pl-PL" noProof="0" smtClean="0"/>
              <a:t>Kliknij, aby edytować styl</a:t>
            </a:r>
            <a:endParaRPr lang="pl-PL" noProof="0" dirty="0"/>
          </a:p>
        </p:txBody>
      </p:sp>
      <p:sp>
        <p:nvSpPr>
          <p:cNvPr id="3" name="Obraz — symbol zastępczy 2" descr="Pusty symbol zastępczy pozwalający dodać obraz. Kliknij symbol zastępczy i wybierz obraz, który chcesz dodać"/>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l-PL" noProof="0" smtClean="0"/>
              <a:t>Kliknij ikonę, aby dodać obraz</a:t>
            </a:r>
            <a:endParaRPr lang="pl-PL" noProof="0" dirty="0"/>
          </a:p>
        </p:txBody>
      </p:sp>
      <p:sp>
        <p:nvSpPr>
          <p:cNvPr id="4" name="Tekst — symbol zastępczy 3"/>
          <p:cNvSpPr>
            <a:spLocks noGrp="1"/>
          </p:cNvSpPr>
          <p:nvPr>
            <p:ph type="body" sz="half" idx="2"/>
          </p:nvPr>
        </p:nvSpPr>
        <p:spPr>
          <a:xfrm>
            <a:off x="1522413" y="2895599"/>
            <a:ext cx="4114800" cy="1752601"/>
          </a:xfrm>
        </p:spPr>
        <p:txBody>
          <a:bodyPr rtlCol="0">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l-PL" noProof="0" smtClean="0"/>
              <a:t>Kliknij, aby edytować style wzorca tekstu</a:t>
            </a:r>
          </a:p>
        </p:txBody>
      </p:sp>
      <p:cxnSp>
        <p:nvCxnSpPr>
          <p:cNvPr id="10" name="Łącznik prosty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pPr rtl="0"/>
            <a:r>
              <a:rPr lang="pl-PL" noProof="0" dirty="0" smtClean="0"/>
              <a:t>Kliknij, aby edytować styl wzorca tytułu</a:t>
            </a:r>
            <a:endParaRPr lang="pl-PL" noProof="0" dirty="0"/>
          </a:p>
        </p:txBody>
      </p:sp>
      <p:sp>
        <p:nvSpPr>
          <p:cNvPr id="3" name="Tekst — symbol zastępczy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rtl="0"/>
            <a:r>
              <a:rPr lang="pl-PL" noProof="0" dirty="0" smtClean="0"/>
              <a:t>Edytuj style wzorca tekstu</a:t>
            </a:r>
          </a:p>
          <a:p>
            <a:pPr lvl="1" rtl="0"/>
            <a:r>
              <a:rPr lang="pl-PL" noProof="0" dirty="0" smtClean="0"/>
              <a:t>Drugi poziom</a:t>
            </a:r>
          </a:p>
          <a:p>
            <a:pPr lvl="2" rtl="0"/>
            <a:r>
              <a:rPr lang="pl-PL" noProof="0" dirty="0" smtClean="0"/>
              <a:t>Trzeci poziom</a:t>
            </a:r>
          </a:p>
          <a:p>
            <a:pPr lvl="3" rtl="0"/>
            <a:r>
              <a:rPr lang="pl-PL" noProof="0" dirty="0" smtClean="0"/>
              <a:t>Czwarty poziom</a:t>
            </a:r>
          </a:p>
          <a:p>
            <a:pPr lvl="4" rtl="0"/>
            <a:r>
              <a:rPr lang="pl-PL" noProof="0" dirty="0" smtClean="0"/>
              <a:t>Piąty poziom</a:t>
            </a:r>
            <a:endParaRPr lang="pl-PL" noProof="0" dirty="0"/>
          </a:p>
        </p:txBody>
      </p:sp>
      <p:sp>
        <p:nvSpPr>
          <p:cNvPr id="5" name="Stopka — symbol zastępczy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pPr rtl="0"/>
            <a:r>
              <a:rPr lang="pl-PL" noProof="0" dirty="0" smtClean="0"/>
              <a:t>Dodaj stopkę</a:t>
            </a:r>
            <a:endParaRPr lang="pl-PL" noProof="0" dirty="0"/>
          </a:p>
        </p:txBody>
      </p:sp>
      <p:sp>
        <p:nvSpPr>
          <p:cNvPr id="4" name="Data — symbol zastępczy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88BA2A1F-8E13-4E7D-9306-A547B391D35D}" type="datetime1">
              <a:rPr lang="pl-PL" smtClean="0"/>
              <a:pPr/>
              <a:t>2021-04-24</a:t>
            </a:fld>
            <a:endParaRPr lang="pl-PL" dirty="0"/>
          </a:p>
        </p:txBody>
      </p:sp>
      <p:sp>
        <p:nvSpPr>
          <p:cNvPr id="6" name="Numer slajdu — symbol zastępczy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pPr rtl="0"/>
            <a:fld id="{2A013F82-EE5E-44EE-A61D-E31C6657F26F}" type="slidenum">
              <a:rPr lang="pl-PL" noProof="0" smtClean="0"/>
              <a:pPr/>
              <a:t>‹#›</a:t>
            </a:fld>
            <a:endParaRPr lang="pl-PL" noProof="0" dirty="0"/>
          </a:p>
        </p:txBody>
      </p:sp>
      <p:pic>
        <p:nvPicPr>
          <p:cNvPr id="9" name="Obraz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Prostokąt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l-PL" noProof="0" dirty="0"/>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413892" y="188640"/>
            <a:ext cx="5945188" cy="2097360"/>
          </a:xfrm>
        </p:spPr>
        <p:txBody>
          <a:bodyPr rtlCol="0">
            <a:normAutofit/>
          </a:bodyPr>
          <a:lstStyle/>
          <a:p>
            <a:pPr algn="ctr" rtl="0"/>
            <a:r>
              <a:rPr lang="pl-PL" sz="5400" dirty="0" smtClean="0"/>
              <a:t>Bankowość</a:t>
            </a:r>
            <a:r>
              <a:rPr lang="pl-PL" sz="5400" smtClean="0"/>
              <a:t/>
            </a:r>
            <a:br>
              <a:rPr lang="pl-PL" sz="5400" smtClean="0"/>
            </a:br>
            <a:r>
              <a:rPr lang="pl-PL" sz="5400" dirty="0" err="1"/>
              <a:t>Ć</a:t>
            </a:r>
            <a:r>
              <a:rPr lang="pl-PL" sz="5400" smtClean="0"/>
              <a:t>wiczenia </a:t>
            </a:r>
            <a:r>
              <a:rPr lang="pl-PL" sz="5400" dirty="0" smtClean="0"/>
              <a:t>4</a:t>
            </a:r>
            <a:endParaRPr lang="pl-PL" sz="2700" dirty="0"/>
          </a:p>
        </p:txBody>
      </p:sp>
      <p:sp>
        <p:nvSpPr>
          <p:cNvPr id="3" name="Podtytuł 2"/>
          <p:cNvSpPr>
            <a:spLocks noGrp="1"/>
          </p:cNvSpPr>
          <p:nvPr>
            <p:ph type="subTitle" idx="1"/>
          </p:nvPr>
        </p:nvSpPr>
        <p:spPr>
          <a:xfrm>
            <a:off x="1500932" y="2924944"/>
            <a:ext cx="6177656" cy="2736304"/>
          </a:xfrm>
        </p:spPr>
        <p:txBody>
          <a:bodyPr rtlCol="0"/>
          <a:lstStyle/>
          <a:p>
            <a:pPr algn="ctr"/>
            <a:r>
              <a:rPr lang="pl-PL" sz="6000" dirty="0" smtClean="0"/>
              <a:t>Bankowość elektroniczna</a:t>
            </a:r>
          </a:p>
          <a:p>
            <a:pPr algn="ctr"/>
            <a:endParaRPr lang="pl-PL" sz="3600" dirty="0"/>
          </a:p>
          <a:p>
            <a:pPr algn="ctr"/>
            <a:endParaRPr lang="pl-PL" sz="3600" dirty="0" smtClean="0"/>
          </a:p>
          <a:p>
            <a:pPr algn="ctr"/>
            <a:endParaRPr lang="pl-PL" sz="3600" dirty="0" smtClean="0"/>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69876" y="188640"/>
            <a:ext cx="9829799" cy="6552728"/>
          </a:xfrm>
        </p:spPr>
        <p:txBody>
          <a:bodyPr>
            <a:normAutofit/>
          </a:bodyPr>
          <a:lstStyle/>
          <a:p>
            <a:pPr marL="0" indent="0">
              <a:buNone/>
            </a:pPr>
            <a:r>
              <a:rPr lang="pl-PL" b="1" dirty="0" smtClean="0"/>
              <a:t>4. Bankowość mobilna (mobile banking)</a:t>
            </a:r>
          </a:p>
          <a:p>
            <a:pPr marL="0" indent="0">
              <a:buNone/>
            </a:pPr>
            <a:r>
              <a:rPr lang="pl-PL" dirty="0" smtClean="0"/>
              <a:t>Ze wszystkich kanałów elektronicznej obsługi klienta bankowość mobilna w największym stopniu reprezentuje korzyści jakimi wyróżniają się elektroniczne kanały dystrybucji, nie ma tu znaczenia czas zlecania dyspozycji i miejsce pobytu klienta. Poza tym wykorzystanie telefonu komórkowego do kontaktu z bankiem oznacza posługiwanie się najbardziej mobilnym urządzeniem do wymiany informacji.</a:t>
            </a:r>
          </a:p>
          <a:p>
            <a:pPr marL="0" indent="0">
              <a:buNone/>
            </a:pPr>
            <a:r>
              <a:rPr lang="pl-PL" b="1" dirty="0" smtClean="0"/>
              <a:t>4.a. SMS banking </a:t>
            </a:r>
            <a:r>
              <a:rPr lang="pl-PL" dirty="0" smtClean="0"/>
              <a:t>– oznacza wykorzystanie krótkich informacji tekstowych zarówno w formie otrzymywania przez klienta powiadomień z banku – </a:t>
            </a:r>
            <a:r>
              <a:rPr lang="pl-PL" b="1" dirty="0" smtClean="0"/>
              <a:t>opcja </a:t>
            </a:r>
            <a:r>
              <a:rPr lang="pl-PL" b="1" i="1" dirty="0" err="1" smtClean="0"/>
              <a:t>push</a:t>
            </a:r>
            <a:r>
              <a:rPr lang="pl-PL" b="1" i="1" dirty="0" smtClean="0"/>
              <a:t> - </a:t>
            </a:r>
            <a:r>
              <a:rPr lang="pl-PL" dirty="0" smtClean="0"/>
              <a:t>np. informacje o wykonaniu lub nie zlecenia, wpłynięciu środków na rachunek, dokonaniu spłaty kredytu, przypomnienie o terminie spłaty raty kredytowej, powiadomienie o autoryzacji transakcji kartą debetową lub kredytową, oraz </a:t>
            </a:r>
            <a:r>
              <a:rPr lang="pl-PL" dirty="0"/>
              <a:t>samodzielne zlecanie przez klienta określonych operacji</a:t>
            </a:r>
            <a:r>
              <a:rPr lang="pl-PL" dirty="0" smtClean="0"/>
              <a:t>– </a:t>
            </a:r>
            <a:r>
              <a:rPr lang="pl-PL" b="1" dirty="0" smtClean="0"/>
              <a:t>opcja </a:t>
            </a:r>
            <a:r>
              <a:rPr lang="pl-PL" b="1" i="1" dirty="0" err="1" smtClean="0"/>
              <a:t>pull</a:t>
            </a:r>
            <a:r>
              <a:rPr lang="pl-PL" b="1" i="1" dirty="0"/>
              <a:t> </a:t>
            </a:r>
            <a:r>
              <a:rPr lang="pl-PL" b="1" i="1" dirty="0" smtClean="0"/>
              <a:t>– </a:t>
            </a:r>
            <a:r>
              <a:rPr lang="pl-PL" dirty="0" smtClean="0"/>
              <a:t>np. klient ma możliwość zlecenia dyspozycji poprzez wysłanie krótkiej wiadomości tekstowej do banku.</a:t>
            </a:r>
            <a:endParaRPr lang="pl-PL" b="1" i="1" dirty="0"/>
          </a:p>
        </p:txBody>
      </p:sp>
    </p:spTree>
    <p:extLst>
      <p:ext uri="{BB962C8B-B14F-4D97-AF65-F5344CB8AC3E}">
        <p14:creationId xmlns:p14="http://schemas.microsoft.com/office/powerpoint/2010/main" val="25641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97868" y="116632"/>
            <a:ext cx="10801200" cy="6624736"/>
          </a:xfrm>
        </p:spPr>
        <p:txBody>
          <a:bodyPr>
            <a:normAutofit fontScale="92500" lnSpcReduction="20000"/>
          </a:bodyPr>
          <a:lstStyle/>
          <a:p>
            <a:pPr marL="0" indent="0">
              <a:buNone/>
            </a:pPr>
            <a:r>
              <a:rPr lang="pl-PL" b="1" dirty="0" smtClean="0"/>
              <a:t>4.b. WAP w usługach bankowych</a:t>
            </a:r>
          </a:p>
          <a:p>
            <a:pPr marL="0" indent="0">
              <a:buNone/>
            </a:pPr>
            <a:r>
              <a:rPr lang="pl-PL" dirty="0" smtClean="0"/>
              <a:t>W bankowości elektronicznej WAP (</a:t>
            </a:r>
            <a:r>
              <a:rPr lang="pl-PL" i="1" dirty="0" smtClean="0"/>
              <a:t>Wireless Application </a:t>
            </a:r>
            <a:r>
              <a:rPr lang="pl-PL" i="1" dirty="0" err="1" smtClean="0"/>
              <a:t>Protocol</a:t>
            </a:r>
            <a:r>
              <a:rPr lang="pl-PL" i="1" dirty="0" smtClean="0"/>
              <a:t> – </a:t>
            </a:r>
            <a:r>
              <a:rPr lang="pl-PL" dirty="0" smtClean="0"/>
              <a:t>Protokół Aplikacji Bezprzewodowych) umożliwia dostęp do rachunków bankowych poprzez przystosowanie tej technologii do telefonu komórkowego. Dzięki WAP klient może nawigować pomiędzy uproszczonymi stronami internetowymi i zlecać operacje aktywne (realizacja przelewów, spłata kredytów) oraz pasywne (informacja o usługach, notowania walut, lokalizacja bankomatów np. w pobliżu). Wykorzystanie technologii GSM lub GPRS – bardziej bezpieczne.</a:t>
            </a:r>
          </a:p>
          <a:p>
            <a:pPr marL="0" indent="0">
              <a:buNone/>
            </a:pPr>
            <a:r>
              <a:rPr lang="pl-PL" b="1" dirty="0" smtClean="0"/>
              <a:t>4.c. Systemy Sim </a:t>
            </a:r>
            <a:r>
              <a:rPr lang="pl-PL" b="1" dirty="0" err="1" smtClean="0"/>
              <a:t>Tool</a:t>
            </a:r>
            <a:r>
              <a:rPr lang="pl-PL" b="1" dirty="0" smtClean="0"/>
              <a:t> Kit</a:t>
            </a:r>
          </a:p>
          <a:p>
            <a:pPr marL="0" indent="0">
              <a:buNone/>
            </a:pPr>
            <a:r>
              <a:rPr lang="pl-PL" dirty="0" smtClean="0"/>
              <a:t>Funkcjonalność tego systemu opiera się na zainstalowaniu na karcie SIM telefonu komórkowego specjalnie przygotowanej aplikacji bankowej przesyłanej drogą bezprzewodową.(np. Sklep Play) Aplikacja umożliwia łatwe przeglądanie danych w telefonie komórkowym i bezpośrednio składanie zleceń bankowych na rachunkach posiadacza telefonu. W wielu bankach obecnie dostępne opcje w karcie SIM umożliwiają transfer środków przy znajomości jedynie numeru telefonu odbiorcy. Dostęp do aplikacji bankowej w menu telefonu komórkowego można uzyskać tylko po wpisaniu poufnego kodu PIN, a przy wysyłaniu zleceń do banku konieczne jest powtórne uwierzytelnienie dodatkowym PIN-em – różnie w różnych bankach. (tu nauka kroczy za </a:t>
            </a:r>
            <a:r>
              <a:rPr lang="pl-PL" dirty="0" err="1" smtClean="0"/>
              <a:t>bankwością</a:t>
            </a:r>
            <a:r>
              <a:rPr lang="pl-PL" dirty="0" smtClean="0"/>
              <a:t>) Nowe </a:t>
            </a:r>
            <a:r>
              <a:rPr lang="pl-PL" dirty="0"/>
              <a:t>usługi: blokowanie konta, blokowanie karty, blokowanie i zastrzeganie dokumentów jak paszport czy dowód osobisty, zmiana hasła, ustalenie limitu wypłat  dziennych, tygodniowych, miesięcznych, jednorazowe transakcje, profil zaufany, operacje możliwe do wykonywania na smartfonie, przekazywanie pieniędzy na telefon </a:t>
            </a:r>
            <a:r>
              <a:rPr lang="pl-PL" dirty="0" smtClean="0"/>
              <a:t>i oddawanie itp.</a:t>
            </a:r>
            <a:endParaRPr lang="pl-PL" dirty="0"/>
          </a:p>
        </p:txBody>
      </p:sp>
    </p:spTree>
    <p:extLst>
      <p:ext uri="{BB962C8B-B14F-4D97-AF65-F5344CB8AC3E}">
        <p14:creationId xmlns:p14="http://schemas.microsoft.com/office/powerpoint/2010/main" val="143990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13893" y="44624"/>
            <a:ext cx="10585176" cy="6696744"/>
          </a:xfrm>
        </p:spPr>
        <p:txBody>
          <a:bodyPr>
            <a:normAutofit/>
          </a:bodyPr>
          <a:lstStyle/>
          <a:p>
            <a:pPr marL="0" indent="0">
              <a:buNone/>
            </a:pPr>
            <a:r>
              <a:rPr lang="pl-PL" b="1" dirty="0"/>
              <a:t>5. Instrumenty płatności bezgotówkowych</a:t>
            </a:r>
          </a:p>
          <a:p>
            <a:pPr marL="0" indent="0">
              <a:buNone/>
            </a:pPr>
            <a:r>
              <a:rPr lang="pl-PL" dirty="0" smtClean="0"/>
              <a:t>Wyróżnić można 4 rodzaje instrumentów płatności bezgotówkowych:</a:t>
            </a:r>
          </a:p>
          <a:p>
            <a:pPr marL="457200" indent="-457200">
              <a:buAutoNum type="arabicParenR"/>
            </a:pPr>
            <a:r>
              <a:rPr lang="pl-PL" dirty="0" smtClean="0"/>
              <a:t>Przelewy bankowe</a:t>
            </a:r>
          </a:p>
          <a:p>
            <a:pPr marL="457200" indent="-457200">
              <a:buAutoNum type="arabicParenR"/>
            </a:pPr>
            <a:r>
              <a:rPr lang="pl-PL" dirty="0" smtClean="0"/>
              <a:t>Polecenia zapłaty</a:t>
            </a:r>
          </a:p>
          <a:p>
            <a:pPr marL="457200" indent="-457200">
              <a:buAutoNum type="arabicParenR"/>
            </a:pPr>
            <a:r>
              <a:rPr lang="pl-PL" dirty="0" smtClean="0"/>
              <a:t>Czeki</a:t>
            </a:r>
          </a:p>
          <a:p>
            <a:pPr marL="457200" indent="-457200">
              <a:buAutoNum type="arabicParenR"/>
            </a:pPr>
            <a:r>
              <a:rPr lang="pl-PL" dirty="0" smtClean="0"/>
              <a:t>Elektroniczne instrumenty płatnicze</a:t>
            </a:r>
          </a:p>
          <a:p>
            <a:pPr marL="0" indent="0">
              <a:buNone/>
            </a:pPr>
            <a:r>
              <a:rPr lang="pl-PL" dirty="0" smtClean="0"/>
              <a:t>Ad.1) Przelewem bankowym jest -  złożona przez klienta dyspozycja obciążenia jego rachunku określoną kwotą pieniężną na rzecz określonego beneficjenta. Przelewy: - stałe , cykliczne</a:t>
            </a:r>
          </a:p>
          <a:p>
            <a:pPr marL="0" indent="0">
              <a:buNone/>
            </a:pPr>
            <a:r>
              <a:rPr lang="pl-PL" dirty="0"/>
              <a:t> </a:t>
            </a:r>
            <a:r>
              <a:rPr lang="pl-PL" dirty="0" smtClean="0"/>
              <a:t>                    - zdefiniowane</a:t>
            </a:r>
          </a:p>
          <a:p>
            <a:pPr marL="0" indent="0">
              <a:buNone/>
            </a:pPr>
            <a:r>
              <a:rPr lang="pl-PL" dirty="0"/>
              <a:t> </a:t>
            </a:r>
            <a:r>
              <a:rPr lang="pl-PL" dirty="0" smtClean="0"/>
              <a:t>                    - wewnętrzne</a:t>
            </a:r>
          </a:p>
          <a:p>
            <a:pPr marL="0" indent="0">
              <a:buNone/>
            </a:pPr>
            <a:r>
              <a:rPr lang="pl-PL" dirty="0"/>
              <a:t> </a:t>
            </a:r>
            <a:r>
              <a:rPr lang="pl-PL" dirty="0" smtClean="0"/>
              <a:t>                    - zagraniczne</a:t>
            </a:r>
          </a:p>
          <a:p>
            <a:pPr marL="0" indent="0">
              <a:buNone/>
            </a:pPr>
            <a:endParaRPr lang="pl-PL" dirty="0" smtClean="0"/>
          </a:p>
          <a:p>
            <a:pPr marL="0" indent="0">
              <a:buNone/>
            </a:pPr>
            <a:endParaRPr lang="pl-PL" dirty="0"/>
          </a:p>
        </p:txBody>
      </p:sp>
    </p:spTree>
    <p:extLst>
      <p:ext uri="{BB962C8B-B14F-4D97-AF65-F5344CB8AC3E}">
        <p14:creationId xmlns:p14="http://schemas.microsoft.com/office/powerpoint/2010/main" val="5280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845940" y="332655"/>
            <a:ext cx="10044607" cy="6147657"/>
          </a:xfrm>
        </p:spPr>
        <p:txBody>
          <a:bodyPr>
            <a:normAutofit fontScale="62500" lnSpcReduction="20000"/>
          </a:bodyPr>
          <a:lstStyle/>
          <a:p>
            <a:pPr marL="0" indent="0">
              <a:buNone/>
            </a:pPr>
            <a:r>
              <a:rPr lang="pl-PL" dirty="0" smtClean="0"/>
              <a:t>Ad.2) W poleceniu zapłaty (</a:t>
            </a:r>
            <a:r>
              <a:rPr lang="pl-PL" dirty="0" err="1" smtClean="0"/>
              <a:t>direct</a:t>
            </a:r>
            <a:r>
              <a:rPr lang="pl-PL" dirty="0" smtClean="0"/>
              <a:t> debit) stroną inicjującą obciążenie rachunku jest podmiot  zewnętrzny np. operator telekomunikacyjny, operator tv kablowej, dostawca gazu, energii elektrycznej itp., który został wcześniej upoważniony przez posiadacza rachunku do samodzielnego pobierania środków z tytułu dostarczonych towarów lub usług. W bankowości i była też i w wielu bankach jeszcze jest usługa – zlecenie stałe.</a:t>
            </a:r>
          </a:p>
          <a:p>
            <a:pPr marL="0" indent="0">
              <a:buNone/>
            </a:pPr>
            <a:r>
              <a:rPr lang="pl-PL" dirty="0" smtClean="0"/>
              <a:t>Ad.3) Obsługa czeków rozrachunkowych</a:t>
            </a:r>
          </a:p>
          <a:p>
            <a:pPr marL="0" indent="0">
              <a:buNone/>
            </a:pPr>
            <a:r>
              <a:rPr lang="pl-PL" dirty="0" smtClean="0"/>
              <a:t>Ad.4) Dwa główne rodzaje elektronicznych instrumentów płatniczych:</a:t>
            </a:r>
          </a:p>
          <a:p>
            <a:pPr marL="457200" indent="-457200">
              <a:buFont typeface="Arial" pitchFamily="34" charset="0"/>
              <a:buAutoNum type="alphaUcParenR"/>
            </a:pPr>
            <a:r>
              <a:rPr lang="pl-PL" b="1" dirty="0" smtClean="0"/>
              <a:t>Karty płatnicze </a:t>
            </a:r>
            <a:r>
              <a:rPr lang="pl-PL" dirty="0" smtClean="0"/>
              <a:t>– karta płatnicza identyfikuje wydawcę i upoważnionego posiadacza, uprawnia do wypłaty gotówki i zapłaty bezgotówkowej. W przypadku karty wydanej przez bank lub instytucję ustawowo upoważnioną do udzielenia kredytu – także do wypłaty gotówki i zapłaty z wykorzystaniem kredytu. Wypłata gotówki z bankomatu jednofunkcyjnego CD – </a:t>
            </a:r>
            <a:r>
              <a:rPr lang="pl-PL" i="1" dirty="0" err="1" smtClean="0"/>
              <a:t>cash</a:t>
            </a:r>
            <a:r>
              <a:rPr lang="pl-PL" i="1" dirty="0" smtClean="0"/>
              <a:t> </a:t>
            </a:r>
            <a:r>
              <a:rPr lang="pl-PL" i="1" dirty="0" err="1" smtClean="0"/>
              <a:t>dispencer</a:t>
            </a:r>
            <a:r>
              <a:rPr lang="pl-PL" i="1" dirty="0" smtClean="0"/>
              <a:t> , </a:t>
            </a:r>
            <a:r>
              <a:rPr lang="pl-PL" dirty="0" smtClean="0"/>
              <a:t>bankomatu wielofunkcyjnego ATM – Automatic Teller Machine, płatności bezgotówkowe w terminalach EFT-POS </a:t>
            </a:r>
            <a:r>
              <a:rPr lang="pl-PL" i="1" dirty="0" err="1" smtClean="0"/>
              <a:t>Electronic</a:t>
            </a:r>
            <a:r>
              <a:rPr lang="pl-PL" i="1" dirty="0" smtClean="0"/>
              <a:t> </a:t>
            </a:r>
            <a:r>
              <a:rPr lang="pl-PL" i="1" dirty="0" err="1" smtClean="0"/>
              <a:t>Founds</a:t>
            </a:r>
            <a:r>
              <a:rPr lang="pl-PL" i="1" dirty="0" smtClean="0"/>
              <a:t> Transfer </a:t>
            </a:r>
            <a:r>
              <a:rPr lang="pl-PL" i="1" dirty="0" err="1" smtClean="0"/>
              <a:t>trough</a:t>
            </a:r>
            <a:r>
              <a:rPr lang="pl-PL" i="1" dirty="0" smtClean="0"/>
              <a:t> Point Of Sales </a:t>
            </a:r>
            <a:r>
              <a:rPr lang="pl-PL" dirty="0" smtClean="0"/>
              <a:t>u akceptantów, także z wykorzystaniem kredytu konsumpcyjnego tzw. usługa </a:t>
            </a:r>
            <a:r>
              <a:rPr lang="pl-PL" i="1" dirty="0" err="1" smtClean="0"/>
              <a:t>cash</a:t>
            </a:r>
            <a:r>
              <a:rPr lang="pl-PL" i="1" dirty="0" smtClean="0"/>
              <a:t> </a:t>
            </a:r>
            <a:r>
              <a:rPr lang="pl-PL" i="1" dirty="0" err="1" smtClean="0"/>
              <a:t>back</a:t>
            </a:r>
            <a:r>
              <a:rPr lang="pl-PL" i="1" dirty="0" smtClean="0"/>
              <a:t> </a:t>
            </a:r>
            <a:r>
              <a:rPr lang="pl-PL" dirty="0" smtClean="0"/>
              <a:t>do kwoty 200 PLN. Kartą może posługiwać się nie tylko posiadacz ale także użytkownik, który dokonuje płatności we własnym imieniu ale transakcja obciąża rachunek posiadacza rachunku np. MOTOKARTA. Zapytanie autoryzacyjne kierowane jest do wystawcy kart np. VISA, </a:t>
            </a:r>
            <a:r>
              <a:rPr lang="pl-PL" dirty="0"/>
              <a:t>M</a:t>
            </a:r>
            <a:r>
              <a:rPr lang="pl-PL" dirty="0" smtClean="0"/>
              <a:t>aster Card, </a:t>
            </a:r>
            <a:r>
              <a:rPr lang="pl-PL" dirty="0" err="1" smtClean="0"/>
              <a:t>Dinners</a:t>
            </a:r>
            <a:r>
              <a:rPr lang="pl-PL" dirty="0" smtClean="0"/>
              <a:t> Club, American Express, JCB (już ponad 40 mln kart). W przypadku pozytywnej odpowiedzi autoryzacyjnej  - i tym samym zablokowania na rachunku klienta środków odpowiadających kwocie transakcji (użycie PIN-u) lub sprawdzenia zgodności podpisu na dokumencie sprzedażowym </a:t>
            </a:r>
            <a:r>
              <a:rPr lang="pl-PL" dirty="0"/>
              <a:t>(</a:t>
            </a:r>
            <a:r>
              <a:rPr lang="pl-PL" dirty="0" smtClean="0"/>
              <a:t>slip)z podpisem umieszczonym na rewersie karty płatniczej, transakcja jest zakończona dla posiadacza karty.</a:t>
            </a:r>
          </a:p>
          <a:p>
            <a:pPr marL="0" indent="0">
              <a:buNone/>
            </a:pPr>
            <a:r>
              <a:rPr lang="pl-PL" dirty="0" smtClean="0"/>
              <a:t>W obrocie jest wiele rodzajów kart płatniczych:</a:t>
            </a:r>
          </a:p>
          <a:p>
            <a:pPr marL="0" indent="0">
              <a:buNone/>
            </a:pPr>
            <a:r>
              <a:rPr lang="pl-PL" b="1" dirty="0" smtClean="0"/>
              <a:t>I.  Ze względu na sposób rozliczania transakcji wyróżnia się karty:</a:t>
            </a:r>
          </a:p>
          <a:p>
            <a:pPr>
              <a:buFontTx/>
              <a:buChar char="-"/>
            </a:pPr>
            <a:r>
              <a:rPr lang="pl-PL" dirty="0" smtClean="0"/>
              <a:t>debetowe;</a:t>
            </a:r>
          </a:p>
          <a:p>
            <a:pPr>
              <a:buFontTx/>
              <a:buChar char="-"/>
            </a:pPr>
            <a:r>
              <a:rPr lang="pl-PL" dirty="0"/>
              <a:t>k</a:t>
            </a:r>
            <a:r>
              <a:rPr lang="pl-PL" dirty="0" smtClean="0"/>
              <a:t>redytowe;</a:t>
            </a:r>
          </a:p>
          <a:p>
            <a:pPr>
              <a:buFontTx/>
              <a:buChar char="-"/>
            </a:pPr>
            <a:r>
              <a:rPr lang="pl-PL" dirty="0" smtClean="0"/>
              <a:t> obciążeniowe</a:t>
            </a:r>
          </a:p>
        </p:txBody>
      </p:sp>
    </p:spTree>
    <p:extLst>
      <p:ext uri="{BB962C8B-B14F-4D97-AF65-F5344CB8AC3E}">
        <p14:creationId xmlns:p14="http://schemas.microsoft.com/office/powerpoint/2010/main" val="237113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41884" y="116632"/>
            <a:ext cx="10585176" cy="6624736"/>
          </a:xfrm>
        </p:spPr>
        <p:txBody>
          <a:bodyPr/>
          <a:lstStyle/>
          <a:p>
            <a:pPr>
              <a:buFontTx/>
              <a:buChar char="-"/>
            </a:pPr>
            <a:r>
              <a:rPr lang="pl-PL" dirty="0" smtClean="0"/>
              <a:t>przedpłacone.</a:t>
            </a:r>
          </a:p>
          <a:p>
            <a:pPr marL="0" indent="0">
              <a:buNone/>
            </a:pPr>
            <a:r>
              <a:rPr lang="pl-PL" b="1" dirty="0" smtClean="0"/>
              <a:t>II. Ze względu na liczbę stron biorących udział w rozliczeniu transakcji wyróżniamy karty:</a:t>
            </a:r>
          </a:p>
          <a:p>
            <a:pPr>
              <a:buFontTx/>
              <a:buChar char="-"/>
            </a:pPr>
            <a:r>
              <a:rPr lang="pl-PL" dirty="0" smtClean="0"/>
              <a:t>Dwustronne – akceptowane jedynie przez wydawcę np. domy handlowe;</a:t>
            </a:r>
          </a:p>
          <a:p>
            <a:pPr>
              <a:buFontTx/>
              <a:buChar char="-"/>
            </a:pPr>
            <a:r>
              <a:rPr lang="pl-PL" dirty="0" smtClean="0"/>
              <a:t>Trójstronne - porozumienie wydawcy i akceptantów;</a:t>
            </a:r>
          </a:p>
          <a:p>
            <a:pPr>
              <a:buFontTx/>
              <a:buChar char="-"/>
            </a:pPr>
            <a:r>
              <a:rPr lang="pl-PL" dirty="0" smtClean="0"/>
              <a:t>Czterostronne – porozumienie wydawcy, akceptanta, organizacji kart płatniczych;</a:t>
            </a:r>
          </a:p>
          <a:p>
            <a:pPr marL="0" indent="0">
              <a:buNone/>
            </a:pPr>
            <a:r>
              <a:rPr lang="pl-PL" b="1" dirty="0" smtClean="0"/>
              <a:t>III. Ze względu na osobę posiadacza wyróżnia się karty:</a:t>
            </a:r>
          </a:p>
          <a:p>
            <a:pPr>
              <a:buFontTx/>
              <a:buChar char="-"/>
            </a:pPr>
            <a:r>
              <a:rPr lang="pl-PL" dirty="0" smtClean="0"/>
              <a:t>Podstawowe – wydane posiadaczowi;</a:t>
            </a:r>
          </a:p>
          <a:p>
            <a:pPr>
              <a:buFontTx/>
              <a:buChar char="-"/>
            </a:pPr>
            <a:r>
              <a:rPr lang="pl-PL" dirty="0" smtClean="0"/>
              <a:t>Dodatkowe – wydane użytkownikowi za zgodą posiadacza;</a:t>
            </a:r>
          </a:p>
          <a:p>
            <a:pPr>
              <a:buFontTx/>
              <a:buChar char="-"/>
            </a:pPr>
            <a:r>
              <a:rPr lang="pl-PL" dirty="0" smtClean="0"/>
              <a:t>Firmowe (</a:t>
            </a:r>
            <a:r>
              <a:rPr lang="pl-PL" i="1" dirty="0" smtClean="0"/>
              <a:t>business </a:t>
            </a:r>
            <a:r>
              <a:rPr lang="pl-PL" i="1" dirty="0" err="1" smtClean="0"/>
              <a:t>cards</a:t>
            </a:r>
            <a:r>
              <a:rPr lang="pl-PL" dirty="0" smtClean="0"/>
              <a:t>) – wydane podmiotom prawnym lub przedsiębiorstwom (koszty delegacji, wydatków reprezentacyjnych, pewnych rodzajów zakupów)</a:t>
            </a:r>
          </a:p>
          <a:p>
            <a:pPr>
              <a:buFontTx/>
              <a:buChar char="-"/>
            </a:pPr>
            <a:endParaRPr lang="pl-PL" dirty="0" smtClean="0"/>
          </a:p>
          <a:p>
            <a:pPr>
              <a:buFontTx/>
              <a:buChar char="-"/>
            </a:pPr>
            <a:endParaRPr lang="pl-PL" dirty="0" smtClean="0"/>
          </a:p>
          <a:p>
            <a:pPr>
              <a:buFontTx/>
              <a:buChar char="-"/>
            </a:pPr>
            <a:endParaRPr lang="pl-PL" dirty="0"/>
          </a:p>
        </p:txBody>
      </p:sp>
    </p:spTree>
    <p:extLst>
      <p:ext uri="{BB962C8B-B14F-4D97-AF65-F5344CB8AC3E}">
        <p14:creationId xmlns:p14="http://schemas.microsoft.com/office/powerpoint/2010/main" val="339172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97868" y="116632"/>
            <a:ext cx="10729192" cy="6480720"/>
          </a:xfrm>
        </p:spPr>
        <p:txBody>
          <a:bodyPr>
            <a:normAutofit fontScale="92500" lnSpcReduction="10000"/>
          </a:bodyPr>
          <a:lstStyle/>
          <a:p>
            <a:pPr marL="0" indent="0">
              <a:buNone/>
            </a:pPr>
            <a:r>
              <a:rPr lang="pl-PL" b="1" dirty="0" smtClean="0"/>
              <a:t>IV. Ze względu na budowę karty płatniczej wyróżnia się karty:</a:t>
            </a:r>
          </a:p>
          <a:p>
            <a:pPr>
              <a:buFontTx/>
              <a:buChar char="-"/>
            </a:pPr>
            <a:r>
              <a:rPr lang="pl-PL" dirty="0" err="1" smtClean="0"/>
              <a:t>Emobosowane</a:t>
            </a:r>
            <a:r>
              <a:rPr lang="pl-PL" dirty="0" smtClean="0"/>
              <a:t> – z tłoczonymi danymi osobowymi, nr karty, datą ważności na awersie, karty tłoczone z możliwością zastosowania </a:t>
            </a:r>
            <a:r>
              <a:rPr lang="pl-PL" dirty="0" err="1" smtClean="0"/>
              <a:t>imprintera</a:t>
            </a:r>
            <a:r>
              <a:rPr lang="pl-PL" dirty="0" smtClean="0"/>
              <a:t> (maglownica);</a:t>
            </a:r>
          </a:p>
          <a:p>
            <a:pPr>
              <a:buFontTx/>
              <a:buChar char="-"/>
            </a:pPr>
            <a:r>
              <a:rPr lang="pl-PL" dirty="0" smtClean="0"/>
              <a:t>Magnetyczne – głównym nośnikiem informacji jest trójścieżkowy pasek magnetyczny z danymi: nr karty, rodzaj, data ważności, dane bankowe; ale możliwość kopiowania paska bez wiedzy posiadacza;</a:t>
            </a:r>
          </a:p>
          <a:p>
            <a:pPr>
              <a:buFontTx/>
              <a:buChar char="-"/>
            </a:pPr>
            <a:r>
              <a:rPr lang="pl-PL" dirty="0" smtClean="0"/>
              <a:t>Z mikroprocesorem – karty z układem scalonym i pamięcią nielotną o różnej pojemności do przechowywania wielu aplikacji bankowych, bardzo małe możliwości kopiowania, uwierzytelnianie kodem PIN, mikroprocesor- </a:t>
            </a:r>
            <a:r>
              <a:rPr lang="pl-PL" b="1" dirty="0"/>
              <a:t>EMV</a:t>
            </a:r>
            <a:r>
              <a:rPr lang="pl-PL" dirty="0"/>
              <a:t> jest standardem dla kart elektronicznych wykorzystywanych w systemach płatności bezgotówkowej. Nazwa EMV pochodzi od nazw organizacji, które stworzyły pierwotnie tą specyfikację (Europay, </a:t>
            </a:r>
            <a:r>
              <a:rPr lang="pl-PL" dirty="0" err="1"/>
              <a:t>MasterCard</a:t>
            </a:r>
            <a:r>
              <a:rPr lang="pl-PL" dirty="0"/>
              <a:t>, Visa). Pierwsza wersja </a:t>
            </a:r>
            <a:r>
              <a:rPr lang="pl-PL" dirty="0" smtClean="0"/>
              <a:t>inteligentnych kart </a:t>
            </a:r>
            <a:r>
              <a:rPr lang="pl-PL" dirty="0"/>
              <a:t>w 1996 </a:t>
            </a:r>
            <a:r>
              <a:rPr lang="pl-PL" dirty="0" smtClean="0"/>
              <a:t>roku;</a:t>
            </a:r>
          </a:p>
          <a:p>
            <a:pPr>
              <a:buFontTx/>
              <a:buChar char="-"/>
            </a:pPr>
            <a:r>
              <a:rPr lang="pl-PL" dirty="0" smtClean="0"/>
              <a:t>Hybrydowe – nośnikiem do autoryzacji jest pasek magnetyczny i mikroprocesor(jakie państwa);</a:t>
            </a:r>
          </a:p>
          <a:p>
            <a:pPr>
              <a:buFontTx/>
              <a:buChar char="-"/>
            </a:pPr>
            <a:r>
              <a:rPr lang="pl-PL" dirty="0" err="1" smtClean="0"/>
              <a:t>Wirualne</a:t>
            </a:r>
            <a:r>
              <a:rPr lang="pl-PL" dirty="0" smtClean="0"/>
              <a:t> – karty zazwyczaj nie posiadają materialnej postaci, płatności są realizowane ze środków zgromadzonych na specjalnym koncie, do autoryzacji wystarczają dane osobowe posiadacza, nr karty, data ważności i 3-cyfrowy kod CVV2</a:t>
            </a:r>
            <a:r>
              <a:rPr lang="pl-PL" i="1" dirty="0"/>
              <a:t>Card </a:t>
            </a:r>
            <a:r>
              <a:rPr lang="pl-PL" i="1" dirty="0" err="1"/>
              <a:t>Verification</a:t>
            </a:r>
            <a:r>
              <a:rPr lang="pl-PL" i="1" dirty="0"/>
              <a:t> Value 2</a:t>
            </a:r>
            <a:r>
              <a:rPr lang="pl-PL" dirty="0" smtClean="0"/>
              <a:t>  (master Card) lub CVC2 </a:t>
            </a:r>
            <a:r>
              <a:rPr lang="pl-PL" i="1" dirty="0"/>
              <a:t>Card </a:t>
            </a:r>
            <a:r>
              <a:rPr lang="pl-PL" i="1" dirty="0" err="1"/>
              <a:t>Verification</a:t>
            </a:r>
            <a:r>
              <a:rPr lang="pl-PL" i="1" dirty="0"/>
              <a:t> </a:t>
            </a:r>
            <a:r>
              <a:rPr lang="pl-PL" i="1" dirty="0" err="1"/>
              <a:t>Code</a:t>
            </a:r>
            <a:r>
              <a:rPr lang="pl-PL" i="1" dirty="0"/>
              <a:t> 2 </a:t>
            </a:r>
            <a:r>
              <a:rPr lang="pl-PL" dirty="0" smtClean="0"/>
              <a:t>(VISA).</a:t>
            </a:r>
            <a:endParaRPr lang="pl-PL" dirty="0"/>
          </a:p>
        </p:txBody>
      </p:sp>
    </p:spTree>
    <p:extLst>
      <p:ext uri="{BB962C8B-B14F-4D97-AF65-F5344CB8AC3E}">
        <p14:creationId xmlns:p14="http://schemas.microsoft.com/office/powerpoint/2010/main" val="368212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413893" y="260648"/>
            <a:ext cx="10585176" cy="6264696"/>
          </a:xfrm>
        </p:spPr>
        <p:txBody>
          <a:bodyPr>
            <a:normAutofit/>
          </a:bodyPr>
          <a:lstStyle/>
          <a:p>
            <a:pPr marL="0" indent="0">
              <a:buNone/>
            </a:pPr>
            <a:r>
              <a:rPr lang="pl-PL" b="1" dirty="0" smtClean="0"/>
              <a:t>V.  Ze względu na zakres wykorzystania wyróżnia się karty:</a:t>
            </a:r>
          </a:p>
          <a:p>
            <a:pPr>
              <a:buFontTx/>
              <a:buChar char="-"/>
            </a:pPr>
            <a:r>
              <a:rPr lang="pl-PL" dirty="0" smtClean="0"/>
              <a:t>Zwykłe – bez żadnych dodatkowych korzyści rabatowych i przywilejów lojalnościowych;</a:t>
            </a:r>
          </a:p>
          <a:p>
            <a:pPr>
              <a:buFontTx/>
              <a:buChar char="-"/>
            </a:pPr>
            <a:r>
              <a:rPr lang="pl-PL" dirty="0" smtClean="0"/>
              <a:t>Złote i platynowe – o rozbudowanych parametrach usług finansowych np. bardzo wysoki limit kredytowy, pakiet polis ubezpieczeniowych i niefinansowych np. usługi </a:t>
            </a:r>
            <a:r>
              <a:rPr lang="pl-PL" i="1" dirty="0" smtClean="0"/>
              <a:t>concierge </a:t>
            </a:r>
            <a:r>
              <a:rPr lang="pl-PL" dirty="0" smtClean="0"/>
              <a:t>( rezerwacja hotelu, biletu lotniczego, pomoc medyczna, miejsca na lotniskach) wysokie dochody, prestiż:</a:t>
            </a:r>
          </a:p>
          <a:p>
            <a:pPr>
              <a:buFontTx/>
              <a:buChar char="-"/>
            </a:pPr>
            <a:r>
              <a:rPr lang="pl-PL" dirty="0" smtClean="0"/>
              <a:t>Co-</a:t>
            </a:r>
            <a:r>
              <a:rPr lang="pl-PL" dirty="0" err="1" smtClean="0"/>
              <a:t>brandet</a:t>
            </a:r>
            <a:r>
              <a:rPr lang="pl-PL" dirty="0" smtClean="0"/>
              <a:t> (partnerskie) – emitowane w wyniku porozumienia banków i podmiotów komercyjnych, posiadacz może uzyskiwać dodatkowe korzyści finansowe (upusty cenowe) lub produktowym (zamiana punktów na dobra  lub usługi np. PEKAO VISA SHELL (szelka)– za punkty na otrzymać różne produkty ze stacji paliw nie tylko </a:t>
            </a:r>
            <a:r>
              <a:rPr lang="pl-PL" dirty="0" err="1" smtClean="0"/>
              <a:t>motroryzacyjne</a:t>
            </a:r>
            <a:r>
              <a:rPr lang="pl-PL" dirty="0" smtClean="0"/>
              <a:t>, </a:t>
            </a:r>
            <a:r>
              <a:rPr lang="pl-PL" dirty="0"/>
              <a:t>M</a:t>
            </a:r>
            <a:r>
              <a:rPr lang="pl-PL" dirty="0" smtClean="0"/>
              <a:t>iles &amp;</a:t>
            </a:r>
            <a:r>
              <a:rPr lang="pl-PL" dirty="0" err="1" smtClean="0"/>
              <a:t>More</a:t>
            </a:r>
            <a:r>
              <a:rPr lang="pl-PL" dirty="0" smtClean="0"/>
              <a:t>);</a:t>
            </a:r>
          </a:p>
          <a:p>
            <a:pPr>
              <a:buFontTx/>
              <a:buChar char="-"/>
            </a:pPr>
            <a:r>
              <a:rPr lang="pl-PL" dirty="0" err="1" smtClean="0"/>
              <a:t>Charity</a:t>
            </a:r>
            <a:r>
              <a:rPr lang="pl-PL" dirty="0" smtClean="0"/>
              <a:t> – oferujące posiadaczowi uczestnictwo w wybranych akcjach charytatywnych</a:t>
            </a:r>
          </a:p>
          <a:p>
            <a:pPr marL="0" indent="0">
              <a:buNone/>
            </a:pPr>
            <a:endParaRPr lang="pl-PL" dirty="0"/>
          </a:p>
        </p:txBody>
      </p:sp>
    </p:spTree>
    <p:extLst>
      <p:ext uri="{BB962C8B-B14F-4D97-AF65-F5344CB8AC3E}">
        <p14:creationId xmlns:p14="http://schemas.microsoft.com/office/powerpoint/2010/main" val="2392194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41884" y="116632"/>
            <a:ext cx="10729192" cy="6552728"/>
          </a:xfrm>
        </p:spPr>
        <p:txBody>
          <a:bodyPr>
            <a:normAutofit fontScale="77500" lnSpcReduction="20000"/>
          </a:bodyPr>
          <a:lstStyle/>
          <a:p>
            <a:pPr marL="0" indent="0">
              <a:buNone/>
            </a:pPr>
            <a:r>
              <a:rPr lang="pl-PL" b="1" dirty="0" smtClean="0"/>
              <a:t>B. Instrumenty pieniądza elektronicznego</a:t>
            </a:r>
          </a:p>
          <a:p>
            <a:pPr marL="0" indent="0">
              <a:buNone/>
            </a:pPr>
            <a:r>
              <a:rPr lang="pl-PL" dirty="0" smtClean="0"/>
              <a:t>Pieniądz elektroniczny został </a:t>
            </a:r>
            <a:r>
              <a:rPr lang="pl-PL" dirty="0" err="1" smtClean="0"/>
              <a:t>określonyw</a:t>
            </a:r>
            <a:r>
              <a:rPr lang="pl-PL" dirty="0" smtClean="0"/>
              <a:t> w Polsce (Ustawa Prawo Bankowe 29.08.1997) jako </a:t>
            </a:r>
            <a:r>
              <a:rPr lang="pl-PL" b="1" dirty="0" smtClean="0"/>
              <a:t>wartość pieniężna </a:t>
            </a:r>
            <a:r>
              <a:rPr lang="pl-PL" dirty="0" smtClean="0"/>
              <a:t>stanowiąca elektroniczny odpowiednik znaków pieniężnych, która spełnia łącznie następujące warunki:</a:t>
            </a:r>
          </a:p>
          <a:p>
            <a:pPr>
              <a:buFontTx/>
              <a:buChar char="-"/>
            </a:pPr>
            <a:r>
              <a:rPr lang="pl-PL" dirty="0" smtClean="0"/>
              <a:t>Jest przechowywana na elektronicznych nośnikach informacji;</a:t>
            </a:r>
          </a:p>
          <a:p>
            <a:pPr>
              <a:buFontTx/>
              <a:buChar char="-"/>
            </a:pPr>
            <a:r>
              <a:rPr lang="pl-PL" dirty="0" smtClean="0"/>
              <a:t>Jest dawana do dyspozycji na podstawie umowy w zamian za środki pieniężne o nominalnej wartości nie mniejszej niż ta wartość  (</a:t>
            </a:r>
            <a:r>
              <a:rPr lang="pl-PL" dirty="0" err="1" smtClean="0"/>
              <a:t>BitCoin</a:t>
            </a:r>
            <a:r>
              <a:rPr lang="pl-PL" dirty="0" smtClean="0"/>
              <a:t> hasło do systemu);</a:t>
            </a:r>
          </a:p>
          <a:p>
            <a:pPr>
              <a:buFontTx/>
              <a:buChar char="-"/>
            </a:pPr>
            <a:r>
              <a:rPr lang="pl-PL" dirty="0" smtClean="0"/>
              <a:t>Jest przyjmowana jako środek płatniczy przez przedsiębiorców innych niż wydający ją do dyspozycji;</a:t>
            </a:r>
          </a:p>
          <a:p>
            <a:pPr>
              <a:buFontTx/>
              <a:buChar char="-"/>
            </a:pPr>
            <a:r>
              <a:rPr lang="pl-PL" dirty="0" smtClean="0"/>
              <a:t>Na żądanie jest wymieniania przez wydawcę na środki pieniężne (materialne: monety banknoty i niematerialne: zapisy na rachunkach itp.);</a:t>
            </a:r>
          </a:p>
          <a:p>
            <a:pPr>
              <a:buFontTx/>
              <a:buChar char="-"/>
            </a:pPr>
            <a:r>
              <a:rPr lang="pl-PL" dirty="0" smtClean="0"/>
              <a:t>Jest wyrażona w środkach pieniężnych.</a:t>
            </a:r>
          </a:p>
          <a:p>
            <a:pPr marL="0" indent="0">
              <a:buNone/>
            </a:pPr>
            <a:r>
              <a:rPr lang="pl-PL" dirty="0" smtClean="0"/>
              <a:t>Wymagane uczestnictwo trzech podmiotów: wydawców, posiadaczy i akceptantów.</a:t>
            </a:r>
          </a:p>
          <a:p>
            <a:pPr marL="0" indent="0">
              <a:buNone/>
            </a:pPr>
            <a:r>
              <a:rPr lang="pl-PL" dirty="0" smtClean="0"/>
              <a:t>W Polsce i UE system pieniądza elektronicznego oparto na modelu instrumentów przedpłaconych (</a:t>
            </a:r>
            <a:r>
              <a:rPr lang="pl-PL" i="1" dirty="0" err="1" smtClean="0"/>
              <a:t>pay</a:t>
            </a:r>
            <a:r>
              <a:rPr lang="pl-PL" i="1" dirty="0" smtClean="0"/>
              <a:t> </a:t>
            </a:r>
            <a:r>
              <a:rPr lang="pl-PL" i="1" dirty="0" err="1" smtClean="0"/>
              <a:t>before</a:t>
            </a:r>
            <a:r>
              <a:rPr lang="pl-PL" dirty="0" smtClean="0"/>
              <a:t>). Pieniądz elektroniczny funkcjonuje w oparciu o środki pieniężne uprzednio wpłacone przez  posiadacza urządzenia  elektronicznego. Brak konieczności kosztownego i </a:t>
            </a:r>
            <a:r>
              <a:rPr lang="pl-PL" dirty="0" err="1" smtClean="0"/>
              <a:t>czasochłnnego</a:t>
            </a:r>
            <a:r>
              <a:rPr lang="pl-PL" dirty="0" smtClean="0"/>
              <a:t> systemu autoryzacji. Nie ma potrzeby obciążania akceptantów prowizją – </a:t>
            </a:r>
            <a:r>
              <a:rPr lang="pl-PL" i="1" dirty="0" err="1" smtClean="0"/>
              <a:t>interchange</a:t>
            </a:r>
            <a:r>
              <a:rPr lang="pl-PL" i="1" dirty="0" smtClean="0"/>
              <a:t> </a:t>
            </a:r>
            <a:r>
              <a:rPr lang="pl-PL" i="1" dirty="0" err="1" smtClean="0"/>
              <a:t>fee</a:t>
            </a:r>
            <a:r>
              <a:rPr lang="pl-PL" i="1" dirty="0" smtClean="0"/>
              <a:t>. </a:t>
            </a:r>
            <a:r>
              <a:rPr lang="pl-PL" dirty="0" smtClean="0"/>
              <a:t>Dokonywanie płatności bez konieczności rejestracji w systemach transakcyjnych miejsca i czasu transakcji. Anonimowość zapłaty za pomocą pieniądza elektronicznego upodabnia do płatności gotówkowych </a:t>
            </a:r>
            <a:r>
              <a:rPr lang="pl-PL" i="1" dirty="0" err="1" smtClean="0"/>
              <a:t>cashe</a:t>
            </a:r>
            <a:r>
              <a:rPr lang="pl-PL" i="1" dirty="0" smtClean="0"/>
              <a:t>-m </a:t>
            </a:r>
            <a:r>
              <a:rPr lang="pl-PL" dirty="0" smtClean="0"/>
              <a:t>z możliwością dokonywania także niewielkich płatności np. od 1 gr do 10 zł. Nie ma możliwości zastrzeżenia w przypadku utraty karty mikroprocesorowej (jak zgubienie pieniędzy).</a:t>
            </a:r>
            <a:endParaRPr lang="pl-PL" i="1" dirty="0" smtClean="0"/>
          </a:p>
          <a:p>
            <a:pPr marL="0" indent="0">
              <a:buNone/>
            </a:pPr>
            <a:endParaRPr lang="pl-PL" dirty="0" smtClean="0"/>
          </a:p>
          <a:p>
            <a:pPr>
              <a:buFontTx/>
              <a:buChar char="-"/>
            </a:pPr>
            <a:endParaRPr lang="pl-PL" dirty="0"/>
          </a:p>
        </p:txBody>
      </p:sp>
    </p:spTree>
    <p:extLst>
      <p:ext uri="{BB962C8B-B14F-4D97-AF65-F5344CB8AC3E}">
        <p14:creationId xmlns:p14="http://schemas.microsoft.com/office/powerpoint/2010/main" val="236879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41885" y="188640"/>
            <a:ext cx="10585176" cy="6264696"/>
          </a:xfrm>
        </p:spPr>
        <p:txBody>
          <a:bodyPr>
            <a:normAutofit fontScale="77500" lnSpcReduction="20000"/>
          </a:bodyPr>
          <a:lstStyle/>
          <a:p>
            <a:pPr marL="0" indent="0">
              <a:buNone/>
            </a:pPr>
            <a:r>
              <a:rPr lang="pl-PL" dirty="0" smtClean="0"/>
              <a:t>Wg EBC pieniądz elektroniczny może być szeroko stosowany do dokonywania płatności na rzecz podmiotów innych niż emitent bez konieczności </a:t>
            </a:r>
            <a:r>
              <a:rPr lang="pl-PL" dirty="0" err="1" smtClean="0"/>
              <a:t>angżowania</a:t>
            </a:r>
            <a:r>
              <a:rPr lang="pl-PL" dirty="0" smtClean="0"/>
              <a:t> w transakcji rachunków bankowych. Instrument pieniądza elektronicznego ma charakter przedpłacony i funkcjonuje na okaziciela. </a:t>
            </a:r>
          </a:p>
          <a:p>
            <a:pPr marL="0" indent="0">
              <a:buNone/>
            </a:pPr>
            <a:r>
              <a:rPr lang="pl-PL" dirty="0" smtClean="0"/>
              <a:t>Bank Rozrachunków Międzynarodowych wskazuje na dwie formy przechowywania pieniądza elektronicznego:</a:t>
            </a:r>
          </a:p>
          <a:p>
            <a:pPr marL="457200" indent="-457200">
              <a:buAutoNum type="arabicPeriod"/>
            </a:pPr>
            <a:r>
              <a:rPr lang="pl-PL" dirty="0" smtClean="0"/>
              <a:t>Opłaconej karty mikroprocesorowej  tzw. elektroniczna portmonetka, nośnikiem pieniądza jest pamięć nielotna mikroprocesora  zainstalowanego na plastikowej karcie  - pieniądz </a:t>
            </a:r>
            <a:r>
              <a:rPr lang="pl-PL" dirty="0" err="1" smtClean="0"/>
              <a:t>hardware’owy</a:t>
            </a:r>
            <a:r>
              <a:rPr lang="pl-PL" dirty="0" smtClean="0"/>
              <a:t>;</a:t>
            </a:r>
          </a:p>
          <a:p>
            <a:pPr marL="457200" indent="-457200">
              <a:buAutoNum type="arabicPeriod"/>
            </a:pPr>
            <a:r>
              <a:rPr lang="pl-PL" dirty="0" smtClean="0"/>
              <a:t>Opracowanego programu komputerowego zainstalowanego na PC użytkownika tzw</a:t>
            </a:r>
            <a:r>
              <a:rPr lang="pl-PL" dirty="0"/>
              <a:t>.</a:t>
            </a:r>
            <a:r>
              <a:rPr lang="pl-PL" dirty="0" smtClean="0"/>
              <a:t> </a:t>
            </a:r>
            <a:r>
              <a:rPr lang="pl-PL" dirty="0"/>
              <a:t>p</a:t>
            </a:r>
            <a:r>
              <a:rPr lang="pl-PL" dirty="0" smtClean="0"/>
              <a:t>ieniądz sieciowy, fizycznym nośnikiem pieniądza elektronicznego w formie zbioru ciągu bitów jest dysk twardy komputera – pieniądz software’owy (pieniądz sieciowy w zasadzie nie przekroczył programu pilotażowego).</a:t>
            </a:r>
          </a:p>
          <a:p>
            <a:pPr marL="0" indent="0">
              <a:buNone/>
            </a:pPr>
            <a:r>
              <a:rPr lang="pl-PL" dirty="0" smtClean="0"/>
              <a:t>Przy płatnościach za pomocą elektronicznej portmonetki transakcja jest sfinalizowana natychmiast po dokonaniu płatności ( fizyczny przepływ wartości z kary mikroprocesorowej do terminala sprzedawcy). Akceptant nie musi czekać na uznanie rachunku kwotą transakcji w systemach rozliczeń wielostronnych pomiędzy wydawcami jak to ma miejsce w przypadku tradycyjnej płatności za pomocą bankowej karty płatniczej. Pieniądz przechowywany jest w terminalu sprzedawcy, który może przetransferować go na swój rachunek bankowy w trybie </a:t>
            </a:r>
            <a:r>
              <a:rPr lang="pl-PL" i="1" dirty="0" smtClean="0"/>
              <a:t>on-line </a:t>
            </a:r>
            <a:r>
              <a:rPr lang="pl-PL" dirty="0" smtClean="0"/>
              <a:t>za pomocą łączy internetowych lub </a:t>
            </a:r>
            <a:r>
              <a:rPr lang="pl-PL" i="1" dirty="0" smtClean="0"/>
              <a:t>off-</a:t>
            </a:r>
            <a:r>
              <a:rPr lang="pl-PL" i="1" dirty="0" err="1" smtClean="0"/>
              <a:t>line</a:t>
            </a:r>
            <a:r>
              <a:rPr lang="pl-PL" i="1" dirty="0" smtClean="0"/>
              <a:t> </a:t>
            </a:r>
            <a:r>
              <a:rPr lang="pl-PL" dirty="0" smtClean="0"/>
              <a:t>udając się z naładowana kartą zawierająca utarg dzienny do swojego banku. Transakcje zrealizowane za pomocą pieniądza </a:t>
            </a:r>
            <a:r>
              <a:rPr lang="pl-PL" dirty="0" err="1" smtClean="0"/>
              <a:t>hardware’owego</a:t>
            </a:r>
            <a:r>
              <a:rPr lang="pl-PL" dirty="0" smtClean="0"/>
              <a:t> są anonimowe, nie dochodzi do identyfikacji posiadacza </a:t>
            </a:r>
            <a:r>
              <a:rPr lang="pl-PL" dirty="0" err="1" smtClean="0"/>
              <a:t>eektronicznej</a:t>
            </a:r>
            <a:r>
              <a:rPr lang="pl-PL" dirty="0" smtClean="0"/>
              <a:t> portmonetki. Taką </a:t>
            </a:r>
            <a:r>
              <a:rPr lang="pl-PL" dirty="0" err="1" smtClean="0"/>
              <a:t>portmonentkę</a:t>
            </a:r>
            <a:r>
              <a:rPr lang="pl-PL" dirty="0" smtClean="0"/>
              <a:t> można doładować w specjalnych bankomatach (Finlandia, </a:t>
            </a:r>
            <a:r>
              <a:rPr lang="pl-PL" dirty="0"/>
              <a:t>F</a:t>
            </a:r>
            <a:r>
              <a:rPr lang="pl-PL" dirty="0" smtClean="0"/>
              <a:t>rancja) lub przelewem z rachunku bankowego (Niemcy). Przepływ pieniądza miedzy portmonetkami (Wielka Brytania). Karta mikroprocesorowa jest instrumentem wielofunkcyjnym np. na uczelniach, w komunikacji miejskiej itp.</a:t>
            </a:r>
            <a:endParaRPr lang="pl-PL" i="1" dirty="0"/>
          </a:p>
        </p:txBody>
      </p:sp>
    </p:spTree>
    <p:extLst>
      <p:ext uri="{BB962C8B-B14F-4D97-AF65-F5344CB8AC3E}">
        <p14:creationId xmlns:p14="http://schemas.microsoft.com/office/powerpoint/2010/main" val="173777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22413" y="116632"/>
            <a:ext cx="10116615" cy="6264696"/>
          </a:xfrm>
        </p:spPr>
        <p:txBody>
          <a:bodyPr/>
          <a:lstStyle/>
          <a:p>
            <a:pPr marL="0" indent="0">
              <a:buNone/>
            </a:pPr>
            <a:r>
              <a:rPr lang="pl-PL" b="1" dirty="0"/>
              <a:t>6. Telewizja </a:t>
            </a:r>
            <a:r>
              <a:rPr lang="pl-PL" b="1" dirty="0" smtClean="0"/>
              <a:t>interaktywna</a:t>
            </a:r>
            <a:endParaRPr lang="pl-PL" dirty="0"/>
          </a:p>
          <a:p>
            <a:pPr marL="0" indent="0">
              <a:buNone/>
            </a:pPr>
            <a:r>
              <a:rPr lang="pl-PL" dirty="0" smtClean="0"/>
              <a:t>W bankowości elektronicznej do kontaktu z klientem służą interaktywne odbiorniki TY cyfrowej współpracujące ze specjalnymi modułami zwierającymi dyski pamięci i umożliwiające dostęp do sieci Internet. Telewizja interaktywna wyposażona jest w specjalny konwertor i pilota co umożliwia dostęp do rachunku bankowego i realizację wielu usług pasywnych ( o saldzie i ostatnich operacjach) prostych usług aktywnych (zakładanie lokat, przelewy na </a:t>
            </a:r>
            <a:r>
              <a:rPr lang="pl-PL" dirty="0"/>
              <a:t>zdefiniowane rachunki odbiorców). Bank </a:t>
            </a:r>
            <a:r>
              <a:rPr lang="pl-PL" dirty="0" smtClean="0"/>
              <a:t>HSBC w </a:t>
            </a:r>
            <a:r>
              <a:rPr lang="pl-PL" dirty="0" err="1" smtClean="0"/>
              <a:t>W.Brytanii</a:t>
            </a:r>
            <a:r>
              <a:rPr lang="pl-PL" dirty="0" smtClean="0"/>
              <a:t> w 1999 r. w porozumieniu z platformą telewizji cyfrowej SKY TV zaoferował klientom szeroki zakres prostych usług finansowych przez odbiornik TV (nawigacja przez pilota). Usługa nie została upowszechniona. </a:t>
            </a:r>
          </a:p>
          <a:p>
            <a:pPr marL="0" indent="0">
              <a:buNone/>
            </a:pPr>
            <a:r>
              <a:rPr lang="pl-PL" dirty="0" smtClean="0"/>
              <a:t>W Polsce Invest Bank udostępnił wgląd w rachunek bankowy poprzez platformę cyfrową telewizji Polsat – usługa nie zyskała na popularności. </a:t>
            </a:r>
            <a:endParaRPr lang="pl-PL" dirty="0"/>
          </a:p>
        </p:txBody>
      </p:sp>
    </p:spTree>
    <p:extLst>
      <p:ext uri="{BB962C8B-B14F-4D97-AF65-F5344CB8AC3E}">
        <p14:creationId xmlns:p14="http://schemas.microsoft.com/office/powerpoint/2010/main" val="304556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522413" y="188640"/>
            <a:ext cx="9829799" cy="576064"/>
          </a:xfrm>
        </p:spPr>
        <p:txBody>
          <a:bodyPr rtlCol="0">
            <a:normAutofit fontScale="90000"/>
          </a:bodyPr>
          <a:lstStyle/>
          <a:p>
            <a:pPr algn="ctr" rtl="0"/>
            <a:r>
              <a:rPr lang="pl-PL" dirty="0" smtClean="0"/>
              <a:t>I. Istota bankowości elektronicznej</a:t>
            </a:r>
            <a:endParaRPr lang="pl-PL" dirty="0"/>
          </a:p>
        </p:txBody>
      </p:sp>
      <p:sp>
        <p:nvSpPr>
          <p:cNvPr id="14" name="Zawartość — symbol zastępczy 13"/>
          <p:cNvSpPr>
            <a:spLocks noGrp="1"/>
          </p:cNvSpPr>
          <p:nvPr>
            <p:ph idx="1"/>
          </p:nvPr>
        </p:nvSpPr>
        <p:spPr>
          <a:xfrm>
            <a:off x="1491865" y="836712"/>
            <a:ext cx="9829799" cy="5332313"/>
          </a:xfrm>
        </p:spPr>
        <p:txBody>
          <a:bodyPr rtlCol="0">
            <a:noAutofit/>
          </a:bodyPr>
          <a:lstStyle/>
          <a:p>
            <a:pPr marL="0" indent="0" rtl="0">
              <a:buNone/>
            </a:pPr>
            <a:r>
              <a:rPr lang="pl-PL" dirty="0" smtClean="0"/>
              <a:t>Specyfiką bankowości elektronicznej jest wykorzystanie nowoczesnych technologii teleinformatycznych w działalności współczesnych banków.</a:t>
            </a:r>
          </a:p>
          <a:p>
            <a:pPr marL="0" indent="0" rtl="0">
              <a:buNone/>
            </a:pPr>
            <a:r>
              <a:rPr lang="pl-PL" b="1" dirty="0" smtClean="0"/>
              <a:t>Bankowość elektroniczna sensu stricto </a:t>
            </a:r>
            <a:r>
              <a:rPr lang="pl-PL" dirty="0" smtClean="0"/>
              <a:t>oznacza zastępowanie tradycyjnego modelu obsługi klienta w placówce bankowej przez zdalne formy świadczenia usług i produktów bankowych.</a:t>
            </a:r>
          </a:p>
          <a:p>
            <a:pPr marL="0" indent="0" rtl="0">
              <a:buNone/>
            </a:pPr>
            <a:r>
              <a:rPr lang="pl-PL" b="1" dirty="0" smtClean="0"/>
              <a:t>Bankowość elektroniczna sensu largo </a:t>
            </a:r>
            <a:r>
              <a:rPr lang="pl-PL" dirty="0" smtClean="0"/>
              <a:t>oznacza wykorzystanie platformy teleinformatycznej nie tylko do obsługi klientów ale także do usprawnienia działalności operacyjnej struktur bankowych oraz wymiany informacji i wymiany danych z innymi bankami.</a:t>
            </a:r>
          </a:p>
          <a:p>
            <a:pPr marL="0" indent="0" rtl="0">
              <a:buNone/>
            </a:pPr>
            <a:r>
              <a:rPr lang="pl-PL" b="1" dirty="0" smtClean="0"/>
              <a:t>W definicji Komitetu Bazylejskiego </a:t>
            </a:r>
            <a:r>
              <a:rPr lang="pl-PL" dirty="0" smtClean="0"/>
              <a:t>pojęcie to wykorzystywane jest w kontekście zastosowania przez banki zdalnych form obsługi klientów w zakresie operacji </a:t>
            </a:r>
            <a:r>
              <a:rPr lang="pl-PL" dirty="0" smtClean="0">
                <a:solidFill>
                  <a:srgbClr val="0070C0"/>
                </a:solidFill>
              </a:rPr>
              <a:t>lokowania środków pieniężnych</a:t>
            </a:r>
            <a:r>
              <a:rPr lang="pl-PL" dirty="0" smtClean="0"/>
              <a:t>, </a:t>
            </a:r>
            <a:r>
              <a:rPr lang="pl-PL" dirty="0" smtClean="0">
                <a:solidFill>
                  <a:srgbClr val="0070C0"/>
                </a:solidFill>
              </a:rPr>
              <a:t>finansowania działalności, zarządzania saldem na rachunku bankowym, dokonywania rozliczeń pieniężnych, obrotu pieniądzem elektronicznym.</a:t>
            </a: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2413" y="116632"/>
            <a:ext cx="9829799" cy="720080"/>
          </a:xfrm>
        </p:spPr>
        <p:txBody>
          <a:bodyPr/>
          <a:lstStyle/>
          <a:p>
            <a:r>
              <a:rPr lang="pl-PL" dirty="0" smtClean="0"/>
              <a:t>4. Funkcjonowanie wirtualnych biur maklerskich</a:t>
            </a:r>
            <a:endParaRPr lang="pl-PL" dirty="0"/>
          </a:p>
        </p:txBody>
      </p:sp>
      <p:sp>
        <p:nvSpPr>
          <p:cNvPr id="3" name="Symbol zastępczy zawartości 2"/>
          <p:cNvSpPr>
            <a:spLocks noGrp="1"/>
          </p:cNvSpPr>
          <p:nvPr>
            <p:ph idx="1"/>
          </p:nvPr>
        </p:nvSpPr>
        <p:spPr>
          <a:xfrm>
            <a:off x="1522413" y="836712"/>
            <a:ext cx="10332639" cy="5760640"/>
          </a:xfrm>
        </p:spPr>
        <p:txBody>
          <a:bodyPr>
            <a:normAutofit fontScale="62500" lnSpcReduction="20000"/>
          </a:bodyPr>
          <a:lstStyle/>
          <a:p>
            <a:pPr marL="0" indent="0">
              <a:buNone/>
            </a:pPr>
            <a:r>
              <a:rPr lang="pl-PL" dirty="0" smtClean="0"/>
              <a:t>Wirtualne biura maklerskie świadczą szeroka gamę usług:</a:t>
            </a:r>
          </a:p>
          <a:p>
            <a:pPr marL="457200" indent="-457200">
              <a:buAutoNum type="arabicPeriod"/>
            </a:pPr>
            <a:r>
              <a:rPr lang="pl-PL" dirty="0" smtClean="0"/>
              <a:t>Dostęp do rachunku inwestycyjnego i dokonywanie transakcji on-line;</a:t>
            </a:r>
          </a:p>
          <a:p>
            <a:pPr marL="457200" indent="-457200">
              <a:buAutoNum type="arabicPeriod"/>
            </a:pPr>
            <a:r>
              <a:rPr lang="pl-PL" dirty="0" smtClean="0"/>
              <a:t>Zakup, konwersja i umarzanie jednostek uczestnictwa jednostek funduszy inwestycyjnych</a:t>
            </a:r>
          </a:p>
          <a:p>
            <a:pPr marL="457200" indent="-457200">
              <a:buAutoNum type="arabicPeriod"/>
            </a:pPr>
            <a:r>
              <a:rPr lang="pl-PL" dirty="0" smtClean="0"/>
              <a:t>Śledzenie on-line notowań wielu instrumentów: walut, akcji, obligacji, kontaktów terminowych, opcji, indeksów giełdowych krajowych i zagranicznych,</a:t>
            </a:r>
          </a:p>
          <a:p>
            <a:pPr marL="457200" indent="-457200">
              <a:buAutoNum type="arabicPeriod"/>
            </a:pPr>
            <a:r>
              <a:rPr lang="pl-PL" dirty="0" smtClean="0"/>
              <a:t>Inwestowanie z jednego rachunku na kilku różnych giełdach świata jednocześnie</a:t>
            </a:r>
          </a:p>
          <a:p>
            <a:pPr marL="457200" indent="-457200">
              <a:buAutoNum type="arabicPeriod"/>
            </a:pPr>
            <a:r>
              <a:rPr lang="pl-PL" dirty="0" smtClean="0"/>
              <a:t>Dostarczanie informacji finansowych, gospodarczych, analiz technicznych i fundamentalnych, komentarzy posesyjnych i komentarzy on-line, prognoz finansowych</a:t>
            </a:r>
          </a:p>
          <a:p>
            <a:pPr marL="457200" indent="-457200">
              <a:buAutoNum type="arabicPeriod"/>
            </a:pPr>
            <a:r>
              <a:rPr lang="pl-PL" dirty="0" smtClean="0"/>
              <a:t>Powiadamianie za pomocą SMS lub poczty elektronicznej o wydarzeniach na rynku i operacjach na rachunku</a:t>
            </a:r>
          </a:p>
          <a:p>
            <a:pPr marL="457200" indent="-457200">
              <a:buAutoNum type="arabicPeriod"/>
            </a:pPr>
            <a:r>
              <a:rPr lang="pl-PL" dirty="0" smtClean="0"/>
              <a:t>Składanie zleceń przez telefon</a:t>
            </a:r>
          </a:p>
          <a:p>
            <a:pPr marL="457200" indent="-457200">
              <a:buAutoNum type="arabicPeriod"/>
            </a:pPr>
            <a:r>
              <a:rPr lang="pl-PL" dirty="0" smtClean="0"/>
              <a:t>Zakup obligacji Skarbu Państwa na rynku pierwotnym</a:t>
            </a:r>
          </a:p>
          <a:p>
            <a:pPr marL="457200" indent="-457200">
              <a:buAutoNum type="arabicPeriod"/>
            </a:pPr>
            <a:r>
              <a:rPr lang="pl-PL" dirty="0" smtClean="0"/>
              <a:t>Zapisy na akcje spółek sprzedawanych na rynku pierwotnym oraz odpowiadanie na ogłaszane wezwania</a:t>
            </a:r>
          </a:p>
          <a:p>
            <a:pPr marL="457200" indent="-457200">
              <a:buAutoNum type="arabicPeriod"/>
            </a:pPr>
            <a:r>
              <a:rPr lang="pl-PL" dirty="0" smtClean="0"/>
              <a:t>Przelewy środków pieniężnych na wskazany rachunek bankowy</a:t>
            </a:r>
          </a:p>
          <a:p>
            <a:pPr marL="457200" indent="-457200">
              <a:buAutoNum type="arabicPeriod"/>
            </a:pPr>
            <a:r>
              <a:rPr lang="pl-PL" dirty="0" smtClean="0"/>
              <a:t>Zasilanie i spłacanie linii kredytowych</a:t>
            </a:r>
          </a:p>
          <a:p>
            <a:pPr marL="457200" indent="-457200">
              <a:buAutoNum type="arabicPeriod"/>
            </a:pPr>
            <a:r>
              <a:rPr lang="pl-PL" dirty="0" smtClean="0"/>
              <a:t>Webinaria dla inwestorów, np. poniedziałki giełdowe</a:t>
            </a:r>
          </a:p>
          <a:p>
            <a:pPr marL="457200" indent="-457200">
              <a:buAutoNum type="arabicPeriod"/>
            </a:pPr>
            <a:r>
              <a:rPr lang="pl-PL" dirty="0" smtClean="0"/>
              <a:t>Dostarczanie danych do programów giełdowych</a:t>
            </a:r>
          </a:p>
          <a:p>
            <a:pPr marL="457200" indent="-457200">
              <a:buAutoNum type="arabicPeriod"/>
            </a:pPr>
            <a:endParaRPr lang="pl-PL" dirty="0" smtClean="0"/>
          </a:p>
          <a:p>
            <a:pPr marL="457200" indent="-457200">
              <a:buAutoNum type="arabicPeriod"/>
            </a:pPr>
            <a:endParaRPr lang="pl-PL" dirty="0" smtClean="0"/>
          </a:p>
          <a:p>
            <a:pPr marL="457200" indent="-457200">
              <a:buAutoNum type="arabicPeriod"/>
            </a:pPr>
            <a:endParaRPr lang="pl-PL" dirty="0"/>
          </a:p>
        </p:txBody>
      </p:sp>
    </p:spTree>
    <p:extLst>
      <p:ext uri="{BB962C8B-B14F-4D97-AF65-F5344CB8AC3E}">
        <p14:creationId xmlns:p14="http://schemas.microsoft.com/office/powerpoint/2010/main" val="108241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22413" y="260648"/>
            <a:ext cx="9829799" cy="2399928"/>
          </a:xfrm>
        </p:spPr>
        <p:txBody>
          <a:bodyPr/>
          <a:lstStyle/>
          <a:p>
            <a:pPr algn="ctr"/>
            <a:r>
              <a:rPr lang="pl-PL" dirty="0" smtClean="0"/>
              <a:t>Dziękuję z uwagę</a:t>
            </a:r>
            <a:endParaRPr lang="pl-PL" dirty="0"/>
          </a:p>
        </p:txBody>
      </p:sp>
    </p:spTree>
    <p:extLst>
      <p:ext uri="{BB962C8B-B14F-4D97-AF65-F5344CB8AC3E}">
        <p14:creationId xmlns:p14="http://schemas.microsoft.com/office/powerpoint/2010/main" val="376939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125860" y="260648"/>
            <a:ext cx="10801200" cy="6192688"/>
          </a:xfrm>
        </p:spPr>
        <p:txBody>
          <a:bodyPr>
            <a:normAutofit lnSpcReduction="10000"/>
          </a:bodyPr>
          <a:lstStyle/>
          <a:p>
            <a:pPr marL="0" indent="0">
              <a:buNone/>
            </a:pPr>
            <a:r>
              <a:rPr lang="pl-PL" b="1" dirty="0" smtClean="0"/>
              <a:t>W polskim ustawodawstwie </a:t>
            </a:r>
            <a:r>
              <a:rPr lang="pl-PL" dirty="0" smtClean="0"/>
              <a:t>świadczenie usług bankowości elektronicznej zostało zdefiniowane jako:</a:t>
            </a:r>
          </a:p>
          <a:p>
            <a:pPr>
              <a:buFontTx/>
              <a:buChar char="-"/>
            </a:pPr>
            <a:r>
              <a:rPr lang="pl-PL" dirty="0" smtClean="0">
                <a:solidFill>
                  <a:srgbClr val="0070C0"/>
                </a:solidFill>
              </a:rPr>
              <a:t>Bank</a:t>
            </a:r>
            <a:r>
              <a:rPr lang="pl-PL" dirty="0" smtClean="0"/>
              <a:t> zobowiązuje się do zapewnienia dostępu do środków pieniężnych zgromadzonych na rachunku za pośrednictwem urządzeń łączności przewodowej lub bezprzewodowej wykorzystywanych przez posiadacza, a także do wykonywania operacji lub innych czynności zleconych przez posiadacza;</a:t>
            </a:r>
          </a:p>
          <a:p>
            <a:pPr>
              <a:buFontTx/>
              <a:buChar char="-"/>
            </a:pPr>
            <a:r>
              <a:rPr lang="pl-PL" dirty="0" smtClean="0">
                <a:solidFill>
                  <a:srgbClr val="0070C0"/>
                </a:solidFill>
              </a:rPr>
              <a:t>Posiadacz</a:t>
            </a:r>
            <a:r>
              <a:rPr lang="pl-PL" dirty="0" smtClean="0"/>
              <a:t> upoważnia bank do obciążenia jego rachunku kwotą dokonanych operacji oraz należnymi bankowi opłatami i prowizjami albo zobowiązuje się do zapłaty należności na rachunek wskazany przez bank, w określonych terminach.</a:t>
            </a:r>
          </a:p>
          <a:p>
            <a:pPr marL="0" indent="0">
              <a:buNone/>
            </a:pPr>
            <a:r>
              <a:rPr lang="pl-PL" dirty="0" smtClean="0"/>
              <a:t>Podstawową ideą modelu świadczenia zdalnych usług bankowych jest zapewnienie klientom wygody korzystania z pełnej oferty finansowej bez względu na czas i miejsce dokonywania transakcji.</a:t>
            </a:r>
          </a:p>
          <a:p>
            <a:pPr marL="0" indent="0">
              <a:buNone/>
            </a:pPr>
            <a:r>
              <a:rPr lang="pl-PL" dirty="0" smtClean="0"/>
              <a:t>Zapewnienie klientom atrakcyjnej kombinacji: prostoty obsługi i wysokich standardów bezpieczeństwa. </a:t>
            </a:r>
            <a:r>
              <a:rPr lang="pl-PL" dirty="0"/>
              <a:t>J</a:t>
            </a:r>
            <a:r>
              <a:rPr lang="pl-PL" dirty="0" smtClean="0"/>
              <a:t>est to zadaniem trudnym ale niezbędnym dla rynkowego sukcesu bankowości elektronicznej.</a:t>
            </a:r>
            <a:endParaRPr lang="pl-PL" dirty="0"/>
          </a:p>
        </p:txBody>
      </p:sp>
    </p:spTree>
    <p:extLst>
      <p:ext uri="{BB962C8B-B14F-4D97-AF65-F5344CB8AC3E}">
        <p14:creationId xmlns:p14="http://schemas.microsoft.com/office/powerpoint/2010/main" val="225434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1924" y="116632"/>
            <a:ext cx="9829799" cy="648072"/>
          </a:xfrm>
        </p:spPr>
        <p:txBody>
          <a:bodyPr/>
          <a:lstStyle/>
          <a:p>
            <a:pPr algn="ctr"/>
            <a:r>
              <a:rPr lang="pl-PL" dirty="0" smtClean="0"/>
              <a:t>2. Ewolucja bankowości elektronicznej</a:t>
            </a:r>
            <a:endParaRPr lang="pl-PL" dirty="0"/>
          </a:p>
        </p:txBody>
      </p:sp>
      <p:sp>
        <p:nvSpPr>
          <p:cNvPr id="3" name="Symbol zastępczy zawartości 2"/>
          <p:cNvSpPr>
            <a:spLocks noGrp="1"/>
          </p:cNvSpPr>
          <p:nvPr>
            <p:ph idx="1"/>
          </p:nvPr>
        </p:nvSpPr>
        <p:spPr>
          <a:xfrm>
            <a:off x="1413893" y="908720"/>
            <a:ext cx="10585176" cy="5616624"/>
          </a:xfrm>
        </p:spPr>
        <p:txBody>
          <a:bodyPr>
            <a:normAutofit fontScale="85000" lnSpcReduction="10000"/>
          </a:bodyPr>
          <a:lstStyle/>
          <a:p>
            <a:pPr marL="0" indent="0">
              <a:buNone/>
            </a:pPr>
            <a:r>
              <a:rPr lang="pl-PL" dirty="0" smtClean="0"/>
              <a:t>W amerykańskim systemie rozliczeń bankowych zaczęto już wykorzystywać łącza telegraficzne w systemie </a:t>
            </a:r>
            <a:r>
              <a:rPr lang="pl-PL" dirty="0" err="1" smtClean="0"/>
              <a:t>Feldwire</a:t>
            </a:r>
            <a:r>
              <a:rPr lang="pl-PL" dirty="0" smtClean="0"/>
              <a:t>. Zastosowano je w Bank of </a:t>
            </a:r>
            <a:r>
              <a:rPr lang="pl-PL" dirty="0" err="1" smtClean="0"/>
              <a:t>America</a:t>
            </a:r>
            <a:r>
              <a:rPr lang="pl-PL" dirty="0" smtClean="0"/>
              <a:t>, który wprowadził automatyzację w procesie weryfikacji, kalkulacji i księgowania czeków oraz zracjonalizował obróbkę wniosków kredytowych przez zainstalowanie pierwszego komputera IBM 702 w ramach systemu ERMA (</a:t>
            </a:r>
            <a:r>
              <a:rPr lang="pl-PL" i="1" dirty="0" err="1" smtClean="0"/>
              <a:t>Electronic</a:t>
            </a:r>
            <a:r>
              <a:rPr lang="pl-PL" i="1" dirty="0" smtClean="0"/>
              <a:t> </a:t>
            </a:r>
            <a:r>
              <a:rPr lang="pl-PL" i="1" dirty="0" err="1" smtClean="0"/>
              <a:t>Recording</a:t>
            </a:r>
            <a:r>
              <a:rPr lang="pl-PL" i="1" dirty="0" smtClean="0"/>
              <a:t> Machine – Accounting</a:t>
            </a:r>
            <a:r>
              <a:rPr lang="pl-PL" dirty="0" smtClean="0"/>
              <a:t>).</a:t>
            </a:r>
          </a:p>
          <a:p>
            <a:pPr marL="0" indent="0">
              <a:buNone/>
            </a:pPr>
            <a:r>
              <a:rPr lang="pl-PL" dirty="0" smtClean="0"/>
              <a:t>Kolejnym krokiem była automatyzacja obsługi rachunków.</a:t>
            </a:r>
          </a:p>
          <a:p>
            <a:pPr marL="0" indent="0">
              <a:buNone/>
            </a:pPr>
            <a:r>
              <a:rPr lang="pl-PL" dirty="0" smtClean="0"/>
              <a:t>Zwiększenie funkcjonalności usług dostępnych przez telefon stacjonarny.</a:t>
            </a:r>
          </a:p>
          <a:p>
            <a:pPr marL="0" indent="0">
              <a:buNone/>
            </a:pPr>
            <a:r>
              <a:rPr lang="pl-PL" dirty="0" smtClean="0"/>
              <a:t>W latach 60-tych XX wieku banki USA i Anglii wprowadziły automatyczną wypłatę środków z rachunków bankowych w bankomatach.</a:t>
            </a:r>
          </a:p>
          <a:p>
            <a:pPr marL="0" indent="0">
              <a:buNone/>
            </a:pPr>
            <a:r>
              <a:rPr lang="pl-PL" dirty="0" smtClean="0"/>
              <a:t>Dzięki porozumieniu z systemami Visa w USA i </a:t>
            </a:r>
            <a:r>
              <a:rPr lang="pl-PL" dirty="0" err="1" smtClean="0"/>
              <a:t>EuroCard</a:t>
            </a:r>
            <a:r>
              <a:rPr lang="pl-PL" dirty="0" smtClean="0"/>
              <a:t> (kupione przez Master Card)w Europie banki zaczęły wydawać na szeroką skalę karty płatnicze, w tym kredytowe.</a:t>
            </a:r>
          </a:p>
          <a:p>
            <a:pPr marL="0" indent="0">
              <a:buNone/>
            </a:pPr>
            <a:r>
              <a:rPr lang="pl-PL" dirty="0" smtClean="0"/>
              <a:t>Funkcjonalność bankomatów i płatności elektronicznych wzrosła po wprowadzeniu karty magnetycznej.</a:t>
            </a:r>
          </a:p>
          <a:p>
            <a:pPr marL="0" indent="0">
              <a:buNone/>
            </a:pPr>
            <a:r>
              <a:rPr lang="pl-PL" dirty="0" smtClean="0"/>
              <a:t>W latach 80-tych XX wieku instalacja w zasobach komputerowych klientów korporacyjnych pakietów oprogramowania dla zdalnego korzystania z rachunku bankowego poprzez dedykowane linie telefoniczne (</a:t>
            </a:r>
            <a:r>
              <a:rPr lang="pl-PL" i="1" dirty="0" smtClean="0"/>
              <a:t>systemy </a:t>
            </a:r>
            <a:r>
              <a:rPr lang="pl-PL" i="1" dirty="0" err="1" smtClean="0"/>
              <a:t>home</a:t>
            </a:r>
            <a:r>
              <a:rPr lang="pl-PL" i="1" dirty="0" smtClean="0"/>
              <a:t>/</a:t>
            </a:r>
            <a:r>
              <a:rPr lang="pl-PL" i="1" dirty="0" err="1" smtClean="0"/>
              <a:t>office</a:t>
            </a:r>
            <a:r>
              <a:rPr lang="pl-PL" i="1" dirty="0" smtClean="0"/>
              <a:t> banking</a:t>
            </a:r>
            <a:r>
              <a:rPr lang="pl-PL" dirty="0" smtClean="0"/>
              <a:t>).</a:t>
            </a:r>
          </a:p>
          <a:p>
            <a:pPr marL="0" indent="0">
              <a:buNone/>
            </a:pPr>
            <a:endParaRPr lang="pl-PL" dirty="0"/>
          </a:p>
        </p:txBody>
      </p:sp>
    </p:spTree>
    <p:extLst>
      <p:ext uri="{BB962C8B-B14F-4D97-AF65-F5344CB8AC3E}">
        <p14:creationId xmlns:p14="http://schemas.microsoft.com/office/powerpoint/2010/main" val="84675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341884" y="188640"/>
            <a:ext cx="10585176" cy="6480720"/>
          </a:xfrm>
        </p:spPr>
        <p:txBody>
          <a:bodyPr>
            <a:normAutofit fontScale="92500" lnSpcReduction="10000"/>
          </a:bodyPr>
          <a:lstStyle/>
          <a:p>
            <a:pPr marL="0" indent="0">
              <a:buNone/>
            </a:pPr>
            <a:r>
              <a:rPr lang="pl-PL" dirty="0" smtClean="0"/>
              <a:t>Przełomowe znaczenie w ewolucji technik komputerowych w bankowości miało wprowadzenie w latach 90-tych ub. wieku bankowości internetowej. Pierwsze usługi bankowe z wykorzystaniem Internetu zastosowano w 1994 r. w USA w La </a:t>
            </a:r>
            <a:r>
              <a:rPr lang="pl-PL" dirty="0" err="1" smtClean="0"/>
              <a:t>Jolla</a:t>
            </a:r>
            <a:r>
              <a:rPr lang="pl-PL" dirty="0" smtClean="0"/>
              <a:t> FSB  w banku Wells Fargo. Tu klient już mógł za pomocą komputera i łącza internetowego na bieżąco sprawdzić saldo na rachunku bankowym i rozporządzać środkami na tym rachunku.</a:t>
            </a:r>
          </a:p>
          <a:p>
            <a:pPr marL="0" indent="0">
              <a:buNone/>
            </a:pPr>
            <a:r>
              <a:rPr lang="pl-PL" dirty="0" smtClean="0"/>
              <a:t>Za pierwszy wirtualny bank uważa się powstały w USA Security First Network Bank, który rozpoczął działalność 28.10.1995 r.. Działalność banku okazała się sukcesem i pozyskaniem klientów dzięki głównie obsłudze rachunku bez opłat i z wysokim oprocentowaniem depozytów oraz szybkimi operacjami transakcyjnymi.</a:t>
            </a:r>
          </a:p>
          <a:p>
            <a:pPr marL="0" indent="0">
              <a:buNone/>
            </a:pPr>
            <a:r>
              <a:rPr lang="pl-PL" dirty="0" smtClean="0"/>
              <a:t>Pionierem bankowości elektronicznej w Polsce (model </a:t>
            </a:r>
            <a:r>
              <a:rPr lang="pl-PL" dirty="0" err="1" smtClean="0"/>
              <a:t>home</a:t>
            </a:r>
            <a:r>
              <a:rPr lang="pl-PL" dirty="0" smtClean="0"/>
              <a:t>/</a:t>
            </a:r>
            <a:r>
              <a:rPr lang="pl-PL" dirty="0" err="1" smtClean="0"/>
              <a:t>office</a:t>
            </a:r>
            <a:r>
              <a:rPr lang="pl-PL" dirty="0" smtClean="0"/>
              <a:t> banking) był Bank </a:t>
            </a:r>
            <a:r>
              <a:rPr lang="pl-PL" dirty="0"/>
              <a:t>R</a:t>
            </a:r>
            <a:r>
              <a:rPr lang="pl-PL" dirty="0" smtClean="0"/>
              <a:t>ozwoju Eksportu SA (BRE), który w 1993 r. </a:t>
            </a:r>
            <a:r>
              <a:rPr lang="pl-PL" dirty="0"/>
              <a:t>wprowadził </a:t>
            </a:r>
            <a:r>
              <a:rPr lang="pl-PL" dirty="0" smtClean="0"/>
              <a:t>zdalną </a:t>
            </a:r>
            <a:r>
              <a:rPr lang="pl-PL" dirty="0"/>
              <a:t>obsługę </a:t>
            </a:r>
            <a:r>
              <a:rPr lang="pl-PL" dirty="0" smtClean="0"/>
              <a:t>rachunków bankowych w systemie BRESOK. W 1998 r. Powszechny Bank Kredytowy SA w Łodzi (Sławek Lachowski) uruchomił Oddział internetowy. Pierwszą w pełni internetową ofertę bankową dla klienta indywidulanego przedstawił w listopadzie 2000 r. mBank należący do grupy BRE Banku SA. Już w 2001 r. powstały w Polsce kolejne dwa banki internetowe Inteligo i </a:t>
            </a:r>
            <a:r>
              <a:rPr lang="pl-PL" dirty="0" err="1" smtClean="0"/>
              <a:t>Volkswagenbank</a:t>
            </a:r>
            <a:r>
              <a:rPr lang="pl-PL" dirty="0" smtClean="0"/>
              <a:t> Bank Direct.  Od tego momentu obserwuje się bardzo aktywne wdrażanie technik internetowych w bankowości Polskiej.  Obecnie dostęp do bankowości internetowej jest już standardem w zarówno w obsłudze klienta indywidulanego jak korporacyjnego.</a:t>
            </a:r>
          </a:p>
          <a:p>
            <a:pPr marL="0" indent="0">
              <a:buNone/>
            </a:pPr>
            <a:endParaRPr lang="pl-PL" dirty="0" smtClean="0"/>
          </a:p>
          <a:p>
            <a:pPr>
              <a:buFontTx/>
              <a:buChar char="-"/>
            </a:pPr>
            <a:endParaRPr lang="pl-PL" dirty="0" smtClean="0"/>
          </a:p>
          <a:p>
            <a:pPr>
              <a:buFontTx/>
              <a:buChar char="-"/>
            </a:pPr>
            <a:endParaRPr lang="pl-PL" dirty="0" smtClean="0"/>
          </a:p>
          <a:p>
            <a:pPr>
              <a:buFontTx/>
              <a:buChar char="-"/>
            </a:pPr>
            <a:endParaRPr lang="pl-PL" dirty="0" smtClean="0"/>
          </a:p>
        </p:txBody>
      </p:sp>
    </p:spTree>
    <p:extLst>
      <p:ext uri="{BB962C8B-B14F-4D97-AF65-F5344CB8AC3E}">
        <p14:creationId xmlns:p14="http://schemas.microsoft.com/office/powerpoint/2010/main" val="162506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01924" y="116632"/>
            <a:ext cx="9829799" cy="648072"/>
          </a:xfrm>
        </p:spPr>
        <p:txBody>
          <a:bodyPr>
            <a:normAutofit fontScale="90000"/>
          </a:bodyPr>
          <a:lstStyle/>
          <a:p>
            <a:pPr algn="ctr"/>
            <a:r>
              <a:rPr lang="pl-PL" dirty="0"/>
              <a:t>3</a:t>
            </a:r>
            <a:r>
              <a:rPr lang="pl-PL" dirty="0" smtClean="0"/>
              <a:t>. Rodzaje elektronicznych form dystrybucji usług i produktów bankowych</a:t>
            </a:r>
            <a:endParaRPr lang="pl-PL" dirty="0"/>
          </a:p>
        </p:txBody>
      </p:sp>
      <p:sp>
        <p:nvSpPr>
          <p:cNvPr id="3" name="Symbol zastępczy zawartości 2"/>
          <p:cNvSpPr>
            <a:spLocks noGrp="1"/>
          </p:cNvSpPr>
          <p:nvPr>
            <p:ph idx="1"/>
          </p:nvPr>
        </p:nvSpPr>
        <p:spPr>
          <a:xfrm>
            <a:off x="1413893" y="908720"/>
            <a:ext cx="10585176" cy="5616624"/>
          </a:xfrm>
        </p:spPr>
        <p:txBody>
          <a:bodyPr>
            <a:normAutofit fontScale="85000" lnSpcReduction="20000"/>
          </a:bodyPr>
          <a:lstStyle/>
          <a:p>
            <a:pPr marL="0" indent="0">
              <a:buNone/>
            </a:pPr>
            <a:r>
              <a:rPr lang="pl-PL" b="1" dirty="0" smtClean="0"/>
              <a:t>1. Bankowość internetowa </a:t>
            </a:r>
            <a:endParaRPr lang="pl-PL" dirty="0" smtClean="0"/>
          </a:p>
          <a:p>
            <a:pPr marL="0" indent="0">
              <a:buNone/>
            </a:pPr>
            <a:r>
              <a:rPr lang="pl-PL" dirty="0" smtClean="0"/>
              <a:t>Bankowość internetowa (</a:t>
            </a:r>
            <a:r>
              <a:rPr lang="pl-PL" i="1" dirty="0" err="1" smtClean="0"/>
              <a:t>internet</a:t>
            </a:r>
            <a:r>
              <a:rPr lang="pl-PL" i="1" dirty="0" smtClean="0"/>
              <a:t> banking</a:t>
            </a:r>
            <a:r>
              <a:rPr lang="pl-PL" dirty="0" smtClean="0"/>
              <a:t>) bazuje na zdalnej komunikacji z klientem poprzez wykorzystanie wyłącznie komputerów osobistych wyposażonych w przeglądarkę internetową oraz dostęp do łącza internetowego</a:t>
            </a:r>
          </a:p>
          <a:p>
            <a:pPr marL="0" indent="0">
              <a:buNone/>
            </a:pPr>
            <a:r>
              <a:rPr lang="pl-PL" dirty="0" smtClean="0"/>
              <a:t>Fazy rozwoju bankowości internetowej:</a:t>
            </a:r>
          </a:p>
          <a:p>
            <a:pPr marL="457200" indent="-457200">
              <a:buAutoNum type="arabicPeriod"/>
            </a:pPr>
            <a:r>
              <a:rPr lang="pl-PL" dirty="0" smtClean="0"/>
              <a:t>Faza pierwsza – obsługa pasywna o charakterze informacyjno- marketingowym;</a:t>
            </a:r>
          </a:p>
          <a:p>
            <a:pPr marL="457200" indent="-457200">
              <a:buAutoNum type="arabicPeriod"/>
            </a:pPr>
            <a:r>
              <a:rPr lang="pl-PL" dirty="0" smtClean="0"/>
              <a:t>Faza druga – oferta pasywna rozszerzona o aplikacje interaktywne umożliwiające klientowi indywidualizację wyboru produktów i usług z oferty  bankowej klient nie ma jeszcze możliwości dostępu do własnego rachunku i zarządzania środkami finansowymi przez Internet ale pojawiają się interaktywne rozwiązania służące ocenie usług bankowych, ;</a:t>
            </a:r>
          </a:p>
          <a:p>
            <a:pPr marL="457200" indent="-457200">
              <a:buAutoNum type="arabicPeriod"/>
            </a:pPr>
            <a:r>
              <a:rPr lang="pl-PL" dirty="0" smtClean="0"/>
              <a:t>Faza trzecia – oferta aktywna, w której klienci uzyskują pełne możliwości zarzadzania swoimi finansami przez Internet, klient może sprawdzić saldo rachunku, obejrzeć historię transakcji, założyć lub zlikwidować lokatę, przekazywać środki pomiędzy rachunkami w danym banku (</a:t>
            </a:r>
            <a:r>
              <a:rPr lang="pl-PL" dirty="0" smtClean="0">
                <a:solidFill>
                  <a:srgbClr val="FF0000"/>
                </a:solidFill>
              </a:rPr>
              <a:t>nowe możliwości)</a:t>
            </a:r>
          </a:p>
          <a:p>
            <a:pPr marL="457200" indent="-457200">
              <a:buAutoNum type="arabicPeriod"/>
            </a:pPr>
            <a:r>
              <a:rPr lang="pl-PL" dirty="0" smtClean="0"/>
              <a:t>Faza czwarta – oferta aktywna zaawansowana, w której oferta banku przez Internet przekracza ramy tradycyjnych usług depozytowo-kredytowych, Internet zyskuje w strategii banku centralne znaczenie w obsłudze klienta a placówki pełnią rolę uzupełniającą (</a:t>
            </a:r>
            <a:r>
              <a:rPr lang="pl-PL" dirty="0" smtClean="0">
                <a:solidFill>
                  <a:srgbClr val="FF0000"/>
                </a:solidFill>
              </a:rPr>
              <a:t>nowe możliwości)</a:t>
            </a:r>
            <a:endParaRPr lang="pl-PL" dirty="0">
              <a:solidFill>
                <a:srgbClr val="FF0000"/>
              </a:solidFill>
            </a:endParaRPr>
          </a:p>
        </p:txBody>
      </p:sp>
    </p:spTree>
    <p:extLst>
      <p:ext uri="{BB962C8B-B14F-4D97-AF65-F5344CB8AC3E}">
        <p14:creationId xmlns:p14="http://schemas.microsoft.com/office/powerpoint/2010/main" val="116005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22413" y="44624"/>
            <a:ext cx="9829799" cy="6124401"/>
          </a:xfrm>
        </p:spPr>
        <p:txBody>
          <a:bodyPr>
            <a:normAutofit/>
          </a:bodyPr>
          <a:lstStyle/>
          <a:p>
            <a:pPr marL="0" indent="0">
              <a:buNone/>
            </a:pPr>
            <a:r>
              <a:rPr lang="pl-PL" dirty="0" smtClean="0"/>
              <a:t>W czwartej fazie bankowości internetowej wprowadzone zostały innowacje niedostępne w placówkach bankowych:</a:t>
            </a:r>
          </a:p>
          <a:p>
            <a:pPr marL="0" indent="0">
              <a:buNone/>
            </a:pPr>
            <a:r>
              <a:rPr lang="pl-PL" dirty="0" smtClean="0"/>
              <a:t>* System agregacji kont (</a:t>
            </a:r>
            <a:r>
              <a:rPr lang="pl-PL" i="1" dirty="0" err="1" smtClean="0"/>
              <a:t>account</a:t>
            </a:r>
            <a:r>
              <a:rPr lang="pl-PL" i="1" dirty="0" smtClean="0"/>
              <a:t> </a:t>
            </a:r>
            <a:r>
              <a:rPr lang="pl-PL" i="1" dirty="0" err="1" smtClean="0"/>
              <a:t>aggregation</a:t>
            </a:r>
            <a:r>
              <a:rPr lang="pl-PL" dirty="0" smtClean="0"/>
              <a:t>);</a:t>
            </a:r>
          </a:p>
          <a:p>
            <a:pPr marL="0" indent="0">
              <a:buNone/>
            </a:pPr>
            <a:r>
              <a:rPr lang="pl-PL" dirty="0" smtClean="0"/>
              <a:t>* Systemy elektronicznej </a:t>
            </a:r>
            <a:r>
              <a:rPr lang="pl-PL" dirty="0" err="1" smtClean="0"/>
              <a:t>przezntacji</a:t>
            </a:r>
            <a:r>
              <a:rPr lang="pl-PL" dirty="0" smtClean="0"/>
              <a:t> i płatności rachunków dla klientów indywidualnych (</a:t>
            </a:r>
            <a:r>
              <a:rPr lang="pl-PL" i="1" dirty="0" err="1" smtClean="0"/>
              <a:t>Electronic</a:t>
            </a:r>
            <a:r>
              <a:rPr lang="pl-PL" i="1" dirty="0" smtClean="0"/>
              <a:t> Bill </a:t>
            </a:r>
            <a:r>
              <a:rPr lang="pl-PL" i="1" dirty="0" err="1" smtClean="0"/>
              <a:t>Presentment</a:t>
            </a:r>
            <a:r>
              <a:rPr lang="pl-PL" i="1" dirty="0" smtClean="0"/>
              <a:t> and </a:t>
            </a:r>
            <a:r>
              <a:rPr lang="pl-PL" i="1" dirty="0" err="1" smtClean="0"/>
              <a:t>Payment</a:t>
            </a:r>
            <a:r>
              <a:rPr lang="pl-PL" dirty="0" smtClean="0"/>
              <a:t>);</a:t>
            </a:r>
          </a:p>
          <a:p>
            <a:pPr marL="0" indent="0">
              <a:buNone/>
            </a:pPr>
            <a:r>
              <a:rPr lang="pl-PL" dirty="0" smtClean="0"/>
              <a:t>* Systemy elektronicznej prezentacji i płatności faktur dla klientów instytucjonalnych (</a:t>
            </a:r>
            <a:r>
              <a:rPr lang="pl-PL" i="1" dirty="0" err="1" smtClean="0"/>
              <a:t>Electronic</a:t>
            </a:r>
            <a:r>
              <a:rPr lang="pl-PL" i="1" dirty="0" smtClean="0"/>
              <a:t> </a:t>
            </a:r>
            <a:r>
              <a:rPr lang="pl-PL" i="1" dirty="0" err="1" smtClean="0"/>
              <a:t>Invoice</a:t>
            </a:r>
            <a:r>
              <a:rPr lang="pl-PL" i="1" dirty="0" smtClean="0"/>
              <a:t> </a:t>
            </a:r>
            <a:r>
              <a:rPr lang="pl-PL" i="1" dirty="0" err="1" smtClean="0"/>
              <a:t>Presentment</a:t>
            </a:r>
            <a:r>
              <a:rPr lang="pl-PL" i="1" dirty="0" smtClean="0"/>
              <a:t> and </a:t>
            </a:r>
            <a:r>
              <a:rPr lang="pl-PL" i="1" dirty="0" err="1" smtClean="0"/>
              <a:t>Payment</a:t>
            </a:r>
            <a:r>
              <a:rPr lang="pl-PL" dirty="0" smtClean="0"/>
              <a:t>);</a:t>
            </a:r>
          </a:p>
          <a:p>
            <a:pPr marL="0" indent="0">
              <a:buNone/>
            </a:pPr>
            <a:r>
              <a:rPr lang="pl-PL" dirty="0" smtClean="0"/>
              <a:t>* Interaktywne formy doradztwa finansowego</a:t>
            </a:r>
            <a:r>
              <a:rPr lang="pl-PL" dirty="0"/>
              <a:t> </a:t>
            </a:r>
            <a:r>
              <a:rPr lang="pl-PL" dirty="0" smtClean="0"/>
              <a:t>(przez </a:t>
            </a:r>
            <a:r>
              <a:rPr lang="pl-PL" dirty="0" err="1" smtClean="0"/>
              <a:t>chatroom</a:t>
            </a:r>
            <a:r>
              <a:rPr lang="pl-PL" dirty="0" smtClean="0"/>
              <a:t>, przesyłanie głosu przez </a:t>
            </a:r>
            <a:r>
              <a:rPr lang="pl-PL" dirty="0" err="1" smtClean="0"/>
              <a:t>internet</a:t>
            </a:r>
            <a:r>
              <a:rPr lang="pl-PL" dirty="0" smtClean="0"/>
              <a:t> technologia VoIP - Voice </a:t>
            </a:r>
            <a:r>
              <a:rPr lang="pl-PL" dirty="0" err="1" smtClean="0"/>
              <a:t>over</a:t>
            </a:r>
            <a:r>
              <a:rPr lang="pl-PL" dirty="0" smtClean="0"/>
              <a:t> Internet </a:t>
            </a:r>
            <a:r>
              <a:rPr lang="pl-PL" dirty="0" err="1" smtClean="0"/>
              <a:t>Protocol</a:t>
            </a:r>
            <a:r>
              <a:rPr lang="pl-PL" dirty="0" smtClean="0"/>
              <a:t> – niskie wymagania zwykłe połączenie modemowe, karta dźwiękowa, słuchawki, mikrofon, połączenie do komputera). Przesyłanie przez </a:t>
            </a:r>
            <a:r>
              <a:rPr lang="pl-PL" dirty="0"/>
              <a:t>I</a:t>
            </a:r>
            <a:r>
              <a:rPr lang="pl-PL" dirty="0" smtClean="0"/>
              <a:t>nternet fonii i wizji - jeszcze mało popularne w systemie bankowym.</a:t>
            </a:r>
          </a:p>
          <a:p>
            <a:pPr marL="0" indent="0">
              <a:buNone/>
            </a:pPr>
            <a:endParaRPr lang="pl-PL" dirty="0" smtClean="0"/>
          </a:p>
          <a:p>
            <a:endParaRPr lang="pl-PL" dirty="0" smtClean="0"/>
          </a:p>
          <a:p>
            <a:endParaRPr lang="pl-PL" dirty="0" smtClean="0"/>
          </a:p>
          <a:p>
            <a:endParaRPr lang="pl-PL" dirty="0"/>
          </a:p>
        </p:txBody>
      </p:sp>
    </p:spTree>
    <p:extLst>
      <p:ext uri="{BB962C8B-B14F-4D97-AF65-F5344CB8AC3E}">
        <p14:creationId xmlns:p14="http://schemas.microsoft.com/office/powerpoint/2010/main" val="1510123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22413" y="116632"/>
            <a:ext cx="9829799" cy="6052393"/>
          </a:xfrm>
        </p:spPr>
        <p:txBody>
          <a:bodyPr>
            <a:normAutofit fontScale="92500" lnSpcReduction="10000"/>
          </a:bodyPr>
          <a:lstStyle/>
          <a:p>
            <a:pPr marL="0" indent="0">
              <a:buNone/>
            </a:pPr>
            <a:r>
              <a:rPr lang="pl-PL" b="1" dirty="0" smtClean="0"/>
              <a:t>2. Systemy </a:t>
            </a:r>
            <a:r>
              <a:rPr lang="pl-PL" b="1" dirty="0" err="1" smtClean="0"/>
              <a:t>home</a:t>
            </a:r>
            <a:r>
              <a:rPr lang="pl-PL" b="1" dirty="0" smtClean="0"/>
              <a:t>/</a:t>
            </a:r>
            <a:r>
              <a:rPr lang="pl-PL" b="1" dirty="0" err="1" smtClean="0"/>
              <a:t>office</a:t>
            </a:r>
            <a:r>
              <a:rPr lang="pl-PL" b="1" dirty="0" smtClean="0"/>
              <a:t> banking</a:t>
            </a:r>
          </a:p>
          <a:p>
            <a:pPr marL="0" indent="0">
              <a:buNone/>
            </a:pPr>
            <a:r>
              <a:rPr lang="pl-PL" dirty="0" smtClean="0"/>
              <a:t>Systemy </a:t>
            </a:r>
            <a:r>
              <a:rPr lang="pl-PL" dirty="0" err="1" smtClean="0"/>
              <a:t>home</a:t>
            </a:r>
            <a:r>
              <a:rPr lang="pl-PL" dirty="0" smtClean="0"/>
              <a:t>/</a:t>
            </a:r>
            <a:r>
              <a:rPr lang="pl-PL" dirty="0" err="1" smtClean="0"/>
              <a:t>ofice</a:t>
            </a:r>
            <a:r>
              <a:rPr lang="pl-PL" dirty="0" smtClean="0"/>
              <a:t> banking oznaczają dedykowany model zdalnej obsługi bankowej klienta indywidualnego (</a:t>
            </a:r>
            <a:r>
              <a:rPr lang="pl-PL" i="1" dirty="0" err="1" smtClean="0"/>
              <a:t>home</a:t>
            </a:r>
            <a:r>
              <a:rPr lang="pl-PL" i="1" dirty="0" smtClean="0"/>
              <a:t> banking</a:t>
            </a:r>
            <a:r>
              <a:rPr lang="pl-PL" dirty="0" smtClean="0"/>
              <a:t>) lub korporacyjnego (</a:t>
            </a:r>
            <a:r>
              <a:rPr lang="pl-PL" i="1" dirty="0" err="1" smtClean="0"/>
              <a:t>office</a:t>
            </a:r>
            <a:r>
              <a:rPr lang="pl-PL" i="1" dirty="0" smtClean="0"/>
              <a:t> banking</a:t>
            </a:r>
            <a:r>
              <a:rPr lang="pl-PL" dirty="0" smtClean="0"/>
              <a:t>) przy wykorzystaniu specjalnej aplikacji informatycznej (softwareowej) dostarczanej przez bank i zainstalowanej w komputerze klienta. Umożliwia wszechstronne zarządzanie środkami pieniężnymi na rachunku w sposób zdalny. Kontakt z systemem odbioru i przetwarzania zleceń ma charakter cykliczny, jako medium transmisyjne wykorzystywane są połączenia publicznej sieci telefonicznej lub łączą PVN - </a:t>
            </a:r>
            <a:r>
              <a:rPr lang="pl-PL" dirty="0" err="1" smtClean="0"/>
              <a:t>Private</a:t>
            </a:r>
            <a:r>
              <a:rPr lang="pl-PL" dirty="0" smtClean="0"/>
              <a:t> Virtual Network oraz VPN - Virtual </a:t>
            </a:r>
            <a:r>
              <a:rPr lang="pl-PL" dirty="0" err="1" smtClean="0"/>
              <a:t>Private</a:t>
            </a:r>
            <a:r>
              <a:rPr lang="pl-PL" dirty="0" smtClean="0"/>
              <a:t> Network. Specjalne oprogramowanie bankowe </a:t>
            </a:r>
            <a:r>
              <a:rPr lang="pl-PL" dirty="0" err="1" smtClean="0"/>
              <a:t>Multicash</a:t>
            </a:r>
            <a:r>
              <a:rPr lang="pl-PL" dirty="0" smtClean="0"/>
              <a:t>, </a:t>
            </a:r>
            <a:r>
              <a:rPr lang="pl-PL" dirty="0" err="1" smtClean="0"/>
              <a:t>VideoTel</a:t>
            </a:r>
            <a:r>
              <a:rPr lang="pl-PL" dirty="0" smtClean="0"/>
              <a:t>, </a:t>
            </a:r>
            <a:r>
              <a:rPr lang="pl-PL" dirty="0" err="1" smtClean="0"/>
              <a:t>NetBANK</a:t>
            </a:r>
            <a:r>
              <a:rPr lang="pl-PL" dirty="0" smtClean="0"/>
              <a:t> umożliwia wprowadzenie różnych zleceń bankowych także z datą przyszłą. System </a:t>
            </a:r>
            <a:r>
              <a:rPr lang="pl-PL" i="1" dirty="0" err="1" smtClean="0"/>
              <a:t>office</a:t>
            </a:r>
            <a:r>
              <a:rPr lang="pl-PL" i="1" dirty="0" smtClean="0"/>
              <a:t> banking </a:t>
            </a:r>
            <a:r>
              <a:rPr lang="pl-PL" dirty="0" smtClean="0"/>
              <a:t>umożliwia pełną obsługę finansową bez konieczności ciągłej rekonfiguracji plików, co oznacza bardzo szybkie dokonywanie operacji obejmujących nawet kilkaset tysięcy rekordów i minimalizację błędów. </a:t>
            </a:r>
            <a:r>
              <a:rPr lang="pl-PL" dirty="0" smtClean="0">
                <a:solidFill>
                  <a:srgbClr val="0070C0"/>
                </a:solidFill>
              </a:rPr>
              <a:t>Możliwość pracy w systemie off-</a:t>
            </a:r>
            <a:r>
              <a:rPr lang="pl-PL" dirty="0" err="1" smtClean="0">
                <a:solidFill>
                  <a:srgbClr val="0070C0"/>
                </a:solidFill>
              </a:rPr>
              <a:t>line</a:t>
            </a:r>
            <a:r>
              <a:rPr lang="pl-PL" dirty="0" smtClean="0">
                <a:solidFill>
                  <a:srgbClr val="0070C0"/>
                </a:solidFill>
              </a:rPr>
              <a:t> </a:t>
            </a:r>
            <a:r>
              <a:rPr lang="pl-PL" dirty="0" smtClean="0"/>
              <a:t>pozwala na przygotowanie wcześniej zleceń bankowych ich weryfikację i </a:t>
            </a:r>
            <a:r>
              <a:rPr lang="pl-PL" dirty="0" smtClean="0">
                <a:solidFill>
                  <a:srgbClr val="0070C0"/>
                </a:solidFill>
              </a:rPr>
              <a:t>zaakceptowanie</a:t>
            </a:r>
            <a:r>
              <a:rPr lang="pl-PL" dirty="0" smtClean="0"/>
              <a:t> oraz łączenie się z bankiem w chwilach dogodnych. Daje to minimalizację zagrożenia przechwycenia transmitowanych danych i włamania się do systemu. Dodatkowe zabezpieczenie stanowi określenie listy osób posiadających dostęp do obsługi </a:t>
            </a:r>
            <a:r>
              <a:rPr lang="pl-PL" dirty="0" err="1" smtClean="0"/>
              <a:t>office</a:t>
            </a:r>
            <a:r>
              <a:rPr lang="pl-PL" dirty="0" smtClean="0"/>
              <a:t> banking na różnych poziomach uprawnień. </a:t>
            </a:r>
            <a:endParaRPr lang="pl-PL" i="1" dirty="0"/>
          </a:p>
        </p:txBody>
      </p:sp>
    </p:spTree>
    <p:extLst>
      <p:ext uri="{BB962C8B-B14F-4D97-AF65-F5344CB8AC3E}">
        <p14:creationId xmlns:p14="http://schemas.microsoft.com/office/powerpoint/2010/main" val="6628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22413" y="116632"/>
            <a:ext cx="10476655" cy="6552728"/>
          </a:xfrm>
        </p:spPr>
        <p:txBody>
          <a:bodyPr>
            <a:normAutofit/>
          </a:bodyPr>
          <a:lstStyle/>
          <a:p>
            <a:pPr marL="0" indent="0">
              <a:buNone/>
            </a:pPr>
            <a:r>
              <a:rPr lang="pl-PL" b="1" dirty="0" smtClean="0"/>
              <a:t>3. Bankowość telefoniczna</a:t>
            </a:r>
          </a:p>
          <a:p>
            <a:pPr marL="0" indent="0">
              <a:buNone/>
            </a:pPr>
            <a:r>
              <a:rPr lang="pl-PL" dirty="0" smtClean="0"/>
              <a:t>Dostęp do operacji bankowych przez telefon stacjonarny jest jedną z najwcześniej wdrożonych metod zdalnego kontaktu klienta z bankiem (lata 60-te ubiegłego wieku).</a:t>
            </a:r>
          </a:p>
          <a:p>
            <a:pPr marL="0" indent="0">
              <a:buNone/>
            </a:pPr>
            <a:r>
              <a:rPr lang="pl-PL" dirty="0" smtClean="0"/>
              <a:t>Dostęp pasywny – obejmuje usługi informacyjne np. sprawdzenie salda, historie ostatnich operacji, przesłanie faksem operacji na rachunku, zamówienia potwierdzenia przelewu.</a:t>
            </a:r>
          </a:p>
          <a:p>
            <a:pPr marL="0" indent="0">
              <a:buNone/>
            </a:pPr>
            <a:r>
              <a:rPr lang="pl-PL" dirty="0" smtClean="0"/>
              <a:t>Dostęp aktywny – pozwala na zmianę salda na rachunku np. złożenie dyspozycji przelewu z rachunku ROR na rachunek karty, zlecenie stałe spłaty zadłużenia, założenie i zamkniecie lokaty. (W ramach grupy kont z uprawnieniami dysponowania czyli jak właścicielskich)</a:t>
            </a:r>
          </a:p>
          <a:p>
            <a:pPr marL="0" indent="0">
              <a:buNone/>
            </a:pPr>
            <a:r>
              <a:rPr lang="pl-PL" dirty="0" smtClean="0"/>
              <a:t>Dwa podsystemy: 1) rozmowa z konsultantem; 2) serwis automatyczny w ramach IVR (Interactive Voice </a:t>
            </a:r>
            <a:r>
              <a:rPr lang="pl-PL" dirty="0" err="1" smtClean="0"/>
              <a:t>Response</a:t>
            </a:r>
            <a:r>
              <a:rPr lang="pl-PL" dirty="0" smtClean="0"/>
              <a:t>) z </a:t>
            </a:r>
            <a:r>
              <a:rPr lang="pl-PL" dirty="0" err="1" smtClean="0"/>
              <a:t>możliwoscią</a:t>
            </a:r>
            <a:r>
              <a:rPr lang="pl-PL" dirty="0" smtClean="0"/>
              <a:t> rozpoznawania głosu klienta.</a:t>
            </a:r>
            <a:endParaRPr lang="pl-PL" dirty="0"/>
          </a:p>
        </p:txBody>
      </p:sp>
    </p:spTree>
    <p:extLst>
      <p:ext uri="{BB962C8B-B14F-4D97-AF65-F5344CB8AC3E}">
        <p14:creationId xmlns:p14="http://schemas.microsoft.com/office/powerpoint/2010/main" val="386403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Symbole walut 16: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331_TF02895262.potx" id="{ADED521E-63B4-4D8B-B7AC-9933AF16EFBF}" vid="{5BC4CF27-5174-4C0F-AA65-6D5040B96EB7}"/>
    </a:ext>
  </a:extLst>
</a:theme>
</file>

<file path=ppt/theme/theme2.xml><?xml version="1.0" encoding="utf-8"?>
<a:theme xmlns:a="http://schemas.openxmlformats.org/drawingml/2006/main" name="Motyw pakietu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yw pakietu Offic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Prezentacja symboli walut (panoramiczna)</Template>
  <TotalTime>4319</TotalTime>
  <Words>3047</Words>
  <Application>Microsoft Office PowerPoint</Application>
  <PresentationFormat>Niestandardowy</PresentationFormat>
  <Paragraphs>131</Paragraphs>
  <Slides>21</Slides>
  <Notes>2</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21</vt:i4>
      </vt:variant>
    </vt:vector>
  </HeadingPairs>
  <TitlesOfParts>
    <vt:vector size="24" baseType="lpstr">
      <vt:lpstr>Arial</vt:lpstr>
      <vt:lpstr>Cambria</vt:lpstr>
      <vt:lpstr>Symbole walut 16:9</vt:lpstr>
      <vt:lpstr>Bankowość Ćwiczenia 4</vt:lpstr>
      <vt:lpstr>I. Istota bankowości elektronicznej</vt:lpstr>
      <vt:lpstr>Prezentacja programu PowerPoint</vt:lpstr>
      <vt:lpstr>2. Ewolucja bankowości elektronicznej</vt:lpstr>
      <vt:lpstr>Prezentacja programu PowerPoint</vt:lpstr>
      <vt:lpstr>3. Rodzaje elektronicznych form dystrybucji usług i produktów bankowych</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4. Funkcjonowanie wirtualnych biur maklerskich</vt:lpstr>
      <vt:lpstr>Dziękuję z uwagę</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Układ Tytuł</dc:title>
  <dc:creator>Wincenty Kulpa</dc:creator>
  <cp:lastModifiedBy>Wincenty Kulpa</cp:lastModifiedBy>
  <cp:revision>195</cp:revision>
  <dcterms:created xsi:type="dcterms:W3CDTF">2020-10-17T06:38:12Z</dcterms:created>
  <dcterms:modified xsi:type="dcterms:W3CDTF">2021-04-24T11:37:29Z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