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8" r:id="rId2"/>
    <p:sldId id="422" r:id="rId3"/>
    <p:sldId id="423" r:id="rId4"/>
    <p:sldId id="424" r:id="rId5"/>
    <p:sldId id="425" r:id="rId6"/>
    <p:sldId id="428" r:id="rId7"/>
    <p:sldId id="427" r:id="rId8"/>
    <p:sldId id="429" r:id="rId9"/>
    <p:sldId id="426" r:id="rId10"/>
    <p:sldId id="430" r:id="rId11"/>
    <p:sldId id="431" r:id="rId12"/>
    <p:sldId id="432" r:id="rId13"/>
    <p:sldId id="433" r:id="rId14"/>
    <p:sldId id="355" r:id="rId15"/>
  </p:sldIdLst>
  <p:sldSz cx="12188825" cy="6858000"/>
  <p:notesSz cx="6858000" cy="9144000"/>
  <p:custDataLst>
    <p:tags r:id="rId18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centy Kulpa" initials="WK" lastIdx="1" clrIdx="0">
    <p:extLst>
      <p:ext uri="{19B8F6BF-5375-455C-9EA6-DF929625EA0E}">
        <p15:presenceInfo xmlns:p15="http://schemas.microsoft.com/office/powerpoint/2012/main" userId="a095ff71249f34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29" autoAdjust="0"/>
  </p:normalViewPr>
  <p:slideViewPr>
    <p:cSldViewPr showGuides="1">
      <p:cViewPr varScale="1">
        <p:scale>
          <a:sx n="82" d="100"/>
          <a:sy n="82" d="100"/>
        </p:scale>
        <p:origin x="384" y="91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2021-04-25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2021-04-25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900" dirty="0" smtClean="0"/>
              <a:t>Ćwiczenia </a:t>
            </a:r>
            <a:r>
              <a:rPr lang="pl-PL" sz="4900" dirty="0"/>
              <a:t>7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125860" y="2348880"/>
            <a:ext cx="6768752" cy="3790733"/>
          </a:xfrm>
        </p:spPr>
        <p:txBody>
          <a:bodyPr/>
          <a:lstStyle/>
          <a:p>
            <a:r>
              <a:rPr lang="pl-PL" sz="5400" dirty="0" smtClean="0"/>
              <a:t>Ryzyko </a:t>
            </a:r>
            <a:r>
              <a:rPr lang="pl-PL" sz="5400" dirty="0" smtClean="0"/>
              <a:t>kraju. Ryzyko stopy procentowej. Ryzyko walutowe. Ryzyko operacyjne. Modele </a:t>
            </a:r>
            <a:r>
              <a:rPr lang="pl-PL" sz="5400" dirty="0" err="1" smtClean="0"/>
              <a:t>VaR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3. Metoda badania elastyczności </a:t>
            </a:r>
            <a:r>
              <a:rPr lang="pl-PL" sz="2800" b="1" smtClean="0"/>
              <a:t>stopy procentowej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249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5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smtClean="0"/>
              <a:t>Dziękuję </a:t>
            </a:r>
            <a:r>
              <a:rPr lang="pl-PL" dirty="0" smtClean="0"/>
              <a:t>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000" b="1" dirty="0" smtClean="0"/>
              <a:t>Ryzyko kraju</a:t>
            </a:r>
          </a:p>
          <a:p>
            <a:pPr marL="0" indent="0">
              <a:buNone/>
            </a:pPr>
            <a:r>
              <a:rPr lang="pl-PL" b="1" dirty="0" smtClean="0"/>
              <a:t>Ryzyko kraju – </a:t>
            </a:r>
            <a:r>
              <a:rPr lang="pl-PL" dirty="0" smtClean="0"/>
              <a:t>oznacza niebezpieczeństwo całkowitego zaprzestania lub ograniczenia regulowania należności zagranicznych przez dany kraj wobec innego kraju lub podmiotów z innych krajów. </a:t>
            </a:r>
          </a:p>
          <a:p>
            <a:pPr marL="0" indent="0">
              <a:buNone/>
            </a:pPr>
            <a:r>
              <a:rPr lang="pl-PL" b="1" dirty="0" smtClean="0"/>
              <a:t>Przyczyny polityczne – </a:t>
            </a:r>
            <a:r>
              <a:rPr lang="pl-PL" dirty="0" smtClean="0"/>
              <a:t>zmiana rządu, ustroju państwa, sojuszy </a:t>
            </a:r>
            <a:r>
              <a:rPr lang="pl-PL" dirty="0" err="1" smtClean="0"/>
              <a:t>zgranicznych</a:t>
            </a:r>
            <a:r>
              <a:rPr lang="pl-PL" dirty="0" smtClean="0"/>
              <a:t>, wojna, niepokoje społeczne, konfiskata majątków.</a:t>
            </a:r>
          </a:p>
          <a:p>
            <a:pPr marL="0" indent="0">
              <a:buNone/>
            </a:pPr>
            <a:r>
              <a:rPr lang="pl-PL" b="1" dirty="0" smtClean="0"/>
              <a:t>Przyczyny ekonomiczne – </a:t>
            </a:r>
            <a:r>
              <a:rPr lang="pl-PL" dirty="0" smtClean="0"/>
              <a:t>nadmierne zadłużenie kraju, słabe tempo wzrostu PKB, deficyt budżetowy, zły bilans handlowy i płatniczy.</a:t>
            </a:r>
          </a:p>
          <a:p>
            <a:pPr marL="0" indent="0">
              <a:buNone/>
            </a:pPr>
            <a:r>
              <a:rPr lang="pl-PL" b="1" dirty="0" smtClean="0"/>
              <a:t>Dłużnikiem może być państwo lub dłużnikiem może być podmiot zagraniczny. </a:t>
            </a:r>
            <a:r>
              <a:rPr lang="pl-PL" dirty="0" smtClean="0"/>
              <a:t>Zadłużenie  Polski z lat 1970-tych i 1980-tych negocjacje z Klubem Paryskim i Klubem Londyńskim. Restrukturyzacja długu, rezygnacja z części należności, udzielenie dodatkowych kredyt ów celem spłacenia starych, zmian a oprocentowania kredytów dogodne warunki spłaty kredytów.</a:t>
            </a:r>
          </a:p>
          <a:p>
            <a:pPr marL="0" indent="0">
              <a:buNone/>
            </a:pPr>
            <a:r>
              <a:rPr lang="pl-PL" b="1" dirty="0" smtClean="0"/>
              <a:t>Ryzyko transferu – </a:t>
            </a:r>
            <a:r>
              <a:rPr lang="pl-PL" dirty="0" smtClean="0"/>
              <a:t>np. dane państwo nie zgadza się na wywóz dewiz, wywóz surowców, transfer </a:t>
            </a:r>
            <a:r>
              <a:rPr lang="pl-PL" dirty="0" err="1" smtClean="0"/>
              <a:t>pieniadza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Przypadek Grecji – 2010 – 2021 – zobowiązanie do spłaty zadłużenia, wyrzeczenia Greków, sprzedaż </a:t>
            </a:r>
            <a:r>
              <a:rPr lang="pl-PL" dirty="0" err="1" smtClean="0"/>
              <a:t>niektówryc</a:t>
            </a:r>
            <a:r>
              <a:rPr lang="pl-PL" dirty="0" smtClean="0"/>
              <a:t> wysp.</a:t>
            </a:r>
          </a:p>
          <a:p>
            <a:pPr marL="0" indent="0">
              <a:buNone/>
            </a:pPr>
            <a:r>
              <a:rPr lang="pl-PL" dirty="0" smtClean="0"/>
              <a:t>Przypadek Cypru – utrata lokat obywateli aby ratować system bankowy.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28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200" cy="6696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Rola </a:t>
            </a:r>
            <a:r>
              <a:rPr lang="pl-PL" b="1" dirty="0" smtClean="0"/>
              <a:t>agencji ratingowych </a:t>
            </a:r>
            <a:r>
              <a:rPr lang="pl-PL" dirty="0" smtClean="0"/>
              <a:t>w ocenie standingu ekonomicznego poszczególnych krajów. </a:t>
            </a:r>
          </a:p>
          <a:p>
            <a:pPr marL="457200" indent="-457200">
              <a:buAutoNum type="arabicPeriod"/>
            </a:pPr>
            <a:r>
              <a:rPr lang="pl-PL" dirty="0" smtClean="0"/>
              <a:t>Agencja Standard &amp; </a:t>
            </a:r>
            <a:r>
              <a:rPr lang="pl-PL" dirty="0" err="1" smtClean="0"/>
              <a:t>Poor’s</a:t>
            </a:r>
            <a:r>
              <a:rPr lang="pl-PL" dirty="0" smtClean="0"/>
              <a:t> – Skala ocen od AAA do D;</a:t>
            </a:r>
          </a:p>
          <a:p>
            <a:pPr marL="457200" indent="-457200">
              <a:buAutoNum type="arabicPeriod"/>
            </a:pPr>
            <a:r>
              <a:rPr lang="pl-PL" dirty="0" smtClean="0"/>
              <a:t>Agencja </a:t>
            </a:r>
            <a:r>
              <a:rPr lang="pl-PL" dirty="0" err="1" smtClean="0"/>
              <a:t>Fitsch</a:t>
            </a:r>
            <a:r>
              <a:rPr lang="pl-PL" dirty="0" smtClean="0"/>
              <a:t> </a:t>
            </a:r>
            <a:r>
              <a:rPr lang="pl-PL" dirty="0" err="1" smtClean="0"/>
              <a:t>Ratings</a:t>
            </a:r>
            <a:r>
              <a:rPr lang="pl-PL" dirty="0" smtClean="0"/>
              <a:t> - skala ocen od AAA do </a:t>
            </a:r>
            <a:r>
              <a:rPr lang="pl-PL" dirty="0" err="1" smtClean="0"/>
              <a:t>Dł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Agencja </a:t>
            </a:r>
            <a:r>
              <a:rPr lang="pl-PL" dirty="0" err="1" smtClean="0"/>
              <a:t>Moody’s</a:t>
            </a:r>
            <a:r>
              <a:rPr lang="pl-PL" dirty="0" smtClean="0"/>
              <a:t> – skala ocen od </a:t>
            </a:r>
            <a:r>
              <a:rPr lang="pl-PL" dirty="0" err="1" smtClean="0"/>
              <a:t>Aaa</a:t>
            </a:r>
            <a:r>
              <a:rPr lang="pl-PL" dirty="0" smtClean="0"/>
              <a:t> do C – przewiduje 9 klas ryzyka kraju.</a:t>
            </a:r>
          </a:p>
          <a:p>
            <a:pPr marL="0" indent="0">
              <a:buNone/>
            </a:pPr>
            <a:r>
              <a:rPr lang="pl-PL" dirty="0" smtClean="0"/>
              <a:t>Jaką pozycje zajmuje Polska w ocenach tych agencji ?</a:t>
            </a:r>
          </a:p>
          <a:p>
            <a:pPr marL="0" indent="0">
              <a:buNone/>
            </a:pPr>
            <a:r>
              <a:rPr lang="pl-PL" dirty="0" smtClean="0"/>
              <a:t>Jak zarządzać w banku ryzykiem kraju ?</a:t>
            </a:r>
          </a:p>
          <a:p>
            <a:pPr marL="457200" indent="-457200">
              <a:buAutoNum type="arabicParenR"/>
            </a:pPr>
            <a:r>
              <a:rPr lang="pl-PL" dirty="0" smtClean="0"/>
              <a:t>Ustalić limity zaangażowania kredytowego w dany kraju, a także możliwość i poziom udzielanych gwarancji i poręczeń,</a:t>
            </a:r>
          </a:p>
          <a:p>
            <a:pPr marL="457200" indent="-457200">
              <a:buAutoNum type="arabicParenR"/>
            </a:pPr>
            <a:r>
              <a:rPr lang="pl-PL" dirty="0" smtClean="0"/>
              <a:t>Bieżąca analiza sytuacji w danym kraju, śledzenie jego ratingu,</a:t>
            </a:r>
          </a:p>
          <a:p>
            <a:pPr marL="457200" indent="-457200">
              <a:buAutoNum type="arabicParenR"/>
            </a:pPr>
            <a:r>
              <a:rPr lang="pl-PL" dirty="0" smtClean="0"/>
              <a:t>Dywersyfikacja zaangażowania kredytowego w danym kraju co do branż, segmentów podmiotów, wydatków rządowych,</a:t>
            </a:r>
          </a:p>
          <a:p>
            <a:pPr marL="457200" indent="-457200">
              <a:buAutoNum type="arabicParenR"/>
            </a:pPr>
            <a:r>
              <a:rPr lang="pl-PL" dirty="0" smtClean="0"/>
              <a:t>Limity na poszczególne kraje powinny być w odpowiedniej relacji do kapitałów własnych banku, biorąc pod uwagę walutę rodzaj finasowania i okres finasowania.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9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800" b="1" dirty="0" smtClean="0"/>
              <a:t>Ryzyko stopy procentowej</a:t>
            </a:r>
          </a:p>
          <a:p>
            <a:pPr marL="0" indent="0">
              <a:buNone/>
            </a:pPr>
            <a:r>
              <a:rPr lang="pl-PL" b="1" dirty="0" smtClean="0"/>
              <a:t>Ryzyko stopy procentowej – </a:t>
            </a:r>
            <a:r>
              <a:rPr lang="pl-PL" dirty="0" smtClean="0"/>
              <a:t>jest to niebezpieczeństwo negatywnego wpływu zmian rynkowej stopy procentowej na sytuację finansową banku.</a:t>
            </a:r>
          </a:p>
          <a:p>
            <a:pPr marL="0" indent="0">
              <a:buNone/>
            </a:pPr>
            <a:r>
              <a:rPr lang="pl-PL" dirty="0" smtClean="0"/>
              <a:t>Niespodziewane zmiany na rynku poziomu stóp procentowych mogą wpływać pozytywnie i lub negatywnie na wynik finansowy banku i wielkość funduszy własnych. </a:t>
            </a:r>
          </a:p>
          <a:p>
            <a:pPr marL="0" indent="0">
              <a:buNone/>
            </a:pPr>
            <a:r>
              <a:rPr lang="pl-PL" dirty="0" smtClean="0"/>
              <a:t>Współczesny rynek finansowy cechuje się dużym poziomem wahań (</a:t>
            </a:r>
            <a:r>
              <a:rPr lang="pl-PL" i="1" dirty="0" err="1" smtClean="0"/>
              <a:t>volatility</a:t>
            </a:r>
            <a:r>
              <a:rPr lang="pl-PL" dirty="0" smtClean="0"/>
              <a:t> -zmiennością) stóp procentowych. </a:t>
            </a:r>
            <a:r>
              <a:rPr lang="pl-PL" dirty="0" err="1" smtClean="0"/>
              <a:t>Kszatałowanie</a:t>
            </a:r>
            <a:r>
              <a:rPr lang="pl-PL" dirty="0" smtClean="0"/>
              <a:t> się stóp procentowych zależy od:</a:t>
            </a:r>
          </a:p>
          <a:p>
            <a:pPr>
              <a:buFontTx/>
              <a:buChar char="-"/>
            </a:pPr>
            <a:r>
              <a:rPr lang="pl-PL" dirty="0" smtClean="0"/>
              <a:t>Sytuacji makroekonomicznej;</a:t>
            </a:r>
          </a:p>
          <a:p>
            <a:pPr>
              <a:buFontTx/>
              <a:buChar char="-"/>
            </a:pPr>
            <a:r>
              <a:rPr lang="pl-PL" dirty="0" smtClean="0"/>
              <a:t>Polityki pieniężnej banku centralnego;</a:t>
            </a:r>
          </a:p>
          <a:p>
            <a:pPr>
              <a:buFontTx/>
              <a:buChar char="-"/>
            </a:pPr>
            <a:r>
              <a:rPr lang="pl-PL" dirty="0" smtClean="0"/>
              <a:t>Sakli deficytu budżetowego;</a:t>
            </a:r>
          </a:p>
          <a:p>
            <a:pPr>
              <a:buFontTx/>
              <a:buChar char="-"/>
            </a:pPr>
            <a:r>
              <a:rPr lang="pl-PL" dirty="0" smtClean="0"/>
              <a:t>Poziomu  inflacji;</a:t>
            </a:r>
          </a:p>
          <a:p>
            <a:pPr>
              <a:buFontTx/>
              <a:buChar char="-"/>
            </a:pPr>
            <a:r>
              <a:rPr lang="pl-PL" dirty="0" smtClean="0"/>
              <a:t>Relacji między podażą i popytem na pieniądz.</a:t>
            </a:r>
          </a:p>
          <a:p>
            <a:pPr marL="0" indent="0">
              <a:buNone/>
            </a:pPr>
            <a:r>
              <a:rPr lang="pl-PL" b="1" dirty="0" smtClean="0"/>
              <a:t>Rola stóp referencyjnych takich jak WIBOR, LIBOR, EURIBOR –</a:t>
            </a:r>
            <a:r>
              <a:rPr lang="pl-PL" dirty="0" smtClean="0"/>
              <a:t>stanowią dla banków istotny poziom odniesienia i wskazania kierunków zmian stóp procentowych.</a:t>
            </a:r>
            <a:endParaRPr lang="pl-PL" b="1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05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33670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Krzywa dochodowości  - </a:t>
            </a:r>
            <a:r>
              <a:rPr lang="pl-PL" dirty="0" smtClean="0"/>
              <a:t>krzywa terminowej struktury stóp procentowych odzwierciedlająca związek miedzy wysokością stóp procentowych a różnymi przedziałami czasowymi.</a:t>
            </a:r>
          </a:p>
          <a:p>
            <a:pPr marL="457200" indent="-457200">
              <a:buAutoNum type="arabicParenR"/>
            </a:pPr>
            <a:r>
              <a:rPr lang="pl-PL" dirty="0" smtClean="0"/>
              <a:t>Przebieg normalny – stawki oprocentowania dla kredytów i depozytów krótkoterminowych </a:t>
            </a:r>
            <a:r>
              <a:rPr lang="pl-PL" dirty="0" err="1" smtClean="0"/>
              <a:t>sa</a:t>
            </a:r>
            <a:r>
              <a:rPr lang="pl-PL" dirty="0" smtClean="0"/>
              <a:t> niższe niż długoterminowych;</a:t>
            </a:r>
          </a:p>
          <a:p>
            <a:pPr marL="457200" indent="-457200">
              <a:buAutoNum type="arabicParenR"/>
            </a:pPr>
            <a:r>
              <a:rPr lang="pl-PL" dirty="0" smtClean="0"/>
              <a:t>Przebieg płaski – stawki oprocentowania kredytów i depozytów </a:t>
            </a:r>
            <a:r>
              <a:rPr lang="pl-PL" dirty="0" err="1" smtClean="0"/>
              <a:t>sa</a:t>
            </a:r>
            <a:r>
              <a:rPr lang="pl-PL" dirty="0" smtClean="0"/>
              <a:t> takie same;</a:t>
            </a:r>
          </a:p>
          <a:p>
            <a:pPr marL="457200" indent="-457200">
              <a:buAutoNum type="arabicParenR"/>
            </a:pPr>
            <a:r>
              <a:rPr lang="pl-PL" dirty="0" smtClean="0"/>
              <a:t>Przebieg inwersyjny (odwrotny) – stawki oprocentowania kredytów i depozytów krótkoterminowych są wyższe niż długoterminowych.</a:t>
            </a:r>
          </a:p>
          <a:p>
            <a:pPr marL="0" indent="0">
              <a:buNone/>
            </a:pPr>
            <a:r>
              <a:rPr lang="pl-PL" dirty="0" smtClean="0"/>
              <a:t>Wyróżnić można pozycje bilansowe niewrażliwe na wahania rynkowych stóp procentowych (np. gotówka w kasie, rezerwa w BC) czyli pozycje </a:t>
            </a:r>
            <a:r>
              <a:rPr lang="pl-PL" b="1" dirty="0" smtClean="0"/>
              <a:t>niereaguj</a:t>
            </a:r>
            <a:r>
              <a:rPr lang="pl-PL" b="1" dirty="0"/>
              <a:t>ą</a:t>
            </a:r>
            <a:r>
              <a:rPr lang="pl-PL" b="1" dirty="0" smtClean="0"/>
              <a:t>ce na zmiany rynkowej stopy procentowej </a:t>
            </a:r>
            <a:r>
              <a:rPr lang="pl-PL" dirty="0" smtClean="0"/>
              <a:t>pozycje wrażliwe na fluktuacje stóp rynkowych (np. kredyty dla podmiotów gospodarczych os. </a:t>
            </a:r>
            <a:r>
              <a:rPr lang="pl-PL" dirty="0"/>
              <a:t>f</a:t>
            </a:r>
            <a:r>
              <a:rPr lang="pl-PL" dirty="0" smtClean="0"/>
              <a:t>iz. </a:t>
            </a:r>
            <a:r>
              <a:rPr lang="pl-PL" b="1" dirty="0" smtClean="0"/>
              <a:t>, </a:t>
            </a:r>
            <a:r>
              <a:rPr lang="pl-PL" dirty="0" smtClean="0"/>
              <a:t>depozyty terminowe) czyli pozycje </a:t>
            </a:r>
            <a:r>
              <a:rPr lang="pl-PL" b="1" dirty="0" smtClean="0"/>
              <a:t>reagujące na zmiany rynkowej stopy procentowej.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996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Przyczyny zagrożenia ryzykiem stopy procentowej</a:t>
            </a:r>
          </a:p>
          <a:p>
            <a:pPr marL="0" indent="0">
              <a:buNone/>
            </a:pPr>
            <a:r>
              <a:rPr lang="pl-PL" dirty="0" smtClean="0"/>
              <a:t>Główną przyczyna zagrożenia ryzykiem stopy procentowej jest </a:t>
            </a:r>
            <a:r>
              <a:rPr lang="pl-PL" b="1" dirty="0" smtClean="0"/>
              <a:t>nierównomierna elastyczność dopasowania się do zmian rynkowej stopy procentowej po stronie aktywów i pasywów.</a:t>
            </a:r>
            <a:r>
              <a:rPr lang="pl-PL" dirty="0" smtClean="0"/>
              <a:t> Skutkiem może być zmniejszenie różnicy miedzy odsetkami otrzymanymi i płaconymi przez bank w sytuacji:</a:t>
            </a:r>
          </a:p>
          <a:p>
            <a:pPr marL="0" indent="0">
              <a:buNone/>
            </a:pPr>
            <a:r>
              <a:rPr lang="pl-PL" dirty="0" smtClean="0"/>
              <a:t>1&gt; przy rosnącym poziomie rynkowych stóp procentowych wzrastają odsetki </a:t>
            </a:r>
            <a:r>
              <a:rPr lang="pl-PL" dirty="0" err="1" smtClean="0"/>
              <a:t>poz</a:t>
            </a:r>
            <a:r>
              <a:rPr lang="pl-PL" dirty="0" smtClean="0"/>
              <a:t> stronie pasywów i równocześnie nie ma możliwości podniesienia stopy procentowej aktywów (zapisy w umowach kredytobiorców);</a:t>
            </a:r>
          </a:p>
          <a:p>
            <a:pPr marL="0" indent="0">
              <a:buNone/>
            </a:pPr>
            <a:r>
              <a:rPr lang="pl-PL" dirty="0" smtClean="0"/>
              <a:t>2&gt; przy spadającym poziomie rynkowych stóp procentowych odsetki otrzymane po stronie aktywów spadają a nie ma możliwości obniżenia odsetek płaconych przez bank po stronie pasywów (umowy lokat deponentów). </a:t>
            </a:r>
          </a:p>
          <a:p>
            <a:pPr marL="0" indent="0">
              <a:buNone/>
            </a:pPr>
            <a:r>
              <a:rPr lang="pl-PL" dirty="0" smtClean="0"/>
              <a:t>Ryzyko dla banku występuje w </a:t>
            </a:r>
            <a:r>
              <a:rPr lang="pl-PL" b="1" dirty="0" smtClean="0"/>
              <a:t>2 przypadkach</a:t>
            </a:r>
            <a:r>
              <a:rPr lang="pl-PL" dirty="0" smtClean="0"/>
              <a:t>:</a:t>
            </a:r>
          </a:p>
          <a:p>
            <a:pPr marL="457200" indent="-457200">
              <a:buAutoNum type="arabicPeriod"/>
            </a:pPr>
            <a:r>
              <a:rPr lang="pl-PL" dirty="0" smtClean="0"/>
              <a:t>Gdy bank finansuje długoterminowe aktywa o zmiennym oprocentowaniu średnioterminowymi lub krótkoterminowymi depozytami o stałym oprocentowaniu  a jednocześnie</a:t>
            </a:r>
            <a:r>
              <a:rPr lang="pl-PL" b="1" dirty="0" smtClean="0"/>
              <a:t> stopy procentowe na rynku spadną,</a:t>
            </a:r>
          </a:p>
          <a:p>
            <a:pPr marL="457200" indent="-457200">
              <a:buAutoNum type="arabicPeriod"/>
            </a:pPr>
            <a:r>
              <a:rPr lang="pl-PL" dirty="0" smtClean="0"/>
              <a:t>Gdy bank  finansuje długoterminowe kredyty o stałym oprocentowaniu depozytami o krótszych terminach wymagalności i jednocześnie </a:t>
            </a:r>
            <a:r>
              <a:rPr lang="pl-PL" b="1" dirty="0" smtClean="0"/>
              <a:t>stopy procentowe na rynku wzrosną.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13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62473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Ryzyko związane z pozycjami o zmiennej stopie oprocentowania </a:t>
            </a:r>
            <a:r>
              <a:rPr lang="pl-PL" dirty="0" smtClean="0"/>
              <a:t>określić można jako niebezpieczeństwo zmniejszania się różnicy miedzy kwotą otrzymanych a kwotą płaconych odsetek, przy zmianach rynkowej stopy procentowej na skutek zróżnicowanej elastyczności dopasowania się do nowych stawek oprocentowania różnych pozycji bilansowych.</a:t>
            </a:r>
          </a:p>
          <a:p>
            <a:pPr marL="0" indent="0">
              <a:buNone/>
            </a:pPr>
            <a:r>
              <a:rPr lang="pl-PL" dirty="0" smtClean="0"/>
              <a:t>Wyróżnić można </a:t>
            </a:r>
            <a:r>
              <a:rPr lang="pl-PL" b="1" dirty="0" smtClean="0"/>
              <a:t>3 sytuacje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r>
              <a:rPr lang="pl-PL" dirty="0" smtClean="0"/>
              <a:t>1&lt; stopa oprocentowania aktywów i pasywów ma tę sama elastyczność,</a:t>
            </a:r>
          </a:p>
          <a:p>
            <a:pPr marL="0" indent="0">
              <a:buNone/>
            </a:pPr>
            <a:r>
              <a:rPr lang="pl-PL" dirty="0" smtClean="0"/>
              <a:t>2&lt; stopa oprocentowania aktywów reaguje silniej na zmiany rynkowej stopy procentowej niż stopa oprocentowania pasywów,</a:t>
            </a:r>
          </a:p>
          <a:p>
            <a:pPr marL="0" indent="0">
              <a:buNone/>
            </a:pPr>
            <a:r>
              <a:rPr lang="pl-PL" dirty="0" smtClean="0"/>
              <a:t>3&lt; stopa procentowania pasywów reaguje silniej na zmiany rynkowej stopy procentowej niż stopa oprocentowania aktywów.</a:t>
            </a:r>
          </a:p>
          <a:p>
            <a:pPr marL="0" indent="0">
              <a:buNone/>
            </a:pPr>
            <a:r>
              <a:rPr lang="pl-PL" b="1" dirty="0" smtClean="0"/>
              <a:t>Ryzyko związane z transakcjami papierami wartościowymi o stałym oprocentowaniu – </a:t>
            </a:r>
            <a:r>
              <a:rPr lang="pl-PL" dirty="0" smtClean="0"/>
              <a:t>wraz ze wzrostem stopy procentowej obniża się kurs papierów wartościowych o stałym oprocentowaniu. </a:t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51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b="1" dirty="0" smtClean="0"/>
              <a:t>Metody kwantyfikacji (mierzenia) ryzyka stopy procentowej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Metoda luki – </a:t>
            </a:r>
            <a:r>
              <a:rPr lang="pl-PL" dirty="0" smtClean="0"/>
              <a:t>nazywana także bilansem niedopasowania, polega na analizie niedopasowania aktywów i pasywów w wybranych okresach i służy do pomiaru i zarządzania ryzykiem stopy procentowej wynikającym z niedopasowania  terminów zmiany oprocentowania po stronie aktywów i pasywów dla pozycji o stałym oprocentowaniu. Zestawia się pozycje aktywów i pasywów o stałym oprocentowaniu w poszczególnych okresach w zależności od terminów, w których mogą być dokonywane zmiany stopy procentowej.</a:t>
            </a:r>
          </a:p>
          <a:p>
            <a:pPr marL="0" indent="0">
              <a:buNone/>
            </a:pPr>
            <a:r>
              <a:rPr lang="pl-PL" dirty="0" smtClean="0"/>
              <a:t>W wyniku takie zestawienia można obliczyć: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/>
              <a:t>lukę – </a:t>
            </a:r>
            <a:r>
              <a:rPr lang="pl-PL" dirty="0" smtClean="0"/>
              <a:t>czyli różnicę między aktywami i pasywami w określonym momencie w przyszłości i mogą być 2 przypadki:</a:t>
            </a:r>
          </a:p>
          <a:p>
            <a:pPr marL="0" indent="0">
              <a:buNone/>
            </a:pPr>
            <a:r>
              <a:rPr lang="pl-PL" dirty="0" smtClean="0"/>
              <a:t>a) </a:t>
            </a:r>
            <a:r>
              <a:rPr lang="pl-PL" b="1" dirty="0"/>
              <a:t>l</a:t>
            </a:r>
            <a:r>
              <a:rPr lang="pl-PL" b="1" dirty="0" smtClean="0"/>
              <a:t>uki dodatniej – </a:t>
            </a:r>
            <a:r>
              <a:rPr lang="pl-PL" dirty="0" smtClean="0"/>
              <a:t>czyli nadwyżka aktywów nad pasywami;</a:t>
            </a:r>
          </a:p>
          <a:p>
            <a:pPr marL="0" indent="0">
              <a:buNone/>
            </a:pPr>
            <a:r>
              <a:rPr lang="pl-PL" dirty="0" smtClean="0"/>
              <a:t>b) </a:t>
            </a:r>
            <a:r>
              <a:rPr lang="pl-PL" b="1" dirty="0"/>
              <a:t>l</a:t>
            </a:r>
            <a:r>
              <a:rPr lang="pl-PL" b="1" dirty="0" smtClean="0"/>
              <a:t>uki ujemnej </a:t>
            </a:r>
            <a:r>
              <a:rPr lang="pl-PL" dirty="0" smtClean="0"/>
              <a:t>– czyli nadwyżka pasywów na d aktywami;</a:t>
            </a:r>
          </a:p>
          <a:p>
            <a:pPr marL="0" indent="0">
              <a:buNone/>
            </a:pPr>
            <a:r>
              <a:rPr lang="pl-PL" dirty="0" smtClean="0"/>
              <a:t>c) </a:t>
            </a:r>
            <a:r>
              <a:rPr lang="pl-PL" b="1" dirty="0" smtClean="0"/>
              <a:t>luki neutralnej (zerowej) </a:t>
            </a:r>
            <a:r>
              <a:rPr lang="pl-PL" dirty="0" smtClean="0"/>
              <a:t>– w której aktywa są równe pasywom.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l</a:t>
            </a:r>
            <a:r>
              <a:rPr lang="pl-PL" b="1" dirty="0" smtClean="0"/>
              <a:t>ukę skumulowaną – </a:t>
            </a:r>
            <a:r>
              <a:rPr lang="pl-PL" dirty="0" smtClean="0"/>
              <a:t>czyli sumę luk w poszczególnych okresach wybranych do badań;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/>
              <a:t>Współczynnik luki – </a:t>
            </a:r>
            <a:r>
              <a:rPr lang="pl-PL" dirty="0" smtClean="0"/>
              <a:t>czyli relację luki do aktywów (albo pasywów) o stałej stopie procentowej lub sumy bilansowej albo dochodów z odsetek netto itp.</a:t>
            </a:r>
          </a:p>
          <a:p>
            <a:pPr marL="0" indent="0">
              <a:buNone/>
            </a:pPr>
            <a:r>
              <a:rPr lang="pl-PL" dirty="0" smtClean="0"/>
              <a:t>Dla banku ryzyko wystąpi wtedy gdy przy istnieniu nadwyżki po stronie aktywów wzrośnie rynkowa stopa procentowa albo przy istnieniu nadwyżki po stronie pasywów rynkowa stopa procentowa obniży się. </a:t>
            </a:r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4595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Dla potrzeb zarządzania ryzykiem oblicza się niekiedy </a:t>
            </a:r>
            <a:r>
              <a:rPr lang="pl-PL" b="1" dirty="0" smtClean="0"/>
              <a:t>graniczne stopy procentowe </a:t>
            </a:r>
            <a:r>
              <a:rPr lang="pl-PL" dirty="0" smtClean="0"/>
              <a:t>przy których można zamknąć otwarte pozycje odsetkowe.</a:t>
            </a:r>
          </a:p>
          <a:p>
            <a:pPr marL="0" indent="0">
              <a:buNone/>
            </a:pPr>
            <a:r>
              <a:rPr lang="pl-PL" dirty="0" smtClean="0"/>
              <a:t>Zaletą metody luki jest prostota obliczeń i relatywnie niski koszt obliczeń. Można tu ustalić </a:t>
            </a:r>
            <a:r>
              <a:rPr lang="pl-PL" b="1" dirty="0" smtClean="0"/>
              <a:t>limity</a:t>
            </a:r>
            <a:r>
              <a:rPr lang="pl-PL" dirty="0" smtClean="0"/>
              <a:t> w banku jak np. nadwyżka po stronie aktywów lub pasywów o stałej stopie procentowej nie powinna przekraczać 15% sumy aktywów   albo np. negatywne oddziaływania ryzyka stopy procentowej przy zakładanej zmianie rynkowej stopy procentowej o 1% nie powinno przekroczyć 10 % planowanego wyniku z tytułu odsetek.</a:t>
            </a:r>
          </a:p>
          <a:p>
            <a:pPr marL="0" indent="0">
              <a:buNone/>
            </a:pPr>
            <a:r>
              <a:rPr lang="pl-PL" b="1" dirty="0" smtClean="0"/>
              <a:t>2. Metoda analizy okresowej, metoda </a:t>
            </a:r>
            <a:r>
              <a:rPr lang="pl-PL" b="1" i="1" dirty="0" err="1" smtClean="0"/>
              <a:t>duration</a:t>
            </a:r>
            <a:endParaRPr lang="pl-PL" b="1" i="1" dirty="0" smtClean="0"/>
          </a:p>
          <a:p>
            <a:pPr marL="0" indent="0">
              <a:buNone/>
            </a:pPr>
            <a:r>
              <a:rPr lang="pl-PL" b="1" i="1" dirty="0" err="1" smtClean="0"/>
              <a:t>Duration</a:t>
            </a:r>
            <a:r>
              <a:rPr lang="pl-PL" b="1" i="1" dirty="0" smtClean="0"/>
              <a:t> </a:t>
            </a:r>
            <a:r>
              <a:rPr lang="pl-PL" dirty="0" smtClean="0"/>
              <a:t>(</a:t>
            </a:r>
            <a:r>
              <a:rPr lang="pl-PL" i="1" dirty="0" err="1" smtClean="0"/>
              <a:t>duration</a:t>
            </a:r>
            <a:r>
              <a:rPr lang="pl-PL" i="1" dirty="0" smtClean="0"/>
              <a:t> </a:t>
            </a:r>
            <a:r>
              <a:rPr lang="pl-PL" dirty="0" err="1" smtClean="0"/>
              <a:t>Macaulaya</a:t>
            </a:r>
            <a:r>
              <a:rPr lang="pl-PL" i="1" dirty="0" smtClean="0"/>
              <a:t>) </a:t>
            </a:r>
            <a:r>
              <a:rPr lang="pl-PL" dirty="0" smtClean="0"/>
              <a:t>jest to średni ważony okres oczekiwania na wpływy środków pieniężnych z danego instrumentu finansowego. </a:t>
            </a:r>
            <a:r>
              <a:rPr lang="pl-PL" dirty="0" err="1" smtClean="0"/>
              <a:t>Durację</a:t>
            </a:r>
            <a:r>
              <a:rPr lang="pl-PL" dirty="0" smtClean="0"/>
              <a:t> oblicza się przy wykorzystaniu sumy wszystkich przyszłych przepływów środków pieniężnych uzyskanych z tego instrumentu w terminach ich zapadalności ważonych numerem okresu.</a:t>
            </a:r>
            <a:r>
              <a:rPr lang="pl-PL" i="1" dirty="0" smtClean="0"/>
              <a:t> </a:t>
            </a:r>
          </a:p>
          <a:p>
            <a:pPr marL="0" indent="0">
              <a:buNone/>
            </a:pPr>
            <a:r>
              <a:rPr lang="pl-PL" b="1" i="1" dirty="0" err="1" smtClean="0"/>
              <a:t>Duration</a:t>
            </a:r>
            <a:r>
              <a:rPr lang="pl-PL" b="1" i="1" dirty="0" smtClean="0"/>
              <a:t> – </a:t>
            </a:r>
            <a:r>
              <a:rPr lang="pl-PL" dirty="0" smtClean="0"/>
              <a:t>definiuje się jako iloraz, w którym w liczniku znajduje się suma ważona (wagami są numery okresów) wartości bieżących, a w mianowniku suma nieważona wartości bieżących. Wskaźnik ten można interpretować jako przeciętny czas zaangażowania środków finansowych determinowanych czasową strukturą strumienia płatności. Wskaźnik </a:t>
            </a:r>
            <a:r>
              <a:rPr lang="pl-PL" i="1" dirty="0" err="1" smtClean="0"/>
              <a:t>duration</a:t>
            </a:r>
            <a:r>
              <a:rPr lang="pl-PL" i="1" dirty="0" smtClean="0"/>
              <a:t> </a:t>
            </a:r>
            <a:r>
              <a:rPr lang="pl-PL" dirty="0" smtClean="0"/>
              <a:t>jest wyższy gdy czas pozostały do terminu oprocentowania jest dłuższy. Gdy w początkowym okresie są wysokie wpływy z tytułu odsetek lub spłaty kapitału to wartość </a:t>
            </a:r>
            <a:r>
              <a:rPr lang="pl-PL" i="1" dirty="0" err="1" smtClean="0"/>
              <a:t>duration</a:t>
            </a:r>
            <a:r>
              <a:rPr lang="pl-PL" dirty="0" smtClean="0"/>
              <a:t> jest niższa niż w sytuacji gdy większy wpływy realizowane są w końcowym okresie.  Wpływ też ma stopa dyskontowa, czas rozpoczynania płatności. Im wskaźnik ma wartość mniejszą tym lepiej. </a:t>
            </a:r>
          </a:p>
          <a:p>
            <a:pPr marL="0" indent="0">
              <a:buNone/>
            </a:pP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24338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1286</Words>
  <Application>Microsoft Office PowerPoint</Application>
  <PresentationFormat>Niestandardowy</PresentationFormat>
  <Paragraphs>66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Cambria</vt:lpstr>
      <vt:lpstr>Wingdings</vt:lpstr>
      <vt:lpstr>Symbole walut 16:9</vt:lpstr>
      <vt:lpstr>                    Bankowość  Ćwiczenia 7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231</cp:revision>
  <dcterms:created xsi:type="dcterms:W3CDTF">2021-02-05T16:16:55Z</dcterms:created>
  <dcterms:modified xsi:type="dcterms:W3CDTF">2021-04-25T18:18:51Z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