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8" r:id="rId2"/>
    <p:sldId id="400" r:id="rId3"/>
    <p:sldId id="401" r:id="rId4"/>
    <p:sldId id="402" r:id="rId5"/>
    <p:sldId id="403" r:id="rId6"/>
    <p:sldId id="404" r:id="rId7"/>
    <p:sldId id="407" r:id="rId8"/>
    <p:sldId id="405" r:id="rId9"/>
    <p:sldId id="406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355" r:id="rId23"/>
  </p:sldIdLst>
  <p:sldSz cx="12188825" cy="6858000"/>
  <p:notesSz cx="6858000" cy="9144000"/>
  <p:custDataLst>
    <p:tags r:id="rId26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centy Kulpa" initials="WK" lastIdx="1" clrIdx="0">
    <p:extLst>
      <p:ext uri="{19B8F6BF-5375-455C-9EA6-DF929625EA0E}">
        <p15:presenceInfo xmlns:p15="http://schemas.microsoft.com/office/powerpoint/2012/main" userId="a095ff71249f34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29" autoAdjust="0"/>
  </p:normalViewPr>
  <p:slideViewPr>
    <p:cSldViewPr showGuides="1">
      <p:cViewPr varScale="1">
        <p:scale>
          <a:sx n="81" d="100"/>
          <a:sy n="81" d="100"/>
        </p:scale>
        <p:origin x="418" y="6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481DD6-22C6-4DC2-9A0D-6907C004742D}" type="datetime1">
              <a:rPr lang="pl-PL" smtClean="0"/>
              <a:t>2021-04-10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E67E-C67D-4F2B-9C4B-D672DF54DEB3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10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dirty="0" smtClean="0"/>
              <a:t>Edytuj styl wzorca podtytułu</a:t>
            </a:r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851B2-A248-481B-B67B-0CA9CFB6596A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40F39-9E07-4CFE-B57F-B7F61884881B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E87AE4-47BD-420E-9AAB-588581D0EE42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8FAF43-BE19-4ED6-BEDE-1E89FC11D176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21725A-76A8-46FB-B178-4CA2E51EA5DC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EB017E-6E18-4299-A7AE-5F37FC07DD65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2588B3-5AD2-4007-81F4-6F155BF6413B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AF0EF8-C71D-4B00-AA93-750DAF52FACC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563359-EDAE-4F20-896B-9F6038C68D62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8BA2A1F-8E13-4E7D-9306-A547B391D35D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16632"/>
            <a:ext cx="5945188" cy="2808312"/>
          </a:xfrm>
        </p:spPr>
        <p:txBody>
          <a:bodyPr rtlCol="0"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Bankowość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4900" dirty="0" smtClean="0"/>
              <a:t>Wykład 3 cz. 3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485900" y="3068960"/>
            <a:ext cx="5945187" cy="3070653"/>
          </a:xfrm>
        </p:spPr>
        <p:txBody>
          <a:bodyPr/>
          <a:lstStyle/>
          <a:p>
            <a:r>
              <a:rPr lang="pl-PL" sz="6600" dirty="0" smtClean="0"/>
              <a:t>Ryzyko bankowe. Zarządzanie ryzykiem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97868" y="116632"/>
                <a:ext cx="10801199" cy="66247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b="1" dirty="0" smtClean="0"/>
                  <a:t>4. Wskaźniki płynności:</a:t>
                </a:r>
              </a:p>
              <a:p>
                <a:pPr marL="0" indent="0">
                  <a:buNone/>
                </a:pPr>
                <a:r>
                  <a:rPr lang="pl-PL" dirty="0" smtClean="0"/>
                  <a:t>a) Wskaźnik płynności=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𝑦𝑛𝑛𝑒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𝑎𝑘𝑡𝑦𝑤𝑎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𝐾𝑟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𝑡𝑘𝑜𝑡𝑒𝑟𝑚𝑖𝑛𝑜𝑤𝑒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𝑝𝑎𝑠𝑦𝑤𝑎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pl-PL" dirty="0"/>
                  <a:t>b</a:t>
                </a:r>
                <a:r>
                  <a:rPr lang="pl-PL" dirty="0" smtClean="0"/>
                  <a:t>) Wskaźnik płynności bieżącej (</a:t>
                </a:r>
                <a:r>
                  <a:rPr lang="pl-PL" dirty="0" err="1" smtClean="0"/>
                  <a:t>Current</a:t>
                </a:r>
                <a:r>
                  <a:rPr lang="pl-PL" dirty="0" smtClean="0"/>
                  <a:t> Ratio)=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𝑧𝑎𝑝𝑎𝑑𝑎𝑙𝑛𝑒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𝑃𝑎𝑠𝑦𝑤𝑎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𝑤𝑦𝑚𝑎𝑔𝑎𝑙𝑛𝑒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𝑐𝑦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pl-PL" dirty="0"/>
                  <a:t>c</a:t>
                </a:r>
                <a:r>
                  <a:rPr lang="pl-PL" dirty="0" smtClean="0"/>
                  <a:t>) Wskaźnik płynności szybkiej (</a:t>
                </a:r>
                <a:r>
                  <a:rPr lang="pl-PL" dirty="0" err="1" smtClean="0"/>
                  <a:t>Quick</a:t>
                </a:r>
                <a:r>
                  <a:rPr lang="pl-PL" dirty="0" smtClean="0"/>
                  <a:t> Ratio)=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𝑧𝑎𝑝𝑎𝑑𝑎𝑙𝑛𝑒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𝑚𝑖𝑒𝑠𝑖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𝑃𝑎𝑠𝑦𝑤𝑎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𝑧𝑎𝑝𝑎𝑑𝑎𝑙𝑛𝑒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𝑚𝑖𝑒𝑠𝑖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/>
                  <a:t>(</a:t>
                </a:r>
                <a:r>
                  <a:rPr lang="pl-PL" dirty="0" smtClean="0"/>
                  <a:t>wartości tych wskaźników - </a:t>
                </a:r>
                <a:r>
                  <a:rPr lang="pl-PL" dirty="0"/>
                  <a:t>najlepiej w granicach 0,80 – 1,20</a:t>
                </a:r>
                <a:r>
                  <a:rPr lang="pl-PL" dirty="0" smtClean="0"/>
                  <a:t>)</a:t>
                </a:r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/>
                  <a:t>d) Wskaźnik płynności strukturalnej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𝑦𝑛𝑛𝑒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𝑎𝑘𝑦𝑤𝑎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ół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den>
                    </m:f>
                  </m:oMath>
                </a14:m>
                <a:r>
                  <a:rPr lang="pl-PL" dirty="0" smtClean="0"/>
                  <a:t> wskaźnik ten pokazuje także poziom ogólnego ryzyka płynności w banku</a:t>
                </a:r>
              </a:p>
              <a:p>
                <a:pPr marL="457200" indent="-457200">
                  <a:buAutoNum type="alphaLcParenR"/>
                </a:pPr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8" y="116632"/>
                <a:ext cx="10801199" cy="6624736"/>
              </a:xfrm>
              <a:blipFill rotWithShape="0">
                <a:blip r:embed="rId2"/>
                <a:stretch>
                  <a:fillRect l="-903" t="-1288" r="-5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6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44624"/>
            <a:ext cx="10729191" cy="6696744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Zarządzanie płynnością strukturalną:</a:t>
            </a:r>
          </a:p>
          <a:p>
            <a:pPr>
              <a:buFontTx/>
              <a:buChar char="-"/>
            </a:pPr>
            <a:r>
              <a:rPr lang="pl-PL" dirty="0" smtClean="0"/>
              <a:t>Badania zmian pozycji bilansowych i pozabilansowych,</a:t>
            </a:r>
          </a:p>
          <a:p>
            <a:pPr>
              <a:buFontTx/>
              <a:buChar char="-"/>
            </a:pPr>
            <a:r>
              <a:rPr lang="pl-PL" dirty="0" smtClean="0"/>
              <a:t>Analiza struktury bilansu</a:t>
            </a:r>
          </a:p>
          <a:p>
            <a:pPr>
              <a:buFontTx/>
              <a:buChar char="-"/>
            </a:pPr>
            <a:r>
              <a:rPr lang="pl-PL" dirty="0" smtClean="0"/>
              <a:t>Prognoza sytuacji płynnościowej</a:t>
            </a:r>
          </a:p>
          <a:p>
            <a:pPr>
              <a:buFontTx/>
              <a:buChar char="-"/>
            </a:pPr>
            <a:r>
              <a:rPr lang="pl-PL" dirty="0" smtClean="0"/>
              <a:t>Analiza ryzyka koncentracji – 15-25% na jednym kliencie</a:t>
            </a:r>
          </a:p>
          <a:p>
            <a:pPr marL="0" indent="0">
              <a:buNone/>
            </a:pPr>
            <a:r>
              <a:rPr lang="pl-PL" dirty="0" smtClean="0"/>
              <a:t>Metody zarządzania płynnością:</a:t>
            </a:r>
          </a:p>
          <a:p>
            <a:pPr marL="457200" indent="-457200">
              <a:buAutoNum type="arabicPeriod"/>
            </a:pPr>
            <a:r>
              <a:rPr lang="pl-PL" dirty="0" smtClean="0"/>
              <a:t>Zarządzanie płynnością na podstawie aktywów</a:t>
            </a:r>
          </a:p>
          <a:p>
            <a:pPr marL="457200" indent="-457200">
              <a:buAutoNum type="arabicPeriod"/>
            </a:pPr>
            <a:r>
              <a:rPr lang="pl-PL" dirty="0" smtClean="0"/>
              <a:t>Zarządzanie płynnością przez zaciąganie pożyczek na rynku pieniężnym</a:t>
            </a:r>
          </a:p>
          <a:p>
            <a:pPr marL="457200" indent="-457200">
              <a:buAutoNum type="arabicPeriod"/>
            </a:pPr>
            <a:r>
              <a:rPr lang="pl-PL" dirty="0" smtClean="0"/>
              <a:t>Zarządzanie aktywami i pasywami</a:t>
            </a:r>
          </a:p>
          <a:p>
            <a:pPr marL="457200" indent="-457200">
              <a:buAutoNum type="arabicPeriod"/>
            </a:pPr>
            <a:r>
              <a:rPr lang="pl-PL" dirty="0" smtClean="0"/>
              <a:t>Sekurytyzacja wierzytelności kredytowych</a:t>
            </a:r>
          </a:p>
          <a:p>
            <a:pPr marL="457200" indent="-457200">
              <a:buAutoNum type="arabicPeriod"/>
            </a:pPr>
            <a:r>
              <a:rPr lang="pl-PL" dirty="0" smtClean="0"/>
              <a:t>Limity wewnętrzne płynności</a:t>
            </a:r>
          </a:p>
          <a:p>
            <a:pPr marL="457200" indent="-457200">
              <a:buAutoNum type="arabicPeriod"/>
            </a:pPr>
            <a:r>
              <a:rPr lang="pl-PL" dirty="0" smtClean="0"/>
              <a:t>Awaryjne plany zachowania płynności i testy warunków skrajnych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06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0945215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III. Ryzyko kredytowe</a:t>
            </a:r>
          </a:p>
          <a:p>
            <a:pPr marL="0" indent="0">
              <a:buNone/>
            </a:pPr>
            <a:r>
              <a:rPr lang="pl-PL" b="1" dirty="0" smtClean="0"/>
              <a:t>Ryzyko kredytowe </a:t>
            </a:r>
            <a:r>
              <a:rPr lang="pl-PL" dirty="0" smtClean="0"/>
              <a:t>– to niebezpieczeństwo niespłacenia przez dłużnika zaciągniętego kredytu w raz z odsetkami i prowizjami w całości lub części.</a:t>
            </a:r>
          </a:p>
          <a:p>
            <a:pPr marL="0" indent="0">
              <a:buNone/>
            </a:pPr>
            <a:r>
              <a:rPr lang="pl-PL" b="1" dirty="0" smtClean="0"/>
              <a:t>Ryzyko kredytowe pojedyncze </a:t>
            </a:r>
            <a:r>
              <a:rPr lang="pl-PL" dirty="0" smtClean="0"/>
              <a:t>– zależy od maksymalnie możliwej straty danego kredytu – jego wysokości wraz z odsetkami (minus zabezpieczenia) i prawdopodobieństwa wystąpienia tej straty. </a:t>
            </a:r>
          </a:p>
          <a:p>
            <a:pPr marL="0" indent="0">
              <a:buNone/>
            </a:pPr>
            <a:r>
              <a:rPr lang="pl-PL" b="1" dirty="0" smtClean="0"/>
              <a:t>Ryzyko kredytowe łączne – </a:t>
            </a:r>
            <a:r>
              <a:rPr lang="pl-PL" dirty="0" smtClean="0"/>
              <a:t>zależy od wysokości pojedynczych kredytów wraz prawdopodobieństwem ich niespłacenia oraz współzależności pomiędzy pojedynczymi kredytami.</a:t>
            </a:r>
          </a:p>
          <a:p>
            <a:pPr marL="0" indent="0">
              <a:buNone/>
            </a:pPr>
            <a:r>
              <a:rPr lang="pl-PL" b="1" dirty="0" smtClean="0"/>
              <a:t>Metody ograniczania ryzyka w odniesieniu do pojedynczego kredytu:</a:t>
            </a:r>
          </a:p>
          <a:p>
            <a:pPr marL="457200" indent="-457200">
              <a:buAutoNum type="arabicPeriod"/>
            </a:pPr>
            <a:r>
              <a:rPr lang="pl-PL" dirty="0" smtClean="0">
                <a:solidFill>
                  <a:srgbClr val="FF0000"/>
                </a:solidFill>
              </a:rPr>
              <a:t>Badanie zdolności kredytowej przed udzieleniem kredytu,</a:t>
            </a:r>
          </a:p>
          <a:p>
            <a:pPr marL="457200" indent="-457200">
              <a:buAutoNum type="arabicPeriod"/>
            </a:pPr>
            <a:r>
              <a:rPr lang="pl-PL" dirty="0" smtClean="0">
                <a:solidFill>
                  <a:srgbClr val="FF0000"/>
                </a:solidFill>
              </a:rPr>
              <a:t>Zabezpieczenie kredytu także ubezpieczenie kredytu,</a:t>
            </a:r>
          </a:p>
          <a:p>
            <a:pPr marL="457200" indent="-457200">
              <a:buAutoNum type="arabicPeriod"/>
            </a:pPr>
            <a:r>
              <a:rPr lang="pl-PL" dirty="0" smtClean="0">
                <a:solidFill>
                  <a:srgbClr val="FF0000"/>
                </a:solidFill>
              </a:rPr>
              <a:t>Sprawdzanie zdolnoś</a:t>
            </a:r>
            <a:r>
              <a:rPr lang="pl-PL" dirty="0">
                <a:solidFill>
                  <a:srgbClr val="FF0000"/>
                </a:solidFill>
              </a:rPr>
              <a:t>c</a:t>
            </a:r>
            <a:r>
              <a:rPr lang="pl-PL" dirty="0" smtClean="0">
                <a:solidFill>
                  <a:srgbClr val="FF0000"/>
                </a:solidFill>
              </a:rPr>
              <a:t>i kredytowej po udzieleniu kredytu (monitoring)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0945215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Badanie wiarygodności kredytowej </a:t>
            </a:r>
            <a:r>
              <a:rPr lang="pl-PL" dirty="0" smtClean="0"/>
              <a:t>ma na celu ocenę czy sytuacja ekonomiczno-finansowa kredytobiorcy zapewnia spłatę kredytu wraz z odsetkami i prowizjami w ustalonym terminie.</a:t>
            </a:r>
          </a:p>
          <a:p>
            <a:pPr marL="0" indent="0">
              <a:buNone/>
            </a:pPr>
            <a:r>
              <a:rPr lang="pl-PL" dirty="0" smtClean="0"/>
              <a:t>Jakie obszary badań brane są pod uwagę do oceny zdolności kredytowej przedsiębiorstwa:</a:t>
            </a:r>
          </a:p>
          <a:p>
            <a:pPr marL="0" indent="0">
              <a:buNone/>
            </a:pPr>
            <a:r>
              <a:rPr lang="pl-PL" dirty="0" smtClean="0"/>
              <a:t>- Wartość i specyfika majątku trwałego i obrotowego;</a:t>
            </a:r>
          </a:p>
          <a:p>
            <a:pPr>
              <a:buFontTx/>
              <a:buChar char="-"/>
            </a:pPr>
            <a:r>
              <a:rPr lang="pl-PL" dirty="0" smtClean="0"/>
              <a:t>Wysokość kapitałów własnych i zewnętrznych (pożyczka podporządkowana);</a:t>
            </a:r>
          </a:p>
          <a:p>
            <a:pPr>
              <a:buFontTx/>
              <a:buChar char="-"/>
            </a:pPr>
            <a:r>
              <a:rPr lang="pl-PL" dirty="0" smtClean="0"/>
              <a:t>Płynność firmy;</a:t>
            </a:r>
          </a:p>
          <a:p>
            <a:pPr>
              <a:buFontTx/>
              <a:buChar char="-"/>
            </a:pPr>
            <a:r>
              <a:rPr lang="pl-PL" dirty="0" smtClean="0"/>
              <a:t>Przychody ze sprzedaży, asortyment, branża i jakość produkcji;</a:t>
            </a:r>
          </a:p>
          <a:p>
            <a:pPr>
              <a:buFontTx/>
              <a:buChar char="-"/>
            </a:pPr>
            <a:r>
              <a:rPr lang="pl-PL" dirty="0" smtClean="0"/>
              <a:t>Pozycja rynkowa przedsiębiorstwa;</a:t>
            </a:r>
          </a:p>
          <a:p>
            <a:pPr>
              <a:buFontTx/>
              <a:buChar char="-"/>
            </a:pPr>
            <a:r>
              <a:rPr lang="pl-PL" dirty="0" smtClean="0"/>
              <a:t>Jakość kadry kierowniczej, kwalifikacje załogi;</a:t>
            </a:r>
          </a:p>
          <a:p>
            <a:pPr>
              <a:buFontTx/>
              <a:buChar char="-"/>
            </a:pPr>
            <a:r>
              <a:rPr lang="pl-PL" dirty="0" smtClean="0"/>
              <a:t>Wpływ otoczenie zewnętrznego na sytuację przedsiębiorstwa;</a:t>
            </a:r>
          </a:p>
          <a:p>
            <a:pPr>
              <a:buFontTx/>
              <a:buChar char="-"/>
            </a:pPr>
            <a:r>
              <a:rPr lang="pl-PL" dirty="0" smtClean="0"/>
              <a:t>Oddziaływanie przedsiębiorstwa na </a:t>
            </a:r>
            <a:r>
              <a:rPr lang="pl-PL" dirty="0"/>
              <a:t>ś</a:t>
            </a:r>
            <a:r>
              <a:rPr lang="pl-PL" dirty="0" smtClean="0"/>
              <a:t>rodowisko przyrodnicze, ocena ekologiczna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01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 angloamerykańskiej praktyce bankowej ocenia tzw. 5 C:</a:t>
            </a:r>
          </a:p>
          <a:p>
            <a:pPr marL="0" indent="0">
              <a:buNone/>
            </a:pPr>
            <a:r>
              <a:rPr lang="pl-PL" dirty="0" smtClean="0"/>
              <a:t>1. </a:t>
            </a:r>
            <a:r>
              <a:rPr lang="pl-PL" i="1" dirty="0" err="1" smtClean="0"/>
              <a:t>Character</a:t>
            </a:r>
            <a:r>
              <a:rPr lang="pl-PL" i="1" dirty="0" smtClean="0"/>
              <a:t> – typ, charakter, osobowość, kwalifikacje kredytobiorcy;</a:t>
            </a:r>
          </a:p>
          <a:p>
            <a:pPr marL="0" indent="0">
              <a:buNone/>
            </a:pPr>
            <a:r>
              <a:rPr lang="pl-PL" i="1" dirty="0" smtClean="0"/>
              <a:t>2. </a:t>
            </a:r>
            <a:r>
              <a:rPr lang="pl-PL" i="1" dirty="0" err="1" smtClean="0"/>
              <a:t>Capacity</a:t>
            </a:r>
            <a:r>
              <a:rPr lang="pl-PL" i="1" dirty="0" smtClean="0"/>
              <a:t> – możliwości rozwoju, siła, potencjał, zdolność produkcyjna;</a:t>
            </a:r>
          </a:p>
          <a:p>
            <a:pPr marL="0" indent="0">
              <a:buNone/>
            </a:pPr>
            <a:r>
              <a:rPr lang="pl-PL" i="1" dirty="0" smtClean="0"/>
              <a:t>3. </a:t>
            </a:r>
            <a:r>
              <a:rPr lang="pl-PL" i="1" dirty="0" err="1" smtClean="0"/>
              <a:t>Collateral</a:t>
            </a:r>
            <a:r>
              <a:rPr lang="pl-PL" i="1" dirty="0" smtClean="0"/>
              <a:t> – </a:t>
            </a:r>
            <a:r>
              <a:rPr lang="pl-PL" i="1" dirty="0" err="1" smtClean="0"/>
              <a:t>zabezpiecznie</a:t>
            </a:r>
            <a:r>
              <a:rPr lang="pl-PL" i="1" dirty="0" smtClean="0"/>
              <a:t> kredytu;</a:t>
            </a:r>
          </a:p>
          <a:p>
            <a:pPr marL="0" indent="0">
              <a:buNone/>
            </a:pPr>
            <a:r>
              <a:rPr lang="pl-PL" i="1" dirty="0" smtClean="0"/>
              <a:t>4. Capital – posiadany kapitał;</a:t>
            </a:r>
          </a:p>
          <a:p>
            <a:pPr marL="0" indent="0">
              <a:buNone/>
            </a:pPr>
            <a:r>
              <a:rPr lang="pl-PL" i="1" dirty="0" smtClean="0"/>
              <a:t>5. </a:t>
            </a:r>
            <a:r>
              <a:rPr lang="pl-PL" i="1" dirty="0" err="1" smtClean="0"/>
              <a:t>Condition</a:t>
            </a:r>
            <a:r>
              <a:rPr lang="pl-PL" i="1" dirty="0" smtClean="0"/>
              <a:t> – uwarunkowania działań, standing finansowy, sytuacja na rynku.</a:t>
            </a:r>
          </a:p>
          <a:p>
            <a:pPr marL="0" indent="0">
              <a:buNone/>
            </a:pPr>
            <a:r>
              <a:rPr lang="pl-PL" dirty="0" smtClean="0"/>
              <a:t>W analizie </a:t>
            </a:r>
            <a:r>
              <a:rPr lang="pl-PL" dirty="0" err="1" smtClean="0"/>
              <a:t>ekonomiczno</a:t>
            </a:r>
            <a:r>
              <a:rPr lang="pl-PL" dirty="0" smtClean="0"/>
              <a:t> – finansowej zdolności kredytowej badane są 4 grupy wskaźników:</a:t>
            </a:r>
          </a:p>
          <a:p>
            <a:pPr marL="514350" indent="-514350">
              <a:buAutoNum type="romanUcPeriod"/>
            </a:pPr>
            <a:r>
              <a:rPr lang="pl-PL" dirty="0" smtClean="0"/>
              <a:t>Grupa – </a:t>
            </a:r>
            <a:r>
              <a:rPr lang="pl-PL" b="1" dirty="0" smtClean="0"/>
              <a:t>wskaźniki rentowności;</a:t>
            </a:r>
          </a:p>
          <a:p>
            <a:pPr marL="514350" indent="-514350">
              <a:buAutoNum type="romanUcPeriod"/>
            </a:pPr>
            <a:r>
              <a:rPr lang="pl-PL" dirty="0" smtClean="0"/>
              <a:t>Grupa – </a:t>
            </a:r>
            <a:r>
              <a:rPr lang="pl-PL" b="1" dirty="0" smtClean="0"/>
              <a:t>wskaźniki płynności;</a:t>
            </a:r>
          </a:p>
          <a:p>
            <a:pPr marL="514350" indent="-514350">
              <a:buAutoNum type="romanUcPeriod"/>
            </a:pPr>
            <a:r>
              <a:rPr lang="pl-PL" dirty="0" smtClean="0"/>
              <a:t>Grupa – </a:t>
            </a:r>
            <a:r>
              <a:rPr lang="pl-PL" b="1" dirty="0" smtClean="0"/>
              <a:t>wskaźniki sprawności działania;</a:t>
            </a:r>
          </a:p>
          <a:p>
            <a:pPr marL="514350" indent="-514350">
              <a:buAutoNum type="romanUcPeriod"/>
            </a:pPr>
            <a:r>
              <a:rPr lang="pl-PL" dirty="0" smtClean="0"/>
              <a:t>Grupa – </a:t>
            </a:r>
            <a:r>
              <a:rPr lang="pl-PL" b="1" dirty="0" smtClean="0"/>
              <a:t>wskaźniki zadłużenia i stopnia pokrycia.</a:t>
            </a:r>
          </a:p>
          <a:p>
            <a:pPr marL="514350" indent="-514350">
              <a:buAutoNum type="romanUcPeriod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2532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25861" y="116632"/>
                <a:ext cx="10945216" cy="65527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b="1" dirty="0" smtClean="0"/>
                  <a:t>Ad. I. Wskaźniki rentowności:</a:t>
                </a:r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rentowności aktywów ROA=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𝑓𝑖𝑛𝑎𝑛𝑠𝑜𝑤𝑦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ół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</a:t>
                </a:r>
                <a:r>
                  <a:rPr lang="pl-PL" dirty="0"/>
                  <a:t>ź</a:t>
                </a:r>
                <a:r>
                  <a:rPr lang="pl-PL" dirty="0" smtClean="0"/>
                  <a:t>nik rentowności sprzedaży ROS=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𝑓𝑖𝑛𝑎𝑛𝑠𝑜𝑤𝑦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𝑃𝑟𝑧𝑦𝑐h𝑜𝑑𝑦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𝑠𝑝𝑟𝑧𝑒𝑑𝑎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rentowności kapitału ROE=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𝑓𝑖𝑛𝑎𝑛𝑠𝑜𝑤𝑦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𝐾𝑎𝑝𝑖𝑡𝑎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𝑎𝑠𝑛𝑦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pl-PL" b="1" dirty="0" smtClean="0"/>
                  <a:t>Ad. II. Wskaźniki płynności:</a:t>
                </a:r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płynności  bieżącej (CR)=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𝑏𝑖𝑒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𝑐𝑒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𝑃𝑎𝑠𝑦𝑤𝑎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𝑏𝑖𝑒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𝑏𝑖𝑒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𝑟𝑎𝑡𝑎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𝑘𝑟𝑒𝑑𝑦𝑡𝑢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płynności szybki (QR)=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𝑏𝑖𝑒𝑧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𝑧𝑎𝑝𝑎𝑠𝑦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𝑃𝑎𝑠𝑦𝑤𝑎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𝑏𝑖𝑒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𝑏𝑖𝑒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𝑟𝑎𝑡𝑎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𝑘𝑟𝑒𝑑𝑦𝑡𝑢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861" y="116632"/>
                <a:ext cx="10945216" cy="6552728"/>
              </a:xfrm>
              <a:blipFill rotWithShape="0">
                <a:blip r:embed="rId2"/>
                <a:stretch>
                  <a:fillRect l="-891" t="-130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5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25860" y="116632"/>
                <a:ext cx="10873207" cy="66247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l-PL" b="1" dirty="0" smtClean="0"/>
                  <a:t>Ad. III. Wskaźniki sprawności działania:</a:t>
                </a:r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rotacji należności WRN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𝑃𝑟𝑧𝑒𝑐𝑖𝑒𝑡𝑛𝑦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𝑠𝑡𝑎𝑛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𝑧𝑎𝑑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𝑒𝑛𝑖𝑎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𝑆𝑝𝑟𝑧𝑒𝑑𝑎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obrotu zapasami WOZ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𝑃𝑟𝑧𝑒𝑐𝑖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ę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𝑡𝑛𝑦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𝑠𝑡𝑎𝑛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𝑧𝑎𝑝𝑎𝑠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𝑆𝑝𝑟𝑧𝑒𝑑𝑎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pl-PL" b="1" dirty="0" smtClean="0"/>
                  <a:t>Ad. IV. Wskaźniki zadłużenia i stopnia pokrycia:</a:t>
                </a:r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kapitałowy WK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𝐾𝑎𝑝𝑖𝑡𝑎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𝑎𝑠𝑛𝑦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ół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pokrycia obsługi długu WPOD=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𝑍𝑦𝑠𝑘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𝑜𝑑𝑠𝑒𝑡𝑘𝑖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𝑎𝑚𝑜𝑟𝑡𝑦𝑧𝑎𝑐𝑗𝑎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𝑅𝑎𝑡𝑎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𝑠𝑝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𝑎𝑡𝑦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𝑘𝑟𝑒𝑑𝑦𝑡𝑢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𝑜𝑑𝑠𝑒𝑡𝑘𝑖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pokrycia I WPI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𝐾𝑎𝑝𝑖𝑡𝑎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𝑎𝑠𝑛𝑦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𝑀𝑎𝑗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𝑡𝑒𝑘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𝑡𝑟𝑤𝑎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pokrycia II WPII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𝐾𝑎𝑝𝑖𝑡𝑎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𝑠𝑛𝑦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𝑢𝑔𝑜𝑡𝑒𝑟𝑚𝑖𝑛𝑜𝑤𝑦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𝑘𝑎𝑝𝑖𝑡𝑎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𝑜𝑏𝑐𝑦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𝑀𝑎𝑗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𝑡𝑒𝑘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𝑡𝑟𝑤𝑎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/>
                  <a:t>Zgodnie ze „złotą reguła bilansową” majątek trwały powinien być pokryty przez kapitał własny (ewentualnie łącznie z kapitałem obcym)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860" y="116632"/>
                <a:ext cx="10873207" cy="6624736"/>
              </a:xfrm>
              <a:blipFill rotWithShape="0">
                <a:blip r:embed="rId2"/>
                <a:stretch>
                  <a:fillRect l="-897" t="-18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5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25860" y="116632"/>
                <a:ext cx="10873207" cy="655272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pl-PL" b="1" dirty="0" smtClean="0"/>
                  <a:t>Analiza wrażliwości – </a:t>
                </a:r>
                <a:r>
                  <a:rPr lang="pl-PL" dirty="0" smtClean="0"/>
                  <a:t>badanie jak zachowują się wskaźniki np. rentowności przez zmianach kosztów, przychodów, cen zbytu o np. 5%, 10%.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Metoda punktowa, ratingowa </a:t>
                </a:r>
                <a:r>
                  <a:rPr lang="pl-PL" dirty="0" smtClean="0"/>
                  <a:t>np. skala od 1 do 10.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Analiza dyskryminacyjna – </a:t>
                </a:r>
                <a:r>
                  <a:rPr lang="pl-PL" dirty="0" smtClean="0"/>
                  <a:t>model E.I. Altmana czy grozi upadłość firmie.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Ocena przedsięwzięcia inwestycyjnego: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1. Wartość zaktualizowana netto NPV </a:t>
                </a:r>
                <a:r>
                  <a:rPr lang="pl-PL" dirty="0" smtClean="0"/>
                  <a:t>(</a:t>
                </a:r>
                <a:r>
                  <a:rPr lang="pl-PL" i="1" dirty="0" smtClean="0"/>
                  <a:t>net </a:t>
                </a:r>
                <a:r>
                  <a:rPr lang="pl-PL" i="1" dirty="0" err="1" smtClean="0"/>
                  <a:t>present</a:t>
                </a:r>
                <a:r>
                  <a:rPr lang="pl-PL" i="1" dirty="0" smtClean="0"/>
                  <a:t> </a:t>
                </a:r>
                <a:r>
                  <a:rPr lang="pl-PL" i="1" dirty="0" err="1" smtClean="0"/>
                  <a:t>value</a:t>
                </a:r>
                <a:r>
                  <a:rPr lang="pl-PL" dirty="0" smtClean="0"/>
                  <a:t>),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Jest zdyskontowana suma strumienie gotówkowych netto CF (Cash </a:t>
                </a:r>
                <a:r>
                  <a:rPr lang="pl-PL" dirty="0" err="1" smtClean="0"/>
                  <a:t>flow</a:t>
                </a:r>
                <a:r>
                  <a:rPr lang="pl-PL" dirty="0" smtClean="0"/>
                  <a:t>)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Im wartość NPV wyższa tym lepsza ocena wariantu </a:t>
                </a:r>
                <a:r>
                  <a:rPr lang="pl-PL" dirty="0" err="1" smtClean="0"/>
                  <a:t>przedsiewzięcia</a:t>
                </a:r>
                <a:endParaRPr lang="pl-PL" dirty="0" smtClean="0"/>
              </a:p>
              <a:p>
                <a:pPr marL="0" indent="0">
                  <a:buNone/>
                </a:pPr>
                <a:r>
                  <a:rPr lang="pl-PL" b="1" dirty="0" smtClean="0"/>
                  <a:t>2. Wewnętrzna stopa zwrotu IRR </a:t>
                </a:r>
                <a:r>
                  <a:rPr lang="pl-PL" dirty="0" smtClean="0"/>
                  <a:t>(</a:t>
                </a:r>
                <a:r>
                  <a:rPr lang="pl-PL" i="1" dirty="0" err="1"/>
                  <a:t>Internal</a:t>
                </a:r>
                <a:r>
                  <a:rPr lang="pl-PL" i="1" dirty="0"/>
                  <a:t> </a:t>
                </a:r>
                <a:r>
                  <a:rPr lang="pl-PL" i="1" dirty="0" err="1"/>
                  <a:t>Rate</a:t>
                </a:r>
                <a:r>
                  <a:rPr lang="pl-PL" i="1" dirty="0"/>
                  <a:t> of </a:t>
                </a:r>
                <a:r>
                  <a:rPr lang="pl-PL" i="1" dirty="0" smtClean="0"/>
                  <a:t>Return),</a:t>
                </a:r>
              </a:p>
              <a:p>
                <a:pPr marL="0" indent="0">
                  <a:buNone/>
                </a:pPr>
                <a:r>
                  <a:rPr lang="pl-PL" dirty="0" smtClean="0"/>
                  <a:t>a) IRR obrazuje stopę rentowności projektu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3. Stopa pokrycia kosztów przez dochody </a:t>
                </a:r>
                <a:r>
                  <a:rPr lang="pl-PL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𝑍𝑑𝑦𝑠𝑘𝑜𝑛𝑡𝑜𝑤𝑎𝑛𝑒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𝑝𝑟𝑧𝑦𝑐h𝑜𝑑𝑦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𝑏𝑟𝑢𝑡𝑡𝑜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𝑍𝑑𝑦𝑠𝑘𝑜𝑛𝑡𝑜𝑤𝑎𝑛𝑒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𝑘𝑜𝑠𝑧𝑡𝑦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𝑏𝑟𝑢𝑡𝑡𝑜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b="1" dirty="0" smtClean="0"/>
                  <a:t>4. Okres zwrotu,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Okres zwrotu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𝑁𝑎𝑘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𝑎𝑑𝑦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𝑖𝑛𝑤𝑒𝑠𝑡𝑦𝑐𝑦𝑗𝑛𝑒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𝑍𝑦𝑠𝑘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Okres zwrotu II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𝑁𝑎𝑘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𝑎𝑑𝑦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𝑖𝑛𝑤𝑒𝑠𝑡𝑦𝑐𝑦𝑗𝑛𝑒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𝑧𝑦𝑠𝑘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𝑜𝑑𝑠𝑒𝑡𝑘𝑖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𝑎𝑚𝑜𝑟𝑡𝑦𝑧𝑎𝑐𝑗𝑎</m:t>
                        </m:r>
                      </m:den>
                    </m:f>
                  </m:oMath>
                </a14:m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860" y="116632"/>
                <a:ext cx="10873207" cy="6552728"/>
              </a:xfrm>
              <a:blipFill rotWithShape="0">
                <a:blip r:embed="rId2"/>
                <a:stretch>
                  <a:fillRect l="-617" t="-186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5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97868" y="116632"/>
                <a:ext cx="10873207" cy="6552728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pl-PL" b="1" dirty="0" smtClean="0"/>
                  <a:t>5. Prosta stopa zwrotu </a:t>
                </a:r>
                <a:r>
                  <a:rPr lang="pl-PL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𝑍𝑦𝑠𝑘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𝑁𝑎𝑘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𝑎𝑑𝑦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𝑖𝑛𝑤𝑒𝑠𝑡𝑦𝑐𝑦𝑗𝑛𝑒</m:t>
                        </m:r>
                      </m:den>
                    </m:f>
                  </m:oMath>
                </a14:m>
                <a:r>
                  <a:rPr lang="pl-PL" dirty="0" smtClean="0"/>
                  <a:t> + oprocentowanie kredytów</a:t>
                </a:r>
              </a:p>
              <a:p>
                <a:pPr marL="0" indent="0">
                  <a:buNone/>
                </a:pPr>
                <a:r>
                  <a:rPr lang="pl-PL" dirty="0"/>
                  <a:t>l</a:t>
                </a:r>
                <a:r>
                  <a:rPr lang="pl-PL" dirty="0" smtClean="0"/>
                  <a:t>ub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𝑍𝑦𝑠𝑘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𝑍𝑎𝑖𝑛𝑤𝑒𝑠𝑡𝑜𝑤𝑎𝑛𝑦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𝑘𝑎𝑝𝑖𝑡𝑎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</m:den>
                    </m:f>
                  </m:oMath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b="1" dirty="0" smtClean="0"/>
                  <a:t>6. Próg </a:t>
                </a:r>
                <a:r>
                  <a:rPr lang="pl-PL" b="1" dirty="0"/>
                  <a:t>rentowności  </a:t>
                </a:r>
                <a:r>
                  <a:rPr lang="pl-PL" b="1" dirty="0" smtClean="0"/>
                  <a:t>(BEP) </a:t>
                </a:r>
                <a:r>
                  <a:rPr lang="pl-PL" dirty="0" smtClean="0"/>
                  <a:t>– zwany też progiem opłacalności produkcji, służy do badania powiazań i zależności pomiędzy przewidywanymi przychodami i kosztami przy różnym wykorzystywaniu </a:t>
                </a:r>
                <a:r>
                  <a:rPr lang="pl-PL" dirty="0"/>
                  <a:t>z</a:t>
                </a:r>
                <a:r>
                  <a:rPr lang="pl-PL" dirty="0" smtClean="0"/>
                  <a:t>dolności produkcyjnych.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Badanie zdolności kredytowej osób fizycznych</a:t>
                </a:r>
                <a:endParaRPr lang="pl-PL" b="1" dirty="0"/>
              </a:p>
              <a:p>
                <a:pPr marL="0" indent="0">
                  <a:buNone/>
                </a:pPr>
                <a:r>
                  <a:rPr lang="pl-PL" dirty="0" smtClean="0"/>
                  <a:t>Przedmiotem badań są </a:t>
                </a:r>
                <a:r>
                  <a:rPr lang="pl-PL" b="1" dirty="0" smtClean="0"/>
                  <a:t>indywidualne cechy kredytobiorcy (</a:t>
                </a:r>
                <a:r>
                  <a:rPr lang="pl-PL" b="1" i="1" dirty="0" err="1" smtClean="0"/>
                  <a:t>credit</a:t>
                </a:r>
                <a:r>
                  <a:rPr lang="pl-PL" b="1" i="1" dirty="0" smtClean="0"/>
                  <a:t> </a:t>
                </a:r>
                <a:r>
                  <a:rPr lang="pl-PL" b="1" i="1" dirty="0" err="1" smtClean="0"/>
                  <a:t>scoring</a:t>
                </a:r>
                <a:r>
                  <a:rPr lang="pl-PL" b="1" dirty="0" smtClean="0"/>
                  <a:t>)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Cechy dobrych klientów: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Są posiadaczami domów lub mieszkań własnościowych;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Mieszkają pod tym samym adresem kilka lat,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Mieszkają w dobrych dzielnicach,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Posiadają abonament telefoniczny (no </a:t>
                </a:r>
                <a:r>
                  <a:rPr lang="pl-PL" dirty="0" err="1" smtClean="0"/>
                  <a:t>phone</a:t>
                </a:r>
                <a:r>
                  <a:rPr lang="pl-PL" dirty="0" smtClean="0"/>
                  <a:t> no </a:t>
                </a:r>
                <a:r>
                  <a:rPr lang="pl-PL" dirty="0" err="1" smtClean="0"/>
                  <a:t>loan</a:t>
                </a:r>
                <a:r>
                  <a:rPr lang="pl-PL" dirty="0" smtClean="0"/>
                  <a:t>),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Posiadają ROR lub rachunek oszczędnościowy w banku ( od minimum np. 6 m-</a:t>
                </a:r>
                <a:r>
                  <a:rPr lang="pl-PL" dirty="0" err="1" smtClean="0"/>
                  <a:t>cy</a:t>
                </a:r>
                <a:r>
                  <a:rPr lang="pl-PL" dirty="0" smtClean="0"/>
                  <a:t>),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Są żonaci/ zamężni (różnie to w różnych systemach bankowych bywa bo jest WGD),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Mają na utrzymaniu 1 lub 2 dzieci,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Pracują w tym samym miejscu pracy kilka lat,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Zaliczani są do średniego lub wyższego szczebla </a:t>
                </a:r>
                <a:r>
                  <a:rPr lang="pl-PL" dirty="0" err="1" smtClean="0"/>
                  <a:t>zwodowego</a:t>
                </a:r>
                <a:r>
                  <a:rPr lang="pl-PL" dirty="0" smtClean="0"/>
                  <a:t> i wykształcenia, lub są emerytami,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Miesięczne dochody są wyższe od przeciętnej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Mają dobrą historię kredytową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8" y="116632"/>
                <a:ext cx="10873207" cy="6552728"/>
              </a:xfrm>
              <a:blipFill rotWithShape="0">
                <a:blip r:embed="rId2"/>
                <a:stretch>
                  <a:fillRect l="-112" t="-46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5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6967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Zabezpieczenia kredytowe </a:t>
            </a:r>
            <a:r>
              <a:rPr lang="pl-PL" b="1" dirty="0" smtClean="0"/>
              <a:t>– </a:t>
            </a:r>
            <a:r>
              <a:rPr lang="pl-PL" dirty="0" smtClean="0"/>
              <a:t>dzielą się na osobiste o rzeczowe.</a:t>
            </a:r>
          </a:p>
          <a:p>
            <a:pPr marL="0" indent="0">
              <a:buNone/>
            </a:pPr>
            <a:r>
              <a:rPr lang="pl-PL" b="1" dirty="0" smtClean="0"/>
              <a:t>Rodzaje zabezpieczeń:</a:t>
            </a:r>
          </a:p>
          <a:p>
            <a:pPr marL="457200" indent="-457200">
              <a:buAutoNum type="arabicPeriod"/>
            </a:pPr>
            <a:r>
              <a:rPr lang="pl-PL" dirty="0" smtClean="0"/>
              <a:t>hipoteka,</a:t>
            </a:r>
          </a:p>
          <a:p>
            <a:pPr marL="457200" indent="-457200">
              <a:buAutoNum type="arabicPeriod"/>
            </a:pPr>
            <a:r>
              <a:rPr lang="pl-PL" dirty="0"/>
              <a:t>z</a:t>
            </a:r>
            <a:r>
              <a:rPr lang="pl-PL" dirty="0" smtClean="0"/>
              <a:t>astaw ogólny, na prawach, bankowy zastaw rejestrowy, sądowy zastaw rejestrowy,</a:t>
            </a:r>
          </a:p>
          <a:p>
            <a:pPr marL="457200" indent="-457200">
              <a:buAutoNum type="arabicPeriod"/>
            </a:pPr>
            <a:r>
              <a:rPr lang="pl-PL" dirty="0"/>
              <a:t>p</a:t>
            </a:r>
            <a:r>
              <a:rPr lang="pl-PL" dirty="0" smtClean="0"/>
              <a:t>rzewłaszczenie na zabezpieczenie, </a:t>
            </a:r>
          </a:p>
          <a:p>
            <a:pPr marL="457200" indent="-457200">
              <a:buAutoNum type="arabicPeriod"/>
            </a:pPr>
            <a:r>
              <a:rPr lang="pl-PL" dirty="0"/>
              <a:t>b</a:t>
            </a:r>
            <a:r>
              <a:rPr lang="pl-PL" dirty="0" smtClean="0"/>
              <a:t>lokada </a:t>
            </a:r>
            <a:r>
              <a:rPr lang="pl-PL" dirty="0"/>
              <a:t>środków na rachunku </a:t>
            </a:r>
            <a:r>
              <a:rPr lang="pl-PL" dirty="0" smtClean="0"/>
              <a:t>bankowym,</a:t>
            </a:r>
          </a:p>
          <a:p>
            <a:pPr marL="457200" indent="-457200">
              <a:buAutoNum type="arabicPeriod"/>
            </a:pPr>
            <a:r>
              <a:rPr lang="pl-PL" dirty="0"/>
              <a:t>k</a:t>
            </a:r>
            <a:r>
              <a:rPr lang="pl-PL" dirty="0" smtClean="0"/>
              <a:t>aucja,</a:t>
            </a:r>
          </a:p>
          <a:p>
            <a:pPr marL="457200" indent="-457200">
              <a:buAutoNum type="arabicPeriod"/>
            </a:pPr>
            <a:r>
              <a:rPr lang="pl-PL" dirty="0"/>
              <a:t>g</a:t>
            </a:r>
            <a:r>
              <a:rPr lang="pl-PL" dirty="0" smtClean="0"/>
              <a:t>warancja bankowa,</a:t>
            </a:r>
          </a:p>
          <a:p>
            <a:pPr marL="457200" indent="-457200">
              <a:buAutoNum type="arabicPeriod"/>
            </a:pPr>
            <a:r>
              <a:rPr lang="pl-PL" dirty="0"/>
              <a:t>p</a:t>
            </a:r>
            <a:r>
              <a:rPr lang="pl-PL" dirty="0" smtClean="0"/>
              <a:t>rzelew wierzytelności</a:t>
            </a:r>
          </a:p>
          <a:p>
            <a:pPr marL="457200" indent="-457200">
              <a:buAutoNum type="arabicPeriod"/>
            </a:pPr>
            <a:r>
              <a:rPr lang="pl-PL" dirty="0"/>
              <a:t>p</a:t>
            </a:r>
            <a:r>
              <a:rPr lang="pl-PL" dirty="0" smtClean="0"/>
              <a:t>rzystąpienie do długu</a:t>
            </a:r>
          </a:p>
          <a:p>
            <a:pPr marL="457200" indent="-457200">
              <a:buAutoNum type="arabicPeriod"/>
            </a:pPr>
            <a:r>
              <a:rPr lang="pl-PL" dirty="0"/>
              <a:t>p</a:t>
            </a:r>
            <a:r>
              <a:rPr lang="pl-PL" dirty="0" smtClean="0"/>
              <a:t>oręczenie</a:t>
            </a:r>
          </a:p>
          <a:p>
            <a:pPr marL="457200" indent="-457200">
              <a:buAutoNum type="arabicPeriod"/>
            </a:pPr>
            <a:r>
              <a:rPr lang="pl-PL" dirty="0"/>
              <a:t>p</a:t>
            </a:r>
            <a:r>
              <a:rPr lang="pl-PL" dirty="0" smtClean="0"/>
              <a:t>ełnomocnictwo,</a:t>
            </a:r>
          </a:p>
          <a:p>
            <a:pPr marL="457200" indent="-457200">
              <a:buAutoNum type="arabicPeriod"/>
            </a:pPr>
            <a:r>
              <a:rPr lang="pl-PL" dirty="0"/>
              <a:t>w</a:t>
            </a:r>
            <a:r>
              <a:rPr lang="pl-PL" dirty="0" smtClean="0"/>
              <a:t>eksel in blanco</a:t>
            </a:r>
          </a:p>
          <a:p>
            <a:pPr marL="0" indent="0">
              <a:buNone/>
            </a:pPr>
            <a:r>
              <a:rPr lang="pl-PL" dirty="0" smtClean="0"/>
              <a:t>Ubezpieczenie kredytów np. do konsumpcyjnych CPI, firmowych w PZU SA lub KUKE SA (Korporacja Ubezpieczeń Kredytów Eksportowych - ubezpiecza kredyty firmowe).</a:t>
            </a:r>
          </a:p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2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88640"/>
            <a:ext cx="10729192" cy="6408712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pl-PL" sz="2800" b="1" dirty="0" smtClean="0"/>
              <a:t>Ryzyko bankowe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Pojęcie ryzyka bankowego</a:t>
            </a:r>
          </a:p>
          <a:p>
            <a:pPr marL="0" indent="0">
              <a:buNone/>
            </a:pPr>
            <a:r>
              <a:rPr lang="pl-PL" b="1" dirty="0" smtClean="0"/>
              <a:t>Ryzyko – </a:t>
            </a:r>
            <a:r>
              <a:rPr lang="pl-PL" dirty="0" smtClean="0"/>
              <a:t>definiowane jest najczęściej jako negatywne odchylenie od założonego celu, ale ryzyko definiowane jest także jako odchylenie od założonego rezultatu bez względu czy jest zagrożeniem czy szansą.</a:t>
            </a:r>
          </a:p>
          <a:p>
            <a:pPr marL="0" indent="0">
              <a:buNone/>
            </a:pPr>
            <a:r>
              <a:rPr lang="pl-PL" dirty="0" smtClean="0"/>
              <a:t>W naukach </a:t>
            </a:r>
            <a:r>
              <a:rPr lang="pl-PL" dirty="0" err="1" smtClean="0"/>
              <a:t>ekonomiczno</a:t>
            </a:r>
            <a:r>
              <a:rPr lang="pl-PL" dirty="0" smtClean="0"/>
              <a:t> - statystycznych zwłaszcza w ekonometrii rozróżnia się pojęcia ryzyko i niepewność. </a:t>
            </a:r>
          </a:p>
          <a:p>
            <a:pPr marL="0" indent="0">
              <a:buNone/>
            </a:pPr>
            <a:r>
              <a:rPr lang="pl-PL" b="1" dirty="0" smtClean="0"/>
              <a:t>Niepewność</a:t>
            </a:r>
            <a:r>
              <a:rPr lang="pl-PL" dirty="0" smtClean="0"/>
              <a:t> charakteryzuje się tym, że zakładamy możliwość wystąpienia zdarzenia, ale nie jesteśmy w stanie oszacować prawdopodobieństwa je</a:t>
            </a:r>
            <a:r>
              <a:rPr lang="pl-PL" dirty="0"/>
              <a:t>go </a:t>
            </a:r>
            <a:r>
              <a:rPr lang="pl-PL" dirty="0" smtClean="0"/>
              <a:t>zajścia w przyszłości. </a:t>
            </a:r>
          </a:p>
          <a:p>
            <a:pPr marL="0" indent="0">
              <a:buNone/>
            </a:pPr>
            <a:r>
              <a:rPr lang="pl-PL" dirty="0" smtClean="0"/>
              <a:t>W przypadku</a:t>
            </a:r>
            <a:r>
              <a:rPr lang="pl-PL" b="1" dirty="0" smtClean="0"/>
              <a:t> ryzyka </a:t>
            </a:r>
            <a:r>
              <a:rPr lang="pl-PL" dirty="0" smtClean="0"/>
              <a:t>możemy określić ilościowo możliwość jego wystąpienia, a więc jesteśmy w stanie określić prawdopodobieństwo wystąpienia zdarzenia oraz wartości oczekiwanej i wariancji zmiennej losowej (zwłaszcza jej pierwiastek – odchylenie standardowe).</a:t>
            </a:r>
          </a:p>
        </p:txBody>
      </p:sp>
    </p:spTree>
    <p:extLst>
      <p:ext uri="{BB962C8B-B14F-4D97-AF65-F5344CB8AC3E}">
        <p14:creationId xmlns:p14="http://schemas.microsoft.com/office/powerpoint/2010/main" val="17560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44624"/>
            <a:ext cx="10873207" cy="66967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Analiza po udzieleniu kredytu (monitoring) </a:t>
            </a:r>
            <a:endParaRPr lang="pl-PL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 smtClean="0"/>
              <a:t>Oznaki wczesnego ostrzegania przed niewypłacalnością kredytobiorcy:</a:t>
            </a:r>
          </a:p>
          <a:p>
            <a:pPr lvl="0">
              <a:buClr>
                <a:srgbClr val="303030">
                  <a:lumMod val="90000"/>
                  <a:lumOff val="10000"/>
                </a:srgbClr>
              </a:buClr>
              <a:buFontTx/>
              <a:buChar char="-"/>
            </a:pPr>
            <a:r>
              <a:rPr lang="pl-PL" dirty="0">
                <a:solidFill>
                  <a:srgbClr val="303030"/>
                </a:solidFill>
              </a:rPr>
              <a:t>Zaległość w płaceniu odsetek i rat </a:t>
            </a:r>
            <a:r>
              <a:rPr lang="pl-PL" dirty="0" smtClean="0">
                <a:solidFill>
                  <a:srgbClr val="303030"/>
                </a:solidFill>
              </a:rPr>
              <a:t>kapitałowych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Częste zmiany w zarządzie</a:t>
            </a:r>
          </a:p>
          <a:p>
            <a:pPr>
              <a:buFontTx/>
              <a:buChar char="-"/>
            </a:pPr>
            <a:r>
              <a:rPr lang="pl-PL" dirty="0" smtClean="0"/>
              <a:t>Zmiana właściciela</a:t>
            </a:r>
          </a:p>
          <a:p>
            <a:pPr>
              <a:buFontTx/>
              <a:buChar char="-"/>
            </a:pPr>
            <a:r>
              <a:rPr lang="pl-PL" dirty="0"/>
              <a:t>U</a:t>
            </a:r>
            <a:r>
              <a:rPr lang="pl-PL" dirty="0" smtClean="0"/>
              <a:t>trudniony kontakt z firmą, niechęć </a:t>
            </a:r>
            <a:r>
              <a:rPr lang="pl-PL" dirty="0"/>
              <a:t>do udzielania </a:t>
            </a:r>
            <a:r>
              <a:rPr lang="pl-PL" dirty="0" smtClean="0"/>
              <a:t>informacji, </a:t>
            </a:r>
          </a:p>
          <a:p>
            <a:pPr>
              <a:buFontTx/>
              <a:buChar char="-"/>
            </a:pPr>
            <a:r>
              <a:rPr lang="pl-PL" dirty="0" smtClean="0"/>
              <a:t>Późne dostarczanie sprawozdań,</a:t>
            </a:r>
          </a:p>
          <a:p>
            <a:pPr>
              <a:buFontTx/>
              <a:buChar char="-"/>
            </a:pPr>
            <a:r>
              <a:rPr lang="pl-PL" dirty="0" smtClean="0"/>
              <a:t>Arogancja </a:t>
            </a:r>
            <a:r>
              <a:rPr lang="pl-PL" dirty="0"/>
              <a:t>zamiast </a:t>
            </a:r>
            <a:r>
              <a:rPr lang="pl-PL" dirty="0" smtClean="0"/>
              <a:t>współpracy, powoływanie się na lepszą współpracę z innym bankiem,</a:t>
            </a:r>
          </a:p>
          <a:p>
            <a:pPr>
              <a:buFontTx/>
              <a:buChar char="-"/>
            </a:pPr>
            <a:r>
              <a:rPr lang="pl-PL" dirty="0" smtClean="0"/>
              <a:t>Słaba kontrola finansowa, „kreatywna” księgowość,</a:t>
            </a:r>
          </a:p>
          <a:p>
            <a:pPr>
              <a:buFontTx/>
              <a:buChar char="-"/>
            </a:pPr>
            <a:r>
              <a:rPr lang="pl-PL" dirty="0" smtClean="0"/>
              <a:t>Zmiany organizacyjne, nagła zmiana zakresu i branży działania,</a:t>
            </a:r>
          </a:p>
          <a:p>
            <a:pPr>
              <a:buFontTx/>
              <a:buChar char="-"/>
            </a:pPr>
            <a:r>
              <a:rPr lang="pl-PL" dirty="0" smtClean="0"/>
              <a:t>Spadek rentowności produkcji,</a:t>
            </a:r>
          </a:p>
          <a:p>
            <a:pPr>
              <a:buFontTx/>
              <a:buChar char="-"/>
            </a:pPr>
            <a:r>
              <a:rPr lang="pl-PL" dirty="0" smtClean="0"/>
              <a:t>Zmiana wartości rynkowej kapitału spadek wobec wartości księgowej</a:t>
            </a:r>
          </a:p>
          <a:p>
            <a:pPr>
              <a:buFontTx/>
              <a:buChar char="-"/>
            </a:pPr>
            <a:r>
              <a:rPr lang="pl-PL" dirty="0" smtClean="0"/>
              <a:t>Zaległości wobec kontrahentów, pojawienie się zobowiązań wymagalnych</a:t>
            </a:r>
          </a:p>
          <a:p>
            <a:pPr>
              <a:buFontTx/>
              <a:buChar char="-"/>
            </a:pPr>
            <a:r>
              <a:rPr lang="pl-PL" dirty="0" smtClean="0"/>
              <a:t>Zmniejszenie zatrudnienia i globalnego czasu pracy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 marL="0" indent="0">
              <a:buNone/>
            </a:pP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552728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Spadek zamówień</a:t>
            </a:r>
          </a:p>
          <a:p>
            <a:pPr>
              <a:buFontTx/>
              <a:buChar char="-"/>
            </a:pPr>
            <a:r>
              <a:rPr lang="pl-PL" dirty="0" smtClean="0"/>
              <a:t>Odmowa kredytów przez innych kredytodawców</a:t>
            </a:r>
          </a:p>
          <a:p>
            <a:pPr>
              <a:buFontTx/>
              <a:buChar char="-"/>
            </a:pPr>
            <a:r>
              <a:rPr lang="pl-PL" dirty="0" smtClean="0"/>
              <a:t>Spadek zamówień</a:t>
            </a:r>
          </a:p>
          <a:p>
            <a:pPr>
              <a:buFontTx/>
              <a:buChar char="-"/>
            </a:pPr>
            <a:r>
              <a:rPr lang="pl-PL" dirty="0" smtClean="0"/>
              <a:t>Wstrzymanie inwestycji </a:t>
            </a:r>
          </a:p>
          <a:p>
            <a:pPr>
              <a:buFontTx/>
              <a:buChar char="-"/>
            </a:pPr>
            <a:r>
              <a:rPr lang="pl-PL" dirty="0" smtClean="0"/>
              <a:t>Wstrzymanie reklamy i działań marketingowych</a:t>
            </a:r>
          </a:p>
          <a:p>
            <a:pPr>
              <a:buFontTx/>
              <a:buChar char="-"/>
            </a:pPr>
            <a:r>
              <a:rPr lang="pl-PL" dirty="0" smtClean="0"/>
              <a:t>Wystawny tryb życia kredytobiorcy</a:t>
            </a:r>
          </a:p>
          <a:p>
            <a:pPr>
              <a:buFontTx/>
              <a:buChar char="-"/>
            </a:pPr>
            <a:r>
              <a:rPr lang="pl-PL" dirty="0" smtClean="0"/>
              <a:t>Wyprzedaż majątku, w tym wyposażenia produkcyjnego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12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3048000"/>
          </a:xfrm>
        </p:spPr>
        <p:txBody>
          <a:bodyPr/>
          <a:lstStyle/>
          <a:p>
            <a:pPr algn="ctr"/>
            <a:r>
              <a:rPr lang="pl-PL" smtClean="0"/>
              <a:t>Dziękuję </a:t>
            </a:r>
            <a:r>
              <a:rPr lang="pl-PL" dirty="0" smtClean="0"/>
              <a:t>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9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624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2. Ryzyko w działalności bankowej</a:t>
            </a:r>
          </a:p>
          <a:p>
            <a:pPr marL="0" indent="0">
              <a:buNone/>
            </a:pPr>
            <a:r>
              <a:rPr lang="pl-PL" dirty="0" smtClean="0"/>
              <a:t>a) Przyczyny zewnętrzne niezależne od banku i wewnętrzne :</a:t>
            </a:r>
          </a:p>
          <a:p>
            <a:pPr marL="0" indent="0">
              <a:buNone/>
            </a:pPr>
            <a:r>
              <a:rPr lang="pl-PL" dirty="0" smtClean="0"/>
              <a:t>- Czynniki </a:t>
            </a:r>
            <a:r>
              <a:rPr lang="pl-PL" dirty="0" smtClean="0"/>
              <a:t>makroekonomiczne: </a:t>
            </a:r>
            <a:r>
              <a:rPr lang="pl-PL" dirty="0" smtClean="0"/>
              <a:t>polityka gospodarcza państwa, zadłużenie, stopa inflacji, polityka banku centralnego (restrykcyjna, ekspansywna), </a:t>
            </a:r>
          </a:p>
          <a:p>
            <a:pPr marL="0" indent="0">
              <a:buNone/>
            </a:pPr>
            <a:r>
              <a:rPr lang="pl-PL" dirty="0" smtClean="0"/>
              <a:t>- czynniki społeczne: </a:t>
            </a:r>
            <a:r>
              <a:rPr lang="pl-PL" dirty="0" smtClean="0"/>
              <a:t>skłonność do oszczędzania, </a:t>
            </a:r>
            <a:r>
              <a:rPr lang="pl-PL" dirty="0" smtClean="0"/>
              <a:t>zachowanie </a:t>
            </a:r>
            <a:r>
              <a:rPr lang="pl-PL" dirty="0" smtClean="0"/>
              <a:t>klientów </a:t>
            </a:r>
            <a:r>
              <a:rPr lang="pl-PL" dirty="0" smtClean="0"/>
              <a:t>banku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Czynniki demograficzne: struktura ludności, stopa bezrobocia,</a:t>
            </a:r>
          </a:p>
          <a:p>
            <a:pPr>
              <a:buFontTx/>
              <a:buChar char="-"/>
            </a:pPr>
            <a:r>
              <a:rPr lang="pl-PL" dirty="0" smtClean="0"/>
              <a:t>Czynniki polityczne: udział w strukturach gospodarczych, militarnych , wojna,</a:t>
            </a:r>
          </a:p>
          <a:p>
            <a:pPr>
              <a:buFontTx/>
              <a:buChar char="-"/>
            </a:pPr>
            <a:r>
              <a:rPr lang="pl-PL" dirty="0" smtClean="0"/>
              <a:t>Czynniki techniczne: poziom technologicznego rozwoju państwa,</a:t>
            </a:r>
          </a:p>
          <a:p>
            <a:pPr marL="0" indent="0">
              <a:buNone/>
            </a:pPr>
            <a:r>
              <a:rPr lang="pl-PL" dirty="0" smtClean="0"/>
              <a:t>b) Zmiany w otoczeniu banków:</a:t>
            </a:r>
          </a:p>
          <a:p>
            <a:pPr>
              <a:buFontTx/>
              <a:buChar char="-"/>
            </a:pPr>
            <a:r>
              <a:rPr lang="pl-PL" dirty="0" smtClean="0"/>
              <a:t>liberalizacja, deregulacja.</a:t>
            </a:r>
          </a:p>
          <a:p>
            <a:pPr>
              <a:buFontTx/>
              <a:buChar char="-"/>
            </a:pPr>
            <a:r>
              <a:rPr lang="pl-PL" dirty="0" smtClean="0"/>
              <a:t>Globalizacja </a:t>
            </a:r>
            <a:r>
              <a:rPr lang="pl-PL" dirty="0" smtClean="0"/>
              <a:t>i internacjonalizacja </a:t>
            </a:r>
            <a:r>
              <a:rPr lang="pl-PL" dirty="0" smtClean="0"/>
              <a:t>rynków </a:t>
            </a:r>
            <a:r>
              <a:rPr lang="pl-PL" dirty="0" smtClean="0"/>
              <a:t>finansowych,</a:t>
            </a:r>
          </a:p>
          <a:p>
            <a:pPr>
              <a:buFontTx/>
              <a:buChar char="-"/>
            </a:pPr>
            <a:r>
              <a:rPr lang="pl-PL" dirty="0" smtClean="0"/>
              <a:t>Sytuacja </a:t>
            </a:r>
            <a:r>
              <a:rPr lang="pl-PL" dirty="0" smtClean="0"/>
              <a:t>budżetowa </a:t>
            </a:r>
            <a:r>
              <a:rPr lang="pl-PL" dirty="0" smtClean="0"/>
              <a:t>(</a:t>
            </a:r>
            <a:r>
              <a:rPr lang="pl-PL" dirty="0" smtClean="0"/>
              <a:t>nadwyżka</a:t>
            </a:r>
            <a:r>
              <a:rPr lang="pl-PL" dirty="0" smtClean="0"/>
              <a:t>, deficyt),</a:t>
            </a:r>
          </a:p>
          <a:p>
            <a:pPr>
              <a:buFontTx/>
              <a:buChar char="-"/>
            </a:pPr>
            <a:r>
              <a:rPr lang="pl-PL" dirty="0" smtClean="0"/>
              <a:t>Zadłużenie </a:t>
            </a:r>
            <a:r>
              <a:rPr lang="pl-PL" dirty="0" smtClean="0"/>
              <a:t>zewnętrzne i wewnętrzne,</a:t>
            </a:r>
          </a:p>
          <a:p>
            <a:pPr>
              <a:buFontTx/>
              <a:buChar char="-"/>
            </a:pPr>
            <a:r>
              <a:rPr lang="pl-PL" dirty="0" smtClean="0"/>
              <a:t>Sekurytyzacja</a:t>
            </a:r>
          </a:p>
          <a:p>
            <a:pPr>
              <a:buFontTx/>
              <a:buChar char="-"/>
            </a:pPr>
            <a:r>
              <a:rPr lang="pl-PL" dirty="0" smtClean="0"/>
              <a:t>Zmiana </a:t>
            </a:r>
            <a:r>
              <a:rPr lang="pl-PL" dirty="0" err="1" smtClean="0"/>
              <a:t>zachowań</a:t>
            </a:r>
            <a:r>
              <a:rPr lang="pl-PL" dirty="0" smtClean="0"/>
              <a:t> </a:t>
            </a:r>
            <a:r>
              <a:rPr lang="pl-PL" dirty="0" smtClean="0"/>
              <a:t>klientów,</a:t>
            </a:r>
          </a:p>
          <a:p>
            <a:pPr>
              <a:buFontTx/>
              <a:buChar char="-"/>
            </a:pPr>
            <a:r>
              <a:rPr lang="pl-PL" dirty="0" smtClean="0"/>
              <a:t>Wdrażanie </a:t>
            </a:r>
            <a:r>
              <a:rPr lang="pl-PL" dirty="0" smtClean="0"/>
              <a:t>nowych produktów i usług bankowych,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70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 smtClean="0"/>
              <a:t>3. Rodzaje ryzyka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Ryzyko płynności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Ryzyko związane z partnerem transakcji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Ryzyko rynkowe (cenowe):</a:t>
            </a:r>
          </a:p>
          <a:p>
            <a:pPr>
              <a:buFontTx/>
              <a:buChar char="-"/>
            </a:pPr>
            <a:r>
              <a:rPr lang="pl-PL" dirty="0" smtClean="0"/>
              <a:t>Ryzyko kredytowe,</a:t>
            </a:r>
          </a:p>
          <a:p>
            <a:pPr>
              <a:buFontTx/>
              <a:buChar char="-"/>
            </a:pPr>
            <a:r>
              <a:rPr lang="pl-PL" dirty="0" smtClean="0"/>
              <a:t>Ryzyko transferu (w Pekao SA nie zdarzyła się utrata pieniędzy w transferze miedzy palcówkami zagranicznymi i centralą w kraju),</a:t>
            </a:r>
          </a:p>
          <a:p>
            <a:pPr>
              <a:buFontTx/>
              <a:buChar char="-"/>
            </a:pPr>
            <a:r>
              <a:rPr lang="pl-PL" dirty="0" smtClean="0"/>
              <a:t>Ryzyko stopy procentowej,</a:t>
            </a:r>
          </a:p>
          <a:p>
            <a:pPr>
              <a:buFontTx/>
              <a:buChar char="-"/>
            </a:pPr>
            <a:r>
              <a:rPr lang="pl-PL" dirty="0" smtClean="0"/>
              <a:t>Ryzyko walutowe,</a:t>
            </a:r>
          </a:p>
          <a:p>
            <a:pPr>
              <a:buFontTx/>
              <a:buChar char="-"/>
            </a:pPr>
            <a:r>
              <a:rPr lang="pl-PL" dirty="0" smtClean="0"/>
              <a:t>Ryzyko operacyjne,</a:t>
            </a:r>
          </a:p>
          <a:p>
            <a:pPr>
              <a:buFontTx/>
              <a:buChar char="-"/>
            </a:pPr>
            <a:r>
              <a:rPr lang="pl-PL" dirty="0" smtClean="0"/>
              <a:t>Ryzyko strategiczne,</a:t>
            </a:r>
          </a:p>
          <a:p>
            <a:pPr>
              <a:buFontTx/>
              <a:buChar char="-"/>
            </a:pPr>
            <a:r>
              <a:rPr lang="pl-PL" dirty="0" smtClean="0"/>
              <a:t>Ryzyko kraju,</a:t>
            </a:r>
          </a:p>
          <a:p>
            <a:pPr>
              <a:buFontTx/>
              <a:buChar char="-"/>
            </a:pPr>
            <a:r>
              <a:rPr lang="pl-PL" dirty="0" smtClean="0"/>
              <a:t>Ryzyko systemowe ( ryzyko przenoszenia się kryzysu z jednego kraju do drugiego)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95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4. Zarządzanie ryzykiem bankowym</a:t>
            </a:r>
          </a:p>
          <a:p>
            <a:pPr marL="457200" indent="-457200">
              <a:buAutoNum type="arabicParenR"/>
            </a:pPr>
            <a:r>
              <a:rPr lang="pl-PL" dirty="0" smtClean="0"/>
              <a:t>Identyfikacja ryzyka</a:t>
            </a:r>
          </a:p>
          <a:p>
            <a:pPr marL="457200" indent="-457200">
              <a:buAutoNum type="arabicParenR"/>
            </a:pPr>
            <a:r>
              <a:rPr lang="pl-PL" dirty="0" smtClean="0"/>
              <a:t>Kwantyfikacja ryzyka ( metody szacowania rodzajów ryzyka, pojęcie </a:t>
            </a:r>
            <a:r>
              <a:rPr lang="pl-PL" dirty="0" err="1" smtClean="0"/>
              <a:t>VaR</a:t>
            </a:r>
            <a:r>
              <a:rPr lang="pl-PL" dirty="0" smtClean="0"/>
              <a:t>),</a:t>
            </a:r>
          </a:p>
          <a:p>
            <a:pPr marL="457200" indent="-457200">
              <a:buAutoNum type="arabicParenR"/>
            </a:pPr>
            <a:r>
              <a:rPr lang="pl-PL" dirty="0" smtClean="0"/>
              <a:t>Sterowanie ryzykiem </a:t>
            </a:r>
            <a:r>
              <a:rPr lang="pl-PL" dirty="0" smtClean="0"/>
              <a:t>(wielkość dopuszczalnego </a:t>
            </a:r>
            <a:r>
              <a:rPr lang="pl-PL" dirty="0" smtClean="0"/>
              <a:t>ryzyka),</a:t>
            </a:r>
          </a:p>
          <a:p>
            <a:pPr>
              <a:buFontTx/>
              <a:buChar char="-"/>
            </a:pPr>
            <a:r>
              <a:rPr lang="pl-PL" dirty="0" smtClean="0"/>
              <a:t>Działania wpływające na </a:t>
            </a:r>
            <a:r>
              <a:rPr lang="pl-PL" dirty="0" smtClean="0"/>
              <a:t>przyczyny </a:t>
            </a:r>
            <a:r>
              <a:rPr lang="pl-PL" dirty="0" smtClean="0"/>
              <a:t>powstania ryzyka;</a:t>
            </a:r>
          </a:p>
          <a:p>
            <a:pPr>
              <a:buFontTx/>
              <a:buChar char="-"/>
            </a:pPr>
            <a:r>
              <a:rPr lang="pl-PL" dirty="0" smtClean="0"/>
              <a:t>Działania </a:t>
            </a:r>
            <a:r>
              <a:rPr lang="pl-PL" dirty="0" smtClean="0"/>
              <a:t>wpływaj</a:t>
            </a:r>
            <a:r>
              <a:rPr lang="pl-PL" dirty="0" smtClean="0"/>
              <a:t>ą</a:t>
            </a:r>
            <a:r>
              <a:rPr lang="pl-PL" dirty="0" smtClean="0"/>
              <a:t>ce </a:t>
            </a:r>
            <a:r>
              <a:rPr lang="pl-PL" dirty="0" smtClean="0"/>
              <a:t>na skutki ryzyka;</a:t>
            </a:r>
          </a:p>
          <a:p>
            <a:pPr>
              <a:buFontTx/>
              <a:buChar char="-"/>
            </a:pPr>
            <a:r>
              <a:rPr lang="pl-PL" dirty="0" smtClean="0"/>
              <a:t>Strategia aktywna w </a:t>
            </a:r>
            <a:r>
              <a:rPr lang="pl-PL" dirty="0" smtClean="0"/>
              <a:t>sterowaniu ryzykiem</a:t>
            </a:r>
            <a:r>
              <a:rPr lang="pl-PL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unikanie ryzyka,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zmniejszanie wielkości ryzyka,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dywersyfikacja ryzyka,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p</a:t>
            </a:r>
            <a:r>
              <a:rPr lang="pl-PL" dirty="0" smtClean="0"/>
              <a:t>rzenoszenie ryzyka,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err="1" smtClean="0"/>
              <a:t>hedging</a:t>
            </a:r>
            <a:r>
              <a:rPr lang="pl-PL" dirty="0" smtClean="0"/>
              <a:t> np. walutowy,</a:t>
            </a:r>
          </a:p>
          <a:p>
            <a:pPr marL="457200" indent="-457200"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25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4" y="116632"/>
            <a:ext cx="10657183" cy="662473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4. Kontrola </a:t>
            </a:r>
            <a:r>
              <a:rPr lang="pl-PL" dirty="0"/>
              <a:t>podejmowanych działań (</a:t>
            </a:r>
            <a:r>
              <a:rPr lang="pl-PL" i="1" dirty="0" err="1"/>
              <a:t>Plannig</a:t>
            </a:r>
            <a:r>
              <a:rPr lang="pl-PL" i="1" dirty="0"/>
              <a:t> and Control</a:t>
            </a:r>
            <a:r>
              <a:rPr lang="pl-PL" i="1" dirty="0" smtClean="0"/>
              <a:t>) </a:t>
            </a:r>
            <a:r>
              <a:rPr lang="pl-PL" dirty="0" smtClean="0"/>
              <a:t>potrzeba </a:t>
            </a:r>
            <a:r>
              <a:rPr lang="pl-PL" dirty="0" smtClean="0">
                <a:solidFill>
                  <a:srgbClr val="FF0000"/>
                </a:solidFill>
              </a:rPr>
              <a:t>zbadania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czy:</a:t>
            </a:r>
          </a:p>
          <a:p>
            <a:pPr>
              <a:buFontTx/>
              <a:buChar char="-"/>
            </a:pPr>
            <a:r>
              <a:rPr lang="pl-PL" dirty="0"/>
              <a:t>u</a:t>
            </a:r>
            <a:r>
              <a:rPr lang="pl-PL" dirty="0" smtClean="0"/>
              <a:t>żyto odpowiednich metod oceny, ich dokładności, aktualności, całości;</a:t>
            </a:r>
          </a:p>
          <a:p>
            <a:pPr>
              <a:buFontTx/>
              <a:buChar char="-"/>
            </a:pPr>
            <a:r>
              <a:rPr lang="pl-PL" dirty="0"/>
              <a:t>z</a:t>
            </a:r>
            <a:r>
              <a:rPr lang="pl-PL" dirty="0" smtClean="0"/>
              <a:t>astosowano odpowiednie instrumenty sterowania w ocenie nakładów i efektów;</a:t>
            </a:r>
          </a:p>
          <a:p>
            <a:pPr>
              <a:buFontTx/>
              <a:buChar char="-"/>
            </a:pPr>
            <a:r>
              <a:rPr lang="pl-PL" dirty="0" smtClean="0"/>
              <a:t>wdrożono właściwą </a:t>
            </a:r>
            <a:r>
              <a:rPr lang="pl-PL" dirty="0" smtClean="0"/>
              <a:t>organizację </a:t>
            </a:r>
            <a:r>
              <a:rPr lang="pl-PL" dirty="0" smtClean="0"/>
              <a:t>pracy ze szczeblami decyzyjnymi,</a:t>
            </a:r>
          </a:p>
          <a:p>
            <a:pPr>
              <a:buFontTx/>
              <a:buChar char="-"/>
            </a:pPr>
            <a:r>
              <a:rPr lang="pl-PL" dirty="0"/>
              <a:t>s</a:t>
            </a:r>
            <a:r>
              <a:rPr lang="pl-PL" dirty="0" smtClean="0"/>
              <a:t>ystem oceny był spójny z systemem rachunkowości i informatycznym,</a:t>
            </a:r>
          </a:p>
          <a:p>
            <a:pPr>
              <a:buFontTx/>
              <a:buChar char="-"/>
            </a:pPr>
            <a:r>
              <a:rPr lang="pl-PL" dirty="0"/>
              <a:t>d</a:t>
            </a:r>
            <a:r>
              <a:rPr lang="pl-PL" dirty="0" smtClean="0"/>
              <a:t>ecyzje osób podejmowane były w sposób przejrzysty</a:t>
            </a:r>
          </a:p>
          <a:p>
            <a:pPr>
              <a:buFontTx/>
              <a:buChar char="-"/>
            </a:pPr>
            <a:endParaRPr lang="pl-PL" i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23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9" y="116632"/>
            <a:ext cx="10154344" cy="6552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b="1" dirty="0" smtClean="0"/>
              <a:t>II. Ryzyko płynności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Pojęcie ryzyka płynności</a:t>
            </a:r>
          </a:p>
          <a:p>
            <a:pPr marL="0" indent="0">
              <a:buNone/>
            </a:pPr>
            <a:r>
              <a:rPr lang="pl-PL" b="1" dirty="0" smtClean="0"/>
              <a:t>Płynność</a:t>
            </a:r>
            <a:r>
              <a:rPr lang="pl-PL" dirty="0" smtClean="0"/>
              <a:t> w sensie ekonomicznym oznacza zdolność danej organizacji gospodarczej do terminowego regulowania zobowiązań, czyli do pokrycia w każdej chwili wszystkich płatności z tytułu realizacji umów z kontrahentami, w przypadku banku </a:t>
            </a:r>
            <a:r>
              <a:rPr lang="pl-PL" b="1" dirty="0" smtClean="0"/>
              <a:t>zdolność do postawienia w każdej chwili do dyspozycji klientów kwot pieniężnych określonych w umowach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dirty="0" smtClean="0"/>
              <a:t>Do zapamiętania: zapadalność aktywów i wymagalność pasywów.</a:t>
            </a:r>
          </a:p>
          <a:p>
            <a:pPr marL="0" indent="0">
              <a:buNone/>
            </a:pPr>
            <a:r>
              <a:rPr lang="pl-PL" dirty="0" smtClean="0"/>
              <a:t>Zagrożenie płynności banku ( czynniki wewnętrzne i zewnętrzne - drugorzędne):</a:t>
            </a:r>
          </a:p>
          <a:p>
            <a:pPr marL="457200" indent="-457200">
              <a:buAutoNum type="arabicPeriod"/>
            </a:pPr>
            <a:r>
              <a:rPr lang="pl-PL" dirty="0" smtClean="0"/>
              <a:t>Czynniki wewnętrzne maja pierwszorzędne znaczenie, ponieważ wiążą się z zarządzaniem aktywami i pasywami banku – ALCO Komitet Zarzadzania Aktywami i Pasywami przez Zarządzie banku, analizuje terminy i dopuszczalne rozbieżności miedzy okresami i terminami zapadalności aktywów i wymagalności pasywów biorąc pod uwagę także pozycje pozabilansowe.</a:t>
            </a:r>
          </a:p>
          <a:p>
            <a:pPr>
              <a:buFontTx/>
              <a:buChar char="-"/>
            </a:pPr>
            <a:r>
              <a:rPr lang="pl-PL" dirty="0" smtClean="0"/>
              <a:t>Zagrożenie wydłużeniem </a:t>
            </a:r>
            <a:r>
              <a:rPr lang="pl-PL" dirty="0" smtClean="0"/>
              <a:t>okresu aktywności kapitału w kredytach np. opóźnienia w </a:t>
            </a:r>
            <a:r>
              <a:rPr lang="pl-PL" dirty="0" smtClean="0"/>
              <a:t>spłacie </a:t>
            </a:r>
            <a:r>
              <a:rPr lang="pl-PL" dirty="0" smtClean="0"/>
              <a:t>rat kredytowych, kredyty nieregularne,</a:t>
            </a:r>
          </a:p>
          <a:p>
            <a:pPr>
              <a:buFontTx/>
              <a:buChar char="-"/>
            </a:pPr>
            <a:r>
              <a:rPr lang="pl-PL" dirty="0" smtClean="0"/>
              <a:t>Nieoczekiwane gwałtowne wycofanie lokat przed terminem,</a:t>
            </a:r>
          </a:p>
          <a:p>
            <a:pPr>
              <a:buFontTx/>
              <a:buChar char="-"/>
            </a:pPr>
            <a:r>
              <a:rPr lang="pl-PL" dirty="0" smtClean="0"/>
              <a:t>Niedopasowanie </a:t>
            </a:r>
            <a:r>
              <a:rPr lang="pl-PL" dirty="0" smtClean="0"/>
              <a:t>struktury aktywów i pasywów</a:t>
            </a:r>
          </a:p>
          <a:p>
            <a:pPr>
              <a:buFontTx/>
              <a:buChar char="-"/>
            </a:pPr>
            <a:r>
              <a:rPr lang="pl-PL" dirty="0" smtClean="0"/>
              <a:t>Zła struktura portfela papierów wartościowych ( płynne i niepłynne)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0945216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3. Reguły zachowania płynności banku</a:t>
            </a:r>
          </a:p>
          <a:p>
            <a:pPr marL="457200" indent="-457200">
              <a:buAutoNum type="arabicParenR"/>
            </a:pPr>
            <a:r>
              <a:rPr lang="pl-PL" b="1" dirty="0" smtClean="0"/>
              <a:t>Złota reguła bankowa</a:t>
            </a:r>
          </a:p>
          <a:p>
            <a:pPr marL="0" indent="0">
              <a:buNone/>
            </a:pPr>
            <a:r>
              <a:rPr lang="pl-PL" dirty="0" smtClean="0"/>
              <a:t>Kwotom i terminom płatności pasywów – lokat dla klientów powinny odpowiadać kwoty i terminy płatności aktywów – spłaty kredytów przez klientów. Pełna synchronizacja co kwot i terminów: zapadalności aktywów i wymagalności pasywów. Twórcą bankier niemiecki XIX wieku Otto Hubner.</a:t>
            </a:r>
          </a:p>
          <a:p>
            <a:pPr marL="0" indent="0">
              <a:buNone/>
            </a:pPr>
            <a:r>
              <a:rPr lang="pl-PL" b="1" dirty="0" smtClean="0"/>
              <a:t>2. Reguła osadu we wkładach</a:t>
            </a:r>
          </a:p>
          <a:p>
            <a:pPr marL="0" indent="0">
              <a:buNone/>
            </a:pPr>
            <a:r>
              <a:rPr lang="pl-PL" dirty="0" smtClean="0"/>
              <a:t>Na bazie obserwacji  </a:t>
            </a:r>
            <a:r>
              <a:rPr lang="pl-PL" dirty="0" err="1" smtClean="0"/>
              <a:t>zachowań</a:t>
            </a:r>
            <a:r>
              <a:rPr lang="pl-PL" dirty="0"/>
              <a:t> </a:t>
            </a:r>
            <a:r>
              <a:rPr lang="pl-PL" dirty="0" smtClean="0"/>
              <a:t>pasywów ustalono, że utrzymuje się stały poziom we wkładach w postaci „osadu”, z którego można finansować długoterminowe aktywa.</a:t>
            </a:r>
          </a:p>
          <a:p>
            <a:pPr marL="0" indent="0">
              <a:buNone/>
            </a:pPr>
            <a:r>
              <a:rPr lang="pl-PL" b="1" dirty="0" smtClean="0"/>
              <a:t>3. Reguła przesunięć</a:t>
            </a:r>
          </a:p>
          <a:p>
            <a:pPr marL="0" indent="0">
              <a:buNone/>
            </a:pPr>
            <a:r>
              <a:rPr lang="pl-PL" dirty="0" smtClean="0"/>
              <a:t>Na bazie doświadczeń bankowości angielskiej w XX wieku ustalono, że istnieje możliwość, w razie pojawienia się problemów z zachowaniem płynności, dokonania sprzedaży pewnych płynnych aktywów przed ich umownym terminem płatności, jeżeli korzyści z zachowania pasywów per saldo są wyższe niż starty z tytułu zbycia aktywów.</a:t>
            </a:r>
          </a:p>
          <a:p>
            <a:pPr marL="0" indent="0">
              <a:buNone/>
            </a:pPr>
            <a:r>
              <a:rPr lang="pl-PL" b="1" dirty="0" smtClean="0"/>
              <a:t>4. Reguła maksymalnego obciążenia</a:t>
            </a:r>
          </a:p>
          <a:p>
            <a:pPr marL="0" indent="0">
              <a:buNone/>
            </a:pPr>
            <a:r>
              <a:rPr lang="pl-PL" dirty="0" smtClean="0"/>
              <a:t>Rozwinięcie reguły  przesunięć. Suma strat z tytułu przedterminowego upłynnienia aktywów aby pokryć wymagalne zobowiązania nie może być większa niż kapitał własny.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12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Metody kwantyfikacji ryzyka płynności: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Luka płynności: </a:t>
            </a:r>
          </a:p>
          <a:p>
            <a:pPr>
              <a:buFontTx/>
              <a:buChar char="-"/>
            </a:pPr>
            <a:r>
              <a:rPr lang="pl-PL" dirty="0" smtClean="0"/>
              <a:t>Luka płynności dodatnia – występuje przy nadwyżce zapadalnych aktywów nad wymagalnymi pasywami w danym przedziale czasowym, brak zagrożenia;</a:t>
            </a:r>
          </a:p>
          <a:p>
            <a:pPr>
              <a:buFontTx/>
              <a:buChar char="-"/>
            </a:pPr>
            <a:r>
              <a:rPr lang="pl-PL" dirty="0" smtClean="0"/>
              <a:t>Luka płynności ujemna – występuje przy nadwyżce pasywów  nad aktywami w danym przedziale czasowym, zagrożenie płynności banku.</a:t>
            </a:r>
          </a:p>
          <a:p>
            <a:pPr marL="0" indent="0">
              <a:buNone/>
            </a:pPr>
            <a:r>
              <a:rPr lang="pl-PL" b="1" dirty="0" smtClean="0"/>
              <a:t>2. Urealnione zestawienie luki płynności </a:t>
            </a:r>
          </a:p>
          <a:p>
            <a:pPr marL="0" indent="0">
              <a:buNone/>
            </a:pPr>
            <a:r>
              <a:rPr lang="pl-PL" dirty="0" smtClean="0"/>
              <a:t>Metoda jak poprzednia, z tym że bierze się pod uwagę odchylenia rzeczywistych terminów płatności od terminów zawartych w umowach. Przy tym aktywa korygowane są o pozycje spłacane z opóźnieniem a pasywa (lokaty) mogą być prolongowane lub wcześniej wycofane.</a:t>
            </a:r>
          </a:p>
          <a:p>
            <a:pPr marL="0" indent="0">
              <a:buNone/>
            </a:pPr>
            <a:r>
              <a:rPr lang="pl-PL" b="1" dirty="0" smtClean="0"/>
              <a:t>3. Zestawienie przepływów pieniężnych</a:t>
            </a:r>
          </a:p>
          <a:p>
            <a:pPr marL="0" indent="0">
              <a:buNone/>
            </a:pPr>
            <a:r>
              <a:rPr lang="pl-PL" dirty="0" smtClean="0"/>
              <a:t>Polega na wyznaczeniu przedziałów czasowych i przyporządkowaniu im </a:t>
            </a:r>
            <a:r>
              <a:rPr lang="pl-PL" b="1" dirty="0" smtClean="0">
                <a:solidFill>
                  <a:srgbClr val="FF0000"/>
                </a:solidFill>
              </a:rPr>
              <a:t>wpływów</a:t>
            </a:r>
            <a:r>
              <a:rPr lang="pl-PL" dirty="0" smtClean="0"/>
              <a:t> z aktywów (spłacanych kredytów) i otrzymywanych od nich odsetek oraz </a:t>
            </a:r>
            <a:r>
              <a:rPr lang="pl-PL" b="1" dirty="0" smtClean="0">
                <a:solidFill>
                  <a:srgbClr val="FF0000"/>
                </a:solidFill>
              </a:rPr>
              <a:t>wypływów</a:t>
            </a:r>
            <a:r>
              <a:rPr lang="pl-PL" dirty="0" smtClean="0"/>
              <a:t> pasywów (wypłacanych depozytów) i płaconym do nich odsetek. Ma to istotne znaczenie dla pozycji, które nie mają umownego terminu płatności albo terminy nie są zgodne z rzeczywistymi.</a:t>
            </a:r>
          </a:p>
          <a:p>
            <a:pPr marL="0" indent="0">
              <a:buNone/>
            </a:pP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37478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e walut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1_TF02895262.potx" id="{ADED521E-63B4-4D8B-B7AC-9933AF16EFBF}" vid="{5BC4CF27-5174-4C0F-AA65-6D5040B96EB7}"/>
    </a:ext>
  </a:extLst>
</a:theme>
</file>

<file path=ppt/theme/theme2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</TotalTime>
  <Words>1632</Words>
  <Application>Microsoft Office PowerPoint</Application>
  <PresentationFormat>Niestandardowy</PresentationFormat>
  <Paragraphs>218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Cambria</vt:lpstr>
      <vt:lpstr>Cambria Math</vt:lpstr>
      <vt:lpstr>Wingdings</vt:lpstr>
      <vt:lpstr>Symbole walut 16:9</vt:lpstr>
      <vt:lpstr>                    Bankowość  Wykład 3 cz. 3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Pojęcie banku Bank jest przedsiębiorstwem, które zaciąga i udziela kredyty, świadczy usługi w obrocie pienieznym, kredytowym i kmapitałowym oraz ofer  2. Istota systemu bankowego</dc:title>
  <dc:creator>Wincenty Kulpa</dc:creator>
  <cp:lastModifiedBy>Wincenty Kulpa</cp:lastModifiedBy>
  <cp:revision>203</cp:revision>
  <dcterms:created xsi:type="dcterms:W3CDTF">2021-02-05T16:16:55Z</dcterms:created>
  <dcterms:modified xsi:type="dcterms:W3CDTF">2021-04-10T09:08:21Z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