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400" r:id="rId3"/>
    <p:sldId id="387" r:id="rId4"/>
    <p:sldId id="391" r:id="rId5"/>
    <p:sldId id="402" r:id="rId6"/>
    <p:sldId id="403" r:id="rId7"/>
    <p:sldId id="406" r:id="rId8"/>
    <p:sldId id="405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355" r:id="rId20"/>
  </p:sldIdLst>
  <p:sldSz cx="12188825" cy="6858000"/>
  <p:notesSz cx="6858000" cy="9144000"/>
  <p:custDataLst>
    <p:tags r:id="rId23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418" y="77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Wykład 3 cz. 2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3068960"/>
            <a:ext cx="5945187" cy="3070653"/>
          </a:xfrm>
        </p:spPr>
        <p:txBody>
          <a:bodyPr/>
          <a:lstStyle/>
          <a:p>
            <a:r>
              <a:rPr lang="pl-PL" sz="6600" dirty="0" smtClean="0"/>
              <a:t>Zarządzanie bankiem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4807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- Polityka </a:t>
            </a:r>
            <a:r>
              <a:rPr lang="pl-PL" b="1" dirty="0"/>
              <a:t>cenowa</a:t>
            </a:r>
            <a:r>
              <a:rPr lang="pl-PL" dirty="0"/>
              <a:t>, cena usługi bankowej obejmuje wysokość oprocentowania depozytów i kredytów, prowizje, okresy karencji, rabaty, bonifikatę odsetek, opłaty </a:t>
            </a:r>
            <a:r>
              <a:rPr lang="pl-PL" dirty="0" smtClean="0"/>
              <a:t>preferencyjne, </a:t>
            </a:r>
            <a:r>
              <a:rPr lang="pl-PL" dirty="0"/>
              <a:t>upusty, zwolnienie z opłat, marża banku, </a:t>
            </a:r>
            <a:r>
              <a:rPr lang="pl-PL" dirty="0" err="1"/>
              <a:t>spread</a:t>
            </a:r>
            <a:r>
              <a:rPr lang="pl-PL" dirty="0"/>
              <a:t>,</a:t>
            </a:r>
          </a:p>
          <a:p>
            <a:pPr marL="0" indent="0">
              <a:buNone/>
            </a:pPr>
            <a:r>
              <a:rPr lang="pl-PL" b="1" dirty="0" smtClean="0"/>
              <a:t>- Promocja </a:t>
            </a:r>
            <a:r>
              <a:rPr lang="pl-PL" b="1" dirty="0"/>
              <a:t>banku i jego produktów</a:t>
            </a:r>
            <a:r>
              <a:rPr lang="pl-PL" dirty="0" smtClean="0"/>
              <a:t>, to polityka komunikowania się banku z klientami: a) promocja osobista – bezpośrednie kontaktowanie się pracownika  banku z klientem; b) public relations – komunikowanie się banku z otoczeniem w celu kształtowania pozytywnej opinii o banku; c) reklama - 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- Content marketing </a:t>
            </a:r>
            <a:r>
              <a:rPr lang="pl-PL" dirty="0" smtClean="0"/>
              <a:t>– to proces polegający na tworzeniu i dystrybucji treści wartościowych o banku, jego ofercie i usługach, społeczna narracja biznesu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6586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657183" cy="655272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Ocena działalności banku</a:t>
            </a:r>
          </a:p>
          <a:p>
            <a:pPr marL="0" indent="0">
              <a:buNone/>
            </a:pPr>
            <a:r>
              <a:rPr lang="pl-PL" dirty="0" smtClean="0"/>
              <a:t>Źródłem ocen działalności banku są sprawozdania finansowe udostępniane także inwestorom, nadzorowi.</a:t>
            </a:r>
          </a:p>
          <a:p>
            <a:pPr marL="0" indent="0">
              <a:buNone/>
            </a:pPr>
            <a:r>
              <a:rPr lang="pl-PL" dirty="0" smtClean="0"/>
              <a:t>Podstawowymi sprawozdaniami są:</a:t>
            </a:r>
          </a:p>
          <a:p>
            <a:pPr marL="457200" indent="-457200">
              <a:buAutoNum type="arabicPeriod"/>
            </a:pPr>
            <a:r>
              <a:rPr lang="pl-PL" dirty="0" smtClean="0"/>
              <a:t>Bilans – jest sprawozdaniem na określona datę</a:t>
            </a:r>
          </a:p>
          <a:p>
            <a:pPr marL="457200" indent="-457200">
              <a:buAutoNum type="arabicPeriod"/>
            </a:pPr>
            <a:r>
              <a:rPr lang="pl-PL" dirty="0" smtClean="0"/>
              <a:t>Rachunek zysków i strat – jest sprawozdaniem finansowym przedstawiającym przychody i koszty w uj</a:t>
            </a:r>
            <a:r>
              <a:rPr lang="pl-PL" dirty="0"/>
              <a:t>ę</a:t>
            </a:r>
            <a:r>
              <a:rPr lang="pl-PL" dirty="0" smtClean="0"/>
              <a:t>ciu narastającym zazwyczaj w okresie rocznym</a:t>
            </a:r>
          </a:p>
          <a:p>
            <a:pPr marL="457200" indent="-457200">
              <a:buAutoNum type="arabicPeriod"/>
            </a:pPr>
            <a:r>
              <a:rPr lang="pl-PL" dirty="0" smtClean="0"/>
              <a:t>Rachunek przepływu środków pieniężnych – jest sprawozdaniem finansowym, w którym jest pokazane z jakich źródeł bank pozyskiwał środki </a:t>
            </a:r>
            <a:r>
              <a:rPr lang="pl-PL" dirty="0"/>
              <a:t>p</a:t>
            </a:r>
            <a:r>
              <a:rPr lang="pl-PL" dirty="0" smtClean="0"/>
              <a:t>ieniężnie oraz w jakie sfery działalności je inwestował.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88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88640"/>
            <a:ext cx="10801200" cy="6480720"/>
          </a:xfrm>
        </p:spPr>
      </p:pic>
    </p:spTree>
    <p:extLst>
      <p:ext uri="{BB962C8B-B14F-4D97-AF65-F5344CB8AC3E}">
        <p14:creationId xmlns:p14="http://schemas.microsoft.com/office/powerpoint/2010/main" val="27439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15888"/>
            <a:ext cx="10513168" cy="6553200"/>
          </a:xfrm>
        </p:spPr>
      </p:pic>
    </p:spTree>
    <p:extLst>
      <p:ext uri="{BB962C8B-B14F-4D97-AF65-F5344CB8AC3E}">
        <p14:creationId xmlns:p14="http://schemas.microsoft.com/office/powerpoint/2010/main" val="24488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5900" y="44624"/>
            <a:ext cx="9829799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30303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30303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303030"/>
                </a:solidFill>
              </a:rPr>
              <a:t>4</a:t>
            </a:r>
            <a:r>
              <a:rPr lang="pl-PL" dirty="0">
                <a:solidFill>
                  <a:srgbClr val="303030"/>
                </a:solidFill>
              </a:rPr>
              <a:t>. Sprawozdanie zmian w kapitale własnym oraz informacji dodatkowej – prezentuje zmiany w poziomie kapitału własnego w danym okresie, ze wskazaniem ich źródeł, np. sposób pokrycia straty, przekazanie zysku na powiększenie kapitału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16632"/>
            <a:ext cx="105851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729191" cy="65527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Analiza pozioma i pionowa </a:t>
                </a:r>
                <a:r>
                  <a:rPr lang="pl-PL" dirty="0" smtClean="0"/>
                  <a:t>sprawozdań finansowych (dynamika i struktura)</a:t>
                </a:r>
                <a:endParaRPr lang="pl-PL" dirty="0"/>
              </a:p>
              <a:p>
                <a:pPr marL="0" indent="0">
                  <a:buNone/>
                </a:pPr>
                <a:r>
                  <a:rPr lang="pl-PL" b="1" dirty="0" smtClean="0"/>
                  <a:t>Wskaźniki finansowe banku:</a:t>
                </a:r>
              </a:p>
              <a:p>
                <a:pPr marL="457200" indent="-457200">
                  <a:buAutoNum type="arabicPeriod"/>
                </a:pPr>
                <a:r>
                  <a:rPr lang="pl-PL" b="1" dirty="0" smtClean="0"/>
                  <a:t>Wskaźniki efektywności</a:t>
                </a:r>
              </a:p>
              <a:p>
                <a:pPr marL="457200" indent="-457200">
                  <a:buAutoNum type="arabicPeriod"/>
                </a:pPr>
                <a:r>
                  <a:rPr lang="pl-PL" b="1" dirty="0" smtClean="0"/>
                  <a:t>Wskaźniki wypłacalności i płynności</a:t>
                </a:r>
              </a:p>
              <a:p>
                <a:pPr marL="457200" indent="-457200">
                  <a:buAutoNum type="arabicPeriod"/>
                </a:pPr>
                <a:r>
                  <a:rPr lang="pl-PL" b="1" dirty="0" smtClean="0"/>
                  <a:t>Wskaźniki jakości aktywów i zobowiązań pozabilansowych</a:t>
                </a:r>
              </a:p>
              <a:p>
                <a:pPr marL="457200" indent="-457200">
                  <a:buAutoNum type="arabicPeriod"/>
                </a:pPr>
                <a:r>
                  <a:rPr lang="pl-PL" b="1" dirty="0" smtClean="0"/>
                  <a:t>Wskaźniki giełdowe</a:t>
                </a:r>
              </a:p>
              <a:p>
                <a:pPr marL="0" indent="0">
                  <a:buNone/>
                </a:pPr>
                <a:r>
                  <a:rPr lang="pl-PL" dirty="0" smtClean="0"/>
                  <a:t>Ad. 1.  ROE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          ROA=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          PM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𝑃𝑟𝑧𝑦𝑐h𝑜𝑑𝑦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𝑜𝑝𝑒𝑟𝑎𝑐𝑦𝑗𝑛𝑒</m:t>
                        </m:r>
                      </m:den>
                    </m:f>
                  </m:oMath>
                </a14:m>
                <a:r>
                  <a:rPr lang="pl-PL" dirty="0" smtClean="0"/>
                  <a:t>  -wskaźnik marży, zyskowności sprzedaży</a:t>
                </a:r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          Marża odsetkowa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𝑜𝑑𝑠𝑒𝑡𝑘𝑜𝑤𝑦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𝑜𝑑𝑠𝑒𝑡𝑜𝑤𝑒</m:t>
                        </m:r>
                      </m:den>
                    </m:f>
                  </m:oMath>
                </a14:m>
                <a:r>
                  <a:rPr lang="pl-PL" dirty="0" smtClean="0"/>
                  <a:t>  </a:t>
                </a:r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          </a:t>
                </a:r>
                <a:r>
                  <a:rPr lang="pl-PL" dirty="0" err="1" smtClean="0"/>
                  <a:t>Spread</a:t>
                </a:r>
                <a:r>
                  <a:rPr lang="pl-PL" dirty="0" smtClean="0"/>
                  <a:t>, rozpiętość odsetkowa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𝑃𝑟𝑧𝑦𝑐h𝑜𝑑𝑦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𝑜𝑑𝑠𝑒𝑡𝑘𝑜𝑤𝑒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𝑜𝑑𝑠𝑒𝑡𝑘𝑜𝑤𝑒</m:t>
                        </m:r>
                      </m:den>
                    </m:f>
                  </m:oMath>
                </a14:m>
                <a:r>
                  <a:rPr lang="pl-PL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𝐾𝑜𝑠𝑧𝑡𝑦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𝑜𝑑𝑠𝑒𝑡𝑘𝑜𝑤𝑒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𝑜𝑑𝑠𝑒𝑡𝑘𝑜𝑤𝑒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 </a:t>
                </a:r>
                <a:r>
                  <a:rPr lang="pl-PL" dirty="0" smtClean="0"/>
                  <a:t>            Obciążenie rezerwami=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𝑆𝑎𝑙𝑑𝑜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𝑟𝑒𝑧𝑒𝑟𝑤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𝑑𝑧𝑖𝑎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𝑎𝑙𝑛𝑜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𝑏𝑎𝑛𝑘𝑜𝑤𝑒𝑗</m:t>
                        </m:r>
                      </m:den>
                    </m:f>
                    <m:r>
                      <a:rPr lang="pl-PL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729191" cy="6552728"/>
              </a:xfrm>
              <a:blipFill rotWithShape="0">
                <a:blip r:embed="rId2"/>
                <a:stretch>
                  <a:fillRect l="-739" t="-21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269876" y="88351"/>
                <a:ext cx="10657183" cy="662473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Ad. 2. Bank wypłacalny </a:t>
                </a:r>
                <a:r>
                  <a:rPr lang="pl-PL" dirty="0" smtClean="0"/>
                  <a:t>gdy </a:t>
                </a:r>
                <a:r>
                  <a:rPr lang="pl-PL" dirty="0" err="1" smtClean="0"/>
                  <a:t>warośc</a:t>
                </a:r>
                <a:r>
                  <a:rPr lang="pl-PL" dirty="0" smtClean="0"/>
                  <a:t> rynkowa aktywów jest co najmniej równa wartości zobowiązań.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Bank płynny </a:t>
                </a:r>
                <a:r>
                  <a:rPr lang="pl-PL" dirty="0" smtClean="0"/>
                  <a:t>gdy posiada zdolność do terminowego regulowania zobowiązań.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Współczynnik wypłacalności – </a:t>
                </a:r>
                <a:r>
                  <a:rPr lang="pl-PL" dirty="0" smtClean="0"/>
                  <a:t>jest to stosunek kapitałów własny do aktywów i zobowiązań pozabilansowych ważonych wskaźnikami ryzyka. Albo też:</a:t>
                </a:r>
              </a:p>
              <a:p>
                <a:pPr marL="0" indent="0">
                  <a:buNone/>
                </a:pPr>
                <a:r>
                  <a:rPr lang="pl-PL" dirty="0" smtClean="0"/>
                  <a:t>TCR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𝑡𝑖𝑒𝑟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1+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𝑡𝑖𝑒𝑟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2 ±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𝑘𝑜𝑟𝑒𝑘𝑡𝑦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12,5 ∗(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𝑘𝑟𝑒𝑑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𝑟𝑦𝑛𝑘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pl-P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𝑜𝑝𝑒𝑟</m:t>
                            </m:r>
                          </m:sub>
                        </m:s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l-PL" dirty="0" smtClean="0"/>
                  <a:t>  ≥ 8%</a:t>
                </a:r>
              </a:p>
              <a:p>
                <a:pPr marL="0" indent="0">
                  <a:buNone/>
                </a:pPr>
                <a:r>
                  <a:rPr lang="pl-PL" i="1" dirty="0" smtClean="0"/>
                  <a:t>TCR – Total Capital Ratio</a:t>
                </a:r>
              </a:p>
              <a:p>
                <a:pPr marL="0" lvl="0" indent="0">
                  <a:buClr>
                    <a:srgbClr val="303030">
                      <a:lumMod val="90000"/>
                      <a:lumOff val="10000"/>
                    </a:srgbClr>
                  </a:buClr>
                  <a:buNone/>
                </a:pPr>
                <a:r>
                  <a:rPr lang="pl-PL" sz="2600" dirty="0">
                    <a:solidFill>
                      <a:srgbClr val="303030"/>
                    </a:solidFill>
                  </a:rPr>
                  <a:t>tier 1 – kapitały podstawowe;</a:t>
                </a:r>
              </a:p>
              <a:p>
                <a:pPr marL="0" lvl="0" indent="0">
                  <a:buClr>
                    <a:srgbClr val="303030">
                      <a:lumMod val="90000"/>
                      <a:lumOff val="10000"/>
                    </a:srgbClr>
                  </a:buClr>
                  <a:buNone/>
                </a:pPr>
                <a:r>
                  <a:rPr lang="pl-PL" sz="2600" dirty="0">
                    <a:solidFill>
                      <a:srgbClr val="303030"/>
                    </a:solidFill>
                  </a:rPr>
                  <a:t>tier 2 – kapitały uzupełniające;</a:t>
                </a:r>
              </a:p>
              <a:p>
                <a:pPr marL="0" lvl="0" indent="0">
                  <a:buClr>
                    <a:srgbClr val="303030">
                      <a:lumMod val="90000"/>
                      <a:lumOff val="10000"/>
                    </a:srgb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𝑘𝑟𝑒𝑑</m:t>
                        </m:r>
                      </m:sub>
                    </m:sSub>
                  </m:oMath>
                </a14:m>
                <a:r>
                  <a:rPr lang="pl-PL" dirty="0"/>
                  <a:t> - ekspozycja na ryzyko kredytowe;</a:t>
                </a:r>
              </a:p>
              <a:p>
                <a:pPr marL="0" lvl="0" indent="0">
                  <a:buClr>
                    <a:srgbClr val="303030">
                      <a:lumMod val="90000"/>
                      <a:lumOff val="10000"/>
                    </a:srgb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𝑟𝑦𝑛𝑘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- </a:t>
                </a:r>
                <a:r>
                  <a:rPr lang="pl-PL" dirty="0"/>
                  <a:t>ekspozycja na ryzyko rynkowe;</a:t>
                </a:r>
              </a:p>
              <a:p>
                <a:pPr marL="0" lvl="0" indent="0">
                  <a:buClr>
                    <a:srgbClr val="303030">
                      <a:lumMod val="90000"/>
                      <a:lumOff val="10000"/>
                    </a:srgb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𝑜𝑝𝑒𝑟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r>
                  <a:rPr lang="pl-PL" dirty="0" smtClean="0"/>
                  <a:t>- ekspozycja </a:t>
                </a:r>
                <a:r>
                  <a:rPr lang="pl-PL" dirty="0"/>
                  <a:t>na ryzyko operacyjne</a:t>
                </a:r>
                <a:r>
                  <a:rPr lang="pl-PL" dirty="0" smtClean="0"/>
                  <a:t>;</a:t>
                </a:r>
              </a:p>
              <a:p>
                <a:pPr marL="0" indent="0">
                  <a:buNone/>
                </a:pPr>
                <a:r>
                  <a:rPr lang="pl-PL" dirty="0" smtClean="0"/>
                  <a:t>Wskaźnik płynności szybkiej</a:t>
                </a:r>
              </a:p>
              <a:p>
                <a:pPr marL="0" indent="0">
                  <a:buNone/>
                </a:pPr>
                <a:r>
                  <a:rPr lang="pl-PL" dirty="0" smtClean="0"/>
                  <a:t> (</a:t>
                </a:r>
                <a:r>
                  <a:rPr lang="pl-PL" dirty="0" err="1" smtClean="0"/>
                  <a:t>Quick</a:t>
                </a:r>
                <a:r>
                  <a:rPr lang="pl-PL" dirty="0" smtClean="0"/>
                  <a:t> ratio)=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𝑡𝑘𝑜𝑡𝑒𝑟𝑚𝑖𝑛𝑜𝑤𝑒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𝑦𝑛𝑛𝑒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𝑍𝑜𝑏𝑜𝑤𝑖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𝑧𝑎𝑛𝑖𝑎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𝑡𝑘𝑜𝑡𝑒𝑟𝑚𝑖𝑛𝑜𝑤𝑒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Niekiedy analizuje się w okresie 7 dni.</a:t>
                </a:r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88351"/>
                <a:ext cx="10657183" cy="6624736"/>
              </a:xfrm>
              <a:blipFill rotWithShape="0">
                <a:blip r:embed="rId2"/>
                <a:stretch>
                  <a:fillRect l="-743" t="-18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1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657183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pl-PL" b="1" dirty="0" smtClean="0"/>
              </a:p>
              <a:p>
                <a:pPr marL="0" indent="0">
                  <a:buNone/>
                </a:pPr>
                <a:r>
                  <a:rPr lang="pl-PL" b="1" dirty="0"/>
                  <a:t>Ad. 3. Wskaźniki jakości aktywów </a:t>
                </a:r>
                <a:r>
                  <a:rPr lang="pl-PL" dirty="0"/>
                  <a:t>określają czy dana grupa aktywów banku jest bezpieczna i pewna.</a:t>
                </a:r>
              </a:p>
              <a:p>
                <a:pPr marL="0" indent="0">
                  <a:buNone/>
                </a:pPr>
                <a:r>
                  <a:rPr lang="pl-PL" dirty="0"/>
                  <a:t>Wskaźnik jakości należności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𝑁𝑎𝑙𝑒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𝑐𝑖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𝑧𝑎𝑔𝑟𝑜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𝑜𝑛𝑒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l-PL" i="1">
                            <a:latin typeface="Cambria Math" panose="02040503050406030204" pitchFamily="18" charset="0"/>
                          </a:rPr>
                          <m:t>Nale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𝑛𝑜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ś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𝑐𝑖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Wskaźnik aktywów pracujących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𝑝𝑟𝑎𝑐𝑢𝑗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𝑐𝑒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endParaRPr lang="pl-PL" b="1" dirty="0"/>
              </a:p>
              <a:p>
                <a:pPr marL="0" indent="0">
                  <a:buNone/>
                </a:pPr>
                <a:endParaRPr lang="pl-PL" b="1" dirty="0"/>
              </a:p>
              <a:p>
                <a:pPr marL="0" indent="0">
                  <a:buNone/>
                </a:pPr>
                <a:r>
                  <a:rPr lang="pl-PL" b="1" dirty="0" smtClean="0"/>
                  <a:t>Ad. 4. Wskaźniki giełdowe </a:t>
                </a:r>
                <a:r>
                  <a:rPr lang="pl-PL" dirty="0" smtClean="0"/>
                  <a:t>informują władze banku i inwestorów o atrakcyjności inwestycyjnej banku i możliwości pozyskania kapitału.</a:t>
                </a:r>
              </a:p>
              <a:p>
                <a:pPr marL="0" indent="0">
                  <a:buNone/>
                </a:pPr>
                <a:r>
                  <a:rPr lang="pl-PL" dirty="0" smtClean="0"/>
                  <a:t>P/E (</a:t>
                </a:r>
                <a:r>
                  <a:rPr lang="pl-PL" dirty="0" err="1" smtClean="0"/>
                  <a:t>Price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earnings</a:t>
                </a:r>
                <a:r>
                  <a:rPr lang="pl-PL" dirty="0" smtClean="0"/>
                  <a:t> ratio)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𝐶𝑒𝑛𝑎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𝑔𝑖𝑒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𝑑𝑜𝑤𝑎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𝑗𝑒𝑑𝑛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𝑎𝑘𝑐𝑗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ę</m:t>
                        </m:r>
                      </m:den>
                    </m:f>
                  </m:oMath>
                </a14:m>
                <a:r>
                  <a:rPr lang="pl-PL" dirty="0" smtClean="0"/>
                  <a:t> </a:t>
                </a:r>
              </a:p>
              <a:p>
                <a:pPr marL="0" indent="0">
                  <a:buNone/>
                </a:pPr>
                <a:r>
                  <a:rPr lang="pl-PL" dirty="0" smtClean="0"/>
                  <a:t>P/BV (</a:t>
                </a:r>
                <a:r>
                  <a:rPr lang="pl-PL" dirty="0" err="1" smtClean="0"/>
                  <a:t>Price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book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</a:t>
                </a:r>
                <a:r>
                  <a:rPr lang="pl-PL" dirty="0" smtClean="0"/>
                  <a:t> ratio)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𝐶𝑒𝑛𝑎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𝑔𝑖𝑒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𝑑𝑜𝑤𝑎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𝑊𝑎𝑟𝑡𝑜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ść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𝑘𝑠𝑖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ę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𝑔𝑜𝑤𝑎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𝑎𝑘𝑐𝑗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ę</m:t>
                        </m:r>
                      </m:den>
                    </m:f>
                    <m:r>
                      <a:rPr lang="pl-PL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DY (</a:t>
                </a:r>
                <a:r>
                  <a:rPr lang="pl-PL" dirty="0" err="1" smtClean="0"/>
                  <a:t>Divident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yield</a:t>
                </a:r>
                <a:r>
                  <a:rPr lang="pl-PL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𝐷𝑦𝑤𝑖𝑑𝑒𝑛𝑑𝑎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𝑎𝑘𝑐𝑗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ę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𝐶𝑒𝑛𝑎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𝑔𝑖𝑒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𝑑𝑜𝑤𝑎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657183" cy="6552728"/>
              </a:xfrm>
              <a:blipFill rotWithShape="0">
                <a:blip r:embed="rId2"/>
                <a:stretch>
                  <a:fillRect l="-9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23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801199" cy="655272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b="1" smtClean="0"/>
                  <a:t>Wskaźniki analityczno-syntetyczne </a:t>
                </a:r>
                <a:r>
                  <a:rPr lang="pl-PL" b="1" dirty="0" smtClean="0"/>
                  <a:t>– np.  Wskaźnik </a:t>
                </a:r>
                <a:r>
                  <a:rPr lang="pl-PL" b="1" dirty="0" err="1" smtClean="0"/>
                  <a:t>Du</a:t>
                </a:r>
                <a:r>
                  <a:rPr lang="pl-PL" b="1" dirty="0" smtClean="0"/>
                  <a:t> Ponta:</a:t>
                </a:r>
              </a:p>
              <a:p>
                <a:pPr marL="0" indent="0">
                  <a:buNone/>
                </a:pPr>
                <a:endParaRPr lang="pl-PL" b="1" dirty="0"/>
              </a:p>
              <a:p>
                <a:pPr marL="0" indent="0">
                  <a:buNone/>
                </a:pPr>
                <a:r>
                  <a:rPr lang="pl-PL" dirty="0" smtClean="0"/>
                  <a:t>Wskaźnik </a:t>
                </a:r>
                <a:r>
                  <a:rPr lang="pl-PL" dirty="0" err="1"/>
                  <a:t>Du</a:t>
                </a:r>
                <a:r>
                  <a:rPr lang="pl-PL" dirty="0"/>
                  <a:t> Ponta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𝑎𝑠𝑛𝑦</m:t>
                        </m:r>
                      </m:den>
                    </m:f>
                  </m:oMath>
                </a14:m>
                <a:r>
                  <a:rPr lang="pl-PL" dirty="0"/>
                  <a:t>(ROE)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𝐴𝑘𝑡𝑦𝑤𝑎</m:t>
                        </m:r>
                      </m:den>
                    </m:f>
                  </m:oMath>
                </a14:m>
                <a:r>
                  <a:rPr lang="pl-PL" dirty="0"/>
                  <a:t>(ROA) x </a:t>
                </a:r>
                <a:endParaRPr lang="pl-PL" dirty="0" smtClean="0"/>
              </a:p>
              <a:p>
                <a:pPr marL="0" indent="0">
                  <a:buNone/>
                </a:pPr>
                <a:endParaRPr lang="pl-P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l-PL" dirty="0" smtClean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𝐴𝑘𝑡𝑦𝑤𝑎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łą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𝑠𝑛𝑦</m:t>
                        </m:r>
                      </m:den>
                    </m:f>
                    <m:r>
                      <a:rPr lang="pl-PL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l-PL">
                            <a:latin typeface="Cambria Math" panose="02040503050406030204" pitchFamily="18" charset="0"/>
                          </a:rPr>
                          <m:t>EM</m:t>
                        </m:r>
                      </m:e>
                    </m:d>
                  </m:oMath>
                </a14:m>
                <a:r>
                  <a:rPr lang="pl-PL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𝑃𝑟𝑧𝑦𝑐h𝑜𝑑𝑦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𝑜𝑝𝑒𝑟𝑎𝑐𝑦𝑗𝑛𝑒</m:t>
                        </m:r>
                      </m:den>
                    </m:f>
                  </m:oMath>
                </a14:m>
                <a:r>
                  <a:rPr lang="pl-PL" dirty="0"/>
                  <a:t>(PM)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𝑃𝑟𝑧𝑦𝑐h𝑜𝑑𝑦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𝑜𝑝𝑒𝑟𝑎𝑐𝑦𝑗𝑛𝑒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𝐴𝑘𝑡𝑦𝑤𝑎</m:t>
                        </m:r>
                      </m:den>
                    </m:f>
                  </m:oMath>
                </a14:m>
                <a:r>
                  <a:rPr lang="pl-PL" dirty="0"/>
                  <a:t>(AU) x </a:t>
                </a:r>
                <a:endParaRPr lang="pl-PL" dirty="0" smtClean="0"/>
              </a:p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:r>
                  <a:rPr lang="pl-PL" dirty="0" smtClean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𝐴𝑘𝑡𝑦𝑤𝑎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𝑎𝑠𝑛𝑦</m:t>
                        </m:r>
                      </m:den>
                    </m:f>
                  </m:oMath>
                </a14:m>
                <a:r>
                  <a:rPr lang="pl-PL" dirty="0"/>
                  <a:t>(EM)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801199" cy="6552728"/>
              </a:xfrm>
              <a:blipFill rotWithShape="0"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1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smtClean="0"/>
              <a:t>Dziękuję </a:t>
            </a:r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88640"/>
            <a:ext cx="10729192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I. Główne cele działalności bankowej: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Generowanie zysku</a:t>
            </a:r>
          </a:p>
          <a:p>
            <a:pPr marL="0" indent="0">
              <a:buNone/>
            </a:pPr>
            <a:r>
              <a:rPr lang="pl-PL" dirty="0" smtClean="0"/>
              <a:t>Realizowanie celu jakim jest maksymalny wzrost zysku jest konieczne dla każdego banku w celu </a:t>
            </a:r>
            <a:r>
              <a:rPr lang="pl-PL" dirty="0" smtClean="0"/>
              <a:t>zaspokojenia </a:t>
            </a:r>
            <a:r>
              <a:rPr lang="pl-PL" dirty="0" smtClean="0"/>
              <a:t>oczekiwań akcjonariuszy (wartość dla właścicieli, inwestorów) oraz powiększenie kapitału dla rozwoju banku, premie dla zarządu, nagrody i </a:t>
            </a:r>
            <a:r>
              <a:rPr lang="pl-PL" dirty="0" smtClean="0"/>
              <a:t>bonusy </a:t>
            </a:r>
            <a:r>
              <a:rPr lang="pl-PL" dirty="0" smtClean="0"/>
              <a:t>dla załogi, dywidendy dla akcjonariuszy.</a:t>
            </a:r>
          </a:p>
          <a:p>
            <a:pPr marL="0" indent="0">
              <a:buNone/>
            </a:pPr>
            <a:r>
              <a:rPr lang="pl-PL" dirty="0" smtClean="0"/>
              <a:t>Akumulacji </a:t>
            </a:r>
            <a:r>
              <a:rPr lang="pl-PL" dirty="0" smtClean="0"/>
              <a:t>zysku, zysk zatrzymany, wzrost kapitału własnego.</a:t>
            </a:r>
          </a:p>
          <a:p>
            <a:pPr marL="0" indent="0">
              <a:buNone/>
            </a:pPr>
            <a:r>
              <a:rPr lang="pl-PL" b="1" dirty="0" smtClean="0"/>
              <a:t>Zysk</a:t>
            </a:r>
            <a:r>
              <a:rPr lang="pl-PL" dirty="0" smtClean="0"/>
              <a:t> stanowi różnicę między przychodami i kosztami banku. </a:t>
            </a:r>
          </a:p>
          <a:p>
            <a:pPr marL="0" indent="0">
              <a:buNone/>
            </a:pPr>
            <a:r>
              <a:rPr lang="pl-PL" b="1" dirty="0" smtClean="0"/>
              <a:t>Przychody banku:</a:t>
            </a:r>
          </a:p>
          <a:p>
            <a:pPr marL="457200" indent="-457200">
              <a:buAutoNum type="arabicPeriod"/>
            </a:pPr>
            <a:r>
              <a:rPr lang="pl-PL" dirty="0" smtClean="0"/>
              <a:t>Odsetki z aktywów: kredyty, sprzedane </a:t>
            </a:r>
            <a:r>
              <a:rPr lang="pl-PL" dirty="0" smtClean="0"/>
              <a:t>papiery wartościowe, </a:t>
            </a:r>
            <a:r>
              <a:rPr lang="pl-PL" dirty="0" smtClean="0"/>
              <a:t>lokaty w innych bankach i instytucjach, </a:t>
            </a:r>
            <a:r>
              <a:rPr lang="pl-PL" dirty="0" smtClean="0"/>
              <a:t>finansowych</a:t>
            </a:r>
            <a:r>
              <a:rPr lang="pl-PL" dirty="0" smtClean="0"/>
              <a:t>, papiery </a:t>
            </a:r>
            <a:r>
              <a:rPr lang="pl-PL" dirty="0" smtClean="0"/>
              <a:t>na </a:t>
            </a:r>
            <a:r>
              <a:rPr lang="pl-PL" smtClean="0"/>
              <a:t>rynku kapitałowym </a:t>
            </a:r>
            <a:r>
              <a:rPr lang="pl-PL" dirty="0" smtClean="0"/>
              <a:t>i dłużnym;</a:t>
            </a:r>
          </a:p>
          <a:p>
            <a:pPr marL="457200" indent="-457200">
              <a:buAutoNum type="arabicPeriod"/>
            </a:pPr>
            <a:r>
              <a:rPr lang="pl-PL" dirty="0" smtClean="0"/>
              <a:t>Struktura aktywów, udział aktywów pracujących lepiej lub słabiej oraz niepracujących (WO);</a:t>
            </a:r>
          </a:p>
          <a:p>
            <a:pPr marL="457200" indent="-457200">
              <a:buAutoNum type="arabicPeriod"/>
            </a:pPr>
            <a:r>
              <a:rPr lang="pl-PL" dirty="0" smtClean="0"/>
              <a:t>Zmiany struktury finansowania na rzecz mniej kosztownych depozytów i zakupu </a:t>
            </a:r>
            <a:r>
              <a:rPr lang="pl-PL" dirty="0"/>
              <a:t>ś</a:t>
            </a:r>
            <a:r>
              <a:rPr lang="pl-PL" dirty="0" smtClean="0"/>
              <a:t>rodków;</a:t>
            </a:r>
          </a:p>
          <a:p>
            <a:pPr marL="457200" indent="-457200">
              <a:buAutoNum type="arabicPeriod"/>
            </a:pPr>
            <a:r>
              <a:rPr lang="pl-PL" dirty="0" smtClean="0"/>
              <a:t>Unowocześnienie wewnętrznych procesów, automatyzacja, obsługi, nowe platformy obsługi klientów, nowoczesna struktura organizacyjna, jakość obsługi klienta</a:t>
            </a:r>
          </a:p>
        </p:txBody>
      </p:sp>
    </p:spTree>
    <p:extLst>
      <p:ext uri="{BB962C8B-B14F-4D97-AF65-F5344CB8AC3E}">
        <p14:creationId xmlns:p14="http://schemas.microsoft.com/office/powerpoint/2010/main" val="17560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Koszty banku:</a:t>
            </a:r>
          </a:p>
          <a:p>
            <a:pPr marL="0" indent="0">
              <a:buNone/>
            </a:pPr>
            <a:r>
              <a:rPr lang="pl-PL" dirty="0" smtClean="0"/>
              <a:t>1. Odsetki płacone od depozytów i środków pożyczonych od innych banków i banku centralnego;</a:t>
            </a:r>
          </a:p>
          <a:p>
            <a:pPr marL="0" indent="0">
              <a:buNone/>
            </a:pPr>
            <a:r>
              <a:rPr lang="pl-PL" dirty="0" smtClean="0"/>
              <a:t>2. Koszty osobowe pracowników na różnych szczeblach zarządzania;</a:t>
            </a:r>
          </a:p>
          <a:p>
            <a:pPr marL="0" indent="0">
              <a:buNone/>
            </a:pPr>
            <a:r>
              <a:rPr lang="pl-PL" dirty="0" smtClean="0"/>
              <a:t>3. Koszty administracyjne – funkcjonujących urządzeń, teletransmisja danych, połączenia komunikacyjne, utrzymanie biur, placówek oddziałów , filii, punktów kasowych bankomatów, pojazdów służbowych, telefonów służbowych, komputerów, skarbców, skrytek sejfowych, transport wartości, maszyny liczące;</a:t>
            </a:r>
          </a:p>
          <a:p>
            <a:pPr marL="0" indent="0">
              <a:buNone/>
            </a:pPr>
            <a:r>
              <a:rPr lang="pl-PL" dirty="0" smtClean="0"/>
              <a:t>4. Koszty kredytów niepracujących i straconych.</a:t>
            </a:r>
          </a:p>
          <a:p>
            <a:pPr marL="0" indent="0">
              <a:buNone/>
            </a:pPr>
            <a:r>
              <a:rPr lang="pl-PL" b="1" dirty="0" smtClean="0"/>
              <a:t>Suma bilansowa </a:t>
            </a:r>
            <a:r>
              <a:rPr lang="pl-PL" dirty="0" smtClean="0"/>
              <a:t>banku – wartość wszystkich aktywów w bilansie banku (równa oczywiście sumie pasywów)</a:t>
            </a:r>
          </a:p>
          <a:p>
            <a:pPr marL="0" indent="0">
              <a:buNone/>
            </a:pPr>
            <a:r>
              <a:rPr lang="pl-PL" b="1" dirty="0" smtClean="0"/>
              <a:t>Bezpieczeństwo banków:</a:t>
            </a:r>
          </a:p>
          <a:p>
            <a:pPr>
              <a:buFontTx/>
              <a:buChar char="-"/>
            </a:pPr>
            <a:r>
              <a:rPr lang="pl-PL" dirty="0"/>
              <a:t>l</a:t>
            </a:r>
            <a:r>
              <a:rPr lang="pl-PL" dirty="0" smtClean="0"/>
              <a:t>egalność – zgodność z przepisami;</a:t>
            </a:r>
          </a:p>
          <a:p>
            <a:pPr>
              <a:buFontTx/>
              <a:buChar char="-"/>
            </a:pPr>
            <a:r>
              <a:rPr lang="pl-PL" dirty="0"/>
              <a:t>p</a:t>
            </a:r>
            <a:r>
              <a:rPr lang="pl-PL" dirty="0" smtClean="0"/>
              <a:t>łynność – zdolność do pokrycia zobowiązań w każdym momencie;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olidność – wiarygodność, zaufanie, poczucie bezpieczeństwa.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0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55272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Kapitał banku:</a:t>
            </a:r>
          </a:p>
          <a:p>
            <a:pPr marL="0" indent="0">
              <a:buNone/>
            </a:pPr>
            <a:endParaRPr lang="pl-PL" b="1" dirty="0" smtClean="0"/>
          </a:p>
          <a:p>
            <a:pPr marL="457200" indent="-457200">
              <a:buAutoNum type="arabicPeriod"/>
            </a:pPr>
            <a:r>
              <a:rPr lang="pl-PL" b="1" dirty="0" smtClean="0"/>
              <a:t>Kapitał własny</a:t>
            </a:r>
            <a:r>
              <a:rPr lang="pl-PL" dirty="0" smtClean="0"/>
              <a:t>: podstawowy kapitał banku opłacony przez akcjonariuszy,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Kapitał regulacyjny</a:t>
            </a:r>
            <a:r>
              <a:rPr lang="pl-PL" dirty="0" smtClean="0"/>
              <a:t>: kapitał podstawowy, który w myśl NUK zabezpiecza ryzyko bankowe i obliczany jest na bazie wielkości ekspozycji kredytowych i innych możliwych do wyliczenia </a:t>
            </a:r>
            <a:r>
              <a:rPr lang="pl-PL" dirty="0" err="1" smtClean="0"/>
              <a:t>ryzyk</a:t>
            </a:r>
            <a:r>
              <a:rPr lang="pl-PL" dirty="0" smtClean="0"/>
              <a:t> bankowych,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Kapitał ekonomiczny</a:t>
            </a:r>
            <a:r>
              <a:rPr lang="pl-PL" dirty="0" smtClean="0"/>
              <a:t>: kapitał potrzebny do pokrycia nieoczekiwanych strat z tytułu prowadzonej działalności bankowej,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Kapitał zewnętrzny</a:t>
            </a:r>
            <a:r>
              <a:rPr lang="pl-PL" dirty="0" smtClean="0"/>
              <a:t>, pożyczka podporządkowana</a:t>
            </a:r>
          </a:p>
          <a:p>
            <a:pPr marL="457200" indent="-457200">
              <a:buAutoNum type="arabicPeriod"/>
            </a:pPr>
            <a:r>
              <a:rPr lang="pl-PL" dirty="0" smtClean="0"/>
              <a:t>Wszystkie kapitały łączy funkcja możliwości </a:t>
            </a:r>
            <a:r>
              <a:rPr lang="pl-PL" b="1" dirty="0" smtClean="0"/>
              <a:t>absorbowania strat </a:t>
            </a:r>
            <a:r>
              <a:rPr lang="pl-PL" dirty="0" smtClean="0"/>
              <a:t>banku.</a:t>
            </a:r>
          </a:p>
        </p:txBody>
      </p:sp>
    </p:spTree>
    <p:extLst>
      <p:ext uri="{BB962C8B-B14F-4D97-AF65-F5344CB8AC3E}">
        <p14:creationId xmlns:p14="http://schemas.microsoft.com/office/powerpoint/2010/main" val="27601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2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Funkcje kapitałów własnych:</a:t>
            </a:r>
          </a:p>
          <a:p>
            <a:pPr marL="457200" indent="-457200">
              <a:buAutoNum type="arabicPeriod"/>
            </a:pPr>
            <a:r>
              <a:rPr lang="pl-PL" dirty="0" smtClean="0"/>
              <a:t>założycielska – bez kapitału podstawowego nie można założyć banku,</a:t>
            </a:r>
          </a:p>
          <a:p>
            <a:pPr marL="457200" indent="-457200">
              <a:buAutoNum type="arabicPeriod"/>
            </a:pPr>
            <a:r>
              <a:rPr lang="pl-PL" dirty="0" smtClean="0"/>
              <a:t>ograniczająca – stanowi o sile ekonomicznej banku, ogranicza apetyt na ryzyko,</a:t>
            </a:r>
          </a:p>
          <a:p>
            <a:pPr marL="457200" indent="-457200">
              <a:buAutoNum type="arabicPeriod"/>
            </a:pPr>
            <a:r>
              <a:rPr lang="pl-PL" dirty="0"/>
              <a:t>f</a:t>
            </a:r>
            <a:r>
              <a:rPr lang="pl-PL" dirty="0" smtClean="0"/>
              <a:t>inansowa – świadczy o potencjale finansowym banku, możliwościach generowania zysku, pozycji na rynku, tworzenia konsorcjów.</a:t>
            </a:r>
          </a:p>
          <a:p>
            <a:pPr marL="0" indent="0">
              <a:buNone/>
            </a:pPr>
            <a:r>
              <a:rPr lang="pl-PL" b="1" dirty="0" smtClean="0"/>
              <a:t>Ład korporacyjny </a:t>
            </a:r>
            <a:r>
              <a:rPr lang="pl-PL" dirty="0" smtClean="0"/>
              <a:t>– relacje między zarządem banku, radą nadzorczą, akcjonariuszami i interesariuszami.</a:t>
            </a:r>
          </a:p>
          <a:p>
            <a:pPr marL="0" indent="0">
              <a:buNone/>
            </a:pPr>
            <a:r>
              <a:rPr lang="pl-PL" dirty="0" smtClean="0"/>
              <a:t>Zasady ładu korporacyjnego:</a:t>
            </a:r>
          </a:p>
          <a:p>
            <a:pPr>
              <a:buFontTx/>
              <a:buChar char="-"/>
            </a:pPr>
            <a:r>
              <a:rPr lang="pl-PL" dirty="0" smtClean="0"/>
              <a:t>organizacja,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truktura organizacyjna,</a:t>
            </a:r>
          </a:p>
          <a:p>
            <a:pPr>
              <a:buFontTx/>
              <a:buChar char="-"/>
            </a:pPr>
            <a:r>
              <a:rPr lang="pl-PL" dirty="0"/>
              <a:t>r</a:t>
            </a:r>
            <a:r>
              <a:rPr lang="pl-PL" dirty="0" smtClean="0"/>
              <a:t>elacja z udziałowcami,</a:t>
            </a:r>
          </a:p>
          <a:p>
            <a:pPr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rgan zarządzający,</a:t>
            </a:r>
          </a:p>
          <a:p>
            <a:pPr>
              <a:buFontTx/>
              <a:buChar char="-"/>
            </a:pPr>
            <a:r>
              <a:rPr lang="pl-PL" dirty="0"/>
              <a:t>o</a:t>
            </a:r>
            <a:r>
              <a:rPr lang="pl-PL" dirty="0" smtClean="0"/>
              <a:t>rgan nadzorujący,</a:t>
            </a:r>
          </a:p>
          <a:p>
            <a:pPr>
              <a:buFontTx/>
              <a:buChar char="-"/>
            </a:pPr>
            <a:r>
              <a:rPr lang="pl-PL" dirty="0"/>
              <a:t>p</a:t>
            </a:r>
            <a:r>
              <a:rPr lang="pl-PL" dirty="0" smtClean="0"/>
              <a:t>olityka wynagradzania (kierownictwa i załogi),</a:t>
            </a:r>
          </a:p>
          <a:p>
            <a:pPr>
              <a:buFontTx/>
              <a:buChar char="-"/>
            </a:pPr>
            <a:r>
              <a:rPr lang="pl-PL" dirty="0"/>
              <a:t>p</a:t>
            </a:r>
            <a:r>
              <a:rPr lang="pl-PL" dirty="0" smtClean="0"/>
              <a:t>olityka informacyjna,</a:t>
            </a:r>
          </a:p>
          <a:p>
            <a:pPr>
              <a:buFontTx/>
              <a:buChar char="-"/>
            </a:pPr>
            <a:r>
              <a:rPr lang="pl-PL" dirty="0" smtClean="0"/>
              <a:t>działalność promocyjna, relacja z klientami,</a:t>
            </a:r>
          </a:p>
          <a:p>
            <a:pPr>
              <a:buFontTx/>
              <a:buChar char="-"/>
            </a:pPr>
            <a:r>
              <a:rPr lang="pl-PL" dirty="0"/>
              <a:t>k</a:t>
            </a:r>
            <a:r>
              <a:rPr lang="pl-PL" dirty="0" smtClean="0"/>
              <a:t>luczowe systemy w tym KRI (</a:t>
            </a:r>
            <a:r>
              <a:rPr lang="pl-PL" i="1" dirty="0" smtClean="0"/>
              <a:t>Key </a:t>
            </a:r>
            <a:r>
              <a:rPr lang="pl-PL" i="1" dirty="0" err="1" smtClean="0"/>
              <a:t>Risk</a:t>
            </a:r>
            <a:r>
              <a:rPr lang="pl-PL" i="1" dirty="0" smtClean="0"/>
              <a:t> Indicators),</a:t>
            </a:r>
            <a:r>
              <a:rPr lang="pl-PL" dirty="0" smtClean="0"/>
              <a:t> KPI (</a:t>
            </a:r>
            <a:r>
              <a:rPr lang="pl-PL" i="1" dirty="0" smtClean="0"/>
              <a:t>Key Product Indicators</a:t>
            </a:r>
            <a:r>
              <a:rPr lang="pl-PL" dirty="0" smtClean="0"/>
              <a:t>)</a:t>
            </a:r>
          </a:p>
          <a:p>
            <a:pPr>
              <a:buFontTx/>
              <a:buChar char="-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2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4807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Rola kapitału własnego w działalności bankowej</a:t>
            </a:r>
          </a:p>
          <a:p>
            <a:pPr marL="0" indent="0">
              <a:buNone/>
            </a:pPr>
            <a:r>
              <a:rPr lang="pl-PL" dirty="0" smtClean="0"/>
              <a:t>Wg zaleceń Nowej Bazylejskiej Umowy Kapitałowej (NUK) – </a:t>
            </a:r>
            <a:r>
              <a:rPr lang="pl-PL" i="1" dirty="0" smtClean="0"/>
              <a:t>New </a:t>
            </a:r>
            <a:r>
              <a:rPr lang="pl-PL" i="1" dirty="0" err="1" smtClean="0"/>
              <a:t>Basel</a:t>
            </a:r>
            <a:r>
              <a:rPr lang="pl-PL" i="1" dirty="0" smtClean="0"/>
              <a:t> Capital </a:t>
            </a:r>
            <a:r>
              <a:rPr lang="pl-PL" i="1" dirty="0" err="1" smtClean="0"/>
              <a:t>Accord</a:t>
            </a:r>
            <a:r>
              <a:rPr lang="pl-PL" i="1" dirty="0" smtClean="0"/>
              <a:t> – </a:t>
            </a:r>
            <a:r>
              <a:rPr lang="pl-PL" i="1" dirty="0" err="1" smtClean="0"/>
              <a:t>Basel</a:t>
            </a:r>
            <a:r>
              <a:rPr lang="pl-PL" i="1" dirty="0" smtClean="0"/>
              <a:t> II – </a:t>
            </a:r>
            <a:r>
              <a:rPr lang="pl-PL" dirty="0" smtClean="0"/>
              <a:t>kapitał wyliczony zgodnie z podanymi tu metodami nazywany jest </a:t>
            </a:r>
            <a:r>
              <a:rPr lang="pl-PL" b="1" dirty="0" smtClean="0"/>
              <a:t>kapitałem ekonomicznym </a:t>
            </a:r>
            <a:r>
              <a:rPr lang="pl-PL" dirty="0" smtClean="0"/>
              <a:t>w regulacjach polskich </a:t>
            </a:r>
            <a:r>
              <a:rPr lang="pl-PL" b="1" dirty="0" smtClean="0"/>
              <a:t>kapitałem wewnętrznym. </a:t>
            </a:r>
            <a:r>
              <a:rPr lang="pl-PL" dirty="0" smtClean="0"/>
              <a:t>Kapitał ten jest potrzebny do ewentualnego pokrycie </a:t>
            </a:r>
            <a:r>
              <a:rPr lang="pl-PL" b="1" dirty="0" smtClean="0"/>
              <a:t>strat nieoczekiwanych. </a:t>
            </a:r>
            <a:r>
              <a:rPr lang="pl-PL" dirty="0" smtClean="0"/>
              <a:t>Na pokrycie strat </a:t>
            </a:r>
            <a:r>
              <a:rPr lang="pl-PL" b="1" dirty="0" smtClean="0"/>
              <a:t>oczekiwanych</a:t>
            </a:r>
            <a:r>
              <a:rPr lang="pl-PL" dirty="0" smtClean="0"/>
              <a:t> bank tworzy rezerwy.</a:t>
            </a:r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276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16633"/>
            <a:ext cx="10585176" cy="6741368"/>
          </a:xfrm>
        </p:spPr>
      </p:pic>
    </p:spTree>
    <p:extLst>
      <p:ext uri="{BB962C8B-B14F-4D97-AF65-F5344CB8AC3E}">
        <p14:creationId xmlns:p14="http://schemas.microsoft.com/office/powerpoint/2010/main" val="32750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b="1" dirty="0"/>
              <a:t>Marketing bankowy</a:t>
            </a:r>
          </a:p>
          <a:p>
            <a:pPr marL="0" indent="0">
              <a:buNone/>
            </a:pPr>
            <a:r>
              <a:rPr lang="pl-PL" b="1" dirty="0"/>
              <a:t>Marketing bankowy – </a:t>
            </a:r>
            <a:r>
              <a:rPr lang="pl-PL" dirty="0"/>
              <a:t>dostosowanie działania banku do potrzeb rynkowych, głównie jego uczestników.</a:t>
            </a:r>
          </a:p>
          <a:p>
            <a:pPr marL="0" indent="0">
              <a:buNone/>
            </a:pPr>
            <a:r>
              <a:rPr lang="pl-PL" b="1" dirty="0"/>
              <a:t>Strategia marketingowa – </a:t>
            </a:r>
            <a:r>
              <a:rPr lang="pl-PL" dirty="0"/>
              <a:t>zasady </a:t>
            </a:r>
            <a:r>
              <a:rPr lang="pl-PL" dirty="0" smtClean="0"/>
              <a:t>i reguły </a:t>
            </a:r>
            <a:r>
              <a:rPr lang="pl-PL" dirty="0"/>
              <a:t>dla działań operacyjnych banku w zakresie kształtowania stosunków z otoczeniem i poszczególnymi jego elementami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Marketing mix (10 P):</a:t>
            </a:r>
          </a:p>
          <a:p>
            <a:pPr marL="457200" indent="-457200">
              <a:buAutoNum type="arabicPeriod"/>
            </a:pPr>
            <a:r>
              <a:rPr lang="pl-PL" dirty="0" smtClean="0"/>
              <a:t>Product – produkt;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Price</a:t>
            </a:r>
            <a:r>
              <a:rPr lang="pl-PL" dirty="0" smtClean="0"/>
              <a:t> – cena;</a:t>
            </a:r>
          </a:p>
          <a:p>
            <a:pPr marL="457200" indent="-457200">
              <a:buAutoNum type="arabicPeriod"/>
            </a:pPr>
            <a:r>
              <a:rPr lang="pl-PL" dirty="0" smtClean="0"/>
              <a:t>Place – dystrybucja;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Promotion</a:t>
            </a:r>
            <a:r>
              <a:rPr lang="pl-PL" dirty="0" smtClean="0"/>
              <a:t> – promocja;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Poeple</a:t>
            </a:r>
            <a:r>
              <a:rPr lang="pl-PL" dirty="0" smtClean="0"/>
              <a:t> – ludzie;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Process</a:t>
            </a:r>
            <a:r>
              <a:rPr lang="pl-PL" dirty="0" smtClean="0"/>
              <a:t> – proces;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evidence</a:t>
            </a:r>
            <a:r>
              <a:rPr lang="pl-PL" dirty="0" smtClean="0"/>
              <a:t> – świadectwa materialne;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Pleasure</a:t>
            </a:r>
            <a:r>
              <a:rPr lang="pl-PL" dirty="0" smtClean="0"/>
              <a:t>;</a:t>
            </a:r>
          </a:p>
          <a:p>
            <a:pPr marL="457200" indent="-457200">
              <a:buAutoNum type="arabicPeriod"/>
            </a:pPr>
            <a:r>
              <a:rPr lang="pl-PL" dirty="0" smtClean="0"/>
              <a:t>Productivity and </a:t>
            </a:r>
            <a:r>
              <a:rPr lang="pl-PL" dirty="0" err="1" smtClean="0"/>
              <a:t>quality</a:t>
            </a:r>
            <a:r>
              <a:rPr lang="pl-PL" dirty="0" smtClean="0"/>
              <a:t>;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Perception</a:t>
            </a:r>
            <a:r>
              <a:rPr lang="pl-PL" dirty="0" smtClean="0"/>
              <a:t> – postrzegania banku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84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Etapy działań marketingowych banku:</a:t>
            </a:r>
          </a:p>
          <a:p>
            <a:pPr marL="457200" indent="-457200">
              <a:buAutoNum type="arabicPeriod"/>
            </a:pPr>
            <a:r>
              <a:rPr lang="pl-PL" dirty="0" smtClean="0"/>
              <a:t>Poznanie potrzeb klientów oraz oferty produktów i usług banków konkurencyjnych</a:t>
            </a:r>
          </a:p>
          <a:p>
            <a:pPr marL="457200" indent="-457200">
              <a:buAutoNum type="arabicPeriod"/>
            </a:pPr>
            <a:r>
              <a:rPr lang="pl-PL" dirty="0" smtClean="0"/>
              <a:t>Opracowanie produktów i usług bankowych w oparciu o analizę potrzeb klientów</a:t>
            </a:r>
          </a:p>
          <a:p>
            <a:pPr marL="457200" indent="-457200">
              <a:buAutoNum type="arabicPeriod"/>
            </a:pPr>
            <a:r>
              <a:rPr lang="pl-PL" dirty="0" smtClean="0"/>
              <a:t>Opracowanie planu komunikacji z klientami i kanałów dystrybucji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usługami bankowymi</a:t>
            </a:r>
          </a:p>
          <a:p>
            <a:pPr marL="0" indent="0">
              <a:buNone/>
            </a:pPr>
            <a:r>
              <a:rPr lang="pl-PL" b="1" dirty="0" smtClean="0"/>
              <a:t>Polityka marketingowa banku</a:t>
            </a:r>
          </a:p>
          <a:p>
            <a:pPr marL="0" indent="0">
              <a:buNone/>
            </a:pPr>
            <a:r>
              <a:rPr lang="pl-PL" b="1" dirty="0" smtClean="0"/>
              <a:t>- Lokalizacja placówek bankowych</a:t>
            </a:r>
            <a:r>
              <a:rPr lang="pl-PL" dirty="0" smtClean="0"/>
              <a:t>, oddziały filie, punkty kasowe, franchising,</a:t>
            </a:r>
          </a:p>
          <a:p>
            <a:pPr marL="0" indent="0">
              <a:buNone/>
            </a:pPr>
            <a:r>
              <a:rPr lang="pl-PL" b="1" dirty="0" smtClean="0"/>
              <a:t>- Dystrybucja produktów i usług</a:t>
            </a:r>
            <a:r>
              <a:rPr lang="pl-PL" dirty="0" smtClean="0"/>
              <a:t>, E-dystrybucja usług bankowych- </a:t>
            </a:r>
            <a:r>
              <a:rPr lang="pl-PL" b="1" dirty="0" smtClean="0"/>
              <a:t>bankowość elektroniczna: </a:t>
            </a:r>
            <a:r>
              <a:rPr lang="pl-PL" dirty="0" smtClean="0"/>
              <a:t>a) bankowość terminalowa, e-POS (Point of Sales), Bankomaty NCR (</a:t>
            </a:r>
            <a:r>
              <a:rPr lang="pl-PL" dirty="0" err="1" smtClean="0"/>
              <a:t>National</a:t>
            </a:r>
            <a:r>
              <a:rPr lang="pl-PL" dirty="0" smtClean="0"/>
              <a:t> </a:t>
            </a:r>
            <a:r>
              <a:rPr lang="pl-PL" dirty="0"/>
              <a:t>Cash Register </a:t>
            </a:r>
            <a:r>
              <a:rPr lang="pl-PL" dirty="0" smtClean="0"/>
              <a:t>Corporation)</a:t>
            </a:r>
            <a:r>
              <a:rPr lang="pl-PL" b="1" dirty="0" smtClean="0"/>
              <a:t>, </a:t>
            </a:r>
            <a:r>
              <a:rPr lang="pl-PL" dirty="0" smtClean="0"/>
              <a:t>technologia </a:t>
            </a:r>
            <a:r>
              <a:rPr lang="pl-PL" dirty="0"/>
              <a:t>NFC </a:t>
            </a:r>
            <a:r>
              <a:rPr lang="pl-PL" dirty="0" smtClean="0"/>
              <a:t>(Near Field </a:t>
            </a:r>
            <a:r>
              <a:rPr lang="pl-PL" dirty="0" err="1"/>
              <a:t>C</a:t>
            </a:r>
            <a:r>
              <a:rPr lang="pl-PL" dirty="0" err="1" smtClean="0"/>
              <a:t>ommunication</a:t>
            </a:r>
            <a:r>
              <a:rPr lang="pl-PL" dirty="0" smtClean="0"/>
              <a:t>); b) bankowość internetowa korzystanie z technologii GSM WAP dostęp do </a:t>
            </a:r>
            <a:r>
              <a:rPr lang="pl-PL" dirty="0" err="1" smtClean="0"/>
              <a:t>internetu</a:t>
            </a:r>
            <a:r>
              <a:rPr lang="pl-PL" dirty="0" smtClean="0"/>
              <a:t>, możliwość korzystania z usług bankowych pod każdą szerokością geograficzna, c)bankowość telefoniczna, </a:t>
            </a:r>
            <a:r>
              <a:rPr lang="pl-PL" dirty="0" err="1" smtClean="0"/>
              <a:t>phone</a:t>
            </a:r>
            <a:r>
              <a:rPr lang="pl-PL" dirty="0" smtClean="0"/>
              <a:t> banking, </a:t>
            </a:r>
            <a:r>
              <a:rPr lang="pl-PL" dirty="0" err="1" smtClean="0"/>
              <a:t>home</a:t>
            </a:r>
            <a:r>
              <a:rPr lang="pl-PL" dirty="0" smtClean="0"/>
              <a:t> banking, </a:t>
            </a:r>
            <a:r>
              <a:rPr lang="pl-PL" dirty="0" err="1" smtClean="0"/>
              <a:t>office</a:t>
            </a:r>
            <a:r>
              <a:rPr lang="pl-PL" dirty="0" smtClean="0"/>
              <a:t> banking, </a:t>
            </a:r>
            <a:r>
              <a:rPr lang="pl-PL" dirty="0" err="1" smtClean="0"/>
              <a:t>call</a:t>
            </a:r>
            <a:r>
              <a:rPr lang="pl-PL" dirty="0" smtClean="0"/>
              <a:t> </a:t>
            </a:r>
            <a:r>
              <a:rPr lang="pl-PL" dirty="0" err="1" smtClean="0"/>
              <a:t>center</a:t>
            </a:r>
            <a:r>
              <a:rPr lang="pl-PL" dirty="0" smtClean="0"/>
              <a:t>, system IVR (</a:t>
            </a:r>
            <a:r>
              <a:rPr lang="pl-PL" dirty="0" err="1" smtClean="0"/>
              <a:t>Interactiv</a:t>
            </a:r>
            <a:r>
              <a:rPr lang="pl-PL" dirty="0" smtClean="0"/>
              <a:t> Voice </a:t>
            </a:r>
            <a:r>
              <a:rPr lang="pl-PL" dirty="0" err="1" smtClean="0"/>
              <a:t>Response</a:t>
            </a:r>
            <a:r>
              <a:rPr lang="pl-PL" dirty="0" smtClean="0"/>
              <a:t> – jednostronna komunikacja głosowa serwisy informacyjne banku d) bankowość mobilna -1) wszechobecność ( w każdym miejscu 24 h 7 dni), 2)</a:t>
            </a:r>
            <a:r>
              <a:rPr lang="pl-PL" dirty="0"/>
              <a:t> </a:t>
            </a:r>
            <a:r>
              <a:rPr lang="pl-PL" dirty="0" smtClean="0"/>
              <a:t>personalizacja –dostosowanie do preferencji klienta, 3)elastyczność – rozszerzanie zakresu aplikacji mobilnej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6943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symboli walut (panoramiczna)</Template>
  <TotalTime>2418</TotalTime>
  <Words>1122</Words>
  <Application>Microsoft Office PowerPoint</Application>
  <PresentationFormat>Niestandardowy</PresentationFormat>
  <Paragraphs>132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Cambria</vt:lpstr>
      <vt:lpstr>Cambria Math</vt:lpstr>
      <vt:lpstr>Symbole walut 16:9</vt:lpstr>
      <vt:lpstr>                    Bankowość  Wykład 3 cz. 2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184</cp:revision>
  <dcterms:created xsi:type="dcterms:W3CDTF">2021-02-05T16:16:55Z</dcterms:created>
  <dcterms:modified xsi:type="dcterms:W3CDTF">2021-04-10T08:10:14Z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