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400" r:id="rId3"/>
    <p:sldId id="390" r:id="rId4"/>
    <p:sldId id="387" r:id="rId5"/>
    <p:sldId id="391" r:id="rId6"/>
    <p:sldId id="392" r:id="rId7"/>
    <p:sldId id="393" r:id="rId8"/>
    <p:sldId id="394" r:id="rId9"/>
    <p:sldId id="395" r:id="rId10"/>
    <p:sldId id="396" r:id="rId11"/>
    <p:sldId id="397" r:id="rId12"/>
    <p:sldId id="398" r:id="rId13"/>
    <p:sldId id="399" r:id="rId14"/>
    <p:sldId id="355" r:id="rId15"/>
  </p:sldIdLst>
  <p:sldSz cx="12188825" cy="6858000"/>
  <p:notesSz cx="6858000" cy="9144000"/>
  <p:custDataLst>
    <p:tags r:id="rId18"/>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29" autoAdjust="0"/>
  </p:normalViewPr>
  <p:slideViewPr>
    <p:cSldViewPr showGuides="1">
      <p:cViewPr varScale="1">
        <p:scale>
          <a:sx n="81" d="100"/>
          <a:sy n="81" d="100"/>
        </p:scale>
        <p:origin x="418" y="8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2021-04-24</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2021-04-24</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smtClean="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smtClean="0"/>
              <a:t>Edytuj styl wzorca podtytułu</a:t>
            </a:r>
            <a:endParaRPr lang="pl-PL" noProof="0" dirty="0"/>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smtClean="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2021-04-24</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2021-04-24</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2021-04-24</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smtClean="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2021-04-24</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16632"/>
            <a:ext cx="5945188" cy="2808312"/>
          </a:xfrm>
        </p:spPr>
        <p:txBody>
          <a:bodyPr rtlCol="0">
            <a:normAutofit fontScale="90000"/>
          </a:bodyPr>
          <a:lstStyle/>
          <a:p>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Bankowość</a:t>
            </a:r>
            <a:br>
              <a:rPr lang="pl-PL" dirty="0" smtClean="0"/>
            </a:br>
            <a:r>
              <a:rPr lang="pl-PL" dirty="0"/>
              <a:t/>
            </a:r>
            <a:br>
              <a:rPr lang="pl-PL" dirty="0"/>
            </a:br>
            <a:r>
              <a:rPr lang="pl-PL" sz="4900" smtClean="0"/>
              <a:t>Ćwiczenia </a:t>
            </a:r>
            <a:r>
              <a:rPr lang="pl-PL" sz="4900" smtClean="0"/>
              <a:t>3/4</a:t>
            </a:r>
            <a:r>
              <a:rPr lang="pl-PL" dirty="0" smtClean="0"/>
              <a:t/>
            </a:r>
            <a:br>
              <a:rPr lang="pl-PL" dirty="0" smtClean="0"/>
            </a:br>
            <a:endParaRPr lang="pl-PL" dirty="0"/>
          </a:p>
        </p:txBody>
      </p:sp>
      <p:sp>
        <p:nvSpPr>
          <p:cNvPr id="4" name="Podtytuł 3"/>
          <p:cNvSpPr>
            <a:spLocks noGrp="1"/>
          </p:cNvSpPr>
          <p:nvPr>
            <p:ph type="subTitle" idx="1"/>
          </p:nvPr>
        </p:nvSpPr>
        <p:spPr>
          <a:xfrm>
            <a:off x="1485900" y="3068960"/>
            <a:ext cx="5945187" cy="3070653"/>
          </a:xfrm>
        </p:spPr>
        <p:txBody>
          <a:bodyPr/>
          <a:lstStyle/>
          <a:p>
            <a:r>
              <a:rPr lang="pl-PL" sz="6600" dirty="0" smtClean="0"/>
              <a:t>Zarządzanie bankiem</a:t>
            </a:r>
            <a:endParaRPr lang="pl-PL" sz="6600"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21959"/>
            <a:ext cx="10369152" cy="6669087"/>
          </a:xfrm>
        </p:spPr>
      </p:pic>
    </p:spTree>
    <p:extLst>
      <p:ext uri="{BB962C8B-B14F-4D97-AF65-F5344CB8AC3E}">
        <p14:creationId xmlns:p14="http://schemas.microsoft.com/office/powerpoint/2010/main" val="26189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88640"/>
            <a:ext cx="10657183" cy="6408712"/>
          </a:xfrm>
        </p:spPr>
        <p:txBody>
          <a:bodyPr>
            <a:normAutofit fontScale="92500" lnSpcReduction="10000"/>
          </a:bodyPr>
          <a:lstStyle/>
          <a:p>
            <a:pPr marL="0" indent="0">
              <a:buNone/>
            </a:pPr>
            <a:r>
              <a:rPr lang="pl-PL" dirty="0" err="1" smtClean="0"/>
              <a:t>Najcześciej</a:t>
            </a:r>
            <a:r>
              <a:rPr lang="pl-PL" dirty="0" smtClean="0"/>
              <a:t> </a:t>
            </a:r>
            <a:r>
              <a:rPr lang="pl-PL" dirty="0" err="1" smtClean="0"/>
              <a:t>wyróżmia</a:t>
            </a:r>
            <a:r>
              <a:rPr lang="pl-PL" dirty="0" smtClean="0"/>
              <a:t> się 5 </a:t>
            </a:r>
            <a:r>
              <a:rPr lang="pl-PL" dirty="0" err="1" smtClean="0"/>
              <a:t>podstawocyh</a:t>
            </a:r>
            <a:r>
              <a:rPr lang="pl-PL" dirty="0" smtClean="0"/>
              <a:t> rodzajów gwarancji bankowych:</a:t>
            </a:r>
          </a:p>
          <a:p>
            <a:pPr>
              <a:buFont typeface="Wingdings" panose="05000000000000000000" pitchFamily="2" charset="2"/>
              <a:buChar char="ü"/>
            </a:pPr>
            <a:r>
              <a:rPr lang="pl-PL" dirty="0" smtClean="0"/>
              <a:t>Gwarancja terminowej zapłaty </a:t>
            </a:r>
            <a:r>
              <a:rPr lang="pl-PL" dirty="0" err="1" smtClean="0"/>
              <a:t>nalęznosci</a:t>
            </a:r>
            <a:r>
              <a:rPr lang="pl-PL" dirty="0" smtClean="0"/>
              <a:t>;</a:t>
            </a:r>
          </a:p>
          <a:p>
            <a:pPr>
              <a:buFont typeface="Wingdings" panose="05000000000000000000" pitchFamily="2" charset="2"/>
              <a:buChar char="ü"/>
            </a:pPr>
            <a:r>
              <a:rPr lang="pl-PL" dirty="0" smtClean="0"/>
              <a:t>Gwarancja przetargowa (zamiast wadium);</a:t>
            </a:r>
          </a:p>
          <a:p>
            <a:pPr>
              <a:buFont typeface="Wingdings" panose="05000000000000000000" pitchFamily="2" charset="2"/>
              <a:buChar char="ü"/>
            </a:pPr>
            <a:r>
              <a:rPr lang="pl-PL" dirty="0" err="1" smtClean="0"/>
              <a:t>Gwrancja</a:t>
            </a:r>
            <a:r>
              <a:rPr lang="pl-PL" dirty="0" smtClean="0"/>
              <a:t> </a:t>
            </a:r>
            <a:r>
              <a:rPr lang="pl-PL" dirty="0" err="1" smtClean="0"/>
              <a:t>zwtrotu</a:t>
            </a:r>
            <a:r>
              <a:rPr lang="pl-PL" dirty="0" smtClean="0"/>
              <a:t> </a:t>
            </a:r>
            <a:r>
              <a:rPr lang="pl-PL" dirty="0" err="1" smtClean="0"/>
              <a:t>kredttru</a:t>
            </a:r>
            <a:r>
              <a:rPr lang="pl-PL" dirty="0" smtClean="0"/>
              <a:t> lub pożyczki,</a:t>
            </a:r>
          </a:p>
          <a:p>
            <a:pPr>
              <a:buFont typeface="Wingdings" panose="05000000000000000000" pitchFamily="2" charset="2"/>
              <a:buChar char="ü"/>
            </a:pPr>
            <a:r>
              <a:rPr lang="pl-PL" dirty="0" err="1" smtClean="0"/>
              <a:t>Gwqarancja</a:t>
            </a:r>
            <a:r>
              <a:rPr lang="pl-PL" dirty="0" smtClean="0"/>
              <a:t> dobrego </a:t>
            </a:r>
            <a:r>
              <a:rPr lang="pl-PL" dirty="0" err="1" smtClean="0"/>
              <a:t>wykoania</a:t>
            </a:r>
            <a:r>
              <a:rPr lang="pl-PL" dirty="0" smtClean="0"/>
              <a:t> świadczeń </a:t>
            </a:r>
            <a:r>
              <a:rPr lang="pl-PL" dirty="0" err="1" smtClean="0"/>
              <a:t>niepienizncy</a:t>
            </a:r>
            <a:r>
              <a:rPr lang="pl-PL" dirty="0" smtClean="0"/>
              <a:t>, np. dobrego wykonania kontraktu,  robót, dzieła itp.</a:t>
            </a:r>
          </a:p>
          <a:p>
            <a:pPr>
              <a:buFont typeface="Wingdings" panose="05000000000000000000" pitchFamily="2" charset="2"/>
              <a:buChar char="ü"/>
            </a:pPr>
            <a:r>
              <a:rPr lang="pl-PL" dirty="0" smtClean="0"/>
              <a:t>Gwarancja zwrotu zaliczki.</a:t>
            </a:r>
          </a:p>
          <a:p>
            <a:pPr marL="0" indent="0">
              <a:buNone/>
            </a:pPr>
            <a:r>
              <a:rPr lang="pl-PL" b="1" dirty="0" smtClean="0"/>
              <a:t>2. Poręczenie</a:t>
            </a:r>
          </a:p>
          <a:p>
            <a:pPr marL="0" indent="0">
              <a:buNone/>
            </a:pPr>
            <a:r>
              <a:rPr lang="pl-PL" dirty="0" smtClean="0"/>
              <a:t>Przez </a:t>
            </a:r>
            <a:r>
              <a:rPr lang="pl-PL" b="1" dirty="0" smtClean="0"/>
              <a:t>umowę poręczenia </a:t>
            </a:r>
            <a:r>
              <a:rPr lang="pl-PL" dirty="0" smtClean="0"/>
              <a:t>poręczyciel </a:t>
            </a:r>
            <a:r>
              <a:rPr lang="pl-PL" dirty="0" err="1" smtClean="0"/>
              <a:t>zobowiazuje</a:t>
            </a:r>
            <a:r>
              <a:rPr lang="pl-PL" dirty="0" smtClean="0"/>
              <a:t> się względem wierzyciela (najczęściej banku) wykonać zobowiązanie w przypadku gdyby dłużnik (</a:t>
            </a:r>
            <a:r>
              <a:rPr lang="pl-PL" dirty="0" err="1" smtClean="0"/>
              <a:t>kredytowbiorca</a:t>
            </a:r>
            <a:r>
              <a:rPr lang="pl-PL" dirty="0" smtClean="0"/>
              <a:t>, klient banku) nie wywiązał się ze swojego </a:t>
            </a:r>
            <a:r>
              <a:rPr lang="pl-PL" dirty="0" err="1" smtClean="0"/>
              <a:t>zobowiąznia</a:t>
            </a:r>
            <a:r>
              <a:rPr lang="pl-PL" dirty="0" smtClean="0"/>
              <a:t>. Trzy strony uczestniczą w operacji poręczenia: dłużnik, </a:t>
            </a:r>
            <a:r>
              <a:rPr lang="pl-PL" dirty="0" err="1" smtClean="0"/>
              <a:t>poręczuciel</a:t>
            </a:r>
            <a:r>
              <a:rPr lang="pl-PL" dirty="0" smtClean="0"/>
              <a:t>, wierzyciel (bank).</a:t>
            </a:r>
          </a:p>
          <a:p>
            <a:pPr marL="0" indent="0">
              <a:buNone/>
            </a:pPr>
            <a:r>
              <a:rPr lang="pl-PL" dirty="0" smtClean="0"/>
              <a:t>Tradycyjnie formą poręczeń kredytowych jest </a:t>
            </a:r>
            <a:r>
              <a:rPr lang="pl-PL" b="1" dirty="0" smtClean="0"/>
              <a:t>żyrowanie kredytów</a:t>
            </a:r>
            <a:r>
              <a:rPr lang="pl-PL" dirty="0" smtClean="0"/>
              <a:t>, taki żyrant poddawany jest weryfikacji </a:t>
            </a:r>
            <a:r>
              <a:rPr lang="pl-PL" dirty="0" err="1" smtClean="0"/>
              <a:t>zdlonosci</a:t>
            </a:r>
            <a:r>
              <a:rPr lang="pl-PL" dirty="0" smtClean="0"/>
              <a:t> </a:t>
            </a:r>
            <a:r>
              <a:rPr lang="pl-PL" dirty="0" err="1" smtClean="0"/>
              <a:t>kredtuwej</a:t>
            </a:r>
            <a:r>
              <a:rPr lang="pl-PL" dirty="0" smtClean="0"/>
              <a:t> jak sam kredytobiorca. Żyrant </a:t>
            </a:r>
            <a:r>
              <a:rPr lang="pl-PL" dirty="0" err="1" smtClean="0"/>
              <a:t>soldarbnie</a:t>
            </a:r>
            <a:r>
              <a:rPr lang="pl-PL" dirty="0" smtClean="0"/>
              <a:t> </a:t>
            </a:r>
            <a:r>
              <a:rPr lang="pl-PL" dirty="0" err="1" smtClean="0"/>
              <a:t>odppiwda</a:t>
            </a:r>
            <a:r>
              <a:rPr lang="pl-PL" dirty="0" smtClean="0"/>
              <a:t> za zobowiązania dłużnika.</a:t>
            </a:r>
            <a:endParaRPr lang="pl-PL" dirty="0"/>
          </a:p>
        </p:txBody>
      </p:sp>
    </p:spTree>
    <p:extLst>
      <p:ext uri="{BB962C8B-B14F-4D97-AF65-F5344CB8AC3E}">
        <p14:creationId xmlns:p14="http://schemas.microsoft.com/office/powerpoint/2010/main" val="29271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552728"/>
          </a:xfrm>
        </p:spPr>
        <p:txBody>
          <a:bodyPr>
            <a:normAutofit fontScale="92500" lnSpcReduction="10000"/>
          </a:bodyPr>
          <a:lstStyle/>
          <a:p>
            <a:pPr marL="0" indent="0">
              <a:buNone/>
            </a:pPr>
            <a:r>
              <a:rPr lang="pl-PL" b="1" dirty="0" smtClean="0"/>
              <a:t>III. </a:t>
            </a:r>
            <a:r>
              <a:rPr lang="pl-PL" b="1" dirty="0" err="1" smtClean="0"/>
              <a:t>Organizownie</a:t>
            </a:r>
            <a:r>
              <a:rPr lang="pl-PL" b="1" dirty="0" smtClean="0"/>
              <a:t> finansowania przedsiębiorstw poprzez pozyskanie zewnętrznych źródeł finansowania z rynku </a:t>
            </a:r>
            <a:r>
              <a:rPr lang="pl-PL" b="1" dirty="0" err="1" smtClean="0"/>
              <a:t>kapitałowgo</a:t>
            </a:r>
            <a:r>
              <a:rPr lang="pl-PL" dirty="0" smtClean="0"/>
              <a:t> </a:t>
            </a:r>
          </a:p>
          <a:p>
            <a:pPr marL="0" indent="0">
              <a:buNone/>
            </a:pPr>
            <a:r>
              <a:rPr lang="pl-PL" dirty="0" err="1" smtClean="0"/>
              <a:t>Wyodrebnić</a:t>
            </a:r>
            <a:r>
              <a:rPr lang="pl-PL" dirty="0" smtClean="0"/>
              <a:t> tu można </a:t>
            </a:r>
            <a:r>
              <a:rPr lang="pl-PL" dirty="0" err="1" smtClean="0"/>
              <a:t>natępujące</a:t>
            </a:r>
            <a:r>
              <a:rPr lang="pl-PL" dirty="0" smtClean="0"/>
              <a:t> operacje bankowe:</a:t>
            </a:r>
          </a:p>
          <a:p>
            <a:pPr marL="0" indent="0">
              <a:buNone/>
            </a:pPr>
            <a:r>
              <a:rPr lang="pl-PL" dirty="0" smtClean="0"/>
              <a:t>a) Pośrednictwo w zbywaniu i nabywaniu papierów w</a:t>
            </a:r>
          </a:p>
          <a:p>
            <a:pPr marL="0" indent="0">
              <a:buNone/>
            </a:pPr>
            <a:r>
              <a:rPr lang="pl-PL" dirty="0" err="1" smtClean="0"/>
              <a:t>artościowychj</a:t>
            </a:r>
            <a:r>
              <a:rPr lang="pl-PL" dirty="0" smtClean="0"/>
              <a:t>, </a:t>
            </a:r>
            <a:r>
              <a:rPr lang="pl-PL" b="1" dirty="0" smtClean="0"/>
              <a:t>działalność brokerska – </a:t>
            </a:r>
            <a:r>
              <a:rPr lang="pl-PL" dirty="0" smtClean="0"/>
              <a:t>przyjmowanie zleceń klientów dotyczących obrotu papierami wartościowymi i ich przechowywania. </a:t>
            </a:r>
            <a:r>
              <a:rPr lang="pl-PL" b="1" dirty="0" err="1" smtClean="0"/>
              <a:t>Działanośc</a:t>
            </a:r>
            <a:r>
              <a:rPr lang="pl-PL" b="1" dirty="0" smtClean="0"/>
              <a:t> dealerska </a:t>
            </a:r>
            <a:r>
              <a:rPr lang="pl-PL" dirty="0" smtClean="0"/>
              <a:t>– banki same </a:t>
            </a:r>
            <a:r>
              <a:rPr lang="pl-PL" dirty="0" err="1" smtClean="0"/>
              <a:t>sa</a:t>
            </a:r>
            <a:r>
              <a:rPr lang="pl-PL" dirty="0" smtClean="0"/>
              <a:t> stronami transakcji </a:t>
            </a:r>
            <a:r>
              <a:rPr lang="pl-PL" dirty="0" err="1" smtClean="0"/>
              <a:t>jupna</a:t>
            </a:r>
            <a:r>
              <a:rPr lang="pl-PL" dirty="0" smtClean="0"/>
              <a:t> i sprzedaży papierów wartościowych.</a:t>
            </a:r>
            <a:endParaRPr lang="pl-PL" b="1" dirty="0" smtClean="0"/>
          </a:p>
          <a:p>
            <a:pPr marL="0" indent="0">
              <a:buNone/>
            </a:pPr>
            <a:r>
              <a:rPr lang="pl-PL" dirty="0" smtClean="0"/>
              <a:t>b) Organizowanie i plasowani emisji papierów wartościowych,</a:t>
            </a:r>
          </a:p>
          <a:p>
            <a:pPr marL="0" indent="0">
              <a:buNone/>
            </a:pPr>
            <a:r>
              <a:rPr lang="pl-PL" dirty="0" smtClean="0"/>
              <a:t>c) Zarzadzanie aktywami (portfelami papierów wartościowych),</a:t>
            </a:r>
          </a:p>
          <a:p>
            <a:pPr marL="0" indent="0">
              <a:buNone/>
            </a:pPr>
            <a:r>
              <a:rPr lang="pl-PL" dirty="0" smtClean="0"/>
              <a:t>d) Doradztwo w zakresie struktury kapitałowej, strategii przedsiębiorstwa,</a:t>
            </a:r>
          </a:p>
          <a:p>
            <a:pPr marL="0" indent="0">
              <a:buNone/>
            </a:pPr>
            <a:r>
              <a:rPr lang="pl-PL" dirty="0" smtClean="0"/>
              <a:t>e) Współpraca i wykonywanie analiz inwestycyjnych, finansowych,</a:t>
            </a:r>
          </a:p>
          <a:p>
            <a:pPr marL="0" indent="0">
              <a:buNone/>
            </a:pPr>
            <a:r>
              <a:rPr lang="pl-PL" dirty="0" smtClean="0"/>
              <a:t>f) Usługi związane z wykonywaniem zawartych umów o subemisje inwestycyjne i usługowe i świadczenie tych usług</a:t>
            </a:r>
          </a:p>
          <a:p>
            <a:pPr marL="0" indent="0">
              <a:buNone/>
            </a:pPr>
            <a:r>
              <a:rPr lang="pl-PL" dirty="0" smtClean="0"/>
              <a:t>g) Inżynieria finansowa,</a:t>
            </a:r>
          </a:p>
          <a:p>
            <a:pPr marL="0" indent="0">
              <a:buNone/>
            </a:pPr>
            <a:r>
              <a:rPr lang="pl-PL" dirty="0" smtClean="0"/>
              <a:t>h) Operacje na rynku instrumentów pochodnych</a:t>
            </a:r>
            <a:endParaRPr lang="pl-PL" dirty="0"/>
          </a:p>
        </p:txBody>
      </p:sp>
    </p:spTree>
    <p:extLst>
      <p:ext uri="{BB962C8B-B14F-4D97-AF65-F5344CB8AC3E}">
        <p14:creationId xmlns:p14="http://schemas.microsoft.com/office/powerpoint/2010/main" val="4621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729191" cy="6624736"/>
          </a:xfrm>
        </p:spPr>
        <p:txBody>
          <a:bodyPr>
            <a:normAutofit fontScale="85000" lnSpcReduction="20000"/>
          </a:bodyPr>
          <a:lstStyle/>
          <a:p>
            <a:pPr marL="0" indent="0">
              <a:buNone/>
            </a:pPr>
            <a:r>
              <a:rPr lang="pl-PL" b="1" dirty="0" smtClean="0"/>
              <a:t>Proces emisji papierów wartościowych</a:t>
            </a:r>
            <a:endParaRPr lang="pl-PL" dirty="0" smtClean="0"/>
          </a:p>
          <a:p>
            <a:pPr marL="0" indent="0">
              <a:buNone/>
            </a:pPr>
            <a:r>
              <a:rPr lang="pl-PL" dirty="0" smtClean="0"/>
              <a:t>Banki poprzez swoje biura maklerskie uczestniczą w operacjach organizowania emisji papierów </a:t>
            </a:r>
            <a:r>
              <a:rPr lang="pl-PL" dirty="0" err="1" smtClean="0"/>
              <a:t>wrtosciowych</a:t>
            </a:r>
            <a:r>
              <a:rPr lang="pl-PL" dirty="0" smtClean="0"/>
              <a:t> swoich klientów. Wejście na giełdę umożliwia pozyskanie dodatkowych </a:t>
            </a:r>
            <a:r>
              <a:rPr lang="pl-PL" dirty="0" err="1" smtClean="0"/>
              <a:t>srodków</a:t>
            </a:r>
            <a:r>
              <a:rPr lang="pl-PL" dirty="0" smtClean="0"/>
              <a:t> finansowych z rynku kapitałowego i uwiarygadnia spółkę wobec kontrahentów lub kredytodawców.</a:t>
            </a:r>
          </a:p>
          <a:p>
            <a:pPr marL="0" indent="0">
              <a:buNone/>
            </a:pPr>
            <a:r>
              <a:rPr lang="pl-PL" b="1" dirty="0" smtClean="0"/>
              <a:t>Prospekt emisyjny (memorandum informacyjne) </a:t>
            </a:r>
            <a:r>
              <a:rPr lang="pl-PL" dirty="0" smtClean="0"/>
              <a:t>– dokument informacyjny </a:t>
            </a:r>
            <a:r>
              <a:rPr lang="pl-PL" dirty="0" err="1" smtClean="0"/>
              <a:t>zawirający</a:t>
            </a:r>
            <a:r>
              <a:rPr lang="pl-PL" dirty="0" smtClean="0"/>
              <a:t> analizę i studium wykonalności emisji papierów wartościowych i inne dokumenty istotne dla inwestorów.</a:t>
            </a:r>
          </a:p>
          <a:p>
            <a:pPr marL="0" indent="0">
              <a:buNone/>
            </a:pPr>
            <a:r>
              <a:rPr lang="pl-PL" b="1" dirty="0" smtClean="0"/>
              <a:t>Subemisja inwestycyjna-  </a:t>
            </a:r>
            <a:r>
              <a:rPr lang="pl-PL" dirty="0" smtClean="0"/>
              <a:t>zobowiązanie się banku do nabycia na własny rachunek całości lub części </a:t>
            </a:r>
            <a:r>
              <a:rPr lang="pl-PL" dirty="0" err="1" smtClean="0"/>
              <a:t>papirów</a:t>
            </a:r>
            <a:r>
              <a:rPr lang="pl-PL" dirty="0" smtClean="0"/>
              <a:t> wartościowych oferowanych w publicznym obrocie pierwotnym  lub w pierwszej ofercie publicznej, </a:t>
            </a:r>
            <a:r>
              <a:rPr lang="pl-PL" dirty="0" err="1" smtClean="0"/>
              <a:t>nieojetych</a:t>
            </a:r>
            <a:r>
              <a:rPr lang="pl-PL" dirty="0" smtClean="0"/>
              <a:t> w terminie trwania zapisów.</a:t>
            </a:r>
          </a:p>
          <a:p>
            <a:pPr marL="0" indent="0">
              <a:buNone/>
            </a:pPr>
            <a:r>
              <a:rPr lang="pl-PL" b="1" dirty="0" smtClean="0"/>
              <a:t>Subemisja usługowa – </a:t>
            </a:r>
            <a:r>
              <a:rPr lang="pl-PL" dirty="0" smtClean="0"/>
              <a:t>polega na nabyciu na </a:t>
            </a:r>
            <a:r>
              <a:rPr lang="pl-PL" dirty="0" err="1" smtClean="0"/>
              <a:t>włsanyu</a:t>
            </a:r>
            <a:r>
              <a:rPr lang="pl-PL" dirty="0" smtClean="0"/>
              <a:t> rachunek całości lub części papierów wartościowych danej emisji w celu dalszego ich zbywania w pierwszej ofercie publicznej lub obrocie pierwotnym a nie wtórnym.</a:t>
            </a:r>
          </a:p>
          <a:p>
            <a:pPr marL="0" indent="0">
              <a:buNone/>
            </a:pPr>
            <a:r>
              <a:rPr lang="pl-PL" b="1" dirty="0" err="1" smtClean="0"/>
              <a:t>Underwriting</a:t>
            </a:r>
            <a:r>
              <a:rPr lang="pl-PL" dirty="0" smtClean="0"/>
              <a:t> – gwarantowanie emisji papierów wartościowych, inwestorzy </a:t>
            </a:r>
            <a:r>
              <a:rPr lang="pl-PL" dirty="0" err="1" smtClean="0"/>
              <a:t>instytucjionalni</a:t>
            </a:r>
            <a:r>
              <a:rPr lang="pl-PL" dirty="0" smtClean="0"/>
              <a:t> zgadzają się w ramach umowy z </a:t>
            </a:r>
            <a:r>
              <a:rPr lang="pl-PL" dirty="0" err="1" smtClean="0"/>
              <a:t>emiotentem</a:t>
            </a:r>
            <a:r>
              <a:rPr lang="pl-PL" dirty="0" smtClean="0"/>
              <a:t> wykupić wszystkie papiery wartościowe pozostałe z emisji </a:t>
            </a:r>
            <a:r>
              <a:rPr lang="pl-PL" dirty="0" err="1" smtClean="0"/>
              <a:t>subskryboiwanej</a:t>
            </a:r>
            <a:r>
              <a:rPr lang="pl-PL" dirty="0" smtClean="0"/>
              <a:t>.</a:t>
            </a:r>
          </a:p>
          <a:p>
            <a:pPr marL="0" indent="0">
              <a:buNone/>
            </a:pPr>
            <a:r>
              <a:rPr lang="pl-PL" b="1" dirty="0" err="1" smtClean="0"/>
              <a:t>Subskrybcja</a:t>
            </a:r>
            <a:r>
              <a:rPr lang="pl-PL" b="1" dirty="0" smtClean="0"/>
              <a:t> – </a:t>
            </a:r>
            <a:r>
              <a:rPr lang="pl-PL" dirty="0" smtClean="0"/>
              <a:t>zbywania akcji według kolejności zapisów lub z wyznaczeniem ceny papierów wartościowych.</a:t>
            </a:r>
          </a:p>
          <a:p>
            <a:pPr marL="0" indent="0">
              <a:buNone/>
            </a:pPr>
            <a:r>
              <a:rPr lang="pl-PL" b="1" dirty="0" smtClean="0"/>
              <a:t>Przydział wyemitowanych papierów wartościowych </a:t>
            </a:r>
            <a:r>
              <a:rPr lang="pl-PL" dirty="0" smtClean="0"/>
              <a:t>– polega na rozdysponowaniu puli papierów wartościowych pomiędzy poszczególnych emitentów zgodnie z zasadami przedstawionymi w </a:t>
            </a:r>
            <a:r>
              <a:rPr lang="pl-PL" smtClean="0"/>
              <a:t>prospekcie emisyjnym.</a:t>
            </a:r>
            <a:endParaRPr lang="pl-PL" b="1" dirty="0"/>
          </a:p>
        </p:txBody>
      </p:sp>
    </p:spTree>
    <p:extLst>
      <p:ext uri="{BB962C8B-B14F-4D97-AF65-F5344CB8AC3E}">
        <p14:creationId xmlns:p14="http://schemas.microsoft.com/office/powerpoint/2010/main" val="24408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9" cy="3048000"/>
          </a:xfrm>
        </p:spPr>
        <p:txBody>
          <a:bodyPr/>
          <a:lstStyle/>
          <a:p>
            <a:pPr algn="ctr"/>
            <a:r>
              <a:rPr lang="pl-PL" dirty="0" smtClean="0"/>
              <a:t>Dziękuje za uwagę</a:t>
            </a:r>
            <a:endParaRPr lang="pl-PL" dirty="0"/>
          </a:p>
        </p:txBody>
      </p:sp>
    </p:spTree>
    <p:extLst>
      <p:ext uri="{BB962C8B-B14F-4D97-AF65-F5344CB8AC3E}">
        <p14:creationId xmlns:p14="http://schemas.microsoft.com/office/powerpoint/2010/main" val="14579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729192" cy="6408712"/>
          </a:xfrm>
        </p:spPr>
        <p:txBody>
          <a:bodyPr/>
          <a:lstStyle/>
          <a:p>
            <a:pPr marL="0" indent="0">
              <a:buNone/>
            </a:pPr>
            <a:r>
              <a:rPr lang="pl-PL" b="1" dirty="0" smtClean="0"/>
              <a:t>I. Główne cele działalności bankowej:</a:t>
            </a:r>
          </a:p>
          <a:p>
            <a:pPr marL="0" indent="0">
              <a:buNone/>
            </a:pPr>
            <a:r>
              <a:rPr lang="pl-PL" b="1" dirty="0" smtClean="0"/>
              <a:t>1. </a:t>
            </a:r>
            <a:r>
              <a:rPr lang="pl-PL" b="1" smtClean="0"/>
              <a:t>Generowanie zysku</a:t>
            </a:r>
            <a:endParaRPr lang="pl-PL" b="1" dirty="0"/>
          </a:p>
        </p:txBody>
      </p:sp>
    </p:spTree>
    <p:extLst>
      <p:ext uri="{BB962C8B-B14F-4D97-AF65-F5344CB8AC3E}">
        <p14:creationId xmlns:p14="http://schemas.microsoft.com/office/powerpoint/2010/main" val="175602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657183" cy="6480720"/>
          </a:xfrm>
        </p:spPr>
        <p:txBody>
          <a:bodyPr/>
          <a:lstStyle/>
          <a:p>
            <a:pPr marL="0" indent="0">
              <a:buNone/>
            </a:pPr>
            <a:r>
              <a:rPr lang="pl-PL" b="1" dirty="0" smtClean="0"/>
              <a:t>Umowa Pożyczki </a:t>
            </a:r>
            <a:r>
              <a:rPr lang="pl-PL" dirty="0" smtClean="0"/>
              <a:t>(Kodeks cywilny 23 04.1964) – stosunek </a:t>
            </a:r>
            <a:r>
              <a:rPr lang="pl-PL" dirty="0" err="1" smtClean="0"/>
              <a:t>cwywilno</a:t>
            </a:r>
            <a:r>
              <a:rPr lang="pl-PL" dirty="0" smtClean="0"/>
              <a:t>-prawny, w ramach którego pożyczkodawca oddaje na własność </a:t>
            </a:r>
            <a:r>
              <a:rPr lang="pl-PL" dirty="0" err="1" smtClean="0"/>
              <a:t>pożczkobiorcynpieniądze</a:t>
            </a:r>
            <a:r>
              <a:rPr lang="pl-PL" dirty="0" smtClean="0"/>
              <a:t> lub rzeczy </a:t>
            </a:r>
            <a:r>
              <a:rPr lang="pl-PL" dirty="0" err="1" smtClean="0"/>
              <a:t>oznaczoen</a:t>
            </a:r>
            <a:r>
              <a:rPr lang="pl-PL" dirty="0" smtClean="0"/>
              <a:t> co do gatunku, a pożyczkobiorca </a:t>
            </a:r>
            <a:r>
              <a:rPr lang="pl-PL" dirty="0" err="1" smtClean="0"/>
              <a:t>zobowiazuje</a:t>
            </a:r>
            <a:r>
              <a:rPr lang="pl-PL" dirty="0" smtClean="0"/>
              <a:t> się do oddania tej samej ilości </a:t>
            </a:r>
            <a:r>
              <a:rPr lang="pl-PL" dirty="0" err="1" smtClean="0"/>
              <a:t>mpieniędzy</a:t>
            </a:r>
            <a:r>
              <a:rPr lang="pl-PL" dirty="0" smtClean="0"/>
              <a:t> lub rzeczy (tego samego gatunku i jakości) po upływie </a:t>
            </a:r>
            <a:r>
              <a:rPr lang="pl-PL" dirty="0" err="1" smtClean="0"/>
              <a:t>ustaloengo</a:t>
            </a:r>
            <a:r>
              <a:rPr lang="pl-PL" dirty="0" smtClean="0"/>
              <a:t> w umowie czasu.</a:t>
            </a:r>
          </a:p>
          <a:p>
            <a:pPr marL="0" indent="0">
              <a:buNone/>
            </a:pPr>
            <a:r>
              <a:rPr lang="pl-PL" dirty="0" smtClean="0"/>
              <a:t>Ustalenia </a:t>
            </a:r>
            <a:r>
              <a:rPr lang="pl-PL" b="1" dirty="0" err="1" smtClean="0"/>
              <a:t>antylichwiuarskie</a:t>
            </a:r>
            <a:r>
              <a:rPr lang="pl-PL" b="1" dirty="0" smtClean="0"/>
              <a:t> – </a:t>
            </a:r>
            <a:r>
              <a:rPr lang="pl-PL" dirty="0" smtClean="0"/>
              <a:t>maksymalna wysokość odsetek nie może przekroczyć w skali roku dwukrotności </a:t>
            </a:r>
            <a:r>
              <a:rPr lang="pl-PL" dirty="0" err="1" smtClean="0"/>
              <a:t>udasetek</a:t>
            </a:r>
            <a:r>
              <a:rPr lang="pl-PL" dirty="0" smtClean="0"/>
              <a:t> ustawowych obliczonych jako suma stopy referencyjnej NBP powiększona o 3,5 </a:t>
            </a:r>
            <a:r>
              <a:rPr lang="pl-PL" dirty="0" err="1" smtClean="0"/>
              <a:t>punkta</a:t>
            </a:r>
            <a:r>
              <a:rPr lang="pl-PL" dirty="0" smtClean="0"/>
              <a:t> procentowego. (czyli dziś 0,1% + 3,5=3,6%*2=7,20%).</a:t>
            </a:r>
          </a:p>
          <a:p>
            <a:pPr marL="0" indent="0">
              <a:buNone/>
            </a:pPr>
            <a:endParaRPr lang="pl-PL" b="1" dirty="0" smtClean="0"/>
          </a:p>
          <a:p>
            <a:pPr marL="0" indent="0">
              <a:buNone/>
            </a:pPr>
            <a:endParaRPr lang="pl-PL" b="1" dirty="0"/>
          </a:p>
        </p:txBody>
      </p:sp>
    </p:spTree>
    <p:extLst>
      <p:ext uri="{BB962C8B-B14F-4D97-AF65-F5344CB8AC3E}">
        <p14:creationId xmlns:p14="http://schemas.microsoft.com/office/powerpoint/2010/main" val="3504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8327" y="188913"/>
            <a:ext cx="8640233" cy="6480175"/>
          </a:xfrm>
        </p:spPr>
      </p:pic>
    </p:spTree>
    <p:extLst>
      <p:ext uri="{BB962C8B-B14F-4D97-AF65-F5344CB8AC3E}">
        <p14:creationId xmlns:p14="http://schemas.microsoft.com/office/powerpoint/2010/main" val="31640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1884" y="188640"/>
            <a:ext cx="10657184" cy="6480720"/>
          </a:xfrm>
        </p:spPr>
      </p:pic>
    </p:spTree>
    <p:extLst>
      <p:ext uri="{BB962C8B-B14F-4D97-AF65-F5344CB8AC3E}">
        <p14:creationId xmlns:p14="http://schemas.microsoft.com/office/powerpoint/2010/main" val="27601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657183" cy="6480720"/>
          </a:xfrm>
        </p:spPr>
        <p:txBody>
          <a:bodyPr>
            <a:normAutofit fontScale="70000" lnSpcReduction="20000"/>
          </a:bodyPr>
          <a:lstStyle/>
          <a:p>
            <a:pPr marL="0" indent="0">
              <a:buNone/>
            </a:pPr>
            <a:r>
              <a:rPr lang="pl-PL" b="1" dirty="0" smtClean="0"/>
              <a:t>2. Rodzaje kredytów: </a:t>
            </a:r>
          </a:p>
          <a:p>
            <a:pPr marL="457200" indent="-457200">
              <a:buAutoNum type="arabicPeriod"/>
            </a:pPr>
            <a:r>
              <a:rPr lang="pl-PL" b="1" dirty="0" smtClean="0"/>
              <a:t>Dla osób fizycznych</a:t>
            </a:r>
          </a:p>
          <a:p>
            <a:pPr marL="457200" indent="-457200">
              <a:buAutoNum type="arabicPeriod"/>
            </a:pPr>
            <a:r>
              <a:rPr lang="pl-PL" b="1" dirty="0" smtClean="0"/>
              <a:t>Dla podmiotów gospodarczych</a:t>
            </a:r>
          </a:p>
          <a:p>
            <a:pPr marL="0" indent="0">
              <a:buNone/>
            </a:pPr>
            <a:r>
              <a:rPr lang="pl-PL" b="1" dirty="0" smtClean="0"/>
              <a:t>Ad.1.  </a:t>
            </a:r>
            <a:r>
              <a:rPr lang="pl-PL" dirty="0" smtClean="0"/>
              <a:t>a) Kredyty konsumpcyjne:</a:t>
            </a:r>
          </a:p>
          <a:p>
            <a:pPr>
              <a:buFontTx/>
              <a:buChar char="-"/>
            </a:pPr>
            <a:r>
              <a:rPr lang="pl-PL" dirty="0" smtClean="0"/>
              <a:t>Kredyty konsumenckie do wys. równowartość  255 550 zł ,</a:t>
            </a:r>
          </a:p>
          <a:p>
            <a:pPr>
              <a:buFontTx/>
              <a:buChar char="-"/>
            </a:pPr>
            <a:r>
              <a:rPr lang="pl-PL" dirty="0" smtClean="0"/>
              <a:t>Pożyczki i kredyty gotówkowe,</a:t>
            </a:r>
          </a:p>
          <a:p>
            <a:pPr>
              <a:buFontTx/>
              <a:buChar char="-"/>
            </a:pPr>
            <a:r>
              <a:rPr lang="pl-PL" dirty="0" smtClean="0"/>
              <a:t>Kredyty studenckie,</a:t>
            </a:r>
          </a:p>
          <a:p>
            <a:pPr>
              <a:buFontTx/>
              <a:buChar char="-"/>
            </a:pPr>
            <a:r>
              <a:rPr lang="pl-PL" dirty="0" smtClean="0"/>
              <a:t>Kredyty w rachunku </a:t>
            </a:r>
            <a:r>
              <a:rPr lang="pl-PL" dirty="0" err="1" smtClean="0"/>
              <a:t>oszczednosciowo</a:t>
            </a:r>
            <a:r>
              <a:rPr lang="pl-PL" dirty="0" smtClean="0"/>
              <a:t>-rozliczeniowym (tzw.kr. </a:t>
            </a:r>
            <a:r>
              <a:rPr lang="pl-PL" dirty="0"/>
              <a:t>w</a:t>
            </a:r>
            <a:r>
              <a:rPr lang="pl-PL" dirty="0" smtClean="0"/>
              <a:t> koncie),</a:t>
            </a:r>
          </a:p>
          <a:p>
            <a:pPr>
              <a:buFontTx/>
              <a:buChar char="-"/>
            </a:pPr>
            <a:r>
              <a:rPr lang="pl-PL" dirty="0" smtClean="0"/>
              <a:t>Kredyty w kartach kredytowych,</a:t>
            </a:r>
          </a:p>
          <a:p>
            <a:pPr>
              <a:buFontTx/>
              <a:buChar char="-"/>
            </a:pPr>
            <a:r>
              <a:rPr lang="pl-PL" dirty="0" smtClean="0"/>
              <a:t>Kredyty samochodowe,</a:t>
            </a:r>
          </a:p>
          <a:p>
            <a:pPr>
              <a:buFontTx/>
              <a:buChar char="-"/>
            </a:pPr>
            <a:r>
              <a:rPr lang="pl-PL" dirty="0" smtClean="0"/>
              <a:t>Kredyty na potrzeby </a:t>
            </a:r>
            <a:r>
              <a:rPr lang="pl-PL" dirty="0" err="1" smtClean="0"/>
              <a:t>gospodarstwdomoych</a:t>
            </a:r>
            <a:r>
              <a:rPr lang="pl-PL" dirty="0"/>
              <a:t> </a:t>
            </a:r>
            <a:r>
              <a:rPr lang="pl-PL" dirty="0" smtClean="0"/>
              <a:t>( </a:t>
            </a:r>
            <a:r>
              <a:rPr lang="pl-PL" dirty="0" err="1" smtClean="0"/>
              <a:t>reletne</a:t>
            </a:r>
            <a:r>
              <a:rPr lang="pl-PL" dirty="0" smtClean="0"/>
              <a:t>)</a:t>
            </a:r>
          </a:p>
          <a:p>
            <a:pPr>
              <a:buFontTx/>
              <a:buChar char="-"/>
            </a:pPr>
            <a:r>
              <a:rPr lang="pl-PL" dirty="0" smtClean="0"/>
              <a:t>Kredyty konsolidacyjne;</a:t>
            </a:r>
          </a:p>
          <a:p>
            <a:pPr marL="0" indent="0">
              <a:buNone/>
            </a:pPr>
            <a:r>
              <a:rPr lang="pl-PL" dirty="0" smtClean="0"/>
              <a:t>b) Kredyty mieszkaniowe (zakup działki budowlanej, zakup </a:t>
            </a:r>
            <a:r>
              <a:rPr lang="pl-PL" dirty="0" err="1" smtClean="0"/>
              <a:t>działaki</a:t>
            </a:r>
            <a:r>
              <a:rPr lang="pl-PL" dirty="0" smtClean="0"/>
              <a:t> rekreacyjnej, </a:t>
            </a:r>
            <a:r>
              <a:rPr lang="pl-PL" dirty="0" err="1" smtClean="0"/>
              <a:t>akup</a:t>
            </a:r>
            <a:r>
              <a:rPr lang="pl-PL" dirty="0" smtClean="0"/>
              <a:t> </a:t>
            </a:r>
            <a:r>
              <a:rPr lang="pl-PL" dirty="0" err="1" smtClean="0"/>
              <a:t>domujednorodzinnego</a:t>
            </a:r>
            <a:r>
              <a:rPr lang="pl-PL" dirty="0" smtClean="0"/>
              <a:t>, zakup </a:t>
            </a:r>
            <a:r>
              <a:rPr lang="pl-PL" dirty="0" err="1" smtClean="0"/>
              <a:t>mieszknia</a:t>
            </a:r>
            <a:r>
              <a:rPr lang="pl-PL" dirty="0" smtClean="0"/>
              <a:t> na rynku </a:t>
            </a:r>
            <a:r>
              <a:rPr lang="pl-PL" dirty="0" err="1" smtClean="0"/>
              <a:t>npierwotnym</a:t>
            </a:r>
            <a:r>
              <a:rPr lang="pl-PL" dirty="0" smtClean="0"/>
              <a:t> lub wtórnym, </a:t>
            </a:r>
            <a:r>
              <a:rPr lang="pl-PL" dirty="0" err="1" smtClean="0"/>
              <a:t>wypup</a:t>
            </a:r>
            <a:r>
              <a:rPr lang="pl-PL" dirty="0" smtClean="0"/>
              <a:t> mieszkania komunalnego, </a:t>
            </a:r>
            <a:r>
              <a:rPr lang="pl-PL" dirty="0" err="1" smtClean="0"/>
              <a:t>orzeksztalcnie</a:t>
            </a:r>
            <a:r>
              <a:rPr lang="pl-PL" dirty="0" smtClean="0"/>
              <a:t> </a:t>
            </a:r>
            <a:r>
              <a:rPr lang="pl-PL" dirty="0" err="1" smtClean="0"/>
              <a:t>lokalnu</a:t>
            </a:r>
            <a:r>
              <a:rPr lang="pl-PL" dirty="0" smtClean="0"/>
              <a:t> </a:t>
            </a:r>
            <a:r>
              <a:rPr lang="pl-PL" dirty="0" err="1" smtClean="0"/>
              <a:t>spóldziilncego</a:t>
            </a:r>
            <a:r>
              <a:rPr lang="pl-PL" dirty="0" smtClean="0"/>
              <a:t> </a:t>
            </a:r>
            <a:r>
              <a:rPr lang="pl-PL" dirty="0" err="1" smtClean="0"/>
              <a:t>lpkatorskiegigo</a:t>
            </a:r>
            <a:r>
              <a:rPr lang="pl-PL" dirty="0" smtClean="0"/>
              <a:t> we w </a:t>
            </a:r>
            <a:r>
              <a:rPr lang="pl-PL" dirty="0" err="1" smtClean="0"/>
              <a:t>lasnościowe</a:t>
            </a:r>
            <a:r>
              <a:rPr lang="pl-PL" dirty="0" smtClean="0"/>
              <a:t>):</a:t>
            </a:r>
          </a:p>
          <a:p>
            <a:pPr>
              <a:buFontTx/>
              <a:buChar char="-"/>
            </a:pPr>
            <a:r>
              <a:rPr lang="pl-PL" dirty="0" smtClean="0"/>
              <a:t>Kredyty hipoteczne,</a:t>
            </a:r>
          </a:p>
          <a:p>
            <a:pPr>
              <a:buFontTx/>
              <a:buChar char="-"/>
            </a:pPr>
            <a:r>
              <a:rPr lang="pl-PL" dirty="0" smtClean="0"/>
              <a:t>Kredyty budowlano-hipoteczne</a:t>
            </a:r>
            <a:endParaRPr lang="pl-PL" dirty="0"/>
          </a:p>
        </p:txBody>
      </p:sp>
    </p:spTree>
    <p:extLst>
      <p:ext uri="{BB962C8B-B14F-4D97-AF65-F5344CB8AC3E}">
        <p14:creationId xmlns:p14="http://schemas.microsoft.com/office/powerpoint/2010/main" val="3855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53852" y="188640"/>
            <a:ext cx="10801199" cy="6480720"/>
          </a:xfrm>
        </p:spPr>
        <p:txBody>
          <a:bodyPr>
            <a:normAutofit lnSpcReduction="10000"/>
          </a:bodyPr>
          <a:lstStyle/>
          <a:p>
            <a:pPr marL="0" indent="0">
              <a:buNone/>
            </a:pPr>
            <a:r>
              <a:rPr lang="pl-PL" b="1" dirty="0" smtClean="0"/>
              <a:t>Ad. 2.  </a:t>
            </a:r>
            <a:r>
              <a:rPr lang="pl-PL" dirty="0" smtClean="0"/>
              <a:t>Kredyty na </a:t>
            </a:r>
            <a:r>
              <a:rPr lang="pl-PL" dirty="0" err="1" smtClean="0"/>
              <a:t>dzia</a:t>
            </a:r>
            <a:r>
              <a:rPr lang="pl-PL" dirty="0" smtClean="0"/>
              <a:t> </a:t>
            </a:r>
            <a:r>
              <a:rPr lang="pl-PL" dirty="0" err="1" smtClean="0"/>
              <a:t>laalność</a:t>
            </a:r>
            <a:r>
              <a:rPr lang="pl-PL" dirty="0" smtClean="0"/>
              <a:t> </a:t>
            </a:r>
            <a:r>
              <a:rPr lang="pl-PL" dirty="0" err="1" smtClean="0"/>
              <a:t>gispodarczą</a:t>
            </a:r>
            <a:r>
              <a:rPr lang="pl-PL" dirty="0" smtClean="0"/>
              <a:t>:</a:t>
            </a:r>
          </a:p>
          <a:p>
            <a:pPr>
              <a:buFontTx/>
              <a:buChar char="-"/>
            </a:pPr>
            <a:r>
              <a:rPr lang="pl-PL" dirty="0" smtClean="0"/>
              <a:t>Kredyty obrotowe w rachunku </a:t>
            </a:r>
            <a:r>
              <a:rPr lang="pl-PL" dirty="0" err="1" smtClean="0"/>
              <a:t>kredtowym</a:t>
            </a:r>
            <a:r>
              <a:rPr lang="pl-PL" dirty="0" smtClean="0"/>
              <a:t>,</a:t>
            </a:r>
          </a:p>
          <a:p>
            <a:pPr>
              <a:buFontTx/>
              <a:buChar char="-"/>
            </a:pPr>
            <a:r>
              <a:rPr lang="pl-PL" dirty="0" err="1" smtClean="0"/>
              <a:t>Kretytyo</a:t>
            </a:r>
            <a:r>
              <a:rPr lang="pl-PL" dirty="0" smtClean="0"/>
              <a:t> </a:t>
            </a:r>
            <a:r>
              <a:rPr lang="pl-PL" dirty="0" err="1" smtClean="0"/>
              <a:t>brotowe</a:t>
            </a:r>
            <a:r>
              <a:rPr lang="pl-PL" dirty="0" smtClean="0"/>
              <a:t> </a:t>
            </a:r>
            <a:r>
              <a:rPr lang="pl-PL" dirty="0" err="1" smtClean="0"/>
              <a:t>wrachunku</a:t>
            </a:r>
            <a:r>
              <a:rPr lang="pl-PL" dirty="0" smtClean="0"/>
              <a:t> </a:t>
            </a:r>
            <a:r>
              <a:rPr lang="pl-PL" dirty="0" err="1" smtClean="0"/>
              <a:t>kresdyrtowym</a:t>
            </a:r>
            <a:r>
              <a:rPr lang="pl-PL" dirty="0" smtClean="0"/>
              <a:t>,</a:t>
            </a:r>
          </a:p>
          <a:p>
            <a:pPr>
              <a:buFontTx/>
              <a:buChar char="-"/>
            </a:pPr>
            <a:r>
              <a:rPr lang="pl-PL" dirty="0" smtClean="0"/>
              <a:t>Kredyt </a:t>
            </a:r>
            <a:r>
              <a:rPr lang="pl-PL" dirty="0" err="1" smtClean="0"/>
              <a:t>konsolidscyjny</a:t>
            </a:r>
            <a:r>
              <a:rPr lang="pl-PL" dirty="0" smtClean="0"/>
              <a:t>,</a:t>
            </a:r>
          </a:p>
          <a:p>
            <a:pPr>
              <a:buFontTx/>
              <a:buChar char="-"/>
            </a:pPr>
            <a:r>
              <a:rPr lang="pl-PL" dirty="0" err="1" smtClean="0"/>
              <a:t>Kreyt</a:t>
            </a:r>
            <a:r>
              <a:rPr lang="pl-PL" dirty="0" smtClean="0"/>
              <a:t> płatniczy – kasowy,</a:t>
            </a:r>
          </a:p>
          <a:p>
            <a:pPr>
              <a:buFontTx/>
              <a:buChar char="-"/>
            </a:pPr>
            <a:r>
              <a:rPr lang="pl-PL" dirty="0" err="1" smtClean="0"/>
              <a:t>Kreyt</a:t>
            </a:r>
            <a:r>
              <a:rPr lang="pl-PL" dirty="0" smtClean="0"/>
              <a:t> rewolwingowy,</a:t>
            </a:r>
          </a:p>
          <a:p>
            <a:pPr>
              <a:buFontTx/>
              <a:buChar char="-"/>
            </a:pPr>
            <a:r>
              <a:rPr lang="pl-PL" dirty="0" err="1" smtClean="0"/>
              <a:t>Kreydt</a:t>
            </a:r>
            <a:r>
              <a:rPr lang="pl-PL" dirty="0" smtClean="0"/>
              <a:t> inwestycyjny,</a:t>
            </a:r>
          </a:p>
          <a:p>
            <a:pPr>
              <a:buFontTx/>
              <a:buChar char="-"/>
            </a:pPr>
            <a:r>
              <a:rPr lang="pl-PL" dirty="0" err="1" smtClean="0"/>
              <a:t>Kretydt</a:t>
            </a:r>
            <a:r>
              <a:rPr lang="pl-PL" dirty="0" smtClean="0"/>
              <a:t> konsorcjalny</a:t>
            </a:r>
          </a:p>
          <a:p>
            <a:pPr marL="0" indent="0">
              <a:buNone/>
            </a:pPr>
            <a:r>
              <a:rPr lang="pl-PL" b="1" dirty="0" smtClean="0"/>
              <a:t>Faktoring</a:t>
            </a:r>
          </a:p>
          <a:p>
            <a:pPr marL="0" indent="0">
              <a:buNone/>
            </a:pPr>
            <a:r>
              <a:rPr lang="pl-PL" dirty="0" smtClean="0"/>
              <a:t>To rodzaj operacji finansowej polegającej na wykupie </a:t>
            </a:r>
            <a:r>
              <a:rPr lang="pl-PL" dirty="0" err="1" smtClean="0"/>
              <a:t>niepreterminowanyvch</a:t>
            </a:r>
            <a:r>
              <a:rPr lang="pl-PL" dirty="0" smtClean="0"/>
              <a:t> wierzytelności </a:t>
            </a:r>
            <a:r>
              <a:rPr lang="pl-PL" dirty="0" err="1" smtClean="0"/>
              <a:t>przedsiebiorsytw</a:t>
            </a:r>
            <a:r>
              <a:rPr lang="pl-PL" dirty="0" smtClean="0"/>
              <a:t>, należnych nim od odbiorców z tytułu dostaw towarów i usług </a:t>
            </a:r>
            <a:r>
              <a:rPr lang="pl-PL" dirty="0" err="1" smtClean="0"/>
              <a:t>ające</a:t>
            </a:r>
            <a:r>
              <a:rPr lang="pl-PL" dirty="0" smtClean="0"/>
              <a:t> na celu  finansowanie potrzeb obrotowych oraz świadczenie dodatkowych usług. Uczestnicy: 1)faktorant – dostawca; 2) dłużnik – odbiorca; 3) faktor- bank.</a:t>
            </a:r>
          </a:p>
          <a:p>
            <a:pPr>
              <a:buFontTx/>
              <a:buChar char="-"/>
            </a:pPr>
            <a:endParaRPr lang="pl-PL" dirty="0"/>
          </a:p>
        </p:txBody>
      </p:sp>
    </p:spTree>
    <p:extLst>
      <p:ext uri="{BB962C8B-B14F-4D97-AF65-F5344CB8AC3E}">
        <p14:creationId xmlns:p14="http://schemas.microsoft.com/office/powerpoint/2010/main" val="1350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5362" y="115888"/>
            <a:ext cx="8737600" cy="6553200"/>
          </a:xfrm>
        </p:spPr>
      </p:pic>
    </p:spTree>
    <p:extLst>
      <p:ext uri="{BB962C8B-B14F-4D97-AF65-F5344CB8AC3E}">
        <p14:creationId xmlns:p14="http://schemas.microsoft.com/office/powerpoint/2010/main" val="5111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10585175" cy="6408712"/>
          </a:xfrm>
        </p:spPr>
        <p:txBody>
          <a:bodyPr>
            <a:normAutofit lnSpcReduction="10000"/>
          </a:bodyPr>
          <a:lstStyle/>
          <a:p>
            <a:pPr marL="0" indent="0">
              <a:buNone/>
            </a:pPr>
            <a:r>
              <a:rPr lang="pl-PL" dirty="0" smtClean="0"/>
              <a:t>Faktoring bez regresu, pełny, właściwy;</a:t>
            </a:r>
          </a:p>
          <a:p>
            <a:pPr marL="0" indent="0">
              <a:buNone/>
            </a:pPr>
            <a:r>
              <a:rPr lang="pl-PL" dirty="0" smtClean="0"/>
              <a:t>Faktoring z regresem, niepełny, niewłaściwy.</a:t>
            </a:r>
          </a:p>
          <a:p>
            <a:pPr marL="0" indent="0">
              <a:buNone/>
            </a:pPr>
            <a:r>
              <a:rPr lang="pl-PL" b="1" dirty="0" smtClean="0"/>
              <a:t>Forfaiting – </a:t>
            </a:r>
            <a:r>
              <a:rPr lang="pl-PL" dirty="0" smtClean="0"/>
              <a:t>polega na zakupie przez bank wierzytelności terminowych </a:t>
            </a:r>
            <a:r>
              <a:rPr lang="pl-PL" dirty="0" err="1" smtClean="0"/>
              <a:t>powsatych</a:t>
            </a:r>
            <a:r>
              <a:rPr lang="pl-PL" dirty="0" smtClean="0"/>
              <a:t> przez realizację dostaw towarów lub usług wg ustalonej </a:t>
            </a:r>
            <a:r>
              <a:rPr lang="pl-PL" dirty="0" err="1" smtClean="0"/>
              <a:t>stpoty</a:t>
            </a:r>
            <a:r>
              <a:rPr lang="pl-PL" dirty="0" smtClean="0"/>
              <a:t> dyskontowej z wyłączeniem prawa regresu wobec podmiotu zbywającego. </a:t>
            </a:r>
            <a:r>
              <a:rPr lang="pl-PL" dirty="0" err="1" smtClean="0"/>
              <a:t>Szczeólnie</a:t>
            </a:r>
            <a:r>
              <a:rPr lang="pl-PL" dirty="0" smtClean="0"/>
              <a:t> na rynku </a:t>
            </a:r>
            <a:r>
              <a:rPr lang="pl-PL" dirty="0" err="1" smtClean="0"/>
              <a:t>wierzteklności</a:t>
            </a:r>
            <a:r>
              <a:rPr lang="pl-PL" dirty="0" smtClean="0"/>
              <a:t> zagranicznych. </a:t>
            </a:r>
            <a:r>
              <a:rPr lang="pl-PL" dirty="0" err="1" smtClean="0"/>
              <a:t>Kupownie</a:t>
            </a:r>
            <a:r>
              <a:rPr lang="pl-PL" dirty="0" smtClean="0"/>
              <a:t> kota w worku</a:t>
            </a:r>
            <a:r>
              <a:rPr lang="pl-PL" b="1" dirty="0" smtClean="0"/>
              <a:t>.</a:t>
            </a:r>
          </a:p>
          <a:p>
            <a:pPr marL="0" indent="0">
              <a:buNone/>
            </a:pPr>
            <a:r>
              <a:rPr lang="pl-PL" sz="2800" b="1" dirty="0" smtClean="0"/>
              <a:t>II. Finansowanie pośrednie</a:t>
            </a:r>
          </a:p>
          <a:p>
            <a:pPr marL="0" indent="0">
              <a:buNone/>
            </a:pPr>
            <a:r>
              <a:rPr lang="pl-PL" b="1" dirty="0" smtClean="0"/>
              <a:t>1. Gwarancja bankowa – </a:t>
            </a:r>
            <a:r>
              <a:rPr lang="pl-PL" dirty="0" smtClean="0"/>
              <a:t>jest to zobowiązanie zlecone przez klienta, </a:t>
            </a:r>
            <a:r>
              <a:rPr lang="pl-PL" dirty="0"/>
              <a:t>które przejmuje na siebie </a:t>
            </a:r>
            <a:r>
              <a:rPr lang="pl-PL" dirty="0" smtClean="0"/>
              <a:t>bank do zapłacenia określonej sumy </a:t>
            </a:r>
            <a:r>
              <a:rPr lang="pl-PL" dirty="0" err="1" smtClean="0"/>
              <a:t>pienieznej</a:t>
            </a:r>
            <a:r>
              <a:rPr lang="pl-PL" dirty="0" smtClean="0"/>
              <a:t> beneficjentowi </a:t>
            </a:r>
            <a:r>
              <a:rPr lang="pl-PL" dirty="0" err="1" smtClean="0"/>
              <a:t>garancji</a:t>
            </a:r>
            <a:r>
              <a:rPr lang="pl-PL" dirty="0" smtClean="0"/>
              <a:t> w przypadku gdyby </a:t>
            </a:r>
            <a:r>
              <a:rPr lang="pl-PL" dirty="0" err="1" smtClean="0"/>
              <a:t>zleceniowadca</a:t>
            </a:r>
            <a:r>
              <a:rPr lang="pl-PL" dirty="0" smtClean="0"/>
              <a:t> nie wywiązał się ze swoich </a:t>
            </a:r>
            <a:r>
              <a:rPr lang="pl-PL" dirty="0" err="1" smtClean="0"/>
              <a:t>zobowiaazń</a:t>
            </a:r>
            <a:r>
              <a:rPr lang="pl-PL" dirty="0" smtClean="0"/>
              <a:t> umownych. Bank wystawia w tym celu dokument noszący nazwę </a:t>
            </a:r>
            <a:r>
              <a:rPr lang="pl-PL" b="1" dirty="0" smtClean="0"/>
              <a:t>bankowego listu gwarancyjnego </a:t>
            </a:r>
            <a:r>
              <a:rPr lang="pl-PL" dirty="0" smtClean="0"/>
              <a:t>(</a:t>
            </a:r>
            <a:r>
              <a:rPr lang="pl-PL" i="1" dirty="0" err="1" smtClean="0"/>
              <a:t>letter</a:t>
            </a:r>
            <a:r>
              <a:rPr lang="pl-PL" i="1" dirty="0" smtClean="0"/>
              <a:t> of </a:t>
            </a:r>
            <a:r>
              <a:rPr lang="pl-PL" i="1" dirty="0" err="1" smtClean="0"/>
              <a:t>guarantee</a:t>
            </a:r>
            <a:r>
              <a:rPr lang="pl-PL" dirty="0" smtClean="0"/>
              <a:t>). Gwarancja bankowa jest jednostronne i zazwyczaj bezwarunkowe zobowiązanie się banku – gwaranta, że po spełnieniu przez podmiot uprawniony (beneficjenta gwarancji) określonych warunków bank wykona świadczenia pieniężne na jego rzecz. Historia gwarancji na rzecz Polmozbytu „Na pierwsze Wasze żądanie Bank XYZ zapłaci na podstawie udzielonej gwarancji kwotę……..”</a:t>
            </a:r>
            <a:endParaRPr lang="pl-PL" b="1" dirty="0" smtClean="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33566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1721</TotalTime>
  <Words>898</Words>
  <Application>Microsoft Office PowerPoint</Application>
  <PresentationFormat>Niestandardowy</PresentationFormat>
  <Paragraphs>66</Paragraphs>
  <Slides>14</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Cambria</vt:lpstr>
      <vt:lpstr>Wingdings</vt:lpstr>
      <vt:lpstr>Symbole walut 16:9</vt:lpstr>
      <vt:lpstr>                    Bankowość  Ćwiczenia 3/4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Dziękuje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Pojęcie banku Bank jest przedsiębiorstwem, które zaciąga i udziela kredyty, świadczy usługi w obrocie pienieznym, kredytowym i kmapitałowym oraz ofer  2. Istota systemu bankowego</dc:title>
  <dc:creator>Wincenty Kulpa</dc:creator>
  <cp:lastModifiedBy>Wincenty Kulpa</cp:lastModifiedBy>
  <cp:revision>144</cp:revision>
  <dcterms:created xsi:type="dcterms:W3CDTF">2021-02-05T16:16:55Z</dcterms:created>
  <dcterms:modified xsi:type="dcterms:W3CDTF">2021-04-24T11:30:42Z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