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86" r:id="rId3"/>
    <p:sldId id="390" r:id="rId4"/>
    <p:sldId id="387" r:id="rId5"/>
    <p:sldId id="391" r:id="rId6"/>
    <p:sldId id="392" r:id="rId7"/>
    <p:sldId id="393" r:id="rId8"/>
    <p:sldId id="394" r:id="rId9"/>
    <p:sldId id="395" r:id="rId10"/>
    <p:sldId id="396" r:id="rId11"/>
    <p:sldId id="397" r:id="rId12"/>
    <p:sldId id="398" r:id="rId13"/>
    <p:sldId id="399" r:id="rId14"/>
    <p:sldId id="355" r:id="rId15"/>
  </p:sldIdLst>
  <p:sldSz cx="12188825" cy="6858000"/>
  <p:notesSz cx="6858000" cy="9144000"/>
  <p:custDataLst>
    <p:tags r:id="rId18"/>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29" autoAdjust="0"/>
  </p:normalViewPr>
  <p:slideViewPr>
    <p:cSldViewPr showGuides="1">
      <p:cViewPr varScale="1">
        <p:scale>
          <a:sx n="81" d="100"/>
          <a:sy n="81" d="100"/>
        </p:scale>
        <p:origin x="418" y="8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2021-04-24</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2021-04-24</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smtClean="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smtClean="0"/>
              <a:t>Edytuj styl wzorca podtytułu</a:t>
            </a:r>
            <a:endParaRPr lang="pl-PL" noProof="0" dirty="0"/>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smtClean="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2021-04-24</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2021-04-24</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2021-04-24</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smtClean="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2021-04-24</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16632"/>
            <a:ext cx="5945188" cy="2808312"/>
          </a:xfrm>
        </p:spPr>
        <p:txBody>
          <a:bodyPr rtlCol="0">
            <a:normAutofit fontScale="90000"/>
          </a:bodyPr>
          <a:lstStyle/>
          <a:p>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Bankowość</a:t>
            </a:r>
            <a:br>
              <a:rPr lang="pl-PL" dirty="0" smtClean="0"/>
            </a:br>
            <a:r>
              <a:rPr lang="pl-PL"/>
              <a:t/>
            </a:r>
            <a:br>
              <a:rPr lang="pl-PL"/>
            </a:br>
            <a:r>
              <a:rPr lang="pl-PL" sz="4900" smtClean="0"/>
              <a:t>Ćwiczenia 2/3</a:t>
            </a:r>
            <a:r>
              <a:rPr lang="pl-PL" dirty="0" smtClean="0"/>
              <a:t/>
            </a:r>
            <a:br>
              <a:rPr lang="pl-PL" dirty="0" smtClean="0"/>
            </a:br>
            <a:endParaRPr lang="pl-PL" dirty="0"/>
          </a:p>
        </p:txBody>
      </p:sp>
      <p:sp>
        <p:nvSpPr>
          <p:cNvPr id="4" name="Podtytuł 3"/>
          <p:cNvSpPr>
            <a:spLocks noGrp="1"/>
          </p:cNvSpPr>
          <p:nvPr>
            <p:ph type="subTitle" idx="1"/>
          </p:nvPr>
        </p:nvSpPr>
        <p:spPr>
          <a:xfrm>
            <a:off x="1485900" y="2636912"/>
            <a:ext cx="5945187" cy="3502701"/>
          </a:xfrm>
        </p:spPr>
        <p:txBody>
          <a:bodyPr/>
          <a:lstStyle/>
          <a:p>
            <a:r>
              <a:rPr lang="pl-PL" sz="4000" dirty="0" smtClean="0"/>
              <a:t>Finansowanie i prefinansowanie klientów</a:t>
            </a:r>
            <a:endParaRPr lang="pl-PL" sz="4000"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21959"/>
            <a:ext cx="10369152" cy="6669087"/>
          </a:xfrm>
        </p:spPr>
      </p:pic>
    </p:spTree>
    <p:extLst>
      <p:ext uri="{BB962C8B-B14F-4D97-AF65-F5344CB8AC3E}">
        <p14:creationId xmlns:p14="http://schemas.microsoft.com/office/powerpoint/2010/main" val="26189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88640"/>
            <a:ext cx="10657183" cy="6408712"/>
          </a:xfrm>
        </p:spPr>
        <p:txBody>
          <a:bodyPr>
            <a:normAutofit fontScale="92500" lnSpcReduction="10000"/>
          </a:bodyPr>
          <a:lstStyle/>
          <a:p>
            <a:pPr marL="0" indent="0">
              <a:buNone/>
            </a:pPr>
            <a:r>
              <a:rPr lang="pl-PL" dirty="0" smtClean="0"/>
              <a:t>Najczęściej wyróżnia się 5 podstawowych rodzajów gwarancji bankowych:</a:t>
            </a:r>
          </a:p>
          <a:p>
            <a:pPr>
              <a:buFont typeface="Wingdings" panose="05000000000000000000" pitchFamily="2" charset="2"/>
              <a:buChar char="ü"/>
            </a:pPr>
            <a:r>
              <a:rPr lang="pl-PL" dirty="0" smtClean="0"/>
              <a:t>Gwarancja terminowej zapłaty należności;</a:t>
            </a:r>
          </a:p>
          <a:p>
            <a:pPr>
              <a:buFont typeface="Wingdings" panose="05000000000000000000" pitchFamily="2" charset="2"/>
              <a:buChar char="ü"/>
            </a:pPr>
            <a:r>
              <a:rPr lang="pl-PL" dirty="0" smtClean="0"/>
              <a:t>Gwarancja przetargowa (zamiast wadium);</a:t>
            </a:r>
          </a:p>
          <a:p>
            <a:pPr>
              <a:buFont typeface="Wingdings" panose="05000000000000000000" pitchFamily="2" charset="2"/>
              <a:buChar char="ü"/>
            </a:pPr>
            <a:r>
              <a:rPr lang="pl-PL" dirty="0" smtClean="0"/>
              <a:t>Gwarancja zwrotu kredytu lub pożyczki,</a:t>
            </a:r>
          </a:p>
          <a:p>
            <a:pPr>
              <a:buFont typeface="Wingdings" panose="05000000000000000000" pitchFamily="2" charset="2"/>
              <a:buChar char="ü"/>
            </a:pPr>
            <a:r>
              <a:rPr lang="pl-PL" dirty="0" smtClean="0"/>
              <a:t>Gwarancja dobrego wykonania świadczeń niepieniężnych, np. dobrego wykonania kontraktu,  robót, dzieła itp.</a:t>
            </a:r>
          </a:p>
          <a:p>
            <a:pPr>
              <a:buFont typeface="Wingdings" panose="05000000000000000000" pitchFamily="2" charset="2"/>
              <a:buChar char="ü"/>
            </a:pPr>
            <a:r>
              <a:rPr lang="pl-PL" dirty="0" smtClean="0"/>
              <a:t>Gwarancja zwrotu zaliczki.</a:t>
            </a:r>
          </a:p>
          <a:p>
            <a:pPr marL="0" indent="0">
              <a:buNone/>
            </a:pPr>
            <a:r>
              <a:rPr lang="pl-PL" b="1" dirty="0" smtClean="0"/>
              <a:t>2. Poręczenie</a:t>
            </a:r>
          </a:p>
          <a:p>
            <a:pPr marL="0" indent="0">
              <a:buNone/>
            </a:pPr>
            <a:r>
              <a:rPr lang="pl-PL" dirty="0" smtClean="0"/>
              <a:t>Przez </a:t>
            </a:r>
            <a:r>
              <a:rPr lang="pl-PL" b="1" dirty="0" smtClean="0"/>
              <a:t>umowę poręczenia </a:t>
            </a:r>
            <a:r>
              <a:rPr lang="pl-PL" dirty="0" smtClean="0"/>
              <a:t>poręczyciel zobowiązuje się względem wierzyciela (najczęściej banku) wykonać zobowiązanie w przypadku gdyby dłużnik (kredytobiorca, klient banku) nie wywiązał się ze swojego zobowiązania. Trzy strony uczestniczą w operacji poręczenia: dłużnik, poręczyciel, wierzyciel (bank).</a:t>
            </a:r>
          </a:p>
          <a:p>
            <a:pPr marL="0" indent="0">
              <a:buNone/>
            </a:pPr>
            <a:r>
              <a:rPr lang="pl-PL" dirty="0" smtClean="0"/>
              <a:t>Tradycyjnie formą poręczeń kredytowych jest </a:t>
            </a:r>
            <a:r>
              <a:rPr lang="pl-PL" b="1" dirty="0" smtClean="0"/>
              <a:t>żyrowanie kredytów</a:t>
            </a:r>
            <a:r>
              <a:rPr lang="pl-PL" dirty="0" smtClean="0"/>
              <a:t>, taki żyrant poddawany jest weryfikacji zdolności kredytowej jak sam kredytobiorca. Żyrant solidarnie </a:t>
            </a:r>
            <a:r>
              <a:rPr lang="pl-PL" dirty="0" err="1" smtClean="0"/>
              <a:t>odpwiada</a:t>
            </a:r>
            <a:r>
              <a:rPr lang="pl-PL" dirty="0" smtClean="0"/>
              <a:t> za zobowiązania dłużnika.</a:t>
            </a:r>
            <a:endParaRPr lang="pl-PL" dirty="0"/>
          </a:p>
        </p:txBody>
      </p:sp>
    </p:spTree>
    <p:extLst>
      <p:ext uri="{BB962C8B-B14F-4D97-AF65-F5344CB8AC3E}">
        <p14:creationId xmlns:p14="http://schemas.microsoft.com/office/powerpoint/2010/main" val="29271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552728"/>
          </a:xfrm>
        </p:spPr>
        <p:txBody>
          <a:bodyPr>
            <a:normAutofit fontScale="92500" lnSpcReduction="10000"/>
          </a:bodyPr>
          <a:lstStyle/>
          <a:p>
            <a:pPr marL="0" indent="0">
              <a:buNone/>
            </a:pPr>
            <a:r>
              <a:rPr lang="pl-PL" b="1" dirty="0" smtClean="0"/>
              <a:t>III. Organizowanie finansowania przedsiębiorstw poprzez pozyskanie zewnętrznych źródeł finansowania z rynku kapitałowego</a:t>
            </a:r>
            <a:r>
              <a:rPr lang="pl-PL" dirty="0" smtClean="0"/>
              <a:t> </a:t>
            </a:r>
          </a:p>
          <a:p>
            <a:pPr marL="0" indent="0">
              <a:buNone/>
            </a:pPr>
            <a:r>
              <a:rPr lang="pl-PL" dirty="0" smtClean="0"/>
              <a:t>Wyodrębnić tu można następujące operacje bankowe:</a:t>
            </a:r>
          </a:p>
          <a:p>
            <a:pPr marL="0" indent="0">
              <a:buNone/>
            </a:pPr>
            <a:r>
              <a:rPr lang="pl-PL" dirty="0" smtClean="0"/>
              <a:t>a) Pośrednictwo w zbywaniu i nabywaniu papierów wartościowych. </a:t>
            </a:r>
            <a:r>
              <a:rPr lang="pl-PL" b="1" dirty="0"/>
              <a:t>D</a:t>
            </a:r>
            <a:r>
              <a:rPr lang="pl-PL" b="1" dirty="0" smtClean="0"/>
              <a:t>ziałalność brokerska – </a:t>
            </a:r>
            <a:r>
              <a:rPr lang="pl-PL" dirty="0" smtClean="0"/>
              <a:t>przyjmowanie zleceń klientów dotyczących obrotu papierami wartościowymi i ich przechowywania. </a:t>
            </a:r>
            <a:r>
              <a:rPr lang="pl-PL" b="1" dirty="0" smtClean="0"/>
              <a:t>Działalność dealerska </a:t>
            </a:r>
            <a:r>
              <a:rPr lang="pl-PL" dirty="0" smtClean="0"/>
              <a:t>– banki same są stronami transakcji </a:t>
            </a:r>
            <a:r>
              <a:rPr lang="pl-PL" dirty="0"/>
              <a:t>k</a:t>
            </a:r>
            <a:r>
              <a:rPr lang="pl-PL" dirty="0" smtClean="0"/>
              <a:t>upna i sprzedaży papierów wartościowych.</a:t>
            </a:r>
            <a:endParaRPr lang="pl-PL" b="1" dirty="0" smtClean="0"/>
          </a:p>
          <a:p>
            <a:pPr marL="0" indent="0">
              <a:buNone/>
            </a:pPr>
            <a:r>
              <a:rPr lang="pl-PL" dirty="0" smtClean="0"/>
              <a:t>b) Organizowanie i plasowani emisji papierów wartościowych,</a:t>
            </a:r>
          </a:p>
          <a:p>
            <a:pPr marL="0" indent="0">
              <a:buNone/>
            </a:pPr>
            <a:r>
              <a:rPr lang="pl-PL" dirty="0" smtClean="0"/>
              <a:t>c) Zarzadzanie aktywami (portfelami papierów wartościowych),</a:t>
            </a:r>
          </a:p>
          <a:p>
            <a:pPr marL="0" indent="0">
              <a:buNone/>
            </a:pPr>
            <a:r>
              <a:rPr lang="pl-PL" dirty="0" smtClean="0"/>
              <a:t>d) Doradztwo w zakresie struktury kapitałowej, strategii przedsiębiorstwa,</a:t>
            </a:r>
          </a:p>
          <a:p>
            <a:pPr marL="0" indent="0">
              <a:buNone/>
            </a:pPr>
            <a:r>
              <a:rPr lang="pl-PL" dirty="0" smtClean="0"/>
              <a:t>e) Współpraca i wykonywanie analiz inwestycyjnych, finansowych,</a:t>
            </a:r>
          </a:p>
          <a:p>
            <a:pPr marL="0" indent="0">
              <a:buNone/>
            </a:pPr>
            <a:r>
              <a:rPr lang="pl-PL" dirty="0" smtClean="0"/>
              <a:t>f) Usługi związane z wykonywaniem zawartych umów o subemisje inwestycyjne i usługowe i świadczenie tych usług</a:t>
            </a:r>
          </a:p>
          <a:p>
            <a:pPr marL="0" indent="0">
              <a:buNone/>
            </a:pPr>
            <a:r>
              <a:rPr lang="pl-PL" dirty="0" smtClean="0"/>
              <a:t>g) Inżynieria finansowa,</a:t>
            </a:r>
          </a:p>
          <a:p>
            <a:pPr marL="0" indent="0">
              <a:buNone/>
            </a:pPr>
            <a:r>
              <a:rPr lang="pl-PL" dirty="0" smtClean="0"/>
              <a:t>h) Operacje na rynku instrumentów pochodnych</a:t>
            </a:r>
            <a:endParaRPr lang="pl-PL" dirty="0"/>
          </a:p>
        </p:txBody>
      </p:sp>
    </p:spTree>
    <p:extLst>
      <p:ext uri="{BB962C8B-B14F-4D97-AF65-F5344CB8AC3E}">
        <p14:creationId xmlns:p14="http://schemas.microsoft.com/office/powerpoint/2010/main" val="4621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624736"/>
          </a:xfrm>
        </p:spPr>
        <p:txBody>
          <a:bodyPr>
            <a:normAutofit fontScale="85000" lnSpcReduction="20000"/>
          </a:bodyPr>
          <a:lstStyle/>
          <a:p>
            <a:pPr marL="0" indent="0">
              <a:buNone/>
            </a:pPr>
            <a:r>
              <a:rPr lang="pl-PL" b="1" dirty="0" smtClean="0"/>
              <a:t>Proces emisji papierów wartościowych</a:t>
            </a:r>
            <a:endParaRPr lang="pl-PL" dirty="0" smtClean="0"/>
          </a:p>
          <a:p>
            <a:pPr marL="0" indent="0">
              <a:buNone/>
            </a:pPr>
            <a:r>
              <a:rPr lang="pl-PL" dirty="0" smtClean="0"/>
              <a:t>Banki poprzez swoje biura maklerskie uczestniczą w operacjach organizowania emisji papierów wartościowych swoich klientów. Wejście na giełdę umożliwia pozyskanie dodatkowych </a:t>
            </a:r>
            <a:r>
              <a:rPr lang="pl-PL" dirty="0"/>
              <a:t>ś</a:t>
            </a:r>
            <a:r>
              <a:rPr lang="pl-PL" dirty="0" smtClean="0"/>
              <a:t>rodków finansowych z rynku kapitałowego i uwiarygadnia spółkę wobec kontrahentów lub kredytodawców.</a:t>
            </a:r>
          </a:p>
          <a:p>
            <a:pPr marL="0" indent="0">
              <a:buNone/>
            </a:pPr>
            <a:r>
              <a:rPr lang="pl-PL" b="1" dirty="0" smtClean="0"/>
              <a:t>Prospekt emisyjny (memorandum informacyjne) </a:t>
            </a:r>
            <a:r>
              <a:rPr lang="pl-PL" dirty="0" smtClean="0"/>
              <a:t>– dokument informacyjny zawierający analizę i studium wykonalności emisji papierów wartościowych i inne dokumenty istotne dla inwestorów.</a:t>
            </a:r>
          </a:p>
          <a:p>
            <a:pPr marL="0" indent="0">
              <a:buNone/>
            </a:pPr>
            <a:r>
              <a:rPr lang="pl-PL" b="1" dirty="0" smtClean="0"/>
              <a:t>Subemisja inwestycyjna-  </a:t>
            </a:r>
            <a:r>
              <a:rPr lang="pl-PL" dirty="0" smtClean="0"/>
              <a:t>zobowiązanie się banku do nabycia na własny rachunek całości lub części papierów wartościowych oferowanych w publicznym obrocie pierwotnym  lub w pierwszej ofercie publicznej, nieobjętych w terminie trwania zapisów.</a:t>
            </a:r>
          </a:p>
          <a:p>
            <a:pPr marL="0" indent="0">
              <a:buNone/>
            </a:pPr>
            <a:r>
              <a:rPr lang="pl-PL" b="1" dirty="0" smtClean="0"/>
              <a:t>Subemisja usługowa – </a:t>
            </a:r>
            <a:r>
              <a:rPr lang="pl-PL" dirty="0" smtClean="0"/>
              <a:t>polega na nabyciu na własny rachunek całości lub części papierów wartościowych danej emisji w celu dalszego ich zbywania w pierwszej ofercie publicznej lub obrocie pierwotnym a nie wtórnym.</a:t>
            </a:r>
          </a:p>
          <a:p>
            <a:pPr marL="0" indent="0">
              <a:buNone/>
            </a:pPr>
            <a:r>
              <a:rPr lang="pl-PL" b="1" dirty="0" err="1" smtClean="0"/>
              <a:t>Underwriting</a:t>
            </a:r>
            <a:r>
              <a:rPr lang="pl-PL" dirty="0" smtClean="0"/>
              <a:t> – gwarantowanie emisji papierów wartościowych, inwestorzy instytucjonalni zgadzają się w ramach umowy z emitentem wykupić wszystkie papiery wartościowe pozostałe z emisji subskrybowanej.</a:t>
            </a:r>
          </a:p>
          <a:p>
            <a:pPr marL="0" indent="0">
              <a:buNone/>
            </a:pPr>
            <a:r>
              <a:rPr lang="pl-PL" b="1" dirty="0" smtClean="0"/>
              <a:t>Subskrypcja – </a:t>
            </a:r>
            <a:r>
              <a:rPr lang="pl-PL" dirty="0" smtClean="0"/>
              <a:t>zbywania akcji według kolejności zapisów lub z wyznaczeniem ceny papierów wartościowych.</a:t>
            </a:r>
          </a:p>
          <a:p>
            <a:pPr marL="0" indent="0">
              <a:buNone/>
            </a:pPr>
            <a:r>
              <a:rPr lang="pl-PL" b="1" dirty="0" smtClean="0"/>
              <a:t>Przydział wyemitowanych papierów wartościowych </a:t>
            </a:r>
            <a:r>
              <a:rPr lang="pl-PL" dirty="0" smtClean="0"/>
              <a:t>– polega na rozdysponowaniu puli papierów wartościowych pomiędzy poszczególnych emitentów zgodnie z zasadami przedstawionymi w prospekcie emisyjnym.</a:t>
            </a:r>
            <a:endParaRPr lang="pl-PL" b="1" dirty="0"/>
          </a:p>
        </p:txBody>
      </p:sp>
    </p:spTree>
    <p:extLst>
      <p:ext uri="{BB962C8B-B14F-4D97-AF65-F5344CB8AC3E}">
        <p14:creationId xmlns:p14="http://schemas.microsoft.com/office/powerpoint/2010/main" val="24408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9" cy="3048000"/>
          </a:xfrm>
        </p:spPr>
        <p:txBody>
          <a:bodyPr/>
          <a:lstStyle/>
          <a:p>
            <a:pPr algn="ctr"/>
            <a:r>
              <a:rPr lang="pl-PL" smtClean="0"/>
              <a:t>Dziękuję </a:t>
            </a:r>
            <a:r>
              <a:rPr lang="pl-PL" dirty="0" smtClean="0"/>
              <a:t>za uwagę</a:t>
            </a:r>
            <a:endParaRPr lang="pl-PL" dirty="0"/>
          </a:p>
        </p:txBody>
      </p:sp>
    </p:spTree>
    <p:extLst>
      <p:ext uri="{BB962C8B-B14F-4D97-AF65-F5344CB8AC3E}">
        <p14:creationId xmlns:p14="http://schemas.microsoft.com/office/powerpoint/2010/main" val="14579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7" y="188640"/>
            <a:ext cx="10657184" cy="6480720"/>
          </a:xfrm>
        </p:spPr>
        <p:txBody>
          <a:bodyPr>
            <a:normAutofit fontScale="92500" lnSpcReduction="20000"/>
          </a:bodyPr>
          <a:lstStyle/>
          <a:p>
            <a:pPr marL="0" indent="0">
              <a:buNone/>
            </a:pPr>
            <a:r>
              <a:rPr lang="pl-PL" sz="3000" b="1" dirty="0" smtClean="0"/>
              <a:t>I. Finansowanie bezpośrednie </a:t>
            </a:r>
            <a:r>
              <a:rPr lang="pl-PL" sz="2200" b="1" dirty="0" smtClean="0"/>
              <a:t>– </a:t>
            </a:r>
            <a:r>
              <a:rPr lang="pl-PL" sz="2200" dirty="0" smtClean="0"/>
              <a:t>czasowe i odpłatne udostępnienie środków pieniężnych przez bank jego klientom</a:t>
            </a:r>
            <a:endParaRPr lang="pl-PL" sz="2200" b="1" dirty="0" smtClean="0"/>
          </a:p>
          <a:p>
            <a:pPr marL="0" indent="0">
              <a:buNone/>
            </a:pPr>
            <a:r>
              <a:rPr lang="pl-PL" b="1" dirty="0" smtClean="0"/>
              <a:t>1.1. Kredyty i pożyczki</a:t>
            </a:r>
          </a:p>
          <a:p>
            <a:pPr marL="0" indent="0">
              <a:buNone/>
            </a:pPr>
            <a:r>
              <a:rPr lang="pl-PL" dirty="0" smtClean="0"/>
              <a:t>Z prawa bankowego (29.08.2019 r.) „ przez Umowę kredytu bank zobowiązuje się oddać do dyspozycji kredytobiorcy na czas oznaczony w umowie  kwotę środków pieniężnych z przeznaczeniem na oznaczony cel, a kredytobiorca zobowiązuje się do korzystania z niej na warunkach określonych w umowie, zwrotu kwoty wykorzystanego kredytu </a:t>
            </a:r>
            <a:r>
              <a:rPr lang="pl-PL" dirty="0"/>
              <a:t>o</a:t>
            </a:r>
            <a:r>
              <a:rPr lang="pl-PL" dirty="0" smtClean="0"/>
              <a:t>raz z odsetkami w oznaczonych terminach spłaty oraz zapłaty prowizji od udzielonego kredytu”.</a:t>
            </a:r>
          </a:p>
          <a:p>
            <a:pPr marL="0" indent="0">
              <a:buNone/>
            </a:pPr>
            <a:r>
              <a:rPr lang="pl-PL" b="1" dirty="0" smtClean="0"/>
              <a:t>Zdolność kredytowa – </a:t>
            </a:r>
            <a:r>
              <a:rPr lang="pl-PL" dirty="0" smtClean="0"/>
              <a:t>to zdolność do terminowego regulowania rat zaciągni</a:t>
            </a:r>
            <a:r>
              <a:rPr lang="pl-PL" dirty="0"/>
              <a:t>ę</a:t>
            </a:r>
            <a:r>
              <a:rPr lang="pl-PL" dirty="0" smtClean="0"/>
              <a:t>tego kredytu wraz z odsetkami . Kredytu może udzielać tylko bank.</a:t>
            </a:r>
          </a:p>
          <a:p>
            <a:pPr marL="0" indent="0">
              <a:buNone/>
            </a:pPr>
            <a:r>
              <a:rPr lang="pl-PL" b="1" dirty="0" smtClean="0"/>
              <a:t>Cechy kredytu:</a:t>
            </a:r>
          </a:p>
          <a:p>
            <a:pPr marL="457200" indent="-457200">
              <a:buAutoNum type="arabicPeriod"/>
            </a:pPr>
            <a:r>
              <a:rPr lang="pl-PL" dirty="0" smtClean="0"/>
              <a:t>Zwrotność – kto otrzyma kredyt jest zobowiązany do zwrócenia go w ustalonym w umowie z bankiem terminie;</a:t>
            </a:r>
          </a:p>
          <a:p>
            <a:pPr marL="457200" indent="-457200">
              <a:buAutoNum type="arabicPeriod"/>
            </a:pPr>
            <a:r>
              <a:rPr lang="pl-PL" dirty="0" smtClean="0"/>
              <a:t>Celowość – kredyt udzielany jest na konkretny cel, w innym przypadku bank może wypowiedzieć umowę kredytową;</a:t>
            </a:r>
          </a:p>
          <a:p>
            <a:pPr marL="457200" indent="-457200">
              <a:buAutoNum type="arabicPeriod"/>
            </a:pPr>
            <a:r>
              <a:rPr lang="pl-PL" dirty="0" smtClean="0"/>
              <a:t>Odpłatność – kredytobiorca zobowi</a:t>
            </a:r>
            <a:r>
              <a:rPr lang="pl-PL" dirty="0"/>
              <a:t>ą</a:t>
            </a:r>
            <a:r>
              <a:rPr lang="pl-PL" dirty="0" smtClean="0"/>
              <a:t>zany jest zwrócić bankowi pożyczony kapitał, odsetki i uiścić wszystkie opłaty i prowizje bankowe.</a:t>
            </a:r>
            <a:endParaRPr lang="pl-PL" dirty="0"/>
          </a:p>
        </p:txBody>
      </p:sp>
    </p:spTree>
    <p:extLst>
      <p:ext uri="{BB962C8B-B14F-4D97-AF65-F5344CB8AC3E}">
        <p14:creationId xmlns:p14="http://schemas.microsoft.com/office/powerpoint/2010/main" val="38675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657183" cy="6480720"/>
          </a:xfrm>
        </p:spPr>
        <p:txBody>
          <a:bodyPr/>
          <a:lstStyle/>
          <a:p>
            <a:pPr marL="0" indent="0">
              <a:buNone/>
            </a:pPr>
            <a:r>
              <a:rPr lang="pl-PL" b="1" dirty="0" smtClean="0"/>
              <a:t>Umowa Pożyczki </a:t>
            </a:r>
            <a:r>
              <a:rPr lang="pl-PL" dirty="0" smtClean="0"/>
              <a:t>(Kodeks cywilny 23 04.1964) – stosunek cywilno-prawny, w ramach którego pożyczkodawca oddaje na własność pożyczkobiorcy pieniądze lub rzeczy oznaczone co do gatunku, a pożyczkobiorca zobowiązuje się do oddania tej samej ilości pieniędzy lub rzeczy (tego samego gatunku i jakości) po upływie ustalonego w umowie czasu.</a:t>
            </a:r>
          </a:p>
          <a:p>
            <a:pPr marL="0" indent="0">
              <a:buNone/>
            </a:pPr>
            <a:r>
              <a:rPr lang="pl-PL" dirty="0" smtClean="0"/>
              <a:t>Ustalenia </a:t>
            </a:r>
            <a:r>
              <a:rPr lang="pl-PL" b="1" dirty="0" err="1" smtClean="0"/>
              <a:t>antylichwiarskie</a:t>
            </a:r>
            <a:r>
              <a:rPr lang="pl-PL" b="1" dirty="0" smtClean="0"/>
              <a:t> – </a:t>
            </a:r>
            <a:r>
              <a:rPr lang="pl-PL" dirty="0" smtClean="0"/>
              <a:t>maksymalna wysokość odsetek nie może przekroczyć w skali roku dwukrotności odsetek ustawowych obliczonych jako suma stopy referencyjnej NBP powiększona o 3,5 punktu procentowego. (czyli dziś 0,1% + 3,5=3,6%*2=7,20%).</a:t>
            </a:r>
          </a:p>
          <a:p>
            <a:pPr marL="0" indent="0">
              <a:buNone/>
            </a:pPr>
            <a:endParaRPr lang="pl-PL" b="1" dirty="0" smtClean="0"/>
          </a:p>
          <a:p>
            <a:pPr marL="0" indent="0">
              <a:buNone/>
            </a:pPr>
            <a:endParaRPr lang="pl-PL" b="1" dirty="0"/>
          </a:p>
        </p:txBody>
      </p:sp>
    </p:spTree>
    <p:extLst>
      <p:ext uri="{BB962C8B-B14F-4D97-AF65-F5344CB8AC3E}">
        <p14:creationId xmlns:p14="http://schemas.microsoft.com/office/powerpoint/2010/main" val="3504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8327" y="188913"/>
            <a:ext cx="8640233" cy="6480175"/>
          </a:xfrm>
        </p:spPr>
      </p:pic>
    </p:spTree>
    <p:extLst>
      <p:ext uri="{BB962C8B-B14F-4D97-AF65-F5344CB8AC3E}">
        <p14:creationId xmlns:p14="http://schemas.microsoft.com/office/powerpoint/2010/main" val="31640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188640"/>
            <a:ext cx="10657184" cy="6480720"/>
          </a:xfrm>
        </p:spPr>
      </p:pic>
    </p:spTree>
    <p:extLst>
      <p:ext uri="{BB962C8B-B14F-4D97-AF65-F5344CB8AC3E}">
        <p14:creationId xmlns:p14="http://schemas.microsoft.com/office/powerpoint/2010/main" val="27601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657183" cy="6480720"/>
          </a:xfrm>
        </p:spPr>
        <p:txBody>
          <a:bodyPr>
            <a:normAutofit fontScale="70000" lnSpcReduction="20000"/>
          </a:bodyPr>
          <a:lstStyle/>
          <a:p>
            <a:pPr marL="0" indent="0">
              <a:buNone/>
            </a:pPr>
            <a:r>
              <a:rPr lang="pl-PL" b="1" dirty="0" smtClean="0"/>
              <a:t>2. Rodzaje kredytów: </a:t>
            </a:r>
          </a:p>
          <a:p>
            <a:pPr marL="457200" indent="-457200">
              <a:buAutoNum type="arabicPeriod"/>
            </a:pPr>
            <a:r>
              <a:rPr lang="pl-PL" b="1" dirty="0" smtClean="0"/>
              <a:t>Dla osób fizycznych</a:t>
            </a:r>
          </a:p>
          <a:p>
            <a:pPr marL="457200" indent="-457200">
              <a:buAutoNum type="arabicPeriod"/>
            </a:pPr>
            <a:r>
              <a:rPr lang="pl-PL" b="1" dirty="0" smtClean="0"/>
              <a:t>Dla podmiotów gospodarczych</a:t>
            </a:r>
          </a:p>
          <a:p>
            <a:pPr marL="0" indent="0">
              <a:buNone/>
            </a:pPr>
            <a:r>
              <a:rPr lang="pl-PL" b="1" dirty="0" smtClean="0"/>
              <a:t>Ad.1.  </a:t>
            </a:r>
            <a:r>
              <a:rPr lang="pl-PL" dirty="0" smtClean="0"/>
              <a:t>a) Kredyty konsumpcyjne:</a:t>
            </a:r>
          </a:p>
          <a:p>
            <a:pPr>
              <a:buFontTx/>
              <a:buChar char="-"/>
            </a:pPr>
            <a:r>
              <a:rPr lang="pl-PL" dirty="0" smtClean="0"/>
              <a:t>Kredyty konsumenckie do wys. równowartość  255 550 zł ,</a:t>
            </a:r>
          </a:p>
          <a:p>
            <a:pPr>
              <a:buFontTx/>
              <a:buChar char="-"/>
            </a:pPr>
            <a:r>
              <a:rPr lang="pl-PL" dirty="0" smtClean="0"/>
              <a:t>Pożyczki i kredyty gotówkowe,</a:t>
            </a:r>
          </a:p>
          <a:p>
            <a:pPr>
              <a:buFontTx/>
              <a:buChar char="-"/>
            </a:pPr>
            <a:r>
              <a:rPr lang="pl-PL" dirty="0" smtClean="0"/>
              <a:t>Kredyty studenckie,</a:t>
            </a:r>
          </a:p>
          <a:p>
            <a:pPr>
              <a:buFontTx/>
              <a:buChar char="-"/>
            </a:pPr>
            <a:r>
              <a:rPr lang="pl-PL" dirty="0" smtClean="0"/>
              <a:t>Kredyty w rachunku oszczędnościowo-rozliczeniowym (tzw.kr. </a:t>
            </a:r>
            <a:r>
              <a:rPr lang="pl-PL" dirty="0"/>
              <a:t>w</a:t>
            </a:r>
            <a:r>
              <a:rPr lang="pl-PL" dirty="0" smtClean="0"/>
              <a:t> koncie),</a:t>
            </a:r>
          </a:p>
          <a:p>
            <a:pPr>
              <a:buFontTx/>
              <a:buChar char="-"/>
            </a:pPr>
            <a:r>
              <a:rPr lang="pl-PL" dirty="0" smtClean="0"/>
              <a:t>Kredyty w kartach kredytowych,</a:t>
            </a:r>
          </a:p>
          <a:p>
            <a:pPr>
              <a:buFontTx/>
              <a:buChar char="-"/>
            </a:pPr>
            <a:r>
              <a:rPr lang="pl-PL" dirty="0" smtClean="0"/>
              <a:t>Kredyty samochodowe,</a:t>
            </a:r>
          </a:p>
          <a:p>
            <a:pPr>
              <a:buFontTx/>
              <a:buChar char="-"/>
            </a:pPr>
            <a:r>
              <a:rPr lang="pl-PL" dirty="0" smtClean="0"/>
              <a:t>Kredyty na potrzeby gospodarstw domowych (ratalne)</a:t>
            </a:r>
          </a:p>
          <a:p>
            <a:pPr>
              <a:buFontTx/>
              <a:buChar char="-"/>
            </a:pPr>
            <a:r>
              <a:rPr lang="pl-PL" dirty="0" smtClean="0"/>
              <a:t>Kredyty konsolidacyjne;</a:t>
            </a:r>
          </a:p>
          <a:p>
            <a:pPr marL="0" indent="0">
              <a:buNone/>
            </a:pPr>
            <a:r>
              <a:rPr lang="pl-PL" dirty="0" smtClean="0"/>
              <a:t>b) Kredyty mieszkaniowe (zakup działki budowlanej, zakup działki rekreacyjnej, zakup domu jednorodzinnego, zakup mieszkania na rynku pierwotnym lub wtórnym, wykup mieszkania komunalnego, </a:t>
            </a:r>
            <a:r>
              <a:rPr lang="pl-PL" dirty="0" err="1" smtClean="0"/>
              <a:t>przeksztalcenie</a:t>
            </a:r>
            <a:r>
              <a:rPr lang="pl-PL" dirty="0" smtClean="0"/>
              <a:t> lokalu spółdzielczego lokatorskiego we własnościowe):</a:t>
            </a:r>
          </a:p>
          <a:p>
            <a:pPr>
              <a:buFontTx/>
              <a:buChar char="-"/>
            </a:pPr>
            <a:r>
              <a:rPr lang="pl-PL" dirty="0" smtClean="0"/>
              <a:t>Kredyty hipoteczne,</a:t>
            </a:r>
          </a:p>
          <a:p>
            <a:pPr>
              <a:buFontTx/>
              <a:buChar char="-"/>
            </a:pPr>
            <a:r>
              <a:rPr lang="pl-PL" dirty="0" smtClean="0"/>
              <a:t>Kredyty budowlano-hipoteczne</a:t>
            </a:r>
            <a:endParaRPr lang="pl-PL" dirty="0"/>
          </a:p>
        </p:txBody>
      </p:sp>
    </p:spTree>
    <p:extLst>
      <p:ext uri="{BB962C8B-B14F-4D97-AF65-F5344CB8AC3E}">
        <p14:creationId xmlns:p14="http://schemas.microsoft.com/office/powerpoint/2010/main" val="3855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53852" y="188640"/>
            <a:ext cx="10801199" cy="6480720"/>
          </a:xfrm>
        </p:spPr>
        <p:txBody>
          <a:bodyPr>
            <a:normAutofit lnSpcReduction="10000"/>
          </a:bodyPr>
          <a:lstStyle/>
          <a:p>
            <a:pPr marL="0" indent="0">
              <a:buNone/>
            </a:pPr>
            <a:r>
              <a:rPr lang="pl-PL" b="1" dirty="0" smtClean="0"/>
              <a:t>Ad. 2.  </a:t>
            </a:r>
            <a:r>
              <a:rPr lang="pl-PL" dirty="0" smtClean="0"/>
              <a:t>Kredyty na działalność gospodarczą:</a:t>
            </a:r>
          </a:p>
          <a:p>
            <a:pPr>
              <a:buFontTx/>
              <a:buChar char="-"/>
            </a:pPr>
            <a:r>
              <a:rPr lang="pl-PL" dirty="0" smtClean="0"/>
              <a:t>Kredyty obrotowe w rachunku kredytowym,</a:t>
            </a:r>
          </a:p>
          <a:p>
            <a:pPr>
              <a:buFontTx/>
              <a:buChar char="-"/>
            </a:pPr>
            <a:r>
              <a:rPr lang="pl-PL" dirty="0" smtClean="0"/>
              <a:t>Kredyty obrotowe w rachunku kredytowym,</a:t>
            </a:r>
          </a:p>
          <a:p>
            <a:pPr>
              <a:buFontTx/>
              <a:buChar char="-"/>
            </a:pPr>
            <a:r>
              <a:rPr lang="pl-PL" dirty="0" smtClean="0"/>
              <a:t>Kredyt konsolidacyjny,</a:t>
            </a:r>
          </a:p>
          <a:p>
            <a:pPr>
              <a:buFontTx/>
              <a:buChar char="-"/>
            </a:pPr>
            <a:r>
              <a:rPr lang="pl-PL" dirty="0" smtClean="0"/>
              <a:t>Kredyt płatniczy – kasowy,</a:t>
            </a:r>
          </a:p>
          <a:p>
            <a:pPr>
              <a:buFontTx/>
              <a:buChar char="-"/>
            </a:pPr>
            <a:r>
              <a:rPr lang="pl-PL" dirty="0" smtClean="0"/>
              <a:t>Kredyt rewolwingowy,</a:t>
            </a:r>
          </a:p>
          <a:p>
            <a:pPr>
              <a:buFontTx/>
              <a:buChar char="-"/>
            </a:pPr>
            <a:r>
              <a:rPr lang="pl-PL" dirty="0" smtClean="0"/>
              <a:t>Kredyt inwestycyjny,</a:t>
            </a:r>
          </a:p>
          <a:p>
            <a:pPr>
              <a:buFontTx/>
              <a:buChar char="-"/>
            </a:pPr>
            <a:r>
              <a:rPr lang="pl-PL" dirty="0" smtClean="0"/>
              <a:t>Kredyt konsorcjalny</a:t>
            </a:r>
          </a:p>
          <a:p>
            <a:pPr marL="0" indent="0">
              <a:buNone/>
            </a:pPr>
            <a:r>
              <a:rPr lang="pl-PL" b="1" dirty="0" smtClean="0"/>
              <a:t>Faktoring</a:t>
            </a:r>
          </a:p>
          <a:p>
            <a:pPr marL="0" indent="0">
              <a:buNone/>
            </a:pPr>
            <a:r>
              <a:rPr lang="pl-PL" dirty="0" smtClean="0"/>
              <a:t>To rodzaj operacji finansowej polegającej na wykupie nieprzeterminowanych wierzytelności przedsiębiorstw, należnych nim od odbiorców z tytułu dostaw towarów i usług mające na celu  finansowanie potrzeb obrotowych oraz świadczenie dodatkowych usług. Uczestnicy: 1) faktorant – dostawca; 2) dłużnik – odbiorca; 3) faktor- bank.</a:t>
            </a:r>
          </a:p>
          <a:p>
            <a:pPr>
              <a:buFontTx/>
              <a:buChar char="-"/>
            </a:pPr>
            <a:endParaRPr lang="pl-PL" dirty="0"/>
          </a:p>
        </p:txBody>
      </p:sp>
    </p:spTree>
    <p:extLst>
      <p:ext uri="{BB962C8B-B14F-4D97-AF65-F5344CB8AC3E}">
        <p14:creationId xmlns:p14="http://schemas.microsoft.com/office/powerpoint/2010/main" val="1350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5362" y="115888"/>
            <a:ext cx="8737600" cy="6553200"/>
          </a:xfrm>
        </p:spPr>
      </p:pic>
    </p:spTree>
    <p:extLst>
      <p:ext uri="{BB962C8B-B14F-4D97-AF65-F5344CB8AC3E}">
        <p14:creationId xmlns:p14="http://schemas.microsoft.com/office/powerpoint/2010/main" val="5111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585175" cy="6408712"/>
          </a:xfrm>
        </p:spPr>
        <p:txBody>
          <a:bodyPr>
            <a:normAutofit lnSpcReduction="10000"/>
          </a:bodyPr>
          <a:lstStyle/>
          <a:p>
            <a:pPr marL="0" indent="0">
              <a:buNone/>
            </a:pPr>
            <a:r>
              <a:rPr lang="pl-PL" dirty="0" smtClean="0"/>
              <a:t>Faktoring bez regresu, pełny, właściwy;</a:t>
            </a:r>
          </a:p>
          <a:p>
            <a:pPr marL="0" indent="0">
              <a:buNone/>
            </a:pPr>
            <a:r>
              <a:rPr lang="pl-PL" dirty="0" smtClean="0"/>
              <a:t>Faktoring z regresem, niepełny, niewłaściwy.</a:t>
            </a:r>
          </a:p>
          <a:p>
            <a:pPr marL="0" indent="0">
              <a:buNone/>
            </a:pPr>
            <a:r>
              <a:rPr lang="pl-PL" b="1" dirty="0" smtClean="0"/>
              <a:t>Forfaiting – </a:t>
            </a:r>
            <a:r>
              <a:rPr lang="pl-PL" dirty="0" smtClean="0"/>
              <a:t>polega na zakupie przez bank wierzytelności terminowych powstałych przez realizację dostaw towarów lub usług wg ustalonej stopy dyskontowej z wyłączeniem prawa regresu wobec podmiotu zbywającego. Szczególnie na rynku wierzytelności zagranicznych. Kupowanie kota w worku</a:t>
            </a:r>
            <a:r>
              <a:rPr lang="pl-PL" b="1" dirty="0" smtClean="0"/>
              <a:t>.</a:t>
            </a:r>
          </a:p>
          <a:p>
            <a:pPr marL="0" indent="0">
              <a:buNone/>
            </a:pPr>
            <a:r>
              <a:rPr lang="pl-PL" sz="2800" b="1" dirty="0" smtClean="0"/>
              <a:t>II. Finansowanie pośrednie</a:t>
            </a:r>
          </a:p>
          <a:p>
            <a:pPr marL="0" indent="0">
              <a:buNone/>
            </a:pPr>
            <a:r>
              <a:rPr lang="pl-PL" b="1" dirty="0" smtClean="0"/>
              <a:t>1. Gwarancja bankowa – </a:t>
            </a:r>
            <a:r>
              <a:rPr lang="pl-PL" dirty="0" smtClean="0"/>
              <a:t>jest to zobowiązanie zlecone przez klienta, </a:t>
            </a:r>
            <a:r>
              <a:rPr lang="pl-PL" dirty="0"/>
              <a:t>które przejmuje na siebie </a:t>
            </a:r>
            <a:r>
              <a:rPr lang="pl-PL" dirty="0" smtClean="0"/>
              <a:t>bank do zapłacenia określonej sumy pieniężnej beneficjentowi gwarancji w przypadku gdyby zleceniodawca nie wywiązał się ze swoich zobowiązań umownych. Bank wystawia w tym celu dokument noszący nazwę </a:t>
            </a:r>
            <a:r>
              <a:rPr lang="pl-PL" b="1" dirty="0" smtClean="0"/>
              <a:t>bankowego listu gwarancyjnego </a:t>
            </a:r>
            <a:r>
              <a:rPr lang="pl-PL" dirty="0" smtClean="0"/>
              <a:t>(</a:t>
            </a:r>
            <a:r>
              <a:rPr lang="pl-PL" i="1" dirty="0" err="1" smtClean="0"/>
              <a:t>letter</a:t>
            </a:r>
            <a:r>
              <a:rPr lang="pl-PL" i="1" dirty="0" smtClean="0"/>
              <a:t> of </a:t>
            </a:r>
            <a:r>
              <a:rPr lang="pl-PL" i="1" dirty="0" err="1" smtClean="0"/>
              <a:t>guarantee</a:t>
            </a:r>
            <a:r>
              <a:rPr lang="pl-PL" dirty="0" smtClean="0"/>
              <a:t>). Gwarancja bankowa jest jednostronne i zazwyczaj bezwarunkowe zobowiązanie się banku – gwaranta, że po spełnieniu przez podmiot uprawniony (beneficjenta gwarancji) określonych warunków bank wykona świadczenia pieniężne na jego rzecz. Historia gwarancji na rzecz Polmozbytu „Na pierwsze Wasze żądanie Bank XYZ zapłaci na podstawie udzielonej gwarancji kwotę……..”</a:t>
            </a:r>
            <a:endParaRPr lang="pl-PL" b="1" dirty="0" smtClean="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33566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1740</TotalTime>
  <Words>1055</Words>
  <Application>Microsoft Office PowerPoint</Application>
  <PresentationFormat>Niestandardowy</PresentationFormat>
  <Paragraphs>71</Paragraphs>
  <Slides>14</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Cambria</vt:lpstr>
      <vt:lpstr>Wingdings</vt:lpstr>
      <vt:lpstr>Symbole walut 16:9</vt:lpstr>
      <vt:lpstr>                    Bankowość  Ćwiczenia 2/3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Pojęcie banku Bank jest przedsiębiorstwem, które zaciąga i udziela kredyty, świadczy usługi w obrocie pienieznym, kredytowym i kmapitałowym oraz ofer  2. Istota systemu bankowego</dc:title>
  <dc:creator>Wincenty Kulpa</dc:creator>
  <cp:lastModifiedBy>Wincenty Kulpa</cp:lastModifiedBy>
  <cp:revision>147</cp:revision>
  <dcterms:created xsi:type="dcterms:W3CDTF">2021-02-05T16:16:55Z</dcterms:created>
  <dcterms:modified xsi:type="dcterms:W3CDTF">2021-04-24T11:34:36Z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