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18" r:id="rId2"/>
    <p:sldId id="374" r:id="rId3"/>
    <p:sldId id="375" r:id="rId4"/>
    <p:sldId id="376" r:id="rId5"/>
    <p:sldId id="377" r:id="rId6"/>
    <p:sldId id="378" r:id="rId7"/>
    <p:sldId id="379" r:id="rId8"/>
    <p:sldId id="380" r:id="rId9"/>
    <p:sldId id="381" r:id="rId10"/>
    <p:sldId id="382" r:id="rId11"/>
    <p:sldId id="383" r:id="rId12"/>
    <p:sldId id="384" r:id="rId13"/>
    <p:sldId id="385" r:id="rId14"/>
    <p:sldId id="355" r:id="rId15"/>
  </p:sldIdLst>
  <p:sldSz cx="12188825" cy="6858000"/>
  <p:notesSz cx="6858000" cy="9144000"/>
  <p:custDataLst>
    <p:tags r:id="rId18"/>
  </p:custDataLst>
  <p:defaultTextStyle>
    <a:defPPr rtl="0">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7" autoAdjust="0"/>
    <p:restoredTop sz="94629" autoAdjust="0"/>
  </p:normalViewPr>
  <p:slideViewPr>
    <p:cSldViewPr showGuides="1">
      <p:cViewPr varScale="1">
        <p:scale>
          <a:sx n="81" d="100"/>
          <a:sy n="81" d="100"/>
        </p:scale>
        <p:origin x="418" y="86"/>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90" d="100"/>
          <a:sy n="90" d="100"/>
        </p:scale>
        <p:origin x="37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l-PL" dirty="0"/>
          </a:p>
        </p:txBody>
      </p:sp>
      <p:sp>
        <p:nvSpPr>
          <p:cNvPr id="3" name="Data — symbol zastępcz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2481DD6-22C6-4DC2-9A0D-6907C004742D}" type="datetime1">
              <a:rPr lang="pl-PL" smtClean="0"/>
              <a:t>2021-04-24</a:t>
            </a:fld>
            <a:endParaRPr lang="pl-PL" dirty="0"/>
          </a:p>
        </p:txBody>
      </p:sp>
      <p:sp>
        <p:nvSpPr>
          <p:cNvPr id="4" name="Stopka — symbol zastępczy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l-PL" dirty="0"/>
          </a:p>
        </p:txBody>
      </p:sp>
      <p:sp>
        <p:nvSpPr>
          <p:cNvPr id="5" name="Numer slajdu — symbol zastępczy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F8ED99B-9732-49FC-9C16-B56FEB1B1092}" type="slidenum">
              <a:rPr lang="pl-PL" smtClean="0"/>
              <a:t>‹#›</a:t>
            </a:fld>
            <a:endParaRPr lang="pl-PL" dirty="0"/>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pl-PL" noProof="0" dirty="0"/>
          </a:p>
        </p:txBody>
      </p:sp>
      <p:sp>
        <p:nvSpPr>
          <p:cNvPr id="3" name="Data — symbol zastępcz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65E67E-C67D-4F2B-9C4B-D672DF54DEB3}" type="datetime1">
              <a:rPr lang="pl-PL" smtClean="0"/>
              <a:pPr/>
              <a:t>2021-04-24</a:t>
            </a:fld>
            <a:endParaRPr lang="pl-PL" dirty="0"/>
          </a:p>
        </p:txBody>
      </p:sp>
      <p:sp>
        <p:nvSpPr>
          <p:cNvPr id="4" name="Obraz slajdu — symbol zastępczy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pl-PL" noProof="0" dirty="0"/>
          </a:p>
        </p:txBody>
      </p:sp>
      <p:sp>
        <p:nvSpPr>
          <p:cNvPr id="5" name="Notatki — symbol zastępcz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pl-PL" noProof="0" dirty="0" smtClean="0"/>
              <a:t>Edytuj style wzorca tekstu</a:t>
            </a:r>
          </a:p>
          <a:p>
            <a:pPr lvl="1" rtl="0"/>
            <a:r>
              <a:rPr lang="pl-PL" noProof="0" dirty="0" smtClean="0"/>
              <a:t>Drugi poziom</a:t>
            </a:r>
          </a:p>
          <a:p>
            <a:pPr lvl="2" rtl="0"/>
            <a:r>
              <a:rPr lang="pl-PL" noProof="0" dirty="0" smtClean="0"/>
              <a:t>Trzeci poziom</a:t>
            </a:r>
          </a:p>
          <a:p>
            <a:pPr lvl="3" rtl="0"/>
            <a:r>
              <a:rPr lang="pl-PL" noProof="0" dirty="0" smtClean="0"/>
              <a:t>Czwarty poziom</a:t>
            </a:r>
          </a:p>
          <a:p>
            <a:pPr lvl="4" rtl="0"/>
            <a:r>
              <a:rPr lang="pl-PL" noProof="0" dirty="0" smtClean="0"/>
              <a:t>Piąty poziom</a:t>
            </a:r>
            <a:endParaRPr lang="pl-PL" noProof="0" dirty="0"/>
          </a:p>
        </p:txBody>
      </p:sp>
      <p:sp>
        <p:nvSpPr>
          <p:cNvPr id="6" name="Stopka — symbol zastępcz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pl-PL" noProof="0" dirty="0"/>
          </a:p>
        </p:txBody>
      </p:sp>
      <p:sp>
        <p:nvSpPr>
          <p:cNvPr id="7" name="Numer slajdu — symbol zastępcz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F93199CD-3E1B-4AE6-990F-76F925F5EA9F}" type="slidenum">
              <a:rPr lang="pl-PL" noProof="0" smtClean="0"/>
              <a:t>‹#›</a:t>
            </a:fld>
            <a:endParaRPr lang="pl-PL" noProof="0"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F93199CD-3E1B-4AE6-990F-76F925F5EA9F}" type="slidenum">
              <a:rPr lang="pl-PL" smtClean="0"/>
              <a:t>1</a:t>
            </a:fld>
            <a:endParaRPr lang="pl-PL" dirty="0"/>
          </a:p>
        </p:txBody>
      </p:sp>
    </p:spTree>
    <p:extLst>
      <p:ext uri="{BB962C8B-B14F-4D97-AF65-F5344CB8AC3E}">
        <p14:creationId xmlns:p14="http://schemas.microsoft.com/office/powerpoint/2010/main" val="3731103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0824" y="1600200"/>
            <a:ext cx="5945188" cy="3048000"/>
          </a:xfrm>
        </p:spPr>
        <p:txBody>
          <a:bodyPr rtlCol="0" anchor="b">
            <a:normAutofit/>
          </a:bodyPr>
          <a:lstStyle>
            <a:lvl1pPr>
              <a:lnSpc>
                <a:spcPct val="80000"/>
              </a:lnSpc>
              <a:defRPr sz="6600">
                <a:solidFill>
                  <a:schemeClr val="tx1"/>
                </a:solidFill>
              </a:defRPr>
            </a:lvl1pPr>
          </a:lstStyle>
          <a:p>
            <a:pPr rtl="0"/>
            <a:r>
              <a:rPr lang="pl-PL" noProof="0" smtClean="0"/>
              <a:t>Kliknij, aby edytować styl</a:t>
            </a:r>
            <a:endParaRPr lang="pl-PL" noProof="0" dirty="0"/>
          </a:p>
        </p:txBody>
      </p:sp>
      <p:sp>
        <p:nvSpPr>
          <p:cNvPr id="3" name="Podtytuł 2"/>
          <p:cNvSpPr>
            <a:spLocks noGrp="1"/>
          </p:cNvSpPr>
          <p:nvPr>
            <p:ph type="subTitle" idx="1" hasCustomPrompt="1"/>
          </p:nvPr>
        </p:nvSpPr>
        <p:spPr>
          <a:xfrm>
            <a:off x="1520825" y="4898572"/>
            <a:ext cx="5945187" cy="1270453"/>
          </a:xfrm>
        </p:spPr>
        <p:txBody>
          <a:bodyPr rtlCol="0">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pl-PL" noProof="0" dirty="0" smtClean="0"/>
              <a:t>Edytuj styl wzorca podtytułu</a:t>
            </a:r>
            <a:endParaRPr lang="pl-PL" noProof="0" dirty="0"/>
          </a:p>
        </p:txBody>
      </p:sp>
      <p:cxnSp>
        <p:nvCxnSpPr>
          <p:cNvPr id="6" name="Łącznik prosty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upa 4"/>
          <p:cNvGrpSpPr/>
          <p:nvPr userDrawn="1"/>
        </p:nvGrpSpPr>
        <p:grpSpPr>
          <a:xfrm>
            <a:off x="7923213" y="0"/>
            <a:ext cx="4265612" cy="6858000"/>
            <a:chOff x="7923213" y="0"/>
            <a:chExt cx="4265612" cy="6858000"/>
          </a:xfrm>
        </p:grpSpPr>
        <p:pic>
          <p:nvPicPr>
            <p:cNvPr id="4" name="Obraz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Prostokąt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dirty="0"/>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a:defRPr>
                <a:solidFill>
                  <a:schemeClr val="accent1">
                    <a:lumMod val="50000"/>
                  </a:schemeClr>
                </a:solidFill>
              </a:defRPr>
            </a:lvl1pPr>
          </a:lstStyle>
          <a:p>
            <a:pPr rtl="0"/>
            <a:r>
              <a:rPr lang="pl-PL" noProof="0" smtClean="0"/>
              <a:t>Kliknij, aby edytować styl</a:t>
            </a:r>
            <a:endParaRPr lang="pl-PL" noProof="0" dirty="0"/>
          </a:p>
        </p:txBody>
      </p:sp>
      <p:sp>
        <p:nvSpPr>
          <p:cNvPr id="3" name="Tekst pionowy — symbol zastępczy 2"/>
          <p:cNvSpPr>
            <a:spLocks noGrp="1"/>
          </p:cNvSpPr>
          <p:nvPr>
            <p:ph type="body" orient="vert" idx="1"/>
          </p:nvPr>
        </p:nvSpPr>
        <p:spPr/>
        <p:txBody>
          <a:bodyPr vert="eaVert" rtlCol="0"/>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5" name="Stopka — symbol zastępczy 4"/>
          <p:cNvSpPr>
            <a:spLocks noGrp="1"/>
          </p:cNvSpPr>
          <p:nvPr>
            <p:ph type="ftr" sz="quarter" idx="11"/>
          </p:nvPr>
        </p:nvSpPr>
        <p:spPr/>
        <p:txBody>
          <a:bodyPr rtlCol="0"/>
          <a:lstStyle/>
          <a:p>
            <a:pPr rtl="0"/>
            <a:r>
              <a:rPr lang="pl-PL" noProof="0" dirty="0" smtClean="0"/>
              <a:t>Dodaj stopkę</a:t>
            </a:r>
            <a:endParaRPr lang="pl-PL" noProof="0" dirty="0"/>
          </a:p>
        </p:txBody>
      </p:sp>
      <p:sp>
        <p:nvSpPr>
          <p:cNvPr id="4" name="Data — symbol zastępczy 3"/>
          <p:cNvSpPr>
            <a:spLocks noGrp="1"/>
          </p:cNvSpPr>
          <p:nvPr>
            <p:ph type="dt" sz="half" idx="10"/>
          </p:nvPr>
        </p:nvSpPr>
        <p:spPr/>
        <p:txBody>
          <a:bodyPr rtlCol="0"/>
          <a:lstStyle>
            <a:lvl1pPr>
              <a:defRPr/>
            </a:lvl1pPr>
          </a:lstStyle>
          <a:p>
            <a:fld id="{7AC851B2-A248-481B-B67B-0CA9CFB6596A}" type="datetime1">
              <a:rPr lang="pl-PL" smtClean="0"/>
              <a:pPr/>
              <a:t>2021-04-24</a:t>
            </a:fld>
            <a:endParaRPr lang="pl-PL" dirty="0"/>
          </a:p>
        </p:txBody>
      </p:sp>
      <p:sp>
        <p:nvSpPr>
          <p:cNvPr id="6" name="Numer slajdu — symbol zastępczy 5"/>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523412" y="646112"/>
            <a:ext cx="1828801" cy="5522913"/>
          </a:xfrm>
        </p:spPr>
        <p:txBody>
          <a:bodyPr vert="eaVert" rtlCol="0"/>
          <a:lstStyle>
            <a:lvl1pPr>
              <a:defRPr>
                <a:solidFill>
                  <a:schemeClr val="accent1">
                    <a:lumMod val="50000"/>
                  </a:schemeClr>
                </a:solidFill>
              </a:defRPr>
            </a:lvl1pPr>
          </a:lstStyle>
          <a:p>
            <a:pPr rtl="0"/>
            <a:r>
              <a:rPr lang="pl-PL" noProof="0" smtClean="0"/>
              <a:t>Kliknij, aby edytować styl</a:t>
            </a:r>
            <a:endParaRPr lang="pl-PL" noProof="0" dirty="0"/>
          </a:p>
        </p:txBody>
      </p:sp>
      <p:sp>
        <p:nvSpPr>
          <p:cNvPr id="3" name="Tekst pionowy — symbol zastępczy 2"/>
          <p:cNvSpPr>
            <a:spLocks noGrp="1"/>
          </p:cNvSpPr>
          <p:nvPr>
            <p:ph type="body" orient="vert" idx="1"/>
          </p:nvPr>
        </p:nvSpPr>
        <p:spPr>
          <a:xfrm>
            <a:off x="1522412" y="646112"/>
            <a:ext cx="7620000" cy="5522913"/>
          </a:xfrm>
        </p:spPr>
        <p:txBody>
          <a:bodyPr vert="eaVert" rtlCol="0"/>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5" name="Stopka — symbol zastępczy 4"/>
          <p:cNvSpPr>
            <a:spLocks noGrp="1"/>
          </p:cNvSpPr>
          <p:nvPr>
            <p:ph type="ftr" sz="quarter" idx="11"/>
          </p:nvPr>
        </p:nvSpPr>
        <p:spPr/>
        <p:txBody>
          <a:bodyPr rtlCol="0"/>
          <a:lstStyle/>
          <a:p>
            <a:pPr rtl="0"/>
            <a:r>
              <a:rPr lang="pl-PL" noProof="0" dirty="0" smtClean="0"/>
              <a:t>Dodaj stopkę</a:t>
            </a:r>
            <a:endParaRPr lang="pl-PL" noProof="0" dirty="0"/>
          </a:p>
        </p:txBody>
      </p:sp>
      <p:sp>
        <p:nvSpPr>
          <p:cNvPr id="4" name="Data — symbol zastępczy 3"/>
          <p:cNvSpPr>
            <a:spLocks noGrp="1"/>
          </p:cNvSpPr>
          <p:nvPr>
            <p:ph type="dt" sz="half" idx="10"/>
          </p:nvPr>
        </p:nvSpPr>
        <p:spPr/>
        <p:txBody>
          <a:bodyPr rtlCol="0"/>
          <a:lstStyle>
            <a:lvl1pPr>
              <a:defRPr/>
            </a:lvl1pPr>
          </a:lstStyle>
          <a:p>
            <a:fld id="{CF440F39-9E07-4CFE-B57F-B7F61884881B}" type="datetime1">
              <a:rPr lang="pl-PL" smtClean="0"/>
              <a:pPr/>
              <a:t>2021-04-24</a:t>
            </a:fld>
            <a:endParaRPr lang="pl-PL" dirty="0"/>
          </a:p>
        </p:txBody>
      </p:sp>
      <p:sp>
        <p:nvSpPr>
          <p:cNvPr id="6" name="Numer slajdu — symbol zastępczy 5"/>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cxnSp>
        <p:nvCxnSpPr>
          <p:cNvPr id="7" name="Łącznik prosty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a:defRPr>
                <a:solidFill>
                  <a:schemeClr val="accent1">
                    <a:lumMod val="50000"/>
                  </a:schemeClr>
                </a:solidFill>
              </a:defRPr>
            </a:lvl1pPr>
          </a:lstStyle>
          <a:p>
            <a:pPr rtl="0"/>
            <a:r>
              <a:rPr lang="pl-PL" noProof="0" smtClean="0"/>
              <a:t>Kliknij, aby edytować styl</a:t>
            </a:r>
            <a:endParaRPr lang="pl-PL" noProof="0" dirty="0"/>
          </a:p>
        </p:txBody>
      </p:sp>
      <p:sp>
        <p:nvSpPr>
          <p:cNvPr id="3" name="Zawartość — symbol zastępczy 2"/>
          <p:cNvSpPr>
            <a:spLocks noGrp="1"/>
          </p:cNvSpPr>
          <p:nvPr>
            <p:ph idx="1"/>
          </p:nvPr>
        </p:nvSpPr>
        <p:spPr/>
        <p:txBody>
          <a:bodyPr rtlCol="0"/>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5" name="Stopka — symbol zastępczy 4"/>
          <p:cNvSpPr>
            <a:spLocks noGrp="1"/>
          </p:cNvSpPr>
          <p:nvPr>
            <p:ph type="ftr" sz="quarter" idx="11"/>
          </p:nvPr>
        </p:nvSpPr>
        <p:spPr/>
        <p:txBody>
          <a:bodyPr rtlCol="0"/>
          <a:lstStyle/>
          <a:p>
            <a:pPr rtl="0"/>
            <a:r>
              <a:rPr lang="pl-PL" noProof="0" dirty="0" smtClean="0"/>
              <a:t>Dodaj stopkę</a:t>
            </a:r>
            <a:endParaRPr lang="pl-PL" noProof="0" dirty="0"/>
          </a:p>
        </p:txBody>
      </p:sp>
      <p:sp>
        <p:nvSpPr>
          <p:cNvPr id="4" name="Data — symbol zastępczy 3"/>
          <p:cNvSpPr>
            <a:spLocks noGrp="1"/>
          </p:cNvSpPr>
          <p:nvPr>
            <p:ph type="dt" sz="half" idx="10"/>
          </p:nvPr>
        </p:nvSpPr>
        <p:spPr/>
        <p:txBody>
          <a:bodyPr rtlCol="0"/>
          <a:lstStyle>
            <a:lvl1pPr>
              <a:defRPr/>
            </a:lvl1pPr>
          </a:lstStyle>
          <a:p>
            <a:fld id="{BFE87AE4-47BD-420E-9AAB-588581D0EE42}" type="datetime1">
              <a:rPr lang="pl-PL" smtClean="0"/>
              <a:pPr/>
              <a:t>2021-04-24</a:t>
            </a:fld>
            <a:endParaRPr lang="pl-PL" dirty="0"/>
          </a:p>
        </p:txBody>
      </p:sp>
      <p:sp>
        <p:nvSpPr>
          <p:cNvPr id="6" name="Numer slajdu — symbol zastępczy 5"/>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cxnSp>
        <p:nvCxnSpPr>
          <p:cNvPr id="7" name="Łącznik prosty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522410" y="2237096"/>
            <a:ext cx="8229601" cy="2411103"/>
          </a:xfrm>
        </p:spPr>
        <p:txBody>
          <a:bodyPr rtlCol="0" anchor="b">
            <a:normAutofit/>
          </a:bodyPr>
          <a:lstStyle>
            <a:lvl1pPr algn="l">
              <a:lnSpc>
                <a:spcPct val="80000"/>
              </a:lnSpc>
              <a:defRPr sz="4800" b="0" cap="none" baseline="0">
                <a:solidFill>
                  <a:schemeClr val="tx1"/>
                </a:solidFill>
              </a:defRPr>
            </a:lvl1pPr>
          </a:lstStyle>
          <a:p>
            <a:pPr rtl="0"/>
            <a:r>
              <a:rPr lang="pl-PL" noProof="0" smtClean="0"/>
              <a:t>Kliknij, aby edytować styl</a:t>
            </a:r>
            <a:endParaRPr lang="pl-PL" noProof="0" dirty="0"/>
          </a:p>
        </p:txBody>
      </p:sp>
      <p:sp>
        <p:nvSpPr>
          <p:cNvPr id="3" name="Tekst — symbol zastępczy 2"/>
          <p:cNvSpPr>
            <a:spLocks noGrp="1"/>
          </p:cNvSpPr>
          <p:nvPr>
            <p:ph type="body" idx="1"/>
          </p:nvPr>
        </p:nvSpPr>
        <p:spPr>
          <a:xfrm>
            <a:off x="1522412" y="4876800"/>
            <a:ext cx="8229601" cy="1292225"/>
          </a:xfrm>
        </p:spPr>
        <p:txBody>
          <a:bodyPr rtlCol="0"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l-PL" noProof="0" smtClean="0"/>
              <a:t>Kliknij, aby edytować style wzorca tekstu</a:t>
            </a:r>
          </a:p>
        </p:txBody>
      </p:sp>
      <p:grpSp>
        <p:nvGrpSpPr>
          <p:cNvPr id="7" name="Grupa 6"/>
          <p:cNvGrpSpPr/>
          <p:nvPr userDrawn="1"/>
        </p:nvGrpSpPr>
        <p:grpSpPr>
          <a:xfrm>
            <a:off x="11123611" y="0"/>
            <a:ext cx="1065214" cy="6868886"/>
            <a:chOff x="11123611" y="0"/>
            <a:chExt cx="1065214" cy="6868886"/>
          </a:xfrm>
        </p:grpSpPr>
        <p:pic>
          <p:nvPicPr>
            <p:cNvPr id="10" name="Obraz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Prostokąt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dirty="0"/>
            </a:p>
          </p:txBody>
        </p:sp>
      </p:grpSp>
      <p:sp>
        <p:nvSpPr>
          <p:cNvPr id="5" name="Stopka — symbol zastępczy 4"/>
          <p:cNvSpPr>
            <a:spLocks noGrp="1"/>
          </p:cNvSpPr>
          <p:nvPr>
            <p:ph type="ftr" sz="quarter" idx="11"/>
          </p:nvPr>
        </p:nvSpPr>
        <p:spPr/>
        <p:txBody>
          <a:bodyPr rtlCol="0"/>
          <a:lstStyle/>
          <a:p>
            <a:pPr rtl="0"/>
            <a:r>
              <a:rPr lang="pl-PL" noProof="0" dirty="0" smtClean="0"/>
              <a:t>Dodaj stopkę</a:t>
            </a:r>
            <a:endParaRPr lang="pl-PL" noProof="0" dirty="0"/>
          </a:p>
        </p:txBody>
      </p:sp>
      <p:sp>
        <p:nvSpPr>
          <p:cNvPr id="4" name="Data — symbol zastępczy 3"/>
          <p:cNvSpPr>
            <a:spLocks noGrp="1"/>
          </p:cNvSpPr>
          <p:nvPr>
            <p:ph type="dt" sz="half" idx="10"/>
          </p:nvPr>
        </p:nvSpPr>
        <p:spPr/>
        <p:txBody>
          <a:bodyPr rtlCol="0"/>
          <a:lstStyle>
            <a:lvl1pPr>
              <a:defRPr/>
            </a:lvl1pPr>
          </a:lstStyle>
          <a:p>
            <a:fld id="{478FAF43-BE19-4ED6-BEDE-1E89FC11D176}" type="datetime1">
              <a:rPr lang="pl-PL" smtClean="0"/>
              <a:pPr/>
              <a:t>2021-04-24</a:t>
            </a:fld>
            <a:endParaRPr lang="pl-PL" dirty="0"/>
          </a:p>
        </p:txBody>
      </p:sp>
      <p:sp>
        <p:nvSpPr>
          <p:cNvPr id="6" name="Numer slajdu — symbol zastępczy 5"/>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cxnSp>
        <p:nvCxnSpPr>
          <p:cNvPr id="9" name="Łącznik prosty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1522413" y="381000"/>
            <a:ext cx="9829798" cy="1219200"/>
          </a:xfrm>
        </p:spPr>
        <p:txBody>
          <a:bodyPr rtlCol="0"/>
          <a:lstStyle>
            <a:lvl1pPr>
              <a:defRPr>
                <a:solidFill>
                  <a:schemeClr val="accent1">
                    <a:lumMod val="50000"/>
                  </a:schemeClr>
                </a:solidFill>
              </a:defRPr>
            </a:lvl1pPr>
          </a:lstStyle>
          <a:p>
            <a:pPr rtl="0"/>
            <a:r>
              <a:rPr lang="pl-PL" noProof="0" smtClean="0"/>
              <a:t>Kliknij, aby edytować styl</a:t>
            </a:r>
            <a:endParaRPr lang="pl-PL" noProof="0" dirty="0"/>
          </a:p>
        </p:txBody>
      </p:sp>
      <p:sp>
        <p:nvSpPr>
          <p:cNvPr id="3" name="Zawartość — symbol zastępczy 2"/>
          <p:cNvSpPr>
            <a:spLocks noGrp="1"/>
          </p:cNvSpPr>
          <p:nvPr>
            <p:ph sz="half" idx="1"/>
          </p:nvPr>
        </p:nvSpPr>
        <p:spPr>
          <a:xfrm>
            <a:off x="1488168" y="1984248"/>
            <a:ext cx="4800600" cy="4187952"/>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4" name="Zawartość — symbol zastępczy 3"/>
          <p:cNvSpPr>
            <a:spLocks noGrp="1"/>
          </p:cNvSpPr>
          <p:nvPr>
            <p:ph sz="half" idx="2"/>
          </p:nvPr>
        </p:nvSpPr>
        <p:spPr>
          <a:xfrm>
            <a:off x="6551612" y="1984248"/>
            <a:ext cx="4800601" cy="4187952"/>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6" name="Stopka — symbol zastępczy 5"/>
          <p:cNvSpPr>
            <a:spLocks noGrp="1"/>
          </p:cNvSpPr>
          <p:nvPr>
            <p:ph type="ftr" sz="quarter" idx="11"/>
          </p:nvPr>
        </p:nvSpPr>
        <p:spPr/>
        <p:txBody>
          <a:bodyPr rtlCol="0"/>
          <a:lstStyle/>
          <a:p>
            <a:pPr rtl="0"/>
            <a:r>
              <a:rPr lang="pl-PL" noProof="0" dirty="0" smtClean="0"/>
              <a:t>Dodaj stopkę</a:t>
            </a:r>
            <a:endParaRPr lang="pl-PL" noProof="0" dirty="0"/>
          </a:p>
        </p:txBody>
      </p:sp>
      <p:sp>
        <p:nvSpPr>
          <p:cNvPr id="5" name="Data — symbol zastępczy 4"/>
          <p:cNvSpPr>
            <a:spLocks noGrp="1"/>
          </p:cNvSpPr>
          <p:nvPr>
            <p:ph type="dt" sz="half" idx="10"/>
          </p:nvPr>
        </p:nvSpPr>
        <p:spPr/>
        <p:txBody>
          <a:bodyPr rtlCol="0"/>
          <a:lstStyle>
            <a:lvl1pPr>
              <a:defRPr/>
            </a:lvl1pPr>
          </a:lstStyle>
          <a:p>
            <a:fld id="{6521725A-76A8-46FB-B178-4CA2E51EA5DC}" type="datetime1">
              <a:rPr lang="pl-PL" smtClean="0"/>
              <a:pPr/>
              <a:t>2021-04-24</a:t>
            </a:fld>
            <a:endParaRPr lang="pl-PL" dirty="0"/>
          </a:p>
        </p:txBody>
      </p:sp>
      <p:sp>
        <p:nvSpPr>
          <p:cNvPr id="7" name="Numer slajdu — symbol zastępczy 6"/>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cxnSp>
        <p:nvCxnSpPr>
          <p:cNvPr id="8" name="Łącznik prosty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1522413" y="381000"/>
            <a:ext cx="9829798" cy="1219200"/>
          </a:xfrm>
        </p:spPr>
        <p:txBody>
          <a:bodyPr rtlCol="0"/>
          <a:lstStyle>
            <a:lvl1pPr>
              <a:defRPr>
                <a:solidFill>
                  <a:schemeClr val="accent1">
                    <a:lumMod val="50000"/>
                  </a:schemeClr>
                </a:solidFill>
              </a:defRPr>
            </a:lvl1pPr>
          </a:lstStyle>
          <a:p>
            <a:pPr rtl="0"/>
            <a:r>
              <a:rPr lang="pl-PL" noProof="0" smtClean="0"/>
              <a:t>Kliknij, aby edytować styl</a:t>
            </a:r>
            <a:endParaRPr lang="pl-PL" noProof="0" dirty="0"/>
          </a:p>
        </p:txBody>
      </p:sp>
      <p:sp>
        <p:nvSpPr>
          <p:cNvPr id="3" name="Tekst — symbol zastępczy 2"/>
          <p:cNvSpPr>
            <a:spLocks noGrp="1"/>
          </p:cNvSpPr>
          <p:nvPr>
            <p:ph type="body" idx="1"/>
          </p:nvPr>
        </p:nvSpPr>
        <p:spPr>
          <a:xfrm>
            <a:off x="1522413" y="1828800"/>
            <a:ext cx="4800600"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smtClean="0"/>
              <a:t>Kliknij, aby edytować style wzorca tekstu</a:t>
            </a:r>
          </a:p>
        </p:txBody>
      </p:sp>
      <p:sp>
        <p:nvSpPr>
          <p:cNvPr id="4" name="Zawartość — symbol zastępczy 3"/>
          <p:cNvSpPr>
            <a:spLocks noGrp="1"/>
          </p:cNvSpPr>
          <p:nvPr>
            <p:ph sz="half" idx="2"/>
          </p:nvPr>
        </p:nvSpPr>
        <p:spPr>
          <a:xfrm>
            <a:off x="1522413" y="2743200"/>
            <a:ext cx="4800600" cy="342582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5" name="Tekst — symbol zastępczy 4"/>
          <p:cNvSpPr>
            <a:spLocks noGrp="1"/>
          </p:cNvSpPr>
          <p:nvPr>
            <p:ph type="body" sz="quarter" idx="3"/>
          </p:nvPr>
        </p:nvSpPr>
        <p:spPr>
          <a:xfrm>
            <a:off x="6551613" y="1828800"/>
            <a:ext cx="4800600"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smtClean="0"/>
              <a:t>Kliknij, aby edytować style wzorca tekstu</a:t>
            </a:r>
          </a:p>
        </p:txBody>
      </p:sp>
      <p:sp>
        <p:nvSpPr>
          <p:cNvPr id="6" name="Zawartość — symbol zastępczy 5"/>
          <p:cNvSpPr>
            <a:spLocks noGrp="1"/>
          </p:cNvSpPr>
          <p:nvPr>
            <p:ph sz="quarter" idx="4"/>
          </p:nvPr>
        </p:nvSpPr>
        <p:spPr>
          <a:xfrm>
            <a:off x="6551613" y="2743200"/>
            <a:ext cx="4800600" cy="342582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8" name="Stopka — symbol zastępczy 7"/>
          <p:cNvSpPr>
            <a:spLocks noGrp="1"/>
          </p:cNvSpPr>
          <p:nvPr>
            <p:ph type="ftr" sz="quarter" idx="11"/>
          </p:nvPr>
        </p:nvSpPr>
        <p:spPr/>
        <p:txBody>
          <a:bodyPr rtlCol="0"/>
          <a:lstStyle/>
          <a:p>
            <a:pPr rtl="0"/>
            <a:r>
              <a:rPr lang="pl-PL" noProof="0" dirty="0" smtClean="0"/>
              <a:t>Dodaj stopkę</a:t>
            </a:r>
            <a:endParaRPr lang="pl-PL" noProof="0" dirty="0"/>
          </a:p>
        </p:txBody>
      </p:sp>
      <p:sp>
        <p:nvSpPr>
          <p:cNvPr id="7" name="Data — symbol zastępczy 6"/>
          <p:cNvSpPr>
            <a:spLocks noGrp="1"/>
          </p:cNvSpPr>
          <p:nvPr>
            <p:ph type="dt" sz="half" idx="10"/>
          </p:nvPr>
        </p:nvSpPr>
        <p:spPr/>
        <p:txBody>
          <a:bodyPr rtlCol="0"/>
          <a:lstStyle>
            <a:lvl1pPr>
              <a:defRPr/>
            </a:lvl1pPr>
          </a:lstStyle>
          <a:p>
            <a:fld id="{89EB017E-6E18-4299-A7AE-5F37FC07DD65}" type="datetime1">
              <a:rPr lang="pl-PL" smtClean="0"/>
              <a:pPr/>
              <a:t>2021-04-24</a:t>
            </a:fld>
            <a:endParaRPr lang="pl-PL" dirty="0"/>
          </a:p>
        </p:txBody>
      </p:sp>
      <p:sp>
        <p:nvSpPr>
          <p:cNvPr id="9" name="Numer slajdu — symbol zastępczy 8"/>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cxnSp>
        <p:nvCxnSpPr>
          <p:cNvPr id="10" name="Łącznik prosty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a:defRPr>
                <a:solidFill>
                  <a:schemeClr val="accent1">
                    <a:lumMod val="50000"/>
                  </a:schemeClr>
                </a:solidFill>
              </a:defRPr>
            </a:lvl1pPr>
          </a:lstStyle>
          <a:p>
            <a:pPr rtl="0"/>
            <a:r>
              <a:rPr lang="pl-PL" noProof="0" smtClean="0"/>
              <a:t>Kliknij, aby edytować styl</a:t>
            </a:r>
            <a:endParaRPr lang="pl-PL" noProof="0" dirty="0"/>
          </a:p>
        </p:txBody>
      </p:sp>
      <p:sp>
        <p:nvSpPr>
          <p:cNvPr id="4" name="Stopka — symbol zastępczy 3"/>
          <p:cNvSpPr>
            <a:spLocks noGrp="1"/>
          </p:cNvSpPr>
          <p:nvPr>
            <p:ph type="ftr" sz="quarter" idx="11"/>
          </p:nvPr>
        </p:nvSpPr>
        <p:spPr/>
        <p:txBody>
          <a:bodyPr rtlCol="0"/>
          <a:lstStyle/>
          <a:p>
            <a:pPr rtl="0"/>
            <a:r>
              <a:rPr lang="pl-PL" noProof="0" dirty="0" smtClean="0"/>
              <a:t>Dodaj stopkę</a:t>
            </a:r>
            <a:endParaRPr lang="pl-PL" noProof="0" dirty="0"/>
          </a:p>
        </p:txBody>
      </p:sp>
      <p:sp>
        <p:nvSpPr>
          <p:cNvPr id="3" name="Data — symbol zastępczy 2"/>
          <p:cNvSpPr>
            <a:spLocks noGrp="1"/>
          </p:cNvSpPr>
          <p:nvPr>
            <p:ph type="dt" sz="half" idx="10"/>
          </p:nvPr>
        </p:nvSpPr>
        <p:spPr/>
        <p:txBody>
          <a:bodyPr rtlCol="0"/>
          <a:lstStyle>
            <a:lvl1pPr>
              <a:defRPr/>
            </a:lvl1pPr>
          </a:lstStyle>
          <a:p>
            <a:fld id="{E42588B3-5AD2-4007-81F4-6F155BF6413B}" type="datetime1">
              <a:rPr lang="pl-PL" smtClean="0"/>
              <a:pPr/>
              <a:t>2021-04-24</a:t>
            </a:fld>
            <a:endParaRPr lang="pl-PL" dirty="0"/>
          </a:p>
        </p:txBody>
      </p:sp>
      <p:sp>
        <p:nvSpPr>
          <p:cNvPr id="5" name="Numer slajdu — symbol zastępczy 4"/>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cxnSp>
        <p:nvCxnSpPr>
          <p:cNvPr id="6" name="Łącznik prosty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3" name="Stopka — symbol zastępczy 2"/>
          <p:cNvSpPr>
            <a:spLocks noGrp="1"/>
          </p:cNvSpPr>
          <p:nvPr>
            <p:ph type="ftr" sz="quarter" idx="11"/>
          </p:nvPr>
        </p:nvSpPr>
        <p:spPr/>
        <p:txBody>
          <a:bodyPr rtlCol="0"/>
          <a:lstStyle/>
          <a:p>
            <a:pPr rtl="0"/>
            <a:r>
              <a:rPr lang="pl-PL" noProof="0" dirty="0" smtClean="0"/>
              <a:t>Dodaj stopkę</a:t>
            </a:r>
            <a:endParaRPr lang="pl-PL" noProof="0" dirty="0"/>
          </a:p>
        </p:txBody>
      </p:sp>
      <p:sp>
        <p:nvSpPr>
          <p:cNvPr id="2" name="Data — symbol zastępczy 1"/>
          <p:cNvSpPr>
            <a:spLocks noGrp="1"/>
          </p:cNvSpPr>
          <p:nvPr>
            <p:ph type="dt" sz="half" idx="10"/>
          </p:nvPr>
        </p:nvSpPr>
        <p:spPr/>
        <p:txBody>
          <a:bodyPr rtlCol="0"/>
          <a:lstStyle>
            <a:lvl1pPr>
              <a:defRPr/>
            </a:lvl1pPr>
          </a:lstStyle>
          <a:p>
            <a:fld id="{00AF0EF8-C71D-4B00-AA93-750DAF52FACC}" type="datetime1">
              <a:rPr lang="pl-PL" smtClean="0"/>
              <a:pPr/>
              <a:t>2021-04-24</a:t>
            </a:fld>
            <a:endParaRPr lang="pl-PL" dirty="0"/>
          </a:p>
        </p:txBody>
      </p:sp>
      <p:sp>
        <p:nvSpPr>
          <p:cNvPr id="4" name="Numer slajdu — symbol zastępczy 3"/>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522413" y="685800"/>
            <a:ext cx="4114800" cy="1925637"/>
          </a:xfrm>
        </p:spPr>
        <p:txBody>
          <a:bodyPr rtlCol="0" anchor="b">
            <a:noAutofit/>
          </a:bodyPr>
          <a:lstStyle>
            <a:lvl1pPr algn="l">
              <a:lnSpc>
                <a:spcPct val="80000"/>
              </a:lnSpc>
              <a:defRPr sz="4000" b="0">
                <a:solidFill>
                  <a:schemeClr val="accent1">
                    <a:lumMod val="50000"/>
                  </a:schemeClr>
                </a:solidFill>
              </a:defRPr>
            </a:lvl1pPr>
          </a:lstStyle>
          <a:p>
            <a:pPr rtl="0"/>
            <a:r>
              <a:rPr lang="pl-PL" noProof="0" smtClean="0"/>
              <a:t>Kliknij, aby edytować styl</a:t>
            </a:r>
            <a:endParaRPr lang="pl-PL" noProof="0" dirty="0"/>
          </a:p>
        </p:txBody>
      </p:sp>
      <p:sp>
        <p:nvSpPr>
          <p:cNvPr id="3" name="Zawartość — symbol zastępczy 2"/>
          <p:cNvSpPr>
            <a:spLocks noGrp="1"/>
          </p:cNvSpPr>
          <p:nvPr>
            <p:ph idx="1"/>
          </p:nvPr>
        </p:nvSpPr>
        <p:spPr>
          <a:xfrm>
            <a:off x="6094414" y="685800"/>
            <a:ext cx="5257799" cy="5486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4" name="Tekst — symbol zastępczy 3"/>
          <p:cNvSpPr>
            <a:spLocks noGrp="1"/>
          </p:cNvSpPr>
          <p:nvPr>
            <p:ph type="body" sz="half" idx="2"/>
          </p:nvPr>
        </p:nvSpPr>
        <p:spPr>
          <a:xfrm>
            <a:off x="1522413" y="2895599"/>
            <a:ext cx="4114800" cy="1752601"/>
          </a:xfrm>
        </p:spPr>
        <p:txBody>
          <a:bodyPr rtlCol="0">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noProof="0" smtClean="0"/>
              <a:t>Kliknij, aby edytować style wzorca tekstu</a:t>
            </a:r>
          </a:p>
        </p:txBody>
      </p:sp>
      <p:sp>
        <p:nvSpPr>
          <p:cNvPr id="6" name="Stopka — symbol zastępczy 5"/>
          <p:cNvSpPr>
            <a:spLocks noGrp="1"/>
          </p:cNvSpPr>
          <p:nvPr>
            <p:ph type="ftr" sz="quarter" idx="11"/>
          </p:nvPr>
        </p:nvSpPr>
        <p:spPr/>
        <p:txBody>
          <a:bodyPr rtlCol="0"/>
          <a:lstStyle/>
          <a:p>
            <a:pPr rtl="0"/>
            <a:r>
              <a:rPr lang="pl-PL" noProof="0" dirty="0" smtClean="0"/>
              <a:t>Dodaj stopkę</a:t>
            </a:r>
            <a:endParaRPr lang="pl-PL" noProof="0" dirty="0"/>
          </a:p>
        </p:txBody>
      </p:sp>
      <p:sp>
        <p:nvSpPr>
          <p:cNvPr id="5" name="Data — symbol zastępczy 4"/>
          <p:cNvSpPr>
            <a:spLocks noGrp="1"/>
          </p:cNvSpPr>
          <p:nvPr>
            <p:ph type="dt" sz="half" idx="10"/>
          </p:nvPr>
        </p:nvSpPr>
        <p:spPr/>
        <p:txBody>
          <a:bodyPr rtlCol="0"/>
          <a:lstStyle>
            <a:lvl1pPr>
              <a:defRPr/>
            </a:lvl1pPr>
          </a:lstStyle>
          <a:p>
            <a:fld id="{10563359-EDAE-4F20-896B-9F6038C68D62}" type="datetime1">
              <a:rPr lang="pl-PL" smtClean="0"/>
              <a:pPr/>
              <a:t>2021-04-24</a:t>
            </a:fld>
            <a:endParaRPr lang="pl-PL" dirty="0"/>
          </a:p>
        </p:txBody>
      </p:sp>
      <p:sp>
        <p:nvSpPr>
          <p:cNvPr id="7" name="Numer slajdu — symbol zastępczy 6"/>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cxnSp>
        <p:nvCxnSpPr>
          <p:cNvPr id="8" name="Łącznik prosty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522413" y="685800"/>
            <a:ext cx="4114800" cy="1925638"/>
          </a:xfrm>
        </p:spPr>
        <p:txBody>
          <a:bodyPr rtlCol="0" anchor="b">
            <a:normAutofit/>
          </a:bodyPr>
          <a:lstStyle>
            <a:lvl1pPr algn="l">
              <a:lnSpc>
                <a:spcPct val="80000"/>
              </a:lnSpc>
              <a:defRPr sz="4000" b="0" i="0" baseline="0">
                <a:solidFill>
                  <a:schemeClr val="accent1">
                    <a:lumMod val="50000"/>
                  </a:schemeClr>
                </a:solidFill>
              </a:defRPr>
            </a:lvl1pPr>
          </a:lstStyle>
          <a:p>
            <a:pPr rtl="0"/>
            <a:r>
              <a:rPr lang="pl-PL" noProof="0" smtClean="0"/>
              <a:t>Kliknij, aby edytować styl</a:t>
            </a:r>
            <a:endParaRPr lang="pl-PL" noProof="0" dirty="0"/>
          </a:p>
        </p:txBody>
      </p:sp>
      <p:sp>
        <p:nvSpPr>
          <p:cNvPr id="3" name="Obraz — symbol zastępczy 2" descr="Pusty symbol zastępczy pozwalający dodać obraz. Kliknij symbol zastępczy i wybierz obraz, który chcesz dodać"/>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l-PL" noProof="0" smtClean="0"/>
              <a:t>Kliknij ikonę, aby dodać obraz</a:t>
            </a:r>
            <a:endParaRPr lang="pl-PL" noProof="0" dirty="0"/>
          </a:p>
        </p:txBody>
      </p:sp>
      <p:sp>
        <p:nvSpPr>
          <p:cNvPr id="4" name="Tekst — symbol zastępczy 3"/>
          <p:cNvSpPr>
            <a:spLocks noGrp="1"/>
          </p:cNvSpPr>
          <p:nvPr>
            <p:ph type="body" sz="half" idx="2"/>
          </p:nvPr>
        </p:nvSpPr>
        <p:spPr>
          <a:xfrm>
            <a:off x="1522413" y="2895599"/>
            <a:ext cx="4114800" cy="1752601"/>
          </a:xfrm>
        </p:spPr>
        <p:txBody>
          <a:bodyPr rtlCol="0">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noProof="0" smtClean="0"/>
              <a:t>Kliknij, aby edytować style wzorca tekstu</a:t>
            </a:r>
          </a:p>
        </p:txBody>
      </p:sp>
      <p:cxnSp>
        <p:nvCxnSpPr>
          <p:cNvPr id="10" name="Łącznik prosty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pPr rtl="0"/>
            <a:r>
              <a:rPr lang="pl-PL" noProof="0" dirty="0" smtClean="0"/>
              <a:t>Kliknij, aby edytować styl wzorca tytułu</a:t>
            </a:r>
            <a:endParaRPr lang="pl-PL" noProof="0" dirty="0"/>
          </a:p>
        </p:txBody>
      </p:sp>
      <p:sp>
        <p:nvSpPr>
          <p:cNvPr id="3" name="Tekst — symbol zastępczy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rtl="0"/>
            <a:r>
              <a:rPr lang="pl-PL" noProof="0" dirty="0" smtClean="0"/>
              <a:t>Edytuj style wzorca tekstu</a:t>
            </a:r>
          </a:p>
          <a:p>
            <a:pPr lvl="1" rtl="0"/>
            <a:r>
              <a:rPr lang="pl-PL" noProof="0" dirty="0" smtClean="0"/>
              <a:t>Drugi poziom</a:t>
            </a:r>
          </a:p>
          <a:p>
            <a:pPr lvl="2" rtl="0"/>
            <a:r>
              <a:rPr lang="pl-PL" noProof="0" dirty="0" smtClean="0"/>
              <a:t>Trzeci poziom</a:t>
            </a:r>
          </a:p>
          <a:p>
            <a:pPr lvl="3" rtl="0"/>
            <a:r>
              <a:rPr lang="pl-PL" noProof="0" dirty="0" smtClean="0"/>
              <a:t>Czwarty poziom</a:t>
            </a:r>
          </a:p>
          <a:p>
            <a:pPr lvl="4" rtl="0"/>
            <a:r>
              <a:rPr lang="pl-PL" noProof="0" dirty="0" smtClean="0"/>
              <a:t>Piąty poziom</a:t>
            </a:r>
            <a:endParaRPr lang="pl-PL" noProof="0" dirty="0"/>
          </a:p>
        </p:txBody>
      </p:sp>
      <p:sp>
        <p:nvSpPr>
          <p:cNvPr id="5" name="Stopka — symbol zastępczy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pPr rtl="0"/>
            <a:r>
              <a:rPr lang="pl-PL" noProof="0" dirty="0" smtClean="0"/>
              <a:t>Dodaj stopkę</a:t>
            </a:r>
            <a:endParaRPr lang="pl-PL" noProof="0" dirty="0"/>
          </a:p>
        </p:txBody>
      </p:sp>
      <p:sp>
        <p:nvSpPr>
          <p:cNvPr id="4" name="Data — symbol zastępczy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88BA2A1F-8E13-4E7D-9306-A547B391D35D}" type="datetime1">
              <a:rPr lang="pl-PL" smtClean="0"/>
              <a:pPr/>
              <a:t>2021-04-24</a:t>
            </a:fld>
            <a:endParaRPr lang="pl-PL" dirty="0"/>
          </a:p>
        </p:txBody>
      </p:sp>
      <p:sp>
        <p:nvSpPr>
          <p:cNvPr id="6" name="Numer slajdu — symbol zastępczy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pPr rtl="0"/>
            <a:fld id="{2A013F82-EE5E-44EE-A61D-E31C6657F26F}" type="slidenum">
              <a:rPr lang="pl-PL" noProof="0" smtClean="0"/>
              <a:pPr/>
              <a:t>‹#›</a:t>
            </a:fld>
            <a:endParaRPr lang="pl-PL" noProof="0" dirty="0"/>
          </a:p>
        </p:txBody>
      </p:sp>
      <p:pic>
        <p:nvPicPr>
          <p:cNvPr id="9" name="Obraz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Prostokąt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dirty="0"/>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520824" y="116632"/>
            <a:ext cx="5945188" cy="2808312"/>
          </a:xfrm>
        </p:spPr>
        <p:txBody>
          <a:bodyPr rtlCol="0">
            <a:normAutofit fontScale="90000"/>
          </a:bodyPr>
          <a:lstStyle/>
          <a:p>
            <a:r>
              <a:rPr lang="pl-PL" dirty="0" smtClean="0"/>
              <a:t/>
            </a:r>
            <a:br>
              <a:rPr lang="pl-PL" dirty="0" smtClean="0"/>
            </a:br>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dirty="0" smtClean="0"/>
              <a:t>Bankowość</a:t>
            </a:r>
            <a:br>
              <a:rPr lang="pl-PL" dirty="0" smtClean="0"/>
            </a:br>
            <a:r>
              <a:rPr lang="pl-PL" dirty="0"/>
              <a:t/>
            </a:r>
            <a:br>
              <a:rPr lang="pl-PL" dirty="0"/>
            </a:br>
            <a:r>
              <a:rPr lang="pl-PL" sz="4900" smtClean="0"/>
              <a:t>Ćwiczenia </a:t>
            </a:r>
            <a:r>
              <a:rPr lang="pl-PL" sz="4900" smtClean="0"/>
              <a:t>2</a:t>
            </a:r>
            <a:r>
              <a:rPr lang="pl-PL" dirty="0" smtClean="0"/>
              <a:t/>
            </a:r>
            <a:br>
              <a:rPr lang="pl-PL" dirty="0" smtClean="0"/>
            </a:br>
            <a:endParaRPr lang="pl-PL" dirty="0"/>
          </a:p>
        </p:txBody>
      </p:sp>
      <p:sp>
        <p:nvSpPr>
          <p:cNvPr id="4" name="Podtytuł 3"/>
          <p:cNvSpPr>
            <a:spLocks noGrp="1"/>
          </p:cNvSpPr>
          <p:nvPr>
            <p:ph type="subTitle" idx="1"/>
          </p:nvPr>
        </p:nvSpPr>
        <p:spPr>
          <a:xfrm>
            <a:off x="1485900" y="2636912"/>
            <a:ext cx="5945187" cy="3502701"/>
          </a:xfrm>
        </p:spPr>
        <p:txBody>
          <a:bodyPr/>
          <a:lstStyle/>
          <a:p>
            <a:r>
              <a:rPr lang="pl-PL" sz="4000" dirty="0" smtClean="0"/>
              <a:t>Operacje bankowe</a:t>
            </a:r>
          </a:p>
          <a:p>
            <a:r>
              <a:rPr lang="pl-PL" sz="4000" dirty="0" smtClean="0"/>
              <a:t>Operacje finansujące działalność banków Operacje rozliczeniowe</a:t>
            </a:r>
            <a:endParaRPr lang="pl-PL" sz="4000" dirty="0"/>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97869" y="44624"/>
            <a:ext cx="10873208" cy="6696744"/>
          </a:xfrm>
        </p:spPr>
        <p:txBody>
          <a:bodyPr>
            <a:normAutofit/>
          </a:bodyPr>
          <a:lstStyle/>
          <a:p>
            <a:pPr>
              <a:buFont typeface="Wingdings" panose="05000000000000000000" pitchFamily="2" charset="2"/>
              <a:buChar char="ü"/>
            </a:pPr>
            <a:r>
              <a:rPr lang="pl-PL" b="1" dirty="0" smtClean="0"/>
              <a:t>Czeki rozrachunkowe</a:t>
            </a:r>
            <a:r>
              <a:rPr lang="pl-PL" dirty="0" smtClean="0"/>
              <a:t>, czek płatniczy ważny 10 dni, czek do rozrachunku, czeki podróżnicze, czeki bankierskie</a:t>
            </a:r>
          </a:p>
          <a:p>
            <a:pPr>
              <a:buFont typeface="Wingdings" panose="05000000000000000000" pitchFamily="2" charset="2"/>
              <a:buChar char="ü"/>
            </a:pPr>
            <a:r>
              <a:rPr lang="pl-PL" b="1" dirty="0" smtClean="0"/>
              <a:t>Inkaso bankowe</a:t>
            </a:r>
            <a:r>
              <a:rPr lang="pl-PL" dirty="0" smtClean="0"/>
              <a:t>, inicjowane jest przez wierzyciela jest odwrotnością akredytywy, inkaso czyste polega na pobraniu w zamian za przekazane bankowi dokumenty finansowe należnej zleceniodawcy kwotę.</a:t>
            </a:r>
          </a:p>
          <a:p>
            <a:pPr>
              <a:buFont typeface="Wingdings" panose="05000000000000000000" pitchFamily="2" charset="2"/>
              <a:buChar char="ü"/>
            </a:pPr>
            <a:r>
              <a:rPr lang="pl-PL" b="1" dirty="0" smtClean="0"/>
              <a:t>Akredytywa dokumentowa </a:t>
            </a:r>
            <a:r>
              <a:rPr lang="pl-PL" dirty="0" smtClean="0"/>
              <a:t>jest to nieodwołalne, pisemne zobowiązanie banku otwierającego akredytywę wystawione na polecenie zleceniodawcy (importera /kupującego) do wypłacenia lub zabezpieczenia zapłaty określonej kwoty na rzecz beneficjenta (eksportera/sprzedającego) pod warunkiem zaprezentowania przez niego w przewidzianym terminie dokumentów zgodnych z warunkami i postanowieniami akredytywy. Dokumentami typowymi w akredytywie są: faktura, specyfikacja do faktury, dokument </a:t>
            </a:r>
            <a:r>
              <a:rPr lang="pl-PL" dirty="0" err="1" smtClean="0"/>
              <a:t>przewozoy</a:t>
            </a:r>
            <a:r>
              <a:rPr lang="pl-PL" dirty="0" smtClean="0"/>
              <a:t>, dokument ubezpieczeniowy, odprawa celna. </a:t>
            </a:r>
          </a:p>
          <a:p>
            <a:endParaRPr lang="pl-PL" dirty="0"/>
          </a:p>
        </p:txBody>
      </p:sp>
    </p:spTree>
    <p:extLst>
      <p:ext uri="{BB962C8B-B14F-4D97-AF65-F5344CB8AC3E}">
        <p14:creationId xmlns:p14="http://schemas.microsoft.com/office/powerpoint/2010/main" val="94222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69877" y="116632"/>
            <a:ext cx="10729192" cy="6624736"/>
          </a:xfrm>
        </p:spPr>
        <p:txBody>
          <a:bodyPr>
            <a:normAutofit fontScale="85000" lnSpcReduction="20000"/>
          </a:bodyPr>
          <a:lstStyle/>
          <a:p>
            <a:pPr marL="0" indent="0">
              <a:buNone/>
            </a:pPr>
            <a:r>
              <a:rPr lang="pl-PL" b="1" dirty="0"/>
              <a:t>Rodzaje akredytyw:</a:t>
            </a:r>
          </a:p>
          <a:p>
            <a:pPr>
              <a:buFontTx/>
              <a:buChar char="-"/>
            </a:pPr>
            <a:r>
              <a:rPr lang="pl-PL" dirty="0"/>
              <a:t>Odwołalna </a:t>
            </a:r>
          </a:p>
          <a:p>
            <a:pPr>
              <a:buFontTx/>
              <a:buChar char="-"/>
            </a:pPr>
            <a:r>
              <a:rPr lang="pl-PL" dirty="0"/>
              <a:t>Nieodwołalna</a:t>
            </a:r>
          </a:p>
          <a:p>
            <a:pPr>
              <a:buFontTx/>
              <a:buChar char="-"/>
            </a:pPr>
            <a:r>
              <a:rPr lang="pl-PL" dirty="0"/>
              <a:t>Przenośna</a:t>
            </a:r>
          </a:p>
          <a:p>
            <a:pPr>
              <a:buFontTx/>
              <a:buChar char="-"/>
            </a:pPr>
            <a:r>
              <a:rPr lang="pl-PL" dirty="0" smtClean="0"/>
              <a:t>Nieprzenośna</a:t>
            </a:r>
            <a:endParaRPr lang="pl-PL" dirty="0"/>
          </a:p>
          <a:p>
            <a:pPr>
              <a:buFontTx/>
              <a:buChar char="-"/>
            </a:pPr>
            <a:r>
              <a:rPr lang="pl-PL" dirty="0"/>
              <a:t>Potwierdzona</a:t>
            </a:r>
          </a:p>
          <a:p>
            <a:pPr>
              <a:buFontTx/>
              <a:buChar char="-"/>
            </a:pPr>
            <a:r>
              <a:rPr lang="pl-PL" dirty="0"/>
              <a:t>Niepotwierdzona</a:t>
            </a:r>
          </a:p>
          <a:p>
            <a:pPr>
              <a:buFontTx/>
              <a:buChar char="-"/>
            </a:pPr>
            <a:r>
              <a:rPr lang="pl-PL" dirty="0"/>
              <a:t>Odnawialna (</a:t>
            </a:r>
            <a:r>
              <a:rPr lang="pl-PL" dirty="0" smtClean="0"/>
              <a:t>rewolwingowa</a:t>
            </a:r>
            <a:r>
              <a:rPr lang="pl-PL" dirty="0"/>
              <a:t>)</a:t>
            </a:r>
          </a:p>
          <a:p>
            <a:pPr>
              <a:buFontTx/>
              <a:buChar char="-"/>
            </a:pPr>
            <a:r>
              <a:rPr lang="pl-PL" dirty="0"/>
              <a:t>Nieodnawialna</a:t>
            </a:r>
          </a:p>
          <a:p>
            <a:pPr>
              <a:buFontTx/>
              <a:buChar char="-"/>
            </a:pPr>
            <a:r>
              <a:rPr lang="pl-PL" dirty="0"/>
              <a:t>Płatna „</a:t>
            </a:r>
            <a:r>
              <a:rPr lang="pl-PL" i="1" dirty="0" err="1"/>
              <a:t>at</a:t>
            </a:r>
            <a:r>
              <a:rPr lang="pl-PL" i="1" dirty="0"/>
              <a:t> </a:t>
            </a:r>
            <a:r>
              <a:rPr lang="pl-PL" i="1" dirty="0" err="1"/>
              <a:t>sight</a:t>
            </a:r>
            <a:r>
              <a:rPr lang="pl-PL" i="1" dirty="0"/>
              <a:t>”</a:t>
            </a:r>
          </a:p>
          <a:p>
            <a:pPr>
              <a:buFontTx/>
              <a:buChar char="-"/>
            </a:pPr>
            <a:r>
              <a:rPr lang="pl-PL" dirty="0" smtClean="0"/>
              <a:t>Płatna </a:t>
            </a:r>
            <a:r>
              <a:rPr lang="pl-PL" dirty="0"/>
              <a:t>w terminie odroczonym</a:t>
            </a:r>
          </a:p>
          <a:p>
            <a:pPr>
              <a:buFontTx/>
              <a:buChar char="-"/>
            </a:pPr>
            <a:r>
              <a:rPr lang="pl-PL" dirty="0"/>
              <a:t>Akceptacyjna</a:t>
            </a:r>
          </a:p>
          <a:p>
            <a:pPr>
              <a:buFontTx/>
              <a:buChar char="-"/>
            </a:pPr>
            <a:r>
              <a:rPr lang="pl-PL" dirty="0"/>
              <a:t>Negocjacyjna</a:t>
            </a:r>
          </a:p>
          <a:p>
            <a:pPr>
              <a:buFontTx/>
              <a:buChar char="-"/>
            </a:pPr>
            <a:r>
              <a:rPr lang="pl-PL" dirty="0"/>
              <a:t>Zaliczkowa</a:t>
            </a:r>
          </a:p>
          <a:p>
            <a:pPr>
              <a:buFontTx/>
              <a:buChar char="-"/>
            </a:pPr>
            <a:r>
              <a:rPr lang="pl-PL" i="1" dirty="0" err="1"/>
              <a:t>Standby</a:t>
            </a:r>
            <a:r>
              <a:rPr lang="pl-PL" dirty="0"/>
              <a:t> (</a:t>
            </a:r>
            <a:r>
              <a:rPr lang="pl-PL" dirty="0" smtClean="0"/>
              <a:t>zabezpieczająca</a:t>
            </a:r>
            <a:r>
              <a:rPr lang="pl-PL" dirty="0"/>
              <a:t>)</a:t>
            </a:r>
          </a:p>
          <a:p>
            <a:endParaRPr lang="pl-PL" dirty="0"/>
          </a:p>
        </p:txBody>
      </p:sp>
    </p:spTree>
    <p:extLst>
      <p:ext uri="{BB962C8B-B14F-4D97-AF65-F5344CB8AC3E}">
        <p14:creationId xmlns:p14="http://schemas.microsoft.com/office/powerpoint/2010/main" val="92581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69877" y="116632"/>
            <a:ext cx="10729192" cy="6552728"/>
          </a:xfrm>
        </p:spPr>
        <p:txBody>
          <a:bodyPr>
            <a:normAutofit lnSpcReduction="10000"/>
          </a:bodyPr>
          <a:lstStyle/>
          <a:p>
            <a:pPr marL="0" indent="0">
              <a:buNone/>
            </a:pPr>
            <a:r>
              <a:rPr lang="pl-PL" b="1" dirty="0" smtClean="0"/>
              <a:t>3. Rozliczenia międzybankowe</a:t>
            </a:r>
          </a:p>
          <a:p>
            <a:pPr marL="0" indent="0" algn="just">
              <a:buNone/>
            </a:pPr>
            <a:r>
              <a:rPr lang="pl-PL" b="1" dirty="0" smtClean="0"/>
              <a:t>SORBNET2 </a:t>
            </a:r>
            <a:r>
              <a:rPr lang="pl-PL" dirty="0" smtClean="0"/>
              <a:t>– system SORBNET2 jest systemem RTGS, zlecenia płatnicze są realizowane na zasadzie rozrachunku brutto , tzn. że zlecenia są przetwarzane pojedynczo (bez wzajemnej kompensacji) oraz zgodnie z zasadą rozrachunku w czasie rzeczywistym – wszystkie zlecenia są przetwarzane na bieżąco w ciągu dnia, a nie  wyznaczonych momentach dnia.</a:t>
            </a:r>
          </a:p>
          <a:p>
            <a:pPr marL="0" indent="0">
              <a:buNone/>
            </a:pPr>
            <a:r>
              <a:rPr lang="pl-PL" b="1" dirty="0" err="1" smtClean="0"/>
              <a:t>Elixir</a:t>
            </a:r>
            <a:r>
              <a:rPr lang="pl-PL" b="1" dirty="0" smtClean="0"/>
              <a:t> – </a:t>
            </a:r>
            <a:r>
              <a:rPr lang="pl-PL" dirty="0" smtClean="0"/>
              <a:t>elektroniczny system rozliczeń międzybankowych służy do rozliczeń w złotych dokonywanych między uczestnikami transakcji (osób indywidualnych, podmiotów gospodarczych i banków). Rozliczenia w systemie sesyjnym do tej pory 3 sesje: poranna</a:t>
            </a:r>
            <a:r>
              <a:rPr lang="pl-PL" dirty="0"/>
              <a:t> </a:t>
            </a:r>
            <a:r>
              <a:rPr lang="pl-PL" dirty="0" smtClean="0"/>
              <a:t>– 9:30, popołudniowa – 13:30, wieczorna – 16:00.</a:t>
            </a:r>
          </a:p>
          <a:p>
            <a:pPr marL="0" indent="0">
              <a:buNone/>
            </a:pPr>
            <a:r>
              <a:rPr lang="pl-PL" b="1" dirty="0" smtClean="0"/>
              <a:t>Express </a:t>
            </a:r>
            <a:r>
              <a:rPr lang="pl-PL" b="1" dirty="0" err="1" smtClean="0"/>
              <a:t>Elixir</a:t>
            </a:r>
            <a:r>
              <a:rPr lang="pl-PL" b="1" dirty="0" smtClean="0"/>
              <a:t> – </a:t>
            </a:r>
            <a:r>
              <a:rPr lang="pl-PL" dirty="0" smtClean="0"/>
              <a:t>system rozliczeń płatności natychmiastowych w Polsce, umożliwia bezpośrednią realizację transakcji w złotych z konta nadawcy w jednym banku na konto odbiorcy w innym banku.</a:t>
            </a:r>
          </a:p>
          <a:p>
            <a:pPr marL="0" indent="0">
              <a:buNone/>
            </a:pPr>
            <a:r>
              <a:rPr lang="pl-PL" dirty="0" smtClean="0"/>
              <a:t>Euro </a:t>
            </a:r>
            <a:r>
              <a:rPr lang="pl-PL" dirty="0" err="1" smtClean="0"/>
              <a:t>Elixir</a:t>
            </a:r>
            <a:r>
              <a:rPr lang="pl-PL" dirty="0" smtClean="0"/>
              <a:t> – międzybankowy system rozliczeń  płatności, zlecenie płatnicze trafia do beneficjenta najpóźniej w następnym dniu roboczym. Aktualnie do systemu należą wiodące banki polskiego systemu płatniczego i wymieniają komunikaty płatnicze ze wszystkim bankami Jednolitego obszaru Płatności w Euro (28 państw) </a:t>
            </a:r>
            <a:endParaRPr lang="pl-PL" dirty="0"/>
          </a:p>
        </p:txBody>
      </p:sp>
    </p:spTree>
    <p:extLst>
      <p:ext uri="{BB962C8B-B14F-4D97-AF65-F5344CB8AC3E}">
        <p14:creationId xmlns:p14="http://schemas.microsoft.com/office/powerpoint/2010/main" val="141089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69877" y="116632"/>
            <a:ext cx="10801200" cy="6552728"/>
          </a:xfrm>
        </p:spPr>
        <p:txBody>
          <a:bodyPr/>
          <a:lstStyle/>
          <a:p>
            <a:pPr marL="0" indent="0">
              <a:buNone/>
            </a:pPr>
            <a:r>
              <a:rPr lang="pl-PL" b="1" dirty="0" smtClean="0"/>
              <a:t>SEPA </a:t>
            </a:r>
            <a:r>
              <a:rPr lang="pl-PL" i="1" dirty="0" smtClean="0"/>
              <a:t>(Single </a:t>
            </a:r>
            <a:r>
              <a:rPr lang="pl-PL" i="1" dirty="0" err="1" smtClean="0"/>
              <a:t>European</a:t>
            </a:r>
            <a:r>
              <a:rPr lang="pl-PL" i="1" dirty="0" smtClean="0"/>
              <a:t> </a:t>
            </a:r>
            <a:r>
              <a:rPr lang="pl-PL" i="1" dirty="0" err="1" smtClean="0"/>
              <a:t>Payment</a:t>
            </a:r>
            <a:r>
              <a:rPr lang="pl-PL" i="1" dirty="0" smtClean="0"/>
              <a:t> </a:t>
            </a:r>
            <a:r>
              <a:rPr lang="pl-PL" i="1" dirty="0" err="1" smtClean="0"/>
              <a:t>Area</a:t>
            </a:r>
            <a:r>
              <a:rPr lang="pl-PL" i="1" dirty="0" smtClean="0"/>
              <a:t>)  - </a:t>
            </a:r>
            <a:r>
              <a:rPr lang="pl-PL" dirty="0" smtClean="0"/>
              <a:t>jest jednolity system płatności międzybankowych, w którym klienci banków mogą na obszarze Europy dokonywać płatności e euro (tylko w EUR), przekazy transgraniczne są szybkie, bezpieczne i tanie (4.99 zł). Rachunki bankowe nadawcy i odbiorcy musza mieć format IBAN (</a:t>
            </a:r>
            <a:r>
              <a:rPr lang="pl-PL" i="1" dirty="0" err="1" smtClean="0"/>
              <a:t>international</a:t>
            </a:r>
            <a:r>
              <a:rPr lang="pl-PL" i="1" dirty="0" smtClean="0"/>
              <a:t> banking </a:t>
            </a:r>
            <a:r>
              <a:rPr lang="pl-PL" i="1" dirty="0" err="1" smtClean="0"/>
              <a:t>account</a:t>
            </a:r>
            <a:r>
              <a:rPr lang="pl-PL" i="1" dirty="0" smtClean="0"/>
              <a:t> numer) </a:t>
            </a:r>
            <a:r>
              <a:rPr lang="pl-PL" dirty="0" smtClean="0"/>
              <a:t>i trzeba podać kod banku BIC (</a:t>
            </a:r>
            <a:r>
              <a:rPr lang="pl-PL" i="1" dirty="0" smtClean="0"/>
              <a:t>bank </a:t>
            </a:r>
            <a:r>
              <a:rPr lang="pl-PL" i="1" dirty="0" err="1" smtClean="0"/>
              <a:t>identification</a:t>
            </a:r>
            <a:r>
              <a:rPr lang="pl-PL" i="1" dirty="0" smtClean="0"/>
              <a:t> </a:t>
            </a:r>
            <a:r>
              <a:rPr lang="pl-PL" i="1" dirty="0" err="1" smtClean="0"/>
              <a:t>code</a:t>
            </a:r>
            <a:r>
              <a:rPr lang="pl-PL" i="1" dirty="0" smtClean="0"/>
              <a:t>).</a:t>
            </a:r>
          </a:p>
          <a:p>
            <a:pPr marL="0" indent="0">
              <a:buNone/>
            </a:pPr>
            <a:r>
              <a:rPr lang="pl-PL" b="1" dirty="0" smtClean="0"/>
              <a:t>TARGET i TARGET2 – </a:t>
            </a:r>
            <a:r>
              <a:rPr lang="pl-PL" dirty="0" smtClean="0"/>
              <a:t>(</a:t>
            </a:r>
            <a:r>
              <a:rPr lang="pl-PL" i="1" dirty="0" smtClean="0"/>
              <a:t>Trans </a:t>
            </a:r>
            <a:r>
              <a:rPr lang="pl-PL" i="1" dirty="0" err="1" smtClean="0"/>
              <a:t>European</a:t>
            </a:r>
            <a:r>
              <a:rPr lang="pl-PL" i="1" dirty="0" smtClean="0"/>
              <a:t> </a:t>
            </a:r>
            <a:r>
              <a:rPr lang="pl-PL" i="1" dirty="0" err="1" smtClean="0"/>
              <a:t>Automated</a:t>
            </a:r>
            <a:r>
              <a:rPr lang="pl-PL" i="1" dirty="0" smtClean="0"/>
              <a:t> Time Gross </a:t>
            </a:r>
            <a:r>
              <a:rPr lang="pl-PL" i="1" dirty="0" err="1" smtClean="0"/>
              <a:t>Settlement</a:t>
            </a:r>
            <a:r>
              <a:rPr lang="pl-PL" i="1" dirty="0" smtClean="0"/>
              <a:t> Express Transfer) </a:t>
            </a:r>
            <a:r>
              <a:rPr lang="pl-PL" dirty="0" smtClean="0"/>
              <a:t>uruchomiony od stycznia 1999 r.  Transeuropejski zautomatyzowany </a:t>
            </a:r>
            <a:r>
              <a:rPr lang="pl-PL" dirty="0" err="1" smtClean="0"/>
              <a:t>błyskaiwczny</a:t>
            </a:r>
            <a:r>
              <a:rPr lang="pl-PL" dirty="0" smtClean="0"/>
              <a:t> system rozrachunku brutto w czasie rzeczywistym. TARGET2 uruchomiony od listopada 2007 r. Zlecenia płatnicze „zwykłe”, „pilne” i „bardzo pilne”. TARGET2 należy do największych systemów płatniczych w świecie.</a:t>
            </a:r>
          </a:p>
          <a:p>
            <a:pPr marL="0" indent="0">
              <a:buNone/>
            </a:pPr>
            <a:r>
              <a:rPr lang="pl-PL" b="1" dirty="0" smtClean="0"/>
              <a:t>SWIFT (</a:t>
            </a:r>
            <a:r>
              <a:rPr lang="pl-PL" i="1" dirty="0" err="1" smtClean="0"/>
              <a:t>Society</a:t>
            </a:r>
            <a:r>
              <a:rPr lang="pl-PL" i="1" dirty="0" smtClean="0"/>
              <a:t> for </a:t>
            </a:r>
            <a:r>
              <a:rPr lang="pl-PL" i="1" dirty="0" err="1" smtClean="0"/>
              <a:t>Worldwide</a:t>
            </a:r>
            <a:r>
              <a:rPr lang="pl-PL" i="1" dirty="0" smtClean="0"/>
              <a:t> Interbank Financial </a:t>
            </a:r>
            <a:r>
              <a:rPr lang="pl-PL" i="1" dirty="0" err="1" smtClean="0"/>
              <a:t>Telecommunication</a:t>
            </a:r>
            <a:r>
              <a:rPr lang="pl-PL" i="1" dirty="0" smtClean="0"/>
              <a:t>) – </a:t>
            </a:r>
            <a:r>
              <a:rPr lang="pl-PL" dirty="0" smtClean="0"/>
              <a:t>pośredniczy w transakcjach pomi</a:t>
            </a:r>
            <a:r>
              <a:rPr lang="pl-PL" dirty="0"/>
              <a:t>ę</a:t>
            </a:r>
            <a:r>
              <a:rPr lang="pl-PL" dirty="0" smtClean="0"/>
              <a:t>dzy bankami, domami maklerskimi, giełdami i innymi instytucjami a także w przekazach klientów indywidualnych. Zrzesza 212 krajów przesyłając dziennie 25 mln informacji.</a:t>
            </a:r>
            <a:endParaRPr lang="pl-PL" b="1" dirty="0"/>
          </a:p>
        </p:txBody>
      </p:sp>
    </p:spTree>
    <p:extLst>
      <p:ext uri="{BB962C8B-B14F-4D97-AF65-F5344CB8AC3E}">
        <p14:creationId xmlns:p14="http://schemas.microsoft.com/office/powerpoint/2010/main" val="169296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2413" y="381000"/>
            <a:ext cx="9829799" cy="3048000"/>
          </a:xfrm>
        </p:spPr>
        <p:txBody>
          <a:bodyPr/>
          <a:lstStyle/>
          <a:p>
            <a:pPr algn="ctr"/>
            <a:r>
              <a:rPr lang="pl-PL" smtClean="0"/>
              <a:t>Dziękuję </a:t>
            </a:r>
            <a:r>
              <a:rPr lang="pl-PL" dirty="0" smtClean="0"/>
              <a:t>za uwagę</a:t>
            </a:r>
            <a:endParaRPr lang="pl-PL" dirty="0"/>
          </a:p>
        </p:txBody>
      </p:sp>
    </p:spTree>
    <p:extLst>
      <p:ext uri="{BB962C8B-B14F-4D97-AF65-F5344CB8AC3E}">
        <p14:creationId xmlns:p14="http://schemas.microsoft.com/office/powerpoint/2010/main" val="145797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341884" y="116632"/>
            <a:ext cx="10585175" cy="6552728"/>
          </a:xfrm>
        </p:spPr>
        <p:txBody>
          <a:bodyPr>
            <a:normAutofit fontScale="77500" lnSpcReduction="20000"/>
          </a:bodyPr>
          <a:lstStyle/>
          <a:p>
            <a:pPr marL="457200" indent="-457200">
              <a:buAutoNum type="arabicPeriod"/>
            </a:pPr>
            <a:r>
              <a:rPr lang="pl-PL" b="1" dirty="0" smtClean="0"/>
              <a:t>Istota i rodzaje operacji bankowych</a:t>
            </a:r>
          </a:p>
          <a:p>
            <a:pPr marL="0" indent="0">
              <a:buNone/>
            </a:pPr>
            <a:r>
              <a:rPr lang="pl-PL" b="1" dirty="0" smtClean="0"/>
              <a:t>Operacje bankowe </a:t>
            </a:r>
            <a:r>
              <a:rPr lang="pl-PL" dirty="0" smtClean="0"/>
              <a:t>– ogół czynności wykonywanych przez banki, są to faktyczne i prawne czynności, przewidziane wyłącznie dla banków, które wiążą się z zawieraniem i wykonywaniem umów przez banki lub przez inne podmioty na podstawie przewidzianego prawem zlecenia banku.</a:t>
            </a:r>
          </a:p>
          <a:p>
            <a:pPr marL="0" indent="0">
              <a:buNone/>
            </a:pPr>
            <a:r>
              <a:rPr lang="pl-PL" dirty="0" smtClean="0"/>
              <a:t>Operacje bankowe utożsamiane są często z czynnościami bankowymi. Art. 5 Prawa bankowego wymienia 2 grupy: </a:t>
            </a:r>
          </a:p>
          <a:p>
            <a:pPr marL="457200" indent="-457200">
              <a:buAutoNum type="arabicParenR"/>
            </a:pPr>
            <a:r>
              <a:rPr lang="pl-PL" dirty="0" smtClean="0"/>
              <a:t>czynności zastrzeżone wyłącznie dla banków;</a:t>
            </a:r>
          </a:p>
          <a:p>
            <a:pPr marL="457200" indent="-457200">
              <a:buAutoNum type="arabicParenR"/>
            </a:pPr>
            <a:r>
              <a:rPr lang="pl-PL" dirty="0" smtClean="0"/>
              <a:t>Pozostałe czynności</a:t>
            </a:r>
          </a:p>
          <a:p>
            <a:pPr marL="0" indent="0">
              <a:buNone/>
            </a:pPr>
            <a:r>
              <a:rPr lang="pl-PL" b="1" dirty="0" smtClean="0"/>
              <a:t>Ad 1) Pierwsza grupa – naturalne czynności bankowe</a:t>
            </a:r>
          </a:p>
          <a:p>
            <a:pPr>
              <a:buFont typeface="Wingdings" panose="05000000000000000000" pitchFamily="2" charset="2"/>
              <a:buChar char="Ø"/>
            </a:pPr>
            <a:r>
              <a:rPr lang="pl-PL" dirty="0"/>
              <a:t> </a:t>
            </a:r>
            <a:r>
              <a:rPr lang="pl-PL" dirty="0" smtClean="0"/>
              <a:t>przyjmowanie wkładów pieniężnych płatnych na żądanie lub z nadejściem oznaczonego terminu oraz prowadzenie rachunku tych wkładów;</a:t>
            </a:r>
          </a:p>
          <a:p>
            <a:pPr>
              <a:buFont typeface="Wingdings" panose="05000000000000000000" pitchFamily="2" charset="2"/>
              <a:buChar char="Ø"/>
            </a:pPr>
            <a:r>
              <a:rPr lang="pl-PL" dirty="0"/>
              <a:t> </a:t>
            </a:r>
            <a:r>
              <a:rPr lang="pl-PL" dirty="0" smtClean="0"/>
              <a:t>prowadzenie innych rachunków bankowych;</a:t>
            </a:r>
          </a:p>
          <a:p>
            <a:pPr>
              <a:buFont typeface="Wingdings" panose="05000000000000000000" pitchFamily="2" charset="2"/>
              <a:buChar char="Ø"/>
            </a:pPr>
            <a:r>
              <a:rPr lang="pl-PL" dirty="0"/>
              <a:t> </a:t>
            </a:r>
            <a:r>
              <a:rPr lang="pl-PL" dirty="0" smtClean="0"/>
              <a:t>udzielanie kredytów;</a:t>
            </a:r>
          </a:p>
          <a:p>
            <a:pPr>
              <a:buFont typeface="Wingdings" panose="05000000000000000000" pitchFamily="2" charset="2"/>
              <a:buChar char="Ø"/>
            </a:pPr>
            <a:r>
              <a:rPr lang="pl-PL" dirty="0"/>
              <a:t>u</a:t>
            </a:r>
            <a:r>
              <a:rPr lang="pl-PL" dirty="0" smtClean="0"/>
              <a:t>dzielanie i potwierdzanie gwarancji bankowych oraz otwieranie i potwierdzanie akredytyw;</a:t>
            </a:r>
          </a:p>
          <a:p>
            <a:pPr>
              <a:buFont typeface="Wingdings" panose="05000000000000000000" pitchFamily="2" charset="2"/>
              <a:buChar char="Ø"/>
            </a:pPr>
            <a:r>
              <a:rPr lang="pl-PL" dirty="0"/>
              <a:t>e</a:t>
            </a:r>
            <a:r>
              <a:rPr lang="pl-PL" dirty="0" smtClean="0"/>
              <a:t>mitowanie bankowych papierów wartościowych;</a:t>
            </a:r>
          </a:p>
          <a:p>
            <a:pPr>
              <a:buFont typeface="Wingdings" panose="05000000000000000000" pitchFamily="2" charset="2"/>
              <a:buChar char="Ø"/>
            </a:pPr>
            <a:r>
              <a:rPr lang="pl-PL" dirty="0" smtClean="0"/>
              <a:t>Przeprowadzanie bankowych rozliczeń pieniężnych;</a:t>
            </a:r>
          </a:p>
          <a:p>
            <a:pPr>
              <a:buFont typeface="Wingdings" panose="05000000000000000000" pitchFamily="2" charset="2"/>
              <a:buChar char="Ø"/>
            </a:pPr>
            <a:r>
              <a:rPr lang="pl-PL" dirty="0" smtClean="0"/>
              <a:t>Wykonywanie innych czynności przewidzianych wyłącznie dla banku w odrębnych ustawach</a:t>
            </a:r>
          </a:p>
          <a:p>
            <a:pPr>
              <a:buFont typeface="Wingdings" panose="05000000000000000000" pitchFamily="2" charset="2"/>
              <a:buChar char="Ø"/>
            </a:pPr>
            <a:endParaRPr lang="pl-PL" dirty="0" smtClean="0"/>
          </a:p>
          <a:p>
            <a:pPr>
              <a:buFont typeface="Wingdings" panose="05000000000000000000" pitchFamily="2" charset="2"/>
              <a:buChar char="Ø"/>
            </a:pPr>
            <a:endParaRPr lang="pl-PL" dirty="0"/>
          </a:p>
        </p:txBody>
      </p:sp>
    </p:spTree>
    <p:extLst>
      <p:ext uri="{BB962C8B-B14F-4D97-AF65-F5344CB8AC3E}">
        <p14:creationId xmlns:p14="http://schemas.microsoft.com/office/powerpoint/2010/main" val="161760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69876" y="116632"/>
            <a:ext cx="10657183" cy="6552728"/>
          </a:xfrm>
        </p:spPr>
        <p:txBody>
          <a:bodyPr>
            <a:normAutofit fontScale="85000" lnSpcReduction="20000"/>
          </a:bodyPr>
          <a:lstStyle/>
          <a:p>
            <a:pPr marL="0" indent="0">
              <a:buNone/>
            </a:pPr>
            <a:r>
              <a:rPr lang="pl-PL" b="1" dirty="0" smtClean="0"/>
              <a:t>Ad.2) Druga grupa czynności bankowych obejmuje</a:t>
            </a:r>
          </a:p>
          <a:p>
            <a:pPr>
              <a:buFont typeface="Wingdings" panose="05000000000000000000" pitchFamily="2" charset="2"/>
              <a:buChar char="Ø"/>
            </a:pPr>
            <a:r>
              <a:rPr lang="pl-PL" dirty="0" smtClean="0"/>
              <a:t>Udzielanie pożyczek pieniężnych</a:t>
            </a:r>
          </a:p>
          <a:p>
            <a:pPr>
              <a:buFont typeface="Wingdings" panose="05000000000000000000" pitchFamily="2" charset="2"/>
              <a:buChar char="Ø"/>
            </a:pPr>
            <a:r>
              <a:rPr lang="pl-PL" dirty="0" smtClean="0"/>
              <a:t>Operacje czekowe i wekslowe;</a:t>
            </a:r>
          </a:p>
          <a:p>
            <a:pPr>
              <a:buFont typeface="Wingdings" panose="05000000000000000000" pitchFamily="2" charset="2"/>
              <a:buChar char="Ø"/>
            </a:pPr>
            <a:r>
              <a:rPr lang="pl-PL" dirty="0" smtClean="0"/>
              <a:t>Świadczenie usług płatniczych oraz wydawanie pieniądza elektronicznego;</a:t>
            </a:r>
          </a:p>
          <a:p>
            <a:pPr>
              <a:buFont typeface="Wingdings" panose="05000000000000000000" pitchFamily="2" charset="2"/>
              <a:buChar char="Ø"/>
            </a:pPr>
            <a:r>
              <a:rPr lang="pl-PL" dirty="0" smtClean="0"/>
              <a:t>Terminowe operacje finansowe; także instytucje płatnicze, ich oddziały unijne, je</a:t>
            </a:r>
          </a:p>
          <a:p>
            <a:pPr>
              <a:buFont typeface="Wingdings" panose="05000000000000000000" pitchFamily="2" charset="2"/>
              <a:buChar char="Ø"/>
            </a:pPr>
            <a:r>
              <a:rPr lang="pl-PL" dirty="0" smtClean="0"/>
              <a:t>Nabywanie i zbywanie wierzytelności pieniężnych;</a:t>
            </a:r>
          </a:p>
          <a:p>
            <a:pPr>
              <a:buFont typeface="Wingdings" panose="05000000000000000000" pitchFamily="2" charset="2"/>
              <a:buChar char="Ø"/>
            </a:pPr>
            <a:r>
              <a:rPr lang="pl-PL" dirty="0" smtClean="0"/>
              <a:t>Przechowywanie przedmiotów i papierów wartościowych oraz udostępnienie skrytek sejfowych;</a:t>
            </a:r>
          </a:p>
          <a:p>
            <a:pPr>
              <a:buFont typeface="Wingdings" panose="05000000000000000000" pitchFamily="2" charset="2"/>
              <a:buChar char="Ø"/>
            </a:pPr>
            <a:r>
              <a:rPr lang="pl-PL" dirty="0" smtClean="0"/>
              <a:t>Prowadzenie skupu i sprzedaży wartości dewizowych;</a:t>
            </a:r>
          </a:p>
          <a:p>
            <a:pPr>
              <a:buFont typeface="Wingdings" panose="05000000000000000000" pitchFamily="2" charset="2"/>
              <a:buChar char="Ø"/>
            </a:pPr>
            <a:r>
              <a:rPr lang="pl-PL" dirty="0" smtClean="0"/>
              <a:t>Udzielanie i potwierdzanie poręczeń;</a:t>
            </a:r>
          </a:p>
          <a:p>
            <a:pPr>
              <a:buFont typeface="Wingdings" panose="05000000000000000000" pitchFamily="2" charset="2"/>
              <a:buChar char="Ø"/>
            </a:pPr>
            <a:r>
              <a:rPr lang="pl-PL" dirty="0" smtClean="0"/>
              <a:t>Wykonywanie czynności zleconych, z wiązanych z emisją papierów wartościowych;</a:t>
            </a:r>
          </a:p>
          <a:p>
            <a:pPr>
              <a:buFont typeface="Wingdings" panose="05000000000000000000" pitchFamily="2" charset="2"/>
              <a:buChar char="Ø"/>
            </a:pPr>
            <a:r>
              <a:rPr lang="pl-PL" dirty="0" smtClean="0"/>
              <a:t>Pośrednictwo w dokonywaniu przekazów pieniężnych oraz rozliczeń w obrocie dewizowym; poza bankami czynności te mogą wykonywać także instytucje płatnicze ich oddziały unijne, jeśli kwota przekazu lub rozliczenia przekracza równowartość 15 000 euro; dokonywanie przekazów pieniężnych za granicę  oraz rozliczeń w kraju związanych z obrotem dewizowym może być realizowane za pośrednictwem uprawnionych banków, instytucji płatniczych , instytucji pieniądza elektronicznego uprawnionych do świadczenia usług płatniczych, a w przypadku dokonywania rozliczeń w kraju również biur usług płatniczych.</a:t>
            </a:r>
          </a:p>
          <a:p>
            <a:pPr>
              <a:buFont typeface="Wingdings" panose="05000000000000000000" pitchFamily="2" charset="2"/>
              <a:buChar char="Ø"/>
            </a:pPr>
            <a:endParaRPr lang="pl-PL" dirty="0" smtClean="0"/>
          </a:p>
        </p:txBody>
      </p:sp>
    </p:spTree>
    <p:extLst>
      <p:ext uri="{BB962C8B-B14F-4D97-AF65-F5344CB8AC3E}">
        <p14:creationId xmlns:p14="http://schemas.microsoft.com/office/powerpoint/2010/main" val="245519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69876" y="116632"/>
            <a:ext cx="10657183" cy="6552728"/>
          </a:xfrm>
        </p:spPr>
        <p:txBody>
          <a:bodyPr>
            <a:normAutofit fontScale="55000" lnSpcReduction="20000"/>
          </a:bodyPr>
          <a:lstStyle/>
          <a:p>
            <a:r>
              <a:rPr lang="pl-PL" b="1" dirty="0" smtClean="0"/>
              <a:t>Operacje bankowe charakteryzują się:</a:t>
            </a:r>
          </a:p>
          <a:p>
            <a:pPr marL="457200" indent="-457200">
              <a:buAutoNum type="arabicPeriod"/>
            </a:pPr>
            <a:r>
              <a:rPr lang="pl-PL" dirty="0" smtClean="0"/>
              <a:t>Niematerialnością</a:t>
            </a:r>
          </a:p>
          <a:p>
            <a:pPr marL="457200" indent="-457200">
              <a:buAutoNum type="arabicPeriod"/>
            </a:pPr>
            <a:r>
              <a:rPr lang="pl-PL" dirty="0" smtClean="0"/>
              <a:t>Niejednorodnością </a:t>
            </a:r>
          </a:p>
          <a:p>
            <a:pPr marL="457200" indent="-457200">
              <a:buAutoNum type="arabicPeriod"/>
            </a:pPr>
            <a:r>
              <a:rPr lang="pl-PL" dirty="0" smtClean="0"/>
              <a:t>Abstrakcyjnością</a:t>
            </a:r>
          </a:p>
          <a:p>
            <a:pPr marL="457200" indent="-457200">
              <a:buAutoNum type="arabicPeriod"/>
            </a:pPr>
            <a:r>
              <a:rPr lang="pl-PL" dirty="0" smtClean="0"/>
              <a:t>Rozłożeniem konsumpcji w czasie</a:t>
            </a:r>
          </a:p>
          <a:p>
            <a:pPr marL="457200" indent="-457200">
              <a:buAutoNum type="arabicPeriod"/>
            </a:pPr>
            <a:r>
              <a:rPr lang="pl-PL" dirty="0" smtClean="0"/>
              <a:t>Dużym ryzykiem</a:t>
            </a:r>
          </a:p>
          <a:p>
            <a:pPr marL="0" indent="0">
              <a:buNone/>
            </a:pPr>
            <a:r>
              <a:rPr lang="pl-PL" b="1" dirty="0" smtClean="0"/>
              <a:t>Klasyfikacje operacji bankowych</a:t>
            </a:r>
          </a:p>
          <a:p>
            <a:pPr marL="0" indent="0">
              <a:buNone/>
            </a:pPr>
            <a:r>
              <a:rPr lang="pl-PL" dirty="0" smtClean="0"/>
              <a:t>Wg kryterium roli w działalności banków</a:t>
            </a:r>
          </a:p>
          <a:p>
            <a:pPr>
              <a:buFontTx/>
              <a:buChar char="-"/>
            </a:pPr>
            <a:r>
              <a:rPr lang="pl-PL" dirty="0" err="1" smtClean="0"/>
              <a:t>fianasujące</a:t>
            </a:r>
            <a:r>
              <a:rPr lang="pl-PL" dirty="0" smtClean="0"/>
              <a:t>,</a:t>
            </a:r>
          </a:p>
          <a:p>
            <a:pPr>
              <a:buFontTx/>
              <a:buChar char="-"/>
            </a:pPr>
            <a:r>
              <a:rPr lang="pl-PL" dirty="0" smtClean="0"/>
              <a:t>Depozytowe,</a:t>
            </a:r>
          </a:p>
          <a:p>
            <a:pPr>
              <a:buFontTx/>
              <a:buChar char="-"/>
            </a:pPr>
            <a:r>
              <a:rPr lang="pl-PL" dirty="0" smtClean="0"/>
              <a:t>Rozliczeniowe,</a:t>
            </a:r>
          </a:p>
          <a:p>
            <a:pPr>
              <a:buFontTx/>
              <a:buChar char="-"/>
            </a:pPr>
            <a:r>
              <a:rPr lang="pl-PL" dirty="0" smtClean="0"/>
              <a:t>Pozostałe.</a:t>
            </a:r>
          </a:p>
          <a:p>
            <a:pPr marL="0" indent="0">
              <a:buNone/>
            </a:pPr>
            <a:r>
              <a:rPr lang="pl-PL" dirty="0" smtClean="0"/>
              <a:t>Wg kryterium przedmiotu operacji bankowych:</a:t>
            </a:r>
          </a:p>
          <a:p>
            <a:pPr>
              <a:buFontTx/>
              <a:buChar char="-"/>
            </a:pPr>
            <a:r>
              <a:rPr lang="pl-PL" dirty="0" smtClean="0"/>
              <a:t>Operacje o charakterze pieniężnym,</a:t>
            </a:r>
          </a:p>
          <a:p>
            <a:pPr>
              <a:buFontTx/>
              <a:buChar char="-"/>
            </a:pPr>
            <a:r>
              <a:rPr lang="pl-PL" dirty="0" smtClean="0"/>
              <a:t>Operacje o charakterze niepieniężnym.</a:t>
            </a:r>
          </a:p>
          <a:p>
            <a:pPr marL="0" indent="0">
              <a:buNone/>
            </a:pPr>
            <a:r>
              <a:rPr lang="pl-PL" dirty="0" smtClean="0"/>
              <a:t>Wg kryterium waluty:</a:t>
            </a:r>
          </a:p>
          <a:p>
            <a:pPr>
              <a:buFontTx/>
              <a:buChar char="-"/>
            </a:pPr>
            <a:r>
              <a:rPr lang="pl-PL" dirty="0" smtClean="0"/>
              <a:t>Operacje w walucie krajowej ,</a:t>
            </a:r>
          </a:p>
          <a:p>
            <a:pPr>
              <a:buFontTx/>
              <a:buChar char="-"/>
            </a:pPr>
            <a:r>
              <a:rPr lang="pl-PL" dirty="0" smtClean="0"/>
              <a:t>Operacje  w walutach obcych.</a:t>
            </a:r>
          </a:p>
        </p:txBody>
      </p:sp>
    </p:spTree>
    <p:extLst>
      <p:ext uri="{BB962C8B-B14F-4D97-AF65-F5344CB8AC3E}">
        <p14:creationId xmlns:p14="http://schemas.microsoft.com/office/powerpoint/2010/main" val="139263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25860" y="116632"/>
            <a:ext cx="10945216" cy="6552728"/>
          </a:xfrm>
        </p:spPr>
        <p:txBody>
          <a:bodyPr>
            <a:normAutofit fontScale="70000" lnSpcReduction="20000"/>
          </a:bodyPr>
          <a:lstStyle/>
          <a:p>
            <a:pPr marL="0" indent="0">
              <a:buNone/>
            </a:pPr>
            <a:r>
              <a:rPr lang="pl-PL" dirty="0" smtClean="0"/>
              <a:t>Wg kryterium zasięgu:</a:t>
            </a:r>
          </a:p>
          <a:p>
            <a:pPr>
              <a:buFontTx/>
              <a:buChar char="-"/>
            </a:pPr>
            <a:r>
              <a:rPr lang="pl-PL" dirty="0" smtClean="0"/>
              <a:t>Operacje krajowe,</a:t>
            </a:r>
          </a:p>
          <a:p>
            <a:pPr>
              <a:buFontTx/>
              <a:buChar char="-"/>
            </a:pPr>
            <a:r>
              <a:rPr lang="pl-PL" dirty="0" smtClean="0"/>
              <a:t>Operacje zagraniczne.</a:t>
            </a:r>
          </a:p>
          <a:p>
            <a:pPr marL="0" indent="0">
              <a:buNone/>
            </a:pPr>
            <a:r>
              <a:rPr lang="pl-PL" b="1" dirty="0" smtClean="0"/>
              <a:t>Ubankowienie gospodarstw domowych i społeczeństwa</a:t>
            </a:r>
          </a:p>
          <a:p>
            <a:pPr marL="0" indent="0">
              <a:buNone/>
            </a:pPr>
            <a:r>
              <a:rPr lang="pl-PL" dirty="0" smtClean="0"/>
              <a:t>W Polsce ok. 80% społeczeństwa posiada konto osobiste ROR.</a:t>
            </a:r>
          </a:p>
          <a:p>
            <a:pPr marL="0" indent="0">
              <a:buNone/>
            </a:pPr>
            <a:r>
              <a:rPr lang="pl-PL" b="1" dirty="0" smtClean="0"/>
              <a:t>OPERACJE FIANSUJĄCE DZIAŁALNOŚĆ BANKÓW</a:t>
            </a:r>
          </a:p>
          <a:p>
            <a:pPr marL="457200" indent="-457200">
              <a:buAutoNum type="arabicPeriod"/>
            </a:pPr>
            <a:r>
              <a:rPr lang="pl-PL" b="1" dirty="0" smtClean="0"/>
              <a:t>Operacje depozytowe</a:t>
            </a:r>
          </a:p>
          <a:p>
            <a:pPr>
              <a:buFontTx/>
              <a:buChar char="-"/>
            </a:pPr>
            <a:r>
              <a:rPr lang="pl-PL" dirty="0" smtClean="0"/>
              <a:t>wkłady </a:t>
            </a:r>
            <a:r>
              <a:rPr lang="pl-PL" dirty="0" err="1" smtClean="0"/>
              <a:t>a’vista</a:t>
            </a:r>
            <a:endParaRPr lang="pl-PL" dirty="0" smtClean="0"/>
          </a:p>
          <a:p>
            <a:pPr>
              <a:buFontTx/>
              <a:buChar char="-"/>
            </a:pPr>
            <a:r>
              <a:rPr lang="pl-PL" dirty="0"/>
              <a:t>w</a:t>
            </a:r>
            <a:r>
              <a:rPr lang="pl-PL" dirty="0" smtClean="0"/>
              <a:t>kłady terminowe</a:t>
            </a:r>
          </a:p>
          <a:p>
            <a:pPr>
              <a:buFontTx/>
              <a:buChar char="-"/>
            </a:pPr>
            <a:r>
              <a:rPr lang="pl-PL" dirty="0"/>
              <a:t>r</a:t>
            </a:r>
            <a:r>
              <a:rPr lang="pl-PL" dirty="0" smtClean="0"/>
              <a:t>achunki bankowe:</a:t>
            </a:r>
          </a:p>
          <a:p>
            <a:pPr>
              <a:buFont typeface="Wingdings" panose="05000000000000000000" pitchFamily="2" charset="2"/>
              <a:buChar char="ü"/>
            </a:pPr>
            <a:r>
              <a:rPr lang="pl-PL" dirty="0" smtClean="0"/>
              <a:t>Rachunki rozliczeniowe: bieżące i pomocnicze;</a:t>
            </a:r>
          </a:p>
          <a:p>
            <a:pPr>
              <a:buFont typeface="Wingdings" panose="05000000000000000000" pitchFamily="2" charset="2"/>
              <a:buChar char="ü"/>
            </a:pPr>
            <a:r>
              <a:rPr lang="pl-PL" dirty="0" smtClean="0"/>
              <a:t>Rachunki lokat terminowych,</a:t>
            </a:r>
          </a:p>
          <a:p>
            <a:pPr>
              <a:buFont typeface="Wingdings" panose="05000000000000000000" pitchFamily="2" charset="2"/>
              <a:buChar char="ü"/>
            </a:pPr>
            <a:r>
              <a:rPr lang="pl-PL" dirty="0" smtClean="0"/>
              <a:t>Rachunki oszczędnościowe,</a:t>
            </a:r>
          </a:p>
          <a:p>
            <a:pPr>
              <a:buFont typeface="Wingdings" panose="05000000000000000000" pitchFamily="2" charset="2"/>
              <a:buChar char="ü"/>
            </a:pPr>
            <a:r>
              <a:rPr lang="pl-PL" dirty="0" smtClean="0"/>
              <a:t>Rachunki oszczędnościowo-rozliczeniowe, także rodzinne,</a:t>
            </a:r>
          </a:p>
          <a:p>
            <a:pPr>
              <a:buFont typeface="Wingdings" panose="05000000000000000000" pitchFamily="2" charset="2"/>
              <a:buChar char="ü"/>
            </a:pPr>
            <a:r>
              <a:rPr lang="pl-PL" dirty="0" smtClean="0"/>
              <a:t>Rachunki terminowych lokat oszczędnościowych,</a:t>
            </a:r>
          </a:p>
          <a:p>
            <a:pPr>
              <a:buFont typeface="Wingdings" panose="05000000000000000000" pitchFamily="2" charset="2"/>
              <a:buChar char="ü"/>
            </a:pPr>
            <a:r>
              <a:rPr lang="pl-PL" dirty="0" smtClean="0"/>
              <a:t>Rachunki powiernicze (powiernik i powierzający).</a:t>
            </a:r>
            <a:endParaRPr lang="pl-PL" dirty="0"/>
          </a:p>
        </p:txBody>
      </p:sp>
    </p:spTree>
    <p:extLst>
      <p:ext uri="{BB962C8B-B14F-4D97-AF65-F5344CB8AC3E}">
        <p14:creationId xmlns:p14="http://schemas.microsoft.com/office/powerpoint/2010/main" val="2906180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97868" y="116632"/>
            <a:ext cx="10801199" cy="6552728"/>
          </a:xfrm>
        </p:spPr>
        <p:txBody>
          <a:bodyPr>
            <a:normAutofit/>
          </a:bodyPr>
          <a:lstStyle/>
          <a:p>
            <a:pPr marL="0" indent="0">
              <a:buNone/>
            </a:pPr>
            <a:r>
              <a:rPr lang="pl-PL" b="1" dirty="0" smtClean="0"/>
              <a:t>2. Lokaty międzybankowe</a:t>
            </a:r>
          </a:p>
          <a:p>
            <a:pPr>
              <a:buFont typeface="Wingdings" panose="05000000000000000000" pitchFamily="2" charset="2"/>
              <a:buChar char="§"/>
            </a:pPr>
            <a:r>
              <a:rPr lang="pl-PL" dirty="0" err="1" smtClean="0"/>
              <a:t>Overnight</a:t>
            </a:r>
            <a:r>
              <a:rPr lang="pl-PL" dirty="0" smtClean="0"/>
              <a:t> (O/N) - rozpoczynają się w dniu zawarcia transakcji zapadają w następnym dniu roboczym;</a:t>
            </a:r>
          </a:p>
          <a:p>
            <a:pPr>
              <a:buFont typeface="Wingdings" panose="05000000000000000000" pitchFamily="2" charset="2"/>
              <a:buChar char="§"/>
            </a:pPr>
            <a:r>
              <a:rPr lang="pl-PL" dirty="0" err="1" smtClean="0"/>
              <a:t>Tomnext</a:t>
            </a:r>
            <a:r>
              <a:rPr lang="pl-PL" dirty="0" smtClean="0"/>
              <a:t> (T/N) - rozpoczynają się w </a:t>
            </a:r>
            <a:r>
              <a:rPr lang="pl-PL" dirty="0"/>
              <a:t>p</a:t>
            </a:r>
            <a:r>
              <a:rPr lang="pl-PL" dirty="0" smtClean="0"/>
              <a:t>ierwszym dniu roboczym po dniu zawarcia transakcji i zapadają następnego dnia roboczego;</a:t>
            </a:r>
          </a:p>
          <a:p>
            <a:pPr>
              <a:buFont typeface="Wingdings" panose="05000000000000000000" pitchFamily="2" charset="2"/>
              <a:buChar char="§"/>
            </a:pPr>
            <a:r>
              <a:rPr lang="pl-PL" dirty="0" smtClean="0"/>
              <a:t>Spot/</a:t>
            </a:r>
            <a:r>
              <a:rPr lang="pl-PL" dirty="0" err="1" smtClean="0"/>
              <a:t>next</a:t>
            </a:r>
            <a:r>
              <a:rPr lang="pl-PL" dirty="0" smtClean="0"/>
              <a:t> – rozpoczynają się w drugim dniu roboczym po dniu zawarcia transakcji (data waluty spot) i zapadają następnego dnia roboczego.</a:t>
            </a:r>
          </a:p>
          <a:p>
            <a:pPr marL="0" indent="0">
              <a:buNone/>
            </a:pPr>
            <a:r>
              <a:rPr lang="pl-PL" dirty="0" smtClean="0"/>
              <a:t>Rynek między bankowy jest rynkiem OTC </a:t>
            </a:r>
            <a:r>
              <a:rPr lang="pl-PL" i="1" dirty="0" smtClean="0"/>
              <a:t>(</a:t>
            </a:r>
            <a:r>
              <a:rPr lang="pl-PL" i="1" dirty="0" err="1" smtClean="0"/>
              <a:t>over</a:t>
            </a:r>
            <a:r>
              <a:rPr lang="pl-PL" i="1" dirty="0" smtClean="0"/>
              <a:t> the </a:t>
            </a:r>
            <a:r>
              <a:rPr lang="pl-PL" i="1" dirty="0" err="1" smtClean="0"/>
              <a:t>counter</a:t>
            </a:r>
            <a:r>
              <a:rPr lang="pl-PL" i="1" dirty="0" smtClean="0"/>
              <a:t>) </a:t>
            </a:r>
            <a:r>
              <a:rPr lang="pl-PL" dirty="0" smtClean="0"/>
              <a:t>– jego uczestnicy kontaktują się między sobą. Ceny WIBID, WIBOR na rynku złotowym w Polsce.</a:t>
            </a:r>
          </a:p>
          <a:p>
            <a:pPr marL="0" indent="0">
              <a:buNone/>
            </a:pPr>
            <a:r>
              <a:rPr lang="pl-PL" dirty="0" smtClean="0"/>
              <a:t>Przy depozytach walutowych stawki referencyjne: LIBOR, LIBID, EURIBOR</a:t>
            </a:r>
          </a:p>
          <a:p>
            <a:pPr marL="0" indent="0">
              <a:buNone/>
            </a:pPr>
            <a:r>
              <a:rPr lang="pl-PL" b="1" dirty="0" smtClean="0"/>
              <a:t>Transakcje </a:t>
            </a:r>
            <a:r>
              <a:rPr lang="pl-PL" b="1" dirty="0" err="1" smtClean="0"/>
              <a:t>repo</a:t>
            </a:r>
            <a:r>
              <a:rPr lang="pl-PL" b="1" dirty="0" smtClean="0"/>
              <a:t> </a:t>
            </a:r>
            <a:r>
              <a:rPr lang="pl-PL" dirty="0" smtClean="0"/>
              <a:t>– Przekazywanie bankom komercyjnym pieniędzy, transakcje zabezpieczone papierami wartościowymi - </a:t>
            </a:r>
            <a:r>
              <a:rPr lang="pl-PL" dirty="0" err="1" smtClean="0"/>
              <a:t>buy-sell-back</a:t>
            </a:r>
            <a:r>
              <a:rPr lang="pl-PL" dirty="0" smtClean="0"/>
              <a:t> .</a:t>
            </a:r>
          </a:p>
          <a:p>
            <a:pPr marL="0" indent="0">
              <a:buNone/>
            </a:pPr>
            <a:r>
              <a:rPr lang="pl-PL" b="1" dirty="0" smtClean="0"/>
              <a:t>Transakcje </a:t>
            </a:r>
            <a:r>
              <a:rPr lang="pl-PL" b="1" dirty="0" err="1" smtClean="0"/>
              <a:t>reverse</a:t>
            </a:r>
            <a:r>
              <a:rPr lang="pl-PL" b="1" dirty="0" smtClean="0"/>
              <a:t> </a:t>
            </a:r>
            <a:r>
              <a:rPr lang="pl-PL" b="1" dirty="0" err="1" smtClean="0"/>
              <a:t>repo</a:t>
            </a:r>
            <a:r>
              <a:rPr lang="pl-PL" b="1" dirty="0" smtClean="0"/>
              <a:t> </a:t>
            </a:r>
            <a:r>
              <a:rPr lang="pl-PL" dirty="0" smtClean="0"/>
              <a:t>– zabieranie bankom komercyjnym pieniędzy, </a:t>
            </a:r>
            <a:r>
              <a:rPr lang="pl-PL" dirty="0"/>
              <a:t>transakcje </a:t>
            </a:r>
            <a:r>
              <a:rPr lang="pl-PL" dirty="0" smtClean="0"/>
              <a:t>zabezpieczone </a:t>
            </a:r>
            <a:r>
              <a:rPr lang="pl-PL" dirty="0"/>
              <a:t>papierami wartościowymi - </a:t>
            </a:r>
            <a:r>
              <a:rPr lang="pl-PL" dirty="0" err="1" smtClean="0"/>
              <a:t>sell-buy-back</a:t>
            </a:r>
            <a:r>
              <a:rPr lang="pl-PL" dirty="0" smtClean="0"/>
              <a:t> </a:t>
            </a:r>
            <a:r>
              <a:rPr lang="pl-PL" dirty="0"/>
              <a:t>.</a:t>
            </a:r>
            <a:endParaRPr lang="pl-PL" dirty="0" smtClean="0"/>
          </a:p>
          <a:p>
            <a:pPr marL="0" indent="0">
              <a:buNone/>
            </a:pPr>
            <a:endParaRPr lang="pl-PL" b="1" dirty="0"/>
          </a:p>
        </p:txBody>
      </p:sp>
    </p:spTree>
    <p:extLst>
      <p:ext uri="{BB962C8B-B14F-4D97-AF65-F5344CB8AC3E}">
        <p14:creationId xmlns:p14="http://schemas.microsoft.com/office/powerpoint/2010/main" val="2043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97869" y="116632"/>
            <a:ext cx="10801200" cy="6624736"/>
          </a:xfrm>
        </p:spPr>
        <p:txBody>
          <a:bodyPr/>
          <a:lstStyle/>
          <a:p>
            <a:pPr marL="0" indent="0">
              <a:buNone/>
            </a:pPr>
            <a:r>
              <a:rPr lang="pl-PL" b="1" dirty="0" smtClean="0"/>
              <a:t>3. Emisje bankowych papierów wartościowych</a:t>
            </a:r>
          </a:p>
          <a:p>
            <a:pPr marL="0" indent="0">
              <a:buNone/>
            </a:pPr>
            <a:r>
              <a:rPr lang="pl-PL" dirty="0" smtClean="0"/>
              <a:t>Bankowe papiery wartościowe są emitowane w formie dokumentu oraz w formie zdematerializowanej.</a:t>
            </a:r>
          </a:p>
          <a:p>
            <a:pPr marL="0" indent="0">
              <a:buNone/>
            </a:pPr>
            <a:r>
              <a:rPr lang="pl-PL" b="1" dirty="0" smtClean="0"/>
              <a:t>Certyfikaty depozytowe </a:t>
            </a:r>
            <a:r>
              <a:rPr lang="pl-PL" dirty="0" err="1" smtClean="0"/>
              <a:t>sa</a:t>
            </a:r>
            <a:r>
              <a:rPr lang="pl-PL" dirty="0" smtClean="0"/>
              <a:t> papierami wartościowymi potwierdzającymi fakt zdeponowania w danym banku określonej sumy pieniężnej na określony czas przy danym oprocentowaniu. Posiadacz certyfikatów depozytowych może wcześniej sprzedać te instrumenty na rynku wtórnym. Certyfikaty te mają okres wymagalności od tygodnia do 2 lat, najczęściej występują 12  lub 18 miesięczne.</a:t>
            </a:r>
          </a:p>
          <a:p>
            <a:pPr marL="0" indent="0">
              <a:buNone/>
            </a:pPr>
            <a:r>
              <a:rPr lang="pl-PL" b="1" dirty="0" smtClean="0"/>
              <a:t>Indeksowane certyfikaty depozytowe </a:t>
            </a:r>
            <a:r>
              <a:rPr lang="pl-PL" dirty="0" smtClean="0"/>
              <a:t>połączone z rynkiem kapitałowym, uzależnienie wzrostu zysku od cen akcji.</a:t>
            </a:r>
          </a:p>
          <a:p>
            <a:pPr marL="0" indent="0">
              <a:buNone/>
            </a:pPr>
            <a:r>
              <a:rPr lang="pl-PL" b="1" dirty="0" smtClean="0"/>
              <a:t>Strukturyzowane certyfikaty depozytowe </a:t>
            </a:r>
            <a:r>
              <a:rPr lang="pl-PL" dirty="0" smtClean="0"/>
              <a:t>– zysk powiązany jest ze zmiennymi rynków finansowych lub towarowych (np. blask złota, skarby orientu)</a:t>
            </a:r>
          </a:p>
        </p:txBody>
      </p:sp>
    </p:spTree>
    <p:extLst>
      <p:ext uri="{BB962C8B-B14F-4D97-AF65-F5344CB8AC3E}">
        <p14:creationId xmlns:p14="http://schemas.microsoft.com/office/powerpoint/2010/main" val="8373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97868" y="116632"/>
            <a:ext cx="10801199" cy="6624736"/>
          </a:xfrm>
        </p:spPr>
        <p:txBody>
          <a:bodyPr/>
          <a:lstStyle/>
          <a:p>
            <a:pPr marL="0" indent="0">
              <a:buNone/>
            </a:pPr>
            <a:r>
              <a:rPr lang="pl-PL" b="1" dirty="0"/>
              <a:t>OPERACJE </a:t>
            </a:r>
            <a:r>
              <a:rPr lang="pl-PL" b="1" dirty="0" smtClean="0"/>
              <a:t>ROZLICZENIOWE</a:t>
            </a:r>
          </a:p>
          <a:p>
            <a:pPr marL="0" indent="0">
              <a:buNone/>
            </a:pPr>
            <a:r>
              <a:rPr lang="pl-PL" b="1" dirty="0" smtClean="0"/>
              <a:t>1. Rozliczeniowe operacje gotówkowe</a:t>
            </a:r>
            <a:r>
              <a:rPr lang="pl-PL" dirty="0" smtClean="0"/>
              <a:t>:</a:t>
            </a:r>
          </a:p>
          <a:p>
            <a:pPr>
              <a:buFont typeface="Wingdings" panose="05000000000000000000" pitchFamily="2" charset="2"/>
              <a:buChar char="ü"/>
            </a:pPr>
            <a:r>
              <a:rPr lang="pl-PL" dirty="0" smtClean="0"/>
              <a:t>Wpłata gotówki na rachunek wierzyciela – polega na przyjęciu wpłaty oraz uznania tą kwotą rachunku odbiorcy (beneficjenta wpłaty),</a:t>
            </a:r>
          </a:p>
          <a:p>
            <a:pPr>
              <a:buFont typeface="Wingdings" panose="05000000000000000000" pitchFamily="2" charset="2"/>
              <a:buChar char="ü"/>
            </a:pPr>
            <a:r>
              <a:rPr lang="pl-PL" dirty="0" smtClean="0"/>
              <a:t>Usługi przekazu pieniężnego – usługa płatnicza bez pośrednictwa rachunku płatniczego prowadzonego przez płatnika w banku i polegająca na przekazaniu gotówki przez płatnika dostawcy usług płatniczych, który przesyła tę kwotę przez sieć komunikacyjną odbiorcy lub innemu dostawcy usług płatniczych, który udostępnia środki odbiorcy (Money Gram, Western Union) historia ze studentką w Hiszpanii,</a:t>
            </a:r>
          </a:p>
          <a:p>
            <a:pPr>
              <a:buFont typeface="Wingdings" panose="05000000000000000000" pitchFamily="2" charset="2"/>
              <a:buChar char="ü"/>
            </a:pPr>
            <a:r>
              <a:rPr lang="pl-PL" dirty="0" smtClean="0"/>
              <a:t>Bankomatowe przekazy pieniężne</a:t>
            </a:r>
          </a:p>
          <a:p>
            <a:pPr>
              <a:buFont typeface="Wingdings" panose="05000000000000000000" pitchFamily="2" charset="2"/>
              <a:buChar char="ü"/>
            </a:pPr>
            <a:r>
              <a:rPr lang="pl-PL" dirty="0" smtClean="0"/>
              <a:t>Skup i sprzedaż walut obcych, </a:t>
            </a:r>
            <a:r>
              <a:rPr lang="pl-PL" dirty="0" err="1"/>
              <a:t>s</a:t>
            </a:r>
            <a:r>
              <a:rPr lang="pl-PL" dirty="0" err="1" smtClean="0"/>
              <a:t>pread</a:t>
            </a:r>
            <a:r>
              <a:rPr lang="pl-PL" dirty="0" smtClean="0"/>
              <a:t> walutowy = kurs sprzedaży – kurs kupna,</a:t>
            </a:r>
          </a:p>
          <a:p>
            <a:pPr>
              <a:buFont typeface="Wingdings" panose="05000000000000000000" pitchFamily="2" charset="2"/>
              <a:buChar char="ü"/>
            </a:pPr>
            <a:r>
              <a:rPr lang="pl-PL" dirty="0" smtClean="0"/>
              <a:t>Czeki gotówkowe.</a:t>
            </a:r>
          </a:p>
          <a:p>
            <a:pPr>
              <a:buFont typeface="Wingdings" panose="05000000000000000000" pitchFamily="2" charset="2"/>
              <a:buChar char="ü"/>
            </a:pPr>
            <a:endParaRPr lang="pl-PL" dirty="0"/>
          </a:p>
          <a:p>
            <a:endParaRPr lang="pl-PL" dirty="0"/>
          </a:p>
        </p:txBody>
      </p:sp>
    </p:spTree>
    <p:extLst>
      <p:ext uri="{BB962C8B-B14F-4D97-AF65-F5344CB8AC3E}">
        <p14:creationId xmlns:p14="http://schemas.microsoft.com/office/powerpoint/2010/main" val="199424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97869" y="116632"/>
            <a:ext cx="10801200" cy="6624736"/>
          </a:xfrm>
        </p:spPr>
        <p:txBody>
          <a:bodyPr>
            <a:normAutofit fontScale="55000" lnSpcReduction="20000"/>
          </a:bodyPr>
          <a:lstStyle/>
          <a:p>
            <a:pPr marL="0" indent="0">
              <a:buNone/>
            </a:pPr>
            <a:r>
              <a:rPr lang="pl-PL" b="1" dirty="0" smtClean="0"/>
              <a:t>2. Rozliczeniowe operacje bezgotówkowe</a:t>
            </a:r>
          </a:p>
          <a:p>
            <a:pPr>
              <a:buFont typeface="Wingdings" panose="05000000000000000000" pitchFamily="2" charset="2"/>
              <a:buChar char="ü"/>
            </a:pPr>
            <a:r>
              <a:rPr lang="pl-PL" b="1" dirty="0" smtClean="0"/>
              <a:t>Polecenie przelewu</a:t>
            </a:r>
            <a:r>
              <a:rPr lang="pl-PL" dirty="0" smtClean="0"/>
              <a:t>, może być rozrachunek brutto w czasie rzeczywistym </a:t>
            </a:r>
            <a:r>
              <a:rPr lang="pl-PL" b="1" dirty="0" smtClean="0"/>
              <a:t>RTGS</a:t>
            </a:r>
            <a:r>
              <a:rPr lang="pl-PL" dirty="0" smtClean="0"/>
              <a:t> </a:t>
            </a:r>
            <a:r>
              <a:rPr lang="pl-PL" i="1" dirty="0" smtClean="0"/>
              <a:t>(real </a:t>
            </a:r>
            <a:r>
              <a:rPr lang="pl-PL" i="1" dirty="0" err="1" smtClean="0"/>
              <a:t>time</a:t>
            </a:r>
            <a:r>
              <a:rPr lang="pl-PL" i="1" dirty="0" smtClean="0"/>
              <a:t> </a:t>
            </a:r>
            <a:r>
              <a:rPr lang="pl-PL" i="1" dirty="0" err="1" smtClean="0"/>
              <a:t>gross</a:t>
            </a:r>
            <a:r>
              <a:rPr lang="pl-PL" i="1" dirty="0" smtClean="0"/>
              <a:t> </a:t>
            </a:r>
            <a:r>
              <a:rPr lang="pl-PL" i="1" dirty="0" err="1" smtClean="0"/>
              <a:t>settlement</a:t>
            </a:r>
            <a:r>
              <a:rPr lang="pl-PL" i="1" dirty="0" smtClean="0"/>
              <a:t>); </a:t>
            </a:r>
            <a:r>
              <a:rPr lang="pl-PL" dirty="0" smtClean="0"/>
              <a:t>główne cechy</a:t>
            </a:r>
            <a:r>
              <a:rPr lang="pl-PL" i="1" dirty="0" smtClean="0"/>
              <a:t>: - </a:t>
            </a:r>
            <a:r>
              <a:rPr lang="pl-PL" dirty="0" smtClean="0"/>
              <a:t>bezwarunkowość</a:t>
            </a:r>
            <a:r>
              <a:rPr lang="pl-PL" b="1" i="1" dirty="0" smtClean="0"/>
              <a:t> </a:t>
            </a:r>
            <a:r>
              <a:rPr lang="pl-PL" i="1" dirty="0" smtClean="0"/>
              <a:t>(beneficjent otrzyma środki bez względu na to czy wywiążę się ze swoich zobowiązań wobec drugiej strony transakcji czy też nie; - </a:t>
            </a:r>
            <a:r>
              <a:rPr lang="pl-PL" dirty="0" smtClean="0"/>
              <a:t>nieodwołalność</a:t>
            </a:r>
            <a:r>
              <a:rPr lang="pl-PL" i="1" dirty="0" smtClean="0"/>
              <a:t> (prawidłowo wykonanej transakcji nie można cofnąć, zleceniodawca nie może uzyskać zwrotu środków.</a:t>
            </a:r>
          </a:p>
          <a:p>
            <a:pPr>
              <a:buFont typeface="Wingdings" panose="05000000000000000000" pitchFamily="2" charset="2"/>
              <a:buChar char="ü"/>
            </a:pPr>
            <a:r>
              <a:rPr lang="pl-PL" b="1" dirty="0" smtClean="0"/>
              <a:t>Polecenie zapłaty </a:t>
            </a:r>
            <a:r>
              <a:rPr lang="pl-PL" dirty="0" smtClean="0"/>
              <a:t>– to udzielona bankowi dyspozycja wierzyciela obciążenia </a:t>
            </a:r>
            <a:r>
              <a:rPr lang="pl-PL" dirty="0"/>
              <a:t>o</a:t>
            </a:r>
            <a:r>
              <a:rPr lang="pl-PL" dirty="0" smtClean="0"/>
              <a:t>kreśloną kwotą rachunku bankowego dłużnika (płatnika) i uznania tą kwotą rachunku wierzyciela (odbiorcy) wskutek transakcji płatniczej zainicjowanej przez odbiorcę i dokonanej na podstawie zgody, której płatnik udzielił wierzycielowi (odbiorcy).</a:t>
            </a:r>
          </a:p>
          <a:p>
            <a:pPr>
              <a:buFont typeface="Wingdings" panose="05000000000000000000" pitchFamily="2" charset="2"/>
              <a:buChar char="ü"/>
            </a:pPr>
            <a:r>
              <a:rPr lang="pl-PL" b="1" dirty="0" smtClean="0"/>
              <a:t>Rozliczenie za pomocą kart płatniczych</a:t>
            </a:r>
            <a:r>
              <a:rPr lang="pl-PL" dirty="0" smtClean="0"/>
              <a:t>; karta płatnicza identyfikuje wydawcę i upoważnionego posiadacza, służy do  operacji rozliczeniowych. Pod względem funkcjonalności wyróżnia się: a) karty płatnicze, b) karty wstępnie opłacone.</a:t>
            </a:r>
          </a:p>
          <a:p>
            <a:pPr marL="0" indent="0">
              <a:buNone/>
            </a:pPr>
            <a:r>
              <a:rPr lang="pl-PL" dirty="0" smtClean="0"/>
              <a:t> W zależności od sposobu rozliczania transakcji wyróżnia się:</a:t>
            </a:r>
          </a:p>
          <a:p>
            <a:pPr>
              <a:buFontTx/>
              <a:buChar char="-"/>
            </a:pPr>
            <a:r>
              <a:rPr lang="pl-PL" dirty="0" smtClean="0"/>
              <a:t>Karty bankomatowe,</a:t>
            </a:r>
          </a:p>
          <a:p>
            <a:pPr>
              <a:buFontTx/>
              <a:buChar char="-"/>
            </a:pPr>
            <a:r>
              <a:rPr lang="pl-PL" dirty="0" smtClean="0"/>
              <a:t>Karty kredytowe,</a:t>
            </a:r>
          </a:p>
          <a:p>
            <a:pPr>
              <a:buFontTx/>
              <a:buChar char="-"/>
            </a:pPr>
            <a:r>
              <a:rPr lang="pl-PL" dirty="0" smtClean="0"/>
              <a:t>Karty debetowe,</a:t>
            </a:r>
          </a:p>
          <a:p>
            <a:pPr>
              <a:buFontTx/>
              <a:buChar char="-"/>
            </a:pPr>
            <a:r>
              <a:rPr lang="pl-PL" dirty="0" smtClean="0"/>
              <a:t>Karty obciążeniowe i z odroczonym terminem płatności,</a:t>
            </a:r>
          </a:p>
          <a:p>
            <a:pPr>
              <a:buFontTx/>
              <a:buChar char="-"/>
            </a:pPr>
            <a:r>
              <a:rPr lang="pl-PL" dirty="0" smtClean="0"/>
              <a:t>Karty przedpłacone,</a:t>
            </a:r>
          </a:p>
          <a:p>
            <a:pPr>
              <a:buFontTx/>
              <a:buChar char="-"/>
            </a:pPr>
            <a:r>
              <a:rPr lang="pl-PL" dirty="0" smtClean="0"/>
              <a:t>Karty wirtualne</a:t>
            </a:r>
          </a:p>
          <a:p>
            <a:pPr>
              <a:buFontTx/>
              <a:buChar char="-"/>
            </a:pPr>
            <a:r>
              <a:rPr lang="pl-PL" dirty="0" smtClean="0"/>
              <a:t>Karty zbliżeniowe (mobilne), </a:t>
            </a:r>
            <a:r>
              <a:rPr lang="pl-PL" b="1" dirty="0" smtClean="0"/>
              <a:t>technologia NFC </a:t>
            </a:r>
            <a:r>
              <a:rPr lang="pl-PL" dirty="0" smtClean="0"/>
              <a:t>(</a:t>
            </a:r>
            <a:r>
              <a:rPr lang="pl-PL" i="1" dirty="0" err="1" smtClean="0"/>
              <a:t>near</a:t>
            </a:r>
            <a:r>
              <a:rPr lang="pl-PL" i="1" dirty="0" smtClean="0"/>
              <a:t> field </a:t>
            </a:r>
            <a:r>
              <a:rPr lang="pl-PL" i="1" dirty="0" err="1" smtClean="0"/>
              <a:t>communication</a:t>
            </a:r>
            <a:r>
              <a:rPr lang="pl-PL" i="1" dirty="0" smtClean="0"/>
              <a:t>)</a:t>
            </a:r>
            <a:r>
              <a:rPr lang="pl-PL" dirty="0" smtClean="0"/>
              <a:t>, BLIK</a:t>
            </a:r>
          </a:p>
          <a:p>
            <a:pPr>
              <a:buFontTx/>
              <a:buChar char="-"/>
            </a:pPr>
            <a:r>
              <a:rPr lang="pl-PL" dirty="0" smtClean="0"/>
              <a:t>Karty wieloaplikacyjne,</a:t>
            </a:r>
          </a:p>
          <a:p>
            <a:pPr>
              <a:buFontTx/>
              <a:buChar char="-"/>
            </a:pPr>
            <a:r>
              <a:rPr lang="pl-PL" dirty="0" smtClean="0"/>
              <a:t>Karty wielofunkcyjne,</a:t>
            </a:r>
          </a:p>
          <a:p>
            <a:pPr>
              <a:buFontTx/>
              <a:buChar char="-"/>
            </a:pPr>
            <a:r>
              <a:rPr lang="pl-PL" dirty="0" smtClean="0"/>
              <a:t>Karty dedykowane, Karty co-</a:t>
            </a:r>
            <a:r>
              <a:rPr lang="pl-PL" dirty="0" err="1" smtClean="0"/>
              <a:t>branded</a:t>
            </a:r>
            <a:r>
              <a:rPr lang="pl-PL" dirty="0" smtClean="0"/>
              <a:t> z różnymi firmami np. pekao </a:t>
            </a:r>
            <a:r>
              <a:rPr lang="pl-PL" dirty="0" err="1" smtClean="0"/>
              <a:t>shell</a:t>
            </a:r>
            <a:r>
              <a:rPr lang="pl-PL" dirty="0" smtClean="0"/>
              <a:t>, </a:t>
            </a:r>
            <a:r>
              <a:rPr lang="pl-PL" dirty="0" err="1" smtClean="0"/>
              <a:t>Miles&amp;More</a:t>
            </a:r>
            <a:r>
              <a:rPr lang="pl-PL" dirty="0" smtClean="0"/>
              <a:t>, karty </a:t>
            </a:r>
            <a:r>
              <a:rPr lang="pl-PL" dirty="0" err="1" smtClean="0"/>
              <a:t>afinity</a:t>
            </a:r>
            <a:r>
              <a:rPr lang="pl-PL" dirty="0" smtClean="0"/>
              <a:t>,  </a:t>
            </a:r>
            <a:r>
              <a:rPr lang="pl-PL" dirty="0" err="1" smtClean="0"/>
              <a:t>charity</a:t>
            </a:r>
            <a:r>
              <a:rPr lang="pl-PL" dirty="0" smtClean="0"/>
              <a:t>,</a:t>
            </a:r>
          </a:p>
          <a:p>
            <a:pPr>
              <a:buFontTx/>
              <a:buChar char="-"/>
            </a:pPr>
            <a:endParaRPr lang="pl-PL" dirty="0" smtClean="0"/>
          </a:p>
          <a:p>
            <a:pPr marL="0" indent="0">
              <a:buNone/>
            </a:pPr>
            <a:endParaRPr lang="pl-PL" dirty="0" smtClean="0"/>
          </a:p>
          <a:p>
            <a:pPr marL="0" indent="0">
              <a:buNone/>
            </a:pPr>
            <a:endParaRPr lang="pl-PL" b="1" dirty="0"/>
          </a:p>
        </p:txBody>
      </p:sp>
    </p:spTree>
    <p:extLst>
      <p:ext uri="{BB962C8B-B14F-4D97-AF65-F5344CB8AC3E}">
        <p14:creationId xmlns:p14="http://schemas.microsoft.com/office/powerpoint/2010/main" val="5503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Symbole walut 16: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9331_TF02895262.potx" id="{ADED521E-63B4-4D8B-B7AC-9933AF16EFBF}" vid="{5BC4CF27-5174-4C0F-AA65-6D5040B96EB7}"/>
    </a:ext>
  </a:extLst>
</a:theme>
</file>

<file path=ppt/theme/theme2.xml><?xml version="1.0" encoding="utf-8"?>
<a:theme xmlns:a="http://schemas.openxmlformats.org/drawingml/2006/main" name="Motyw pakietu Offic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Motyw pakietu Offic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Prezentacja symboli walut (panoramiczna)</Template>
  <TotalTime>1502</TotalTime>
  <Words>1497</Words>
  <Application>Microsoft Office PowerPoint</Application>
  <PresentationFormat>Niestandardowy</PresentationFormat>
  <Paragraphs>125</Paragraphs>
  <Slides>14</Slides>
  <Notes>1</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14</vt:i4>
      </vt:variant>
    </vt:vector>
  </HeadingPairs>
  <TitlesOfParts>
    <vt:vector size="18" baseType="lpstr">
      <vt:lpstr>Arial</vt:lpstr>
      <vt:lpstr>Cambria</vt:lpstr>
      <vt:lpstr>Wingdings</vt:lpstr>
      <vt:lpstr>Symbole walut 16:9</vt:lpstr>
      <vt:lpstr>                    Bankowość  Ćwiczenia 2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Dziękuję za uwagę</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Pojęcie banku Bank jest przedsiębiorstwem, które zaciąga i udziela kredyty, świadczy usługi w obrocie pienieznym, kredytowym i kmapitałowym oraz ofer  2. Istota systemu bankowego</dc:title>
  <dc:creator>Wincenty Kulpa</dc:creator>
  <cp:lastModifiedBy>Wincenty Kulpa</cp:lastModifiedBy>
  <cp:revision>125</cp:revision>
  <dcterms:created xsi:type="dcterms:W3CDTF">2021-02-05T16:16:55Z</dcterms:created>
  <dcterms:modified xsi:type="dcterms:W3CDTF">2021-04-24T11:33:26Z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