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8" r:id="rId2"/>
    <p:sldId id="374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55" r:id="rId15"/>
  </p:sldIdLst>
  <p:sldSz cx="12188825" cy="6858000"/>
  <p:notesSz cx="6858000" cy="9144000"/>
  <p:custDataLst>
    <p:tags r:id="rId18"/>
  </p:custDataLst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7" autoAdjust="0"/>
    <p:restoredTop sz="94629" autoAdjust="0"/>
  </p:normalViewPr>
  <p:slideViewPr>
    <p:cSldViewPr showGuides="1">
      <p:cViewPr varScale="1">
        <p:scale>
          <a:sx n="81" d="100"/>
          <a:sy n="81" d="100"/>
        </p:scale>
        <p:origin x="418" y="86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2481DD6-22C6-4DC2-9A0D-6907C004742D}" type="datetime1">
              <a:rPr lang="pl-PL" smtClean="0"/>
              <a:t>2021-04-10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F8ED99B-9732-49FC-9C16-B56FEB1B109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5E67E-C67D-4F2B-9C4B-D672DF54DEB3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 smtClean="0"/>
              <a:t>Edytuj style wzorca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110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 rtlCol="0"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 dirty="0" smtClean="0"/>
              <a:t>Edytuj styl wzorca podtytułu</a:t>
            </a:r>
            <a:endParaRPr lang="pl-PL" noProof="0" dirty="0"/>
          </a:p>
        </p:txBody>
      </p:sp>
      <p:cxnSp>
        <p:nvCxnSpPr>
          <p:cNvPr id="6" name="Łącznik prosty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a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Prostokąt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C851B2-A248-481B-B67B-0CA9CFB6596A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440F39-9E07-4CFE-B57F-B7F61884881B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7" name="Łącznik prosty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E87AE4-47BD-420E-9AAB-588581D0EE42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7" name="Łącznik prosty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grpSp>
        <p:nvGrpSpPr>
          <p:cNvPr id="7" name="Grupa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Obraz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Prostokąt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</p:grp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78FAF43-BE19-4ED6-BEDE-1E89FC11D176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9" name="Łącznik prosty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21725A-76A8-46FB-B178-4CA2E51EA5DC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EB017E-6E18-4299-A7AE-5F37FC07DD65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10" name="Łącznik prosty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2588B3-5AD2-4007-81F4-6F155BF6413B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6" name="Łącznik prosty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AF0EF8-C71D-4B00-AA93-750DAF52FACC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rtlCol="0"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563359-EDAE-4F20-896B-9F6038C68D62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 smtClean="0"/>
              <a:t>Kliknij, aby edytować styl wzorca tytułu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 smtClean="0"/>
              <a:t>Edytuj style wzorca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8BA2A1F-8E13-4E7D-9306-A547B391D35D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A013F82-EE5E-44EE-A61D-E31C6657F26F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0824" y="116632"/>
            <a:ext cx="5945188" cy="2808312"/>
          </a:xfrm>
        </p:spPr>
        <p:txBody>
          <a:bodyPr rtlCol="0"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Bankowość</a:t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sz="4900" dirty="0" smtClean="0"/>
              <a:t>Wykład </a:t>
            </a:r>
            <a:r>
              <a:rPr lang="pl-PL" sz="4900" smtClean="0"/>
              <a:t>2 </a:t>
            </a:r>
            <a:r>
              <a:rPr lang="pl-PL" sz="4900" smtClean="0"/>
              <a:t> </a:t>
            </a:r>
            <a:r>
              <a:rPr lang="pl-PL" sz="4900" dirty="0" smtClean="0"/>
              <a:t>cz. 2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1485900" y="2636912"/>
            <a:ext cx="5945187" cy="3502701"/>
          </a:xfrm>
        </p:spPr>
        <p:txBody>
          <a:bodyPr/>
          <a:lstStyle/>
          <a:p>
            <a:r>
              <a:rPr lang="pl-PL" sz="4000" dirty="0" smtClean="0"/>
              <a:t>Operacje bankowe</a:t>
            </a:r>
          </a:p>
          <a:p>
            <a:r>
              <a:rPr lang="pl-PL" sz="4000" dirty="0" smtClean="0"/>
              <a:t>Operacje finansujące działalność banków Operacje rozliczeniowe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9" y="44624"/>
            <a:ext cx="10873208" cy="66967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b="1" dirty="0" smtClean="0"/>
              <a:t>Czeki rozrachunkowe</a:t>
            </a:r>
            <a:r>
              <a:rPr lang="pl-PL" dirty="0" smtClean="0"/>
              <a:t>, czek płatniczy ważny 10 dni, czek do rozrachunku, czeki podróżnicze, czeki bankierskie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b="1" dirty="0" smtClean="0"/>
              <a:t>Inkaso bankowe</a:t>
            </a:r>
            <a:r>
              <a:rPr lang="pl-PL" dirty="0" smtClean="0"/>
              <a:t>, inicjowane jest przez wierzyciela jest odwrotnością akredytywy, inkaso czyste polega na pobraniu w zamian za przekazane bankowi dokumenty finansowe należnej zleceniodawcy kwotę.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b="1" dirty="0" smtClean="0"/>
              <a:t>Akredytywa dokumentowa </a:t>
            </a:r>
            <a:r>
              <a:rPr lang="pl-PL" dirty="0" smtClean="0"/>
              <a:t>jest to nieodwołalne, pisemne zobowiązanie banku otwierającego akredytywę wystawione na polecenie zleceniodawcy (importera /kupującego) do wypłacenia lub zabezpieczenia zapłaty określonej kwoty na rzecz beneficjenta (eksportera/sprzedającego) pod warunkiem zaprezentowania przez niego w przewidzianym terminie dokumentów zgodnych z warunkami i postanowieniami akredytywy. Dokumentami typowymi w akredytywie są: faktura, specyfikacja do faktury, dokument </a:t>
            </a:r>
            <a:r>
              <a:rPr lang="pl-PL" dirty="0" err="1" smtClean="0"/>
              <a:t>przewozoy</a:t>
            </a:r>
            <a:r>
              <a:rPr lang="pl-PL" dirty="0" smtClean="0"/>
              <a:t>, dokument ubezpieczeniowy, odprawa celna.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222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877" y="116632"/>
            <a:ext cx="10729192" cy="66247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dirty="0"/>
              <a:t>Rodzaje akredytyw:</a:t>
            </a:r>
          </a:p>
          <a:p>
            <a:pPr>
              <a:buFontTx/>
              <a:buChar char="-"/>
            </a:pPr>
            <a:r>
              <a:rPr lang="pl-PL" dirty="0"/>
              <a:t>Odwołalna </a:t>
            </a:r>
          </a:p>
          <a:p>
            <a:pPr>
              <a:buFontTx/>
              <a:buChar char="-"/>
            </a:pPr>
            <a:r>
              <a:rPr lang="pl-PL" dirty="0"/>
              <a:t>Nieodwołalna</a:t>
            </a:r>
          </a:p>
          <a:p>
            <a:pPr>
              <a:buFontTx/>
              <a:buChar char="-"/>
            </a:pPr>
            <a:r>
              <a:rPr lang="pl-PL" dirty="0"/>
              <a:t>Przenośna</a:t>
            </a:r>
          </a:p>
          <a:p>
            <a:pPr>
              <a:buFontTx/>
              <a:buChar char="-"/>
            </a:pPr>
            <a:r>
              <a:rPr lang="pl-PL" dirty="0" smtClean="0"/>
              <a:t>Nieprzenośna</a:t>
            </a:r>
            <a:endParaRPr lang="pl-PL" dirty="0"/>
          </a:p>
          <a:p>
            <a:pPr>
              <a:buFontTx/>
              <a:buChar char="-"/>
            </a:pPr>
            <a:r>
              <a:rPr lang="pl-PL" dirty="0"/>
              <a:t>Potwierdzona</a:t>
            </a:r>
          </a:p>
          <a:p>
            <a:pPr>
              <a:buFontTx/>
              <a:buChar char="-"/>
            </a:pPr>
            <a:r>
              <a:rPr lang="pl-PL" dirty="0"/>
              <a:t>Niepotwierdzona</a:t>
            </a:r>
          </a:p>
          <a:p>
            <a:pPr>
              <a:buFontTx/>
              <a:buChar char="-"/>
            </a:pPr>
            <a:r>
              <a:rPr lang="pl-PL" dirty="0"/>
              <a:t>Odnawialna (</a:t>
            </a:r>
            <a:r>
              <a:rPr lang="pl-PL" dirty="0" smtClean="0"/>
              <a:t>rewolwingowa</a:t>
            </a:r>
            <a:r>
              <a:rPr lang="pl-PL" dirty="0"/>
              <a:t>)</a:t>
            </a:r>
          </a:p>
          <a:p>
            <a:pPr>
              <a:buFontTx/>
              <a:buChar char="-"/>
            </a:pPr>
            <a:r>
              <a:rPr lang="pl-PL" dirty="0"/>
              <a:t>Nieodnawialna</a:t>
            </a:r>
          </a:p>
          <a:p>
            <a:pPr>
              <a:buFontTx/>
              <a:buChar char="-"/>
            </a:pPr>
            <a:r>
              <a:rPr lang="pl-PL" dirty="0"/>
              <a:t>Płatna „</a:t>
            </a:r>
            <a:r>
              <a:rPr lang="pl-PL" i="1" dirty="0" err="1"/>
              <a:t>at</a:t>
            </a:r>
            <a:r>
              <a:rPr lang="pl-PL" i="1" dirty="0"/>
              <a:t> </a:t>
            </a:r>
            <a:r>
              <a:rPr lang="pl-PL" i="1" dirty="0" err="1"/>
              <a:t>sight</a:t>
            </a:r>
            <a:r>
              <a:rPr lang="pl-PL" i="1" dirty="0"/>
              <a:t>”</a:t>
            </a:r>
          </a:p>
          <a:p>
            <a:pPr>
              <a:buFontTx/>
              <a:buChar char="-"/>
            </a:pPr>
            <a:r>
              <a:rPr lang="pl-PL" dirty="0" smtClean="0"/>
              <a:t>Płatna </a:t>
            </a:r>
            <a:r>
              <a:rPr lang="pl-PL" dirty="0"/>
              <a:t>w terminie odroczonym</a:t>
            </a:r>
          </a:p>
          <a:p>
            <a:pPr>
              <a:buFontTx/>
              <a:buChar char="-"/>
            </a:pPr>
            <a:r>
              <a:rPr lang="pl-PL" dirty="0"/>
              <a:t>Akceptacyjna</a:t>
            </a:r>
          </a:p>
          <a:p>
            <a:pPr>
              <a:buFontTx/>
              <a:buChar char="-"/>
            </a:pPr>
            <a:r>
              <a:rPr lang="pl-PL" dirty="0"/>
              <a:t>Negocjacyjna</a:t>
            </a:r>
          </a:p>
          <a:p>
            <a:pPr>
              <a:buFontTx/>
              <a:buChar char="-"/>
            </a:pPr>
            <a:r>
              <a:rPr lang="pl-PL" dirty="0"/>
              <a:t>Zaliczkowa</a:t>
            </a:r>
          </a:p>
          <a:p>
            <a:pPr>
              <a:buFontTx/>
              <a:buChar char="-"/>
            </a:pPr>
            <a:r>
              <a:rPr lang="pl-PL" i="1" dirty="0" err="1"/>
              <a:t>Standby</a:t>
            </a:r>
            <a:r>
              <a:rPr lang="pl-PL" dirty="0"/>
              <a:t> (</a:t>
            </a:r>
            <a:r>
              <a:rPr lang="pl-PL" dirty="0" smtClean="0"/>
              <a:t>zabezpieczająca</a:t>
            </a:r>
            <a:r>
              <a:rPr lang="pl-PL" dirty="0"/>
              <a:t>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581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877" y="116632"/>
            <a:ext cx="10729192" cy="6552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 smtClean="0"/>
              <a:t>3. Rozliczenia międzybankowe</a:t>
            </a:r>
          </a:p>
          <a:p>
            <a:pPr marL="0" indent="0" algn="just">
              <a:buNone/>
            </a:pPr>
            <a:r>
              <a:rPr lang="pl-PL" b="1" dirty="0" smtClean="0"/>
              <a:t>SORBNET2 </a:t>
            </a:r>
            <a:r>
              <a:rPr lang="pl-PL" dirty="0" smtClean="0"/>
              <a:t>– system SORBNET2 jest </a:t>
            </a:r>
            <a:r>
              <a:rPr lang="pl-PL" dirty="0" err="1" smtClean="0"/>
              <a:t>syetemem</a:t>
            </a:r>
            <a:r>
              <a:rPr lang="pl-PL" dirty="0" smtClean="0"/>
              <a:t> RTGS, zlecenia płatnicze są realizowane na zasadzie rozrachunku brutto , tzn. że zlecenia są </a:t>
            </a:r>
            <a:r>
              <a:rPr lang="pl-PL" dirty="0" err="1" smtClean="0"/>
              <a:t>prztwarzane</a:t>
            </a:r>
            <a:r>
              <a:rPr lang="pl-PL" dirty="0" smtClean="0"/>
              <a:t> pojedynczo (bez wzajemnej kompensacji) oraz zgodnie z zasadą rozrachunku w czasie rzeczywistym – wszystkie zlecenia </a:t>
            </a:r>
            <a:r>
              <a:rPr lang="pl-PL" dirty="0" err="1" smtClean="0"/>
              <a:t>sa</a:t>
            </a:r>
            <a:r>
              <a:rPr lang="pl-PL" dirty="0" smtClean="0"/>
              <a:t> </a:t>
            </a:r>
            <a:r>
              <a:rPr lang="pl-PL" dirty="0" err="1" smtClean="0"/>
              <a:t>prztwarzane</a:t>
            </a:r>
            <a:r>
              <a:rPr lang="pl-PL" dirty="0" smtClean="0"/>
              <a:t> na bieżąco w ciągu dnia, a nie  wyznaczonych momentach dnia.</a:t>
            </a:r>
          </a:p>
          <a:p>
            <a:pPr marL="0" indent="0">
              <a:buNone/>
            </a:pPr>
            <a:r>
              <a:rPr lang="pl-PL" b="1" dirty="0" err="1" smtClean="0"/>
              <a:t>Elixir</a:t>
            </a:r>
            <a:r>
              <a:rPr lang="pl-PL" b="1" dirty="0" smtClean="0"/>
              <a:t> – </a:t>
            </a:r>
            <a:r>
              <a:rPr lang="pl-PL" dirty="0" smtClean="0"/>
              <a:t>elektroniczny system rozliczeń międzybankowych służy do rozliczeń w złotych dokonywanych między uczestnikami transakcji (osób indywidualnych, podmiotów gospodarczych i banków). Rozliczenia w </a:t>
            </a:r>
            <a:r>
              <a:rPr lang="pl-PL" dirty="0" err="1" smtClean="0"/>
              <a:t>syetmie</a:t>
            </a:r>
            <a:r>
              <a:rPr lang="pl-PL" dirty="0" smtClean="0"/>
              <a:t> sesyjnym do tej pory 3 sesje: poranna</a:t>
            </a:r>
            <a:r>
              <a:rPr lang="pl-PL" dirty="0"/>
              <a:t> </a:t>
            </a:r>
            <a:r>
              <a:rPr lang="pl-PL" dirty="0" smtClean="0"/>
              <a:t>– 9:30, </a:t>
            </a:r>
            <a:r>
              <a:rPr lang="pl-PL" dirty="0" err="1" smtClean="0"/>
              <a:t>popłudniowa</a:t>
            </a:r>
            <a:r>
              <a:rPr lang="pl-PL" dirty="0" smtClean="0"/>
              <a:t> – 13:30, wieczorna – 16:00.</a:t>
            </a:r>
          </a:p>
          <a:p>
            <a:pPr marL="0" indent="0">
              <a:buNone/>
            </a:pPr>
            <a:r>
              <a:rPr lang="pl-PL" b="1" dirty="0" smtClean="0"/>
              <a:t>Express </a:t>
            </a:r>
            <a:r>
              <a:rPr lang="pl-PL" b="1" dirty="0" err="1" smtClean="0"/>
              <a:t>Elixir</a:t>
            </a:r>
            <a:r>
              <a:rPr lang="pl-PL" b="1" dirty="0" smtClean="0"/>
              <a:t> – </a:t>
            </a:r>
            <a:r>
              <a:rPr lang="pl-PL" dirty="0" smtClean="0"/>
              <a:t>system rozliczeń </a:t>
            </a:r>
            <a:r>
              <a:rPr lang="pl-PL" dirty="0" err="1" smtClean="0"/>
              <a:t>płatości</a:t>
            </a:r>
            <a:r>
              <a:rPr lang="pl-PL" dirty="0" smtClean="0"/>
              <a:t> natychmiastowych w Polsce, umożliwia bezpośrednią realizację transakcji w złotych z </a:t>
            </a:r>
            <a:r>
              <a:rPr lang="pl-PL" dirty="0" err="1" smtClean="0"/>
              <a:t>kontan</a:t>
            </a:r>
            <a:r>
              <a:rPr lang="pl-PL" dirty="0" smtClean="0"/>
              <a:t> nadawcy w jednym banku na konto odbiorcy w innym banku.</a:t>
            </a:r>
          </a:p>
          <a:p>
            <a:pPr marL="0" indent="0">
              <a:buNone/>
            </a:pPr>
            <a:r>
              <a:rPr lang="pl-PL" dirty="0" smtClean="0"/>
              <a:t>Euro </a:t>
            </a:r>
            <a:r>
              <a:rPr lang="pl-PL" dirty="0" err="1" smtClean="0"/>
              <a:t>Elixir</a:t>
            </a:r>
            <a:r>
              <a:rPr lang="pl-PL" dirty="0" smtClean="0"/>
              <a:t> – międzybankowy system rozliczeń  płatności, zlecenie płatnicze trafia do beneficjenta najpóźniej w następnym dniu roboczym. </a:t>
            </a:r>
            <a:r>
              <a:rPr lang="pl-PL" dirty="0" err="1" smtClean="0"/>
              <a:t>Katualnie</a:t>
            </a:r>
            <a:r>
              <a:rPr lang="pl-PL" dirty="0" smtClean="0"/>
              <a:t> do </a:t>
            </a:r>
            <a:r>
              <a:rPr lang="pl-PL" dirty="0" err="1" smtClean="0"/>
              <a:t>do</a:t>
            </a:r>
            <a:r>
              <a:rPr lang="pl-PL" dirty="0" smtClean="0"/>
              <a:t> </a:t>
            </a:r>
            <a:r>
              <a:rPr lang="pl-PL" dirty="0" err="1" smtClean="0"/>
              <a:t>syetmu</a:t>
            </a:r>
            <a:r>
              <a:rPr lang="pl-PL" dirty="0" smtClean="0"/>
              <a:t> należą wiodące banki polskiego </a:t>
            </a:r>
            <a:r>
              <a:rPr lang="pl-PL" dirty="0" err="1" smtClean="0"/>
              <a:t>syetmu</a:t>
            </a:r>
            <a:r>
              <a:rPr lang="pl-PL" dirty="0" smtClean="0"/>
              <a:t> </a:t>
            </a:r>
            <a:r>
              <a:rPr lang="pl-PL" dirty="0" err="1" smtClean="0"/>
              <a:t>płaniczego</a:t>
            </a:r>
            <a:r>
              <a:rPr lang="pl-PL" dirty="0" smtClean="0"/>
              <a:t> i </a:t>
            </a:r>
            <a:r>
              <a:rPr lang="pl-PL" dirty="0" err="1" smtClean="0"/>
              <a:t>wymienijaą</a:t>
            </a:r>
            <a:r>
              <a:rPr lang="pl-PL" dirty="0" smtClean="0"/>
              <a:t> komunikaty płatnicze ze wszystkim bankami Jednolitego obszaru Płatności w Euro (28 państw)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089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877" y="116632"/>
            <a:ext cx="10801200" cy="6552728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SEPA </a:t>
            </a:r>
            <a:r>
              <a:rPr lang="pl-PL" i="1" dirty="0" smtClean="0"/>
              <a:t>(Single </a:t>
            </a:r>
            <a:r>
              <a:rPr lang="pl-PL" i="1" dirty="0" err="1" smtClean="0"/>
              <a:t>European</a:t>
            </a:r>
            <a:r>
              <a:rPr lang="pl-PL" i="1" dirty="0" smtClean="0"/>
              <a:t> </a:t>
            </a:r>
            <a:r>
              <a:rPr lang="pl-PL" i="1" dirty="0" err="1" smtClean="0"/>
              <a:t>Payment</a:t>
            </a:r>
            <a:r>
              <a:rPr lang="pl-PL" i="1" dirty="0" smtClean="0"/>
              <a:t> </a:t>
            </a:r>
            <a:r>
              <a:rPr lang="pl-PL" i="1" dirty="0" err="1" smtClean="0"/>
              <a:t>Area</a:t>
            </a:r>
            <a:r>
              <a:rPr lang="pl-PL" i="1" dirty="0" smtClean="0"/>
              <a:t>)  - </a:t>
            </a:r>
            <a:r>
              <a:rPr lang="pl-PL" dirty="0" smtClean="0"/>
              <a:t>jest jednolity system płatności międzybankowych, w którym klienci banków mogą na obszarze Europy dokonywać płatności e euro (tylko w EUR), przekazy transgraniczne są szybkie, bezpieczne i tanie (4.99 zł). Rachunki bankowe nadawcy i odbiorcy musza mieć format IBAN (</a:t>
            </a:r>
            <a:r>
              <a:rPr lang="pl-PL" i="1" dirty="0" err="1" smtClean="0"/>
              <a:t>international</a:t>
            </a:r>
            <a:r>
              <a:rPr lang="pl-PL" i="1" dirty="0" smtClean="0"/>
              <a:t> banking </a:t>
            </a:r>
            <a:r>
              <a:rPr lang="pl-PL" i="1" dirty="0" err="1" smtClean="0"/>
              <a:t>account</a:t>
            </a:r>
            <a:r>
              <a:rPr lang="pl-PL" i="1" dirty="0" smtClean="0"/>
              <a:t> numer) </a:t>
            </a:r>
            <a:r>
              <a:rPr lang="pl-PL" dirty="0" smtClean="0"/>
              <a:t>i trzeba podać kod banku BIC (</a:t>
            </a:r>
            <a:r>
              <a:rPr lang="pl-PL" i="1" dirty="0" smtClean="0"/>
              <a:t>bank </a:t>
            </a:r>
            <a:r>
              <a:rPr lang="pl-PL" i="1" dirty="0" err="1" smtClean="0"/>
              <a:t>identification</a:t>
            </a:r>
            <a:r>
              <a:rPr lang="pl-PL" i="1" dirty="0" smtClean="0"/>
              <a:t> </a:t>
            </a:r>
            <a:r>
              <a:rPr lang="pl-PL" i="1" dirty="0" err="1" smtClean="0"/>
              <a:t>code</a:t>
            </a:r>
            <a:r>
              <a:rPr lang="pl-PL" i="1" dirty="0" smtClean="0"/>
              <a:t>).</a:t>
            </a:r>
          </a:p>
          <a:p>
            <a:pPr marL="0" indent="0">
              <a:buNone/>
            </a:pPr>
            <a:r>
              <a:rPr lang="pl-PL" b="1" dirty="0" smtClean="0"/>
              <a:t>TARGET i TARGET2 – </a:t>
            </a:r>
            <a:r>
              <a:rPr lang="pl-PL" dirty="0" smtClean="0"/>
              <a:t>(</a:t>
            </a:r>
            <a:r>
              <a:rPr lang="pl-PL" i="1" dirty="0" smtClean="0"/>
              <a:t>Trans </a:t>
            </a:r>
            <a:r>
              <a:rPr lang="pl-PL" i="1" dirty="0" err="1" smtClean="0"/>
              <a:t>European</a:t>
            </a:r>
            <a:r>
              <a:rPr lang="pl-PL" i="1" dirty="0" smtClean="0"/>
              <a:t> </a:t>
            </a:r>
            <a:r>
              <a:rPr lang="pl-PL" i="1" dirty="0" err="1" smtClean="0"/>
              <a:t>Automated</a:t>
            </a:r>
            <a:r>
              <a:rPr lang="pl-PL" i="1" dirty="0" smtClean="0"/>
              <a:t> Time Gross </a:t>
            </a:r>
            <a:r>
              <a:rPr lang="pl-PL" i="1" dirty="0" err="1" smtClean="0"/>
              <a:t>Settlement</a:t>
            </a:r>
            <a:r>
              <a:rPr lang="pl-PL" i="1" dirty="0" smtClean="0"/>
              <a:t> Express Transfer) </a:t>
            </a:r>
            <a:r>
              <a:rPr lang="pl-PL" dirty="0" smtClean="0"/>
              <a:t>uruchomiony od stycznia 1999 r.  Transeuropejski zautomatyzowany </a:t>
            </a:r>
            <a:r>
              <a:rPr lang="pl-PL" dirty="0" err="1" smtClean="0"/>
              <a:t>błyskaiwczny</a:t>
            </a:r>
            <a:r>
              <a:rPr lang="pl-PL" dirty="0" smtClean="0"/>
              <a:t> system rozrachunku brutto w czasie rzeczywistym. TARGET2 uruchomiony od listopada 2007 r. Zlecenia płatnicze „zwykłe”, „pilne” i „bardzo pilne”. TARGET2 należy do największych systemów płatniczych w świecie.</a:t>
            </a:r>
          </a:p>
          <a:p>
            <a:pPr marL="0" indent="0">
              <a:buNone/>
            </a:pPr>
            <a:r>
              <a:rPr lang="pl-PL" b="1" dirty="0" smtClean="0"/>
              <a:t>SWIFT (</a:t>
            </a:r>
            <a:r>
              <a:rPr lang="pl-PL" i="1" dirty="0" err="1" smtClean="0"/>
              <a:t>Society</a:t>
            </a:r>
            <a:r>
              <a:rPr lang="pl-PL" i="1" dirty="0" smtClean="0"/>
              <a:t> for </a:t>
            </a:r>
            <a:r>
              <a:rPr lang="pl-PL" i="1" dirty="0" err="1" smtClean="0"/>
              <a:t>Worldwide</a:t>
            </a:r>
            <a:r>
              <a:rPr lang="pl-PL" i="1" dirty="0" smtClean="0"/>
              <a:t> Interbank Financial </a:t>
            </a:r>
            <a:r>
              <a:rPr lang="pl-PL" i="1" dirty="0" err="1" smtClean="0"/>
              <a:t>Telecommunication</a:t>
            </a:r>
            <a:r>
              <a:rPr lang="pl-PL" i="1" dirty="0" smtClean="0"/>
              <a:t>) – </a:t>
            </a:r>
            <a:r>
              <a:rPr lang="pl-PL" dirty="0" smtClean="0"/>
              <a:t>pośredniczy w transakcjach </a:t>
            </a:r>
            <a:r>
              <a:rPr lang="pl-PL" dirty="0" err="1" smtClean="0"/>
              <a:t>pomi</a:t>
            </a:r>
            <a:r>
              <a:rPr lang="pl-PL" dirty="0" smtClean="0"/>
              <a:t> </a:t>
            </a:r>
            <a:r>
              <a:rPr lang="pl-PL" dirty="0" err="1" smtClean="0"/>
              <a:t>edzy</a:t>
            </a:r>
            <a:r>
              <a:rPr lang="pl-PL" dirty="0" smtClean="0"/>
              <a:t> bankami, domami maklerskimi, giełdami i innymi </a:t>
            </a:r>
            <a:r>
              <a:rPr lang="pl-PL" dirty="0" err="1" smtClean="0"/>
              <a:t>instytycjami</a:t>
            </a:r>
            <a:r>
              <a:rPr lang="pl-PL" dirty="0"/>
              <a:t> </a:t>
            </a:r>
            <a:r>
              <a:rPr lang="pl-PL" dirty="0" smtClean="0"/>
              <a:t>a także w przekazach klientów indywidualnych. Zrzesza 212 krajów przesyłając dziennie 25 </a:t>
            </a:r>
            <a:r>
              <a:rPr lang="pl-PL" smtClean="0"/>
              <a:t>mln informacji.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69296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3048000"/>
          </a:xfrm>
        </p:spPr>
        <p:txBody>
          <a:bodyPr/>
          <a:lstStyle/>
          <a:p>
            <a:pPr algn="ctr"/>
            <a:r>
              <a:rPr lang="pl-PL" dirty="0" smtClean="0"/>
              <a:t>Dziękuje za uwagę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797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41884" y="116632"/>
            <a:ext cx="10585175" cy="655272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AutoNum type="arabicPeriod"/>
            </a:pPr>
            <a:r>
              <a:rPr lang="pl-PL" b="1" dirty="0" smtClean="0"/>
              <a:t>Istota i rodzaje operacji bankowych</a:t>
            </a:r>
          </a:p>
          <a:p>
            <a:pPr marL="0" indent="0">
              <a:buNone/>
            </a:pPr>
            <a:r>
              <a:rPr lang="pl-PL" b="1" dirty="0" err="1" smtClean="0"/>
              <a:t>Opreacje</a:t>
            </a:r>
            <a:r>
              <a:rPr lang="pl-PL" b="1" dirty="0" smtClean="0"/>
              <a:t> bankowe </a:t>
            </a:r>
            <a:r>
              <a:rPr lang="pl-PL" dirty="0" smtClean="0"/>
              <a:t>– ogół czynności wykonywanych przez banki, </a:t>
            </a:r>
            <a:r>
              <a:rPr lang="pl-PL" dirty="0" err="1" smtClean="0"/>
              <a:t>sa</a:t>
            </a:r>
            <a:r>
              <a:rPr lang="pl-PL" dirty="0" smtClean="0"/>
              <a:t> to </a:t>
            </a:r>
            <a:r>
              <a:rPr lang="pl-PL" dirty="0" err="1" smtClean="0"/>
              <a:t>fakyyuczne</a:t>
            </a:r>
            <a:r>
              <a:rPr lang="pl-PL" dirty="0" smtClean="0"/>
              <a:t> i prawne czynności, przewidziane wyłącznie dla banków, które wiążą się z zawieraniem i wykonywaniem umów przez banki lub przez inne podmioty na podstawie przewidzianego prawem zlecenia banku.</a:t>
            </a:r>
          </a:p>
          <a:p>
            <a:pPr marL="0" indent="0">
              <a:buNone/>
            </a:pPr>
            <a:r>
              <a:rPr lang="pl-PL" dirty="0" smtClean="0"/>
              <a:t>Operacje bankowe utożsamiane są często z czynnościami bankowymi. Art. 5 Prawa </a:t>
            </a:r>
            <a:r>
              <a:rPr lang="pl-PL" dirty="0" err="1" smtClean="0"/>
              <a:t>abnkowego</a:t>
            </a:r>
            <a:r>
              <a:rPr lang="pl-PL" dirty="0" smtClean="0"/>
              <a:t> wymienia 2 grupy: </a:t>
            </a:r>
          </a:p>
          <a:p>
            <a:pPr marL="457200" indent="-457200">
              <a:buAutoNum type="arabicParenR"/>
            </a:pPr>
            <a:r>
              <a:rPr lang="pl-PL" dirty="0" smtClean="0"/>
              <a:t>czynności </a:t>
            </a:r>
            <a:r>
              <a:rPr lang="pl-PL" dirty="0" err="1" smtClean="0"/>
              <a:t>zastzeżone</a:t>
            </a:r>
            <a:r>
              <a:rPr lang="pl-PL" dirty="0" smtClean="0"/>
              <a:t> wyłącznie dla banków;</a:t>
            </a:r>
          </a:p>
          <a:p>
            <a:pPr marL="457200" indent="-457200">
              <a:buAutoNum type="arabicParenR"/>
            </a:pPr>
            <a:r>
              <a:rPr lang="pl-PL" dirty="0" smtClean="0"/>
              <a:t>Pozostałe czynności</a:t>
            </a:r>
          </a:p>
          <a:p>
            <a:pPr marL="0" indent="0">
              <a:buNone/>
            </a:pPr>
            <a:r>
              <a:rPr lang="pl-PL" b="1" dirty="0" smtClean="0"/>
              <a:t>Ad 1) Pierwsza grupa – naturalne czynności bankowe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</a:t>
            </a:r>
            <a:r>
              <a:rPr lang="pl-PL" dirty="0" smtClean="0"/>
              <a:t>przyjmowanie wkładów pieniężnych płatnych na żądanie lub z nadejściem oznaczonego terminu oraz prowadzenie rachunku tych wkładów;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</a:t>
            </a:r>
            <a:r>
              <a:rPr lang="pl-PL" dirty="0" smtClean="0"/>
              <a:t>prowadzenie innych rachunków </a:t>
            </a:r>
            <a:r>
              <a:rPr lang="pl-PL" dirty="0" err="1" smtClean="0"/>
              <a:t>ban</a:t>
            </a:r>
            <a:r>
              <a:rPr lang="pl-PL" dirty="0" smtClean="0"/>
              <a:t> </a:t>
            </a:r>
            <a:r>
              <a:rPr lang="pl-PL" dirty="0" err="1" smtClean="0"/>
              <a:t>kowych</a:t>
            </a:r>
            <a:r>
              <a:rPr lang="pl-PL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</a:t>
            </a:r>
            <a:r>
              <a:rPr lang="pl-PL" dirty="0" smtClean="0"/>
              <a:t>udzielanie kredytów;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u</a:t>
            </a:r>
            <a:r>
              <a:rPr lang="pl-PL" dirty="0" smtClean="0"/>
              <a:t>dzielanie i potwierdzanie gwarancji bankowych oraz otwieranie i potwierdzanie akredytyw;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e</a:t>
            </a:r>
            <a:r>
              <a:rPr lang="pl-PL" dirty="0" smtClean="0"/>
              <a:t>mitowanie bankowych papierów </a:t>
            </a:r>
            <a:r>
              <a:rPr lang="pl-PL" dirty="0" err="1" smtClean="0"/>
              <a:t>warościowych</a:t>
            </a:r>
            <a:r>
              <a:rPr lang="pl-PL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Przeprowadzanie bankowych rozliczeń pieniężnych;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Wykonywanie innych czynności przewidzianych wyłącznie dla banku w odrębnych ustawach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760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876" y="116632"/>
            <a:ext cx="10657183" cy="65527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dirty="0" smtClean="0"/>
              <a:t>Ad.2) Druga grupa czynności bankowych obejmuje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Udzielanie pożyczek pieniężnych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Operacje czekowe i wekslowe;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Świadczenie usług płatniczych oraz wydawanie pieniądza elektronicznego;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Terminowe operacje finansowe; także </a:t>
            </a:r>
            <a:r>
              <a:rPr lang="pl-PL" dirty="0" err="1" smtClean="0"/>
              <a:t>intytucje</a:t>
            </a:r>
            <a:r>
              <a:rPr lang="pl-PL" dirty="0" smtClean="0"/>
              <a:t> </a:t>
            </a:r>
            <a:r>
              <a:rPr lang="pl-PL" dirty="0" err="1" smtClean="0"/>
              <a:t>płanicze</a:t>
            </a:r>
            <a:r>
              <a:rPr lang="pl-PL" dirty="0" smtClean="0"/>
              <a:t>, ich oddziały unijne, 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Nabywanie i zbywanie wierzytelności </a:t>
            </a:r>
            <a:r>
              <a:rPr lang="pl-PL" dirty="0" err="1" smtClean="0"/>
              <a:t>pienięznych</a:t>
            </a:r>
            <a:r>
              <a:rPr lang="pl-PL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Przechowywanie przedmiotów i papierów </a:t>
            </a:r>
            <a:r>
              <a:rPr lang="pl-PL" dirty="0" err="1" smtClean="0"/>
              <a:t>artościowych</a:t>
            </a:r>
            <a:r>
              <a:rPr lang="pl-PL" dirty="0" smtClean="0"/>
              <a:t> oraz udostępnienie skrytek sejfowych;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Prowadzenie skupu i sprzedaży wartości dewizowych;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Udzielanie i potwierdzanie poręczeń;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Wykonywanie czynności zleconych, z wiązanych z emisją papierów wartościowych;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Pośrednictwo w dokonywaniu przekazów </a:t>
            </a:r>
            <a:r>
              <a:rPr lang="pl-PL" dirty="0" err="1" smtClean="0"/>
              <a:t>pienieznych</a:t>
            </a:r>
            <a:r>
              <a:rPr lang="pl-PL" dirty="0" smtClean="0"/>
              <a:t> oraz rozliczeń w obrocie dewizowym; poza bankami czynności te mogą wykonywać także instytucje płatnicze ich oddziały unijne, jeśli kwota </a:t>
            </a:r>
            <a:r>
              <a:rPr lang="pl-PL" dirty="0" err="1" smtClean="0"/>
              <a:t>przeazu</a:t>
            </a:r>
            <a:r>
              <a:rPr lang="pl-PL" dirty="0" smtClean="0"/>
              <a:t> lub rozliczenia przekracza równowartość 15 000 euro; dokonywanie przekazów </a:t>
            </a:r>
            <a:r>
              <a:rPr lang="pl-PL" dirty="0" err="1" smtClean="0"/>
              <a:t>pienioężnych</a:t>
            </a:r>
            <a:r>
              <a:rPr lang="pl-PL" dirty="0" smtClean="0"/>
              <a:t> za granicę  oraz rozliczeń w </a:t>
            </a:r>
            <a:r>
              <a:rPr lang="pl-PL" dirty="0" err="1" smtClean="0"/>
              <a:t>kreju</a:t>
            </a:r>
            <a:r>
              <a:rPr lang="pl-PL" dirty="0" smtClean="0"/>
              <a:t> związanych z obrotem dewizowym może być realizowane za pośrednictwem uprawnionych banków, instytucji płatniczych , instytucji pieniądza </a:t>
            </a:r>
            <a:r>
              <a:rPr lang="pl-PL" dirty="0" err="1" smtClean="0"/>
              <a:t>elkektronicznego</a:t>
            </a:r>
            <a:r>
              <a:rPr lang="pl-PL" dirty="0" smtClean="0"/>
              <a:t> uprawnionych do świadczenia usług płatniczych, a w przypadku dokonywania </a:t>
            </a:r>
            <a:r>
              <a:rPr lang="pl-PL" dirty="0" err="1" smtClean="0"/>
              <a:t>rozliczń</a:t>
            </a:r>
            <a:r>
              <a:rPr lang="pl-PL" dirty="0" smtClean="0"/>
              <a:t> w kraju również biur </a:t>
            </a:r>
            <a:r>
              <a:rPr lang="pl-PL" smtClean="0"/>
              <a:t>usług płatniczych.</a:t>
            </a:r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45519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876" y="116632"/>
            <a:ext cx="10657183" cy="6552728"/>
          </a:xfrm>
        </p:spPr>
        <p:txBody>
          <a:bodyPr>
            <a:normAutofit fontScale="55000" lnSpcReduction="20000"/>
          </a:bodyPr>
          <a:lstStyle/>
          <a:p>
            <a:r>
              <a:rPr lang="pl-PL" b="1" dirty="0" smtClean="0"/>
              <a:t>Operacje bankowe charakteryzują się:</a:t>
            </a:r>
          </a:p>
          <a:p>
            <a:pPr marL="457200" indent="-457200">
              <a:buAutoNum type="arabicPeriod"/>
            </a:pPr>
            <a:r>
              <a:rPr lang="pl-PL" dirty="0" smtClean="0"/>
              <a:t>Niematerialnością</a:t>
            </a:r>
          </a:p>
          <a:p>
            <a:pPr marL="457200" indent="-457200">
              <a:buAutoNum type="arabicPeriod"/>
            </a:pPr>
            <a:r>
              <a:rPr lang="pl-PL" dirty="0" smtClean="0"/>
              <a:t>Niejednorodnością </a:t>
            </a:r>
          </a:p>
          <a:p>
            <a:pPr marL="457200" indent="-457200">
              <a:buAutoNum type="arabicPeriod"/>
            </a:pPr>
            <a:r>
              <a:rPr lang="pl-PL" dirty="0" smtClean="0"/>
              <a:t>Abstrakcyjnością</a:t>
            </a:r>
          </a:p>
          <a:p>
            <a:pPr marL="457200" indent="-457200">
              <a:buAutoNum type="arabicPeriod"/>
            </a:pPr>
            <a:r>
              <a:rPr lang="pl-PL" dirty="0" smtClean="0"/>
              <a:t>Rozłożeniem konsumpcji w </a:t>
            </a:r>
            <a:r>
              <a:rPr lang="pl-PL" dirty="0" err="1" smtClean="0"/>
              <a:t>czasi</a:t>
            </a:r>
            <a:endParaRPr lang="pl-PL" dirty="0" smtClean="0"/>
          </a:p>
          <a:p>
            <a:pPr marL="457200" indent="-457200">
              <a:buAutoNum type="arabicPeriod"/>
            </a:pPr>
            <a:r>
              <a:rPr lang="pl-PL" dirty="0" smtClean="0"/>
              <a:t>Dużym ryzykiem</a:t>
            </a:r>
          </a:p>
          <a:p>
            <a:pPr marL="0" indent="0">
              <a:buNone/>
            </a:pPr>
            <a:r>
              <a:rPr lang="pl-PL" b="1" dirty="0" smtClean="0"/>
              <a:t>Klasyfikacje operacji bankowych</a:t>
            </a:r>
          </a:p>
          <a:p>
            <a:pPr marL="0" indent="0">
              <a:buNone/>
            </a:pPr>
            <a:r>
              <a:rPr lang="pl-PL" dirty="0" smtClean="0"/>
              <a:t>Wg kryterium roli w działalności banków</a:t>
            </a:r>
          </a:p>
          <a:p>
            <a:pPr>
              <a:buFontTx/>
              <a:buChar char="-"/>
            </a:pPr>
            <a:r>
              <a:rPr lang="pl-PL" dirty="0" err="1" smtClean="0"/>
              <a:t>fiansujące</a:t>
            </a:r>
            <a:r>
              <a:rPr lang="pl-PL" dirty="0" smtClean="0"/>
              <a:t>,</a:t>
            </a:r>
          </a:p>
          <a:p>
            <a:pPr>
              <a:buFontTx/>
              <a:buChar char="-"/>
            </a:pPr>
            <a:r>
              <a:rPr lang="pl-PL" dirty="0" smtClean="0"/>
              <a:t>Depozytowe,</a:t>
            </a:r>
          </a:p>
          <a:p>
            <a:pPr>
              <a:buFontTx/>
              <a:buChar char="-"/>
            </a:pPr>
            <a:r>
              <a:rPr lang="pl-PL" dirty="0" smtClean="0"/>
              <a:t>Rozliczeniowe,</a:t>
            </a:r>
          </a:p>
          <a:p>
            <a:pPr>
              <a:buFontTx/>
              <a:buChar char="-"/>
            </a:pPr>
            <a:r>
              <a:rPr lang="pl-PL" dirty="0" smtClean="0"/>
              <a:t>Pozostałe.</a:t>
            </a:r>
          </a:p>
          <a:p>
            <a:pPr marL="0" indent="0">
              <a:buNone/>
            </a:pPr>
            <a:r>
              <a:rPr lang="pl-PL" dirty="0" smtClean="0"/>
              <a:t>Wg </a:t>
            </a:r>
            <a:r>
              <a:rPr lang="pl-PL" dirty="0" err="1" smtClean="0"/>
              <a:t>kruterium</a:t>
            </a:r>
            <a:r>
              <a:rPr lang="pl-PL" dirty="0" smtClean="0"/>
              <a:t> przedmiotu operacji bankowych:</a:t>
            </a:r>
          </a:p>
          <a:p>
            <a:pPr>
              <a:buFontTx/>
              <a:buChar char="-"/>
            </a:pPr>
            <a:r>
              <a:rPr lang="pl-PL" dirty="0" smtClean="0"/>
              <a:t>Operacje o charakterze </a:t>
            </a:r>
            <a:r>
              <a:rPr lang="pl-PL" dirty="0" err="1" smtClean="0"/>
              <a:t>pienieżnym</a:t>
            </a:r>
            <a:r>
              <a:rPr lang="pl-PL" dirty="0" smtClean="0"/>
              <a:t>,</a:t>
            </a:r>
          </a:p>
          <a:p>
            <a:pPr>
              <a:buFontTx/>
              <a:buChar char="-"/>
            </a:pPr>
            <a:r>
              <a:rPr lang="pl-PL" dirty="0" smtClean="0"/>
              <a:t>Operacje o charakterze niepieniężnym.</a:t>
            </a:r>
          </a:p>
          <a:p>
            <a:pPr marL="0" indent="0">
              <a:buNone/>
            </a:pPr>
            <a:r>
              <a:rPr lang="pl-PL" dirty="0" smtClean="0"/>
              <a:t>Wg kryterium </a:t>
            </a:r>
            <a:r>
              <a:rPr lang="pl-PL" dirty="0" err="1" smtClean="0"/>
              <a:t>wluty</a:t>
            </a:r>
            <a:r>
              <a:rPr lang="pl-PL" dirty="0" smtClean="0"/>
              <a:t>:</a:t>
            </a:r>
          </a:p>
          <a:p>
            <a:pPr>
              <a:buFontTx/>
              <a:buChar char="-"/>
            </a:pPr>
            <a:r>
              <a:rPr lang="pl-PL" dirty="0" smtClean="0"/>
              <a:t>Operacje w </a:t>
            </a:r>
            <a:r>
              <a:rPr lang="pl-PL" dirty="0" err="1" smtClean="0"/>
              <a:t>waluciew</a:t>
            </a:r>
            <a:r>
              <a:rPr lang="pl-PL" dirty="0" smtClean="0"/>
              <a:t> krajowej ,</a:t>
            </a:r>
          </a:p>
          <a:p>
            <a:pPr>
              <a:buFontTx/>
              <a:buChar char="-"/>
            </a:pPr>
            <a:r>
              <a:rPr lang="pl-PL" dirty="0" smtClean="0"/>
              <a:t>Operacje  w walutach </a:t>
            </a:r>
            <a:r>
              <a:rPr lang="pl-PL" dirty="0" err="1" smtClean="0"/>
              <a:t>obcyvh</a:t>
            </a:r>
            <a:r>
              <a:rPr lang="pl-P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263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25860" y="116632"/>
            <a:ext cx="10945216" cy="65527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 smtClean="0"/>
              <a:t>Wg kryterium zasięgu:</a:t>
            </a:r>
          </a:p>
          <a:p>
            <a:pPr>
              <a:buFontTx/>
              <a:buChar char="-"/>
            </a:pPr>
            <a:r>
              <a:rPr lang="pl-PL" dirty="0" smtClean="0"/>
              <a:t>Operacje krajowe,</a:t>
            </a:r>
          </a:p>
          <a:p>
            <a:pPr>
              <a:buFontTx/>
              <a:buChar char="-"/>
            </a:pPr>
            <a:r>
              <a:rPr lang="pl-PL" dirty="0" smtClean="0"/>
              <a:t>Operacje zagraniczne.</a:t>
            </a:r>
          </a:p>
          <a:p>
            <a:pPr marL="0" indent="0">
              <a:buNone/>
            </a:pPr>
            <a:r>
              <a:rPr lang="pl-PL" b="1" dirty="0" smtClean="0"/>
              <a:t>Ubankowienie gospodarstw domowych i społeczeństwa</a:t>
            </a:r>
          </a:p>
          <a:p>
            <a:pPr marL="0" indent="0">
              <a:buNone/>
            </a:pPr>
            <a:r>
              <a:rPr lang="pl-PL" dirty="0" smtClean="0"/>
              <a:t>W Polsce ok. 80% społeczeństwa posiada konto osobiste ROR.</a:t>
            </a:r>
          </a:p>
          <a:p>
            <a:pPr marL="0" indent="0">
              <a:buNone/>
            </a:pPr>
            <a:r>
              <a:rPr lang="pl-PL" b="1" dirty="0" smtClean="0"/>
              <a:t>OPERACJE FIANSUJĄCE DZIAŁALNOŚĆ BANKÓW</a:t>
            </a:r>
          </a:p>
          <a:p>
            <a:pPr marL="457200" indent="-457200">
              <a:buAutoNum type="arabicPeriod"/>
            </a:pPr>
            <a:r>
              <a:rPr lang="pl-PL" b="1" dirty="0" smtClean="0"/>
              <a:t>Operacje depozytowe</a:t>
            </a:r>
          </a:p>
          <a:p>
            <a:pPr>
              <a:buFontTx/>
              <a:buChar char="-"/>
            </a:pPr>
            <a:r>
              <a:rPr lang="pl-PL" dirty="0" smtClean="0"/>
              <a:t>wkłady </a:t>
            </a:r>
            <a:r>
              <a:rPr lang="pl-PL" dirty="0" err="1" smtClean="0"/>
              <a:t>a’vista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/>
              <a:t>w</a:t>
            </a:r>
            <a:r>
              <a:rPr lang="pl-PL" dirty="0" smtClean="0"/>
              <a:t>kłady terminowe</a:t>
            </a:r>
          </a:p>
          <a:p>
            <a:pPr>
              <a:buFontTx/>
              <a:buChar char="-"/>
            </a:pPr>
            <a:r>
              <a:rPr lang="pl-PL" dirty="0"/>
              <a:t>r</a:t>
            </a:r>
            <a:r>
              <a:rPr lang="pl-PL" dirty="0" smtClean="0"/>
              <a:t>achunki bankowe: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Rachunki rozliczeniowe: bieżące i pomocnicze;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Rachunki lokat terminowych,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Rachunki oszczędnościowe,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Rachunki oszczędnościowo-rozliczeniowe, także rodzinne,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Rachunki terminowych lokat oszczędnościowych,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Rachunki powiernicze (powiernik i </a:t>
            </a:r>
            <a:r>
              <a:rPr lang="pl-PL" dirty="0" err="1" smtClean="0"/>
              <a:t>powierzjący</a:t>
            </a:r>
            <a:r>
              <a:rPr lang="pl-PL" dirty="0" smtClean="0"/>
              <a:t>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618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801199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/>
              <a:t>2. Lokaty międzybankowe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err="1" smtClean="0"/>
              <a:t>Overnight</a:t>
            </a:r>
            <a:r>
              <a:rPr lang="pl-PL" dirty="0" smtClean="0"/>
              <a:t> (O/N) - rozpoczynają się w dniu zawarcia transakcji zapadają w następnym dniu roboczym;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err="1" smtClean="0"/>
              <a:t>Tomnext</a:t>
            </a:r>
            <a:r>
              <a:rPr lang="pl-PL" dirty="0" smtClean="0"/>
              <a:t> (T/N) - </a:t>
            </a:r>
            <a:r>
              <a:rPr lang="pl-PL" dirty="0" err="1" smtClean="0"/>
              <a:t>ropoczynają</a:t>
            </a:r>
            <a:r>
              <a:rPr lang="pl-PL" dirty="0" smtClean="0"/>
              <a:t> się w </a:t>
            </a:r>
            <a:r>
              <a:rPr lang="pl-PL" dirty="0" err="1" smtClean="0"/>
              <a:t>oierwszym</a:t>
            </a:r>
            <a:r>
              <a:rPr lang="pl-PL" dirty="0" smtClean="0"/>
              <a:t> dniu roboczym po dniu zawarcia transakcji i zapadają następnego dnia roboczego;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Spot/</a:t>
            </a:r>
            <a:r>
              <a:rPr lang="pl-PL" dirty="0" err="1" smtClean="0"/>
              <a:t>next</a:t>
            </a:r>
            <a:r>
              <a:rPr lang="pl-PL" dirty="0" smtClean="0"/>
              <a:t> – rozpoczynają się w drugim dniu roboczym po dniu zawarcia transakcji (data waluty spot) i </a:t>
            </a:r>
            <a:r>
              <a:rPr lang="pl-PL" dirty="0" err="1" smtClean="0"/>
              <a:t>zapadją</a:t>
            </a:r>
            <a:r>
              <a:rPr lang="pl-PL" dirty="0" smtClean="0"/>
              <a:t> następnego dnia roboczego.</a:t>
            </a:r>
          </a:p>
          <a:p>
            <a:pPr marL="0" indent="0">
              <a:buNone/>
            </a:pPr>
            <a:r>
              <a:rPr lang="pl-PL" dirty="0" smtClean="0"/>
              <a:t>Rynek między bankowy jest </a:t>
            </a:r>
            <a:r>
              <a:rPr lang="pl-PL" dirty="0" err="1" smtClean="0"/>
              <a:t>rynkirm</a:t>
            </a:r>
            <a:r>
              <a:rPr lang="pl-PL" dirty="0" smtClean="0"/>
              <a:t> OTC </a:t>
            </a:r>
            <a:r>
              <a:rPr lang="pl-PL" i="1" dirty="0" smtClean="0"/>
              <a:t>(</a:t>
            </a:r>
            <a:r>
              <a:rPr lang="pl-PL" i="1" dirty="0" err="1" smtClean="0"/>
              <a:t>over</a:t>
            </a:r>
            <a:r>
              <a:rPr lang="pl-PL" i="1" dirty="0" smtClean="0"/>
              <a:t> the </a:t>
            </a:r>
            <a:r>
              <a:rPr lang="pl-PL" i="1" dirty="0" err="1" smtClean="0"/>
              <a:t>counter</a:t>
            </a:r>
            <a:r>
              <a:rPr lang="pl-PL" i="1" dirty="0" smtClean="0"/>
              <a:t>) </a:t>
            </a:r>
            <a:r>
              <a:rPr lang="pl-PL" dirty="0" smtClean="0"/>
              <a:t>– jego uczestnicy </a:t>
            </a:r>
            <a:r>
              <a:rPr lang="pl-PL" dirty="0" err="1" smtClean="0"/>
              <a:t>konaktują</a:t>
            </a:r>
            <a:r>
              <a:rPr lang="pl-PL" dirty="0" smtClean="0"/>
              <a:t> się między sobą. Ceny WIBID, WIBOR na rynku złotowym w Polsce.</a:t>
            </a:r>
          </a:p>
          <a:p>
            <a:pPr marL="0" indent="0">
              <a:buNone/>
            </a:pPr>
            <a:r>
              <a:rPr lang="pl-PL" dirty="0" smtClean="0"/>
              <a:t>Przy depozytach </a:t>
            </a:r>
            <a:r>
              <a:rPr lang="pl-PL" dirty="0" err="1" smtClean="0"/>
              <a:t>walutowyc.h</a:t>
            </a:r>
            <a:r>
              <a:rPr lang="pl-PL" dirty="0" smtClean="0"/>
              <a:t> stawki </a:t>
            </a:r>
            <a:r>
              <a:rPr lang="pl-PL" dirty="0" err="1" smtClean="0"/>
              <a:t>refrencyjne</a:t>
            </a:r>
            <a:r>
              <a:rPr lang="pl-PL" dirty="0" smtClean="0"/>
              <a:t>: LIBOR, LIBID, EURIBOR</a:t>
            </a:r>
          </a:p>
          <a:p>
            <a:pPr marL="0" indent="0">
              <a:buNone/>
            </a:pPr>
            <a:r>
              <a:rPr lang="pl-PL" b="1" dirty="0" smtClean="0"/>
              <a:t>Transakcje </a:t>
            </a:r>
            <a:r>
              <a:rPr lang="pl-PL" b="1" dirty="0" err="1" smtClean="0"/>
              <a:t>repo</a:t>
            </a:r>
            <a:r>
              <a:rPr lang="pl-PL" b="1" dirty="0" smtClean="0"/>
              <a:t> </a:t>
            </a:r>
            <a:r>
              <a:rPr lang="pl-PL" dirty="0" smtClean="0"/>
              <a:t>– Przekazywanie bankom komercyjnym pieniędzy, transakcje </a:t>
            </a:r>
            <a:r>
              <a:rPr lang="pl-PL" dirty="0" err="1" smtClean="0"/>
              <a:t>zabepieczone</a:t>
            </a:r>
            <a:r>
              <a:rPr lang="pl-PL" dirty="0" smtClean="0"/>
              <a:t> papierami wartościowymi - </a:t>
            </a:r>
            <a:r>
              <a:rPr lang="pl-PL" dirty="0" err="1" smtClean="0"/>
              <a:t>buy-sell-back</a:t>
            </a:r>
            <a:r>
              <a:rPr lang="pl-PL" dirty="0" smtClean="0"/>
              <a:t> .</a:t>
            </a:r>
          </a:p>
          <a:p>
            <a:pPr marL="0" indent="0">
              <a:buNone/>
            </a:pPr>
            <a:r>
              <a:rPr lang="pl-PL" b="1" dirty="0" smtClean="0"/>
              <a:t>Transakcje </a:t>
            </a:r>
            <a:r>
              <a:rPr lang="pl-PL" b="1" dirty="0" err="1" smtClean="0"/>
              <a:t>reverse</a:t>
            </a:r>
            <a:r>
              <a:rPr lang="pl-PL" b="1" dirty="0" smtClean="0"/>
              <a:t> </a:t>
            </a:r>
            <a:r>
              <a:rPr lang="pl-PL" b="1" dirty="0" err="1" smtClean="0"/>
              <a:t>repo</a:t>
            </a:r>
            <a:r>
              <a:rPr lang="pl-PL" b="1" dirty="0" smtClean="0"/>
              <a:t> </a:t>
            </a:r>
            <a:r>
              <a:rPr lang="pl-PL" dirty="0" smtClean="0"/>
              <a:t>– zabieranie bankom komercyjnym pieniędzy, </a:t>
            </a:r>
            <a:r>
              <a:rPr lang="pl-PL" dirty="0"/>
              <a:t>transakcje </a:t>
            </a:r>
            <a:r>
              <a:rPr lang="pl-PL" dirty="0" err="1"/>
              <a:t>zabepieczone</a:t>
            </a:r>
            <a:r>
              <a:rPr lang="pl-PL" dirty="0"/>
              <a:t> papierami wartościowymi - </a:t>
            </a:r>
            <a:r>
              <a:rPr lang="pl-PL" dirty="0" err="1" smtClean="0"/>
              <a:t>sell-buy-back</a:t>
            </a:r>
            <a:r>
              <a:rPr lang="pl-PL" dirty="0" smtClean="0"/>
              <a:t> </a:t>
            </a:r>
            <a:r>
              <a:rPr lang="pl-PL" dirty="0"/>
              <a:t>.</a:t>
            </a:r>
            <a:endParaRPr lang="pl-PL" dirty="0" smtClean="0"/>
          </a:p>
          <a:p>
            <a:pPr marL="0" indent="0">
              <a:buNone/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043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9" y="116632"/>
            <a:ext cx="10801200" cy="6624736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3. Emisje bankowych papierów wartościowych</a:t>
            </a:r>
          </a:p>
          <a:p>
            <a:pPr marL="0" indent="0">
              <a:buNone/>
            </a:pPr>
            <a:r>
              <a:rPr lang="pl-PL" dirty="0" smtClean="0"/>
              <a:t>Bankowe papiery wartościowe są emitowane w formie dokumentu oraz w formie zdematerializowanej.</a:t>
            </a:r>
          </a:p>
          <a:p>
            <a:pPr marL="0" indent="0">
              <a:buNone/>
            </a:pPr>
            <a:r>
              <a:rPr lang="pl-PL" b="1" dirty="0" smtClean="0"/>
              <a:t>Certyfikaty depozytowe </a:t>
            </a:r>
            <a:r>
              <a:rPr lang="pl-PL" dirty="0" err="1" smtClean="0"/>
              <a:t>sa</a:t>
            </a:r>
            <a:r>
              <a:rPr lang="pl-PL" dirty="0" smtClean="0"/>
              <a:t> papierami wartościowymi potwierdzającymi fakt zdeponowania w danym banku określonej </a:t>
            </a:r>
            <a:r>
              <a:rPr lang="pl-PL" dirty="0" err="1" smtClean="0"/>
              <a:t>msumy</a:t>
            </a:r>
            <a:r>
              <a:rPr lang="pl-PL" dirty="0" smtClean="0"/>
              <a:t> </a:t>
            </a:r>
            <a:r>
              <a:rPr lang="pl-PL" dirty="0" err="1" smtClean="0"/>
              <a:t>pienięznej</a:t>
            </a:r>
            <a:r>
              <a:rPr lang="pl-PL" dirty="0" smtClean="0"/>
              <a:t> na określony czas przy danym </a:t>
            </a:r>
            <a:r>
              <a:rPr lang="pl-PL" dirty="0" err="1" smtClean="0"/>
              <a:t>oprcentowaniu</a:t>
            </a:r>
            <a:r>
              <a:rPr lang="pl-PL" dirty="0" smtClean="0"/>
              <a:t>. Posiadacz certyfikatów depozytowych może wcześniej sprzedać te instrumenty na rynku wtórnym. </a:t>
            </a:r>
            <a:r>
              <a:rPr lang="pl-PL" dirty="0" err="1" smtClean="0"/>
              <a:t>Cetryfikaty</a:t>
            </a:r>
            <a:r>
              <a:rPr lang="pl-PL" dirty="0" smtClean="0"/>
              <a:t> te mają okres wymagalności od </a:t>
            </a:r>
            <a:r>
              <a:rPr lang="pl-PL" dirty="0" err="1" smtClean="0"/>
              <a:t>togodnia</a:t>
            </a:r>
            <a:r>
              <a:rPr lang="pl-PL" dirty="0" smtClean="0"/>
              <a:t> do 2 lat, najczęściej </a:t>
            </a:r>
            <a:r>
              <a:rPr lang="pl-PL" dirty="0" err="1" smtClean="0"/>
              <a:t>występiją</a:t>
            </a:r>
            <a:r>
              <a:rPr lang="pl-PL" dirty="0" smtClean="0"/>
              <a:t> 12  lub 18 miesięczne.</a:t>
            </a:r>
          </a:p>
          <a:p>
            <a:pPr marL="0" indent="0">
              <a:buNone/>
            </a:pPr>
            <a:r>
              <a:rPr lang="pl-PL" b="1" dirty="0" smtClean="0"/>
              <a:t>Indeksowane certyfikaty depozytowe </a:t>
            </a:r>
            <a:r>
              <a:rPr lang="pl-PL" dirty="0" smtClean="0"/>
              <a:t>połączone z rynkiem kapitałowym, uzależnienie wzrostu zysku od cen akcji.</a:t>
            </a:r>
          </a:p>
          <a:p>
            <a:pPr marL="0" indent="0">
              <a:buNone/>
            </a:pPr>
            <a:r>
              <a:rPr lang="pl-PL" b="1" dirty="0" smtClean="0"/>
              <a:t>Strukturyzowane certyfikaty depozytowe </a:t>
            </a:r>
            <a:r>
              <a:rPr lang="pl-PL" dirty="0" smtClean="0"/>
              <a:t>– zysk powiązany jest ze zmiennymi rynków finansowych lub towarowych (np. blask złota, skarby orientu)</a:t>
            </a:r>
          </a:p>
        </p:txBody>
      </p:sp>
    </p:spTree>
    <p:extLst>
      <p:ext uri="{BB962C8B-B14F-4D97-AF65-F5344CB8AC3E}">
        <p14:creationId xmlns:p14="http://schemas.microsoft.com/office/powerpoint/2010/main" val="8373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801199" cy="6624736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OPERACJE </a:t>
            </a:r>
            <a:r>
              <a:rPr lang="pl-PL" b="1" dirty="0" smtClean="0"/>
              <a:t>ROZLICZENIOWE</a:t>
            </a:r>
          </a:p>
          <a:p>
            <a:pPr marL="0" indent="0">
              <a:buNone/>
            </a:pPr>
            <a:r>
              <a:rPr lang="pl-PL" b="1" dirty="0" smtClean="0"/>
              <a:t>1. Rozliczeniowe operacje gotówkowe</a:t>
            </a:r>
            <a:r>
              <a:rPr lang="pl-PL" dirty="0" smtClean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Wpłata gotówki na rachunek wierzyciela – polega na przyjęciu wpłaty oraz uznania tą kwotą </a:t>
            </a:r>
            <a:r>
              <a:rPr lang="pl-PL" dirty="0" err="1" smtClean="0"/>
              <a:t>racunku</a:t>
            </a:r>
            <a:r>
              <a:rPr lang="pl-PL" dirty="0" smtClean="0"/>
              <a:t> odbiorcy (beneficjenta wpłaty),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Usługi przekazu pieniężnego – usługa płatnicza bez pośrednictwa rachunku płatniczego prowadzonego przez płatnika w banku i </a:t>
            </a:r>
            <a:r>
              <a:rPr lang="pl-PL" dirty="0" err="1" smtClean="0"/>
              <a:t>polegąjaca</a:t>
            </a:r>
            <a:r>
              <a:rPr lang="pl-PL" dirty="0" smtClean="0"/>
              <a:t> na przekazaniu gotówki przez płatnika dostawcy usług płatniczych, który przesyła tę kwotę przez sieć komunikacyjną odbiorcy lub innemu dostawcy usług płatniczych, który </a:t>
            </a:r>
            <a:r>
              <a:rPr lang="pl-PL" dirty="0" err="1" smtClean="0"/>
              <a:t>udeostepnia</a:t>
            </a:r>
            <a:r>
              <a:rPr lang="pl-PL" dirty="0" smtClean="0"/>
              <a:t> środki odbiorcy (</a:t>
            </a:r>
            <a:r>
              <a:rPr lang="pl-PL" dirty="0" err="1" smtClean="0"/>
              <a:t>MoneyGram</a:t>
            </a:r>
            <a:r>
              <a:rPr lang="pl-PL" dirty="0" smtClean="0"/>
              <a:t>, Western Union) historia ze studentką w Hiszpanii,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Bankomatowe przekazy pieniężne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Skup i sprzedaż walut obcych, </a:t>
            </a:r>
            <a:r>
              <a:rPr lang="pl-PL" dirty="0" err="1"/>
              <a:t>s</a:t>
            </a:r>
            <a:r>
              <a:rPr lang="pl-PL" dirty="0" err="1" smtClean="0"/>
              <a:t>pread</a:t>
            </a:r>
            <a:r>
              <a:rPr lang="pl-PL" dirty="0" smtClean="0"/>
              <a:t> walutowy = kurs sprzedaży – kurs kupna,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/>
              <a:t>Czeki gotówkowe.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424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9" y="116632"/>
            <a:ext cx="10801200" cy="66247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b="1" dirty="0" smtClean="0"/>
              <a:t>2. Rozliczeniowe operacje bezgotówkowe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b="1" dirty="0" smtClean="0"/>
              <a:t>Polecenie przelewu</a:t>
            </a:r>
            <a:r>
              <a:rPr lang="pl-PL" dirty="0" smtClean="0"/>
              <a:t>, może być rozrachunek brutto w czasie rzeczywistym </a:t>
            </a:r>
            <a:r>
              <a:rPr lang="pl-PL" b="1" dirty="0" smtClean="0"/>
              <a:t>RTGS</a:t>
            </a:r>
            <a:r>
              <a:rPr lang="pl-PL" dirty="0" smtClean="0"/>
              <a:t> </a:t>
            </a:r>
            <a:r>
              <a:rPr lang="pl-PL" i="1" dirty="0" smtClean="0"/>
              <a:t>(real </a:t>
            </a:r>
            <a:r>
              <a:rPr lang="pl-PL" i="1" dirty="0" err="1" smtClean="0"/>
              <a:t>time</a:t>
            </a:r>
            <a:r>
              <a:rPr lang="pl-PL" i="1" dirty="0" smtClean="0"/>
              <a:t> </a:t>
            </a:r>
            <a:r>
              <a:rPr lang="pl-PL" i="1" dirty="0" err="1" smtClean="0"/>
              <a:t>gross</a:t>
            </a:r>
            <a:r>
              <a:rPr lang="pl-PL" i="1" dirty="0" smtClean="0"/>
              <a:t> </a:t>
            </a:r>
            <a:r>
              <a:rPr lang="pl-PL" i="1" dirty="0" err="1" smtClean="0"/>
              <a:t>settlement</a:t>
            </a:r>
            <a:r>
              <a:rPr lang="pl-PL" i="1" dirty="0" smtClean="0"/>
              <a:t>); </a:t>
            </a:r>
            <a:r>
              <a:rPr lang="pl-PL" dirty="0" smtClean="0"/>
              <a:t>główne cechy</a:t>
            </a:r>
            <a:r>
              <a:rPr lang="pl-PL" i="1" dirty="0" smtClean="0"/>
              <a:t>: - </a:t>
            </a:r>
            <a:r>
              <a:rPr lang="pl-PL" dirty="0" smtClean="0"/>
              <a:t>bezwarunkowość</a:t>
            </a:r>
            <a:r>
              <a:rPr lang="pl-PL" b="1" i="1" dirty="0" smtClean="0"/>
              <a:t> </a:t>
            </a:r>
            <a:r>
              <a:rPr lang="pl-PL" i="1" dirty="0" smtClean="0"/>
              <a:t>(beneficjent otrzyma środki bez względu na to czy wywiążę się ze swoich zobowiązań wobec drugiej strony transakcji czy też nie; - </a:t>
            </a:r>
            <a:r>
              <a:rPr lang="pl-PL" dirty="0" smtClean="0"/>
              <a:t>nieodwołalność</a:t>
            </a:r>
            <a:r>
              <a:rPr lang="pl-PL" i="1" dirty="0" smtClean="0"/>
              <a:t> (prawidłowo </a:t>
            </a:r>
            <a:r>
              <a:rPr lang="pl-PL" i="1" dirty="0" err="1" smtClean="0"/>
              <a:t>wykoanej</a:t>
            </a:r>
            <a:r>
              <a:rPr lang="pl-PL" i="1" dirty="0" smtClean="0"/>
              <a:t> transakcji nie można </a:t>
            </a:r>
            <a:r>
              <a:rPr lang="pl-PL" i="1" dirty="0" err="1" smtClean="0"/>
              <a:t>cofnać</a:t>
            </a:r>
            <a:r>
              <a:rPr lang="pl-PL" i="1" dirty="0" smtClean="0"/>
              <a:t>, zleceniodawca nie może </a:t>
            </a:r>
            <a:r>
              <a:rPr lang="pl-PL" i="1" dirty="0" err="1" smtClean="0"/>
              <a:t>uzydskać</a:t>
            </a:r>
            <a:r>
              <a:rPr lang="pl-PL" i="1" dirty="0" smtClean="0"/>
              <a:t> zwrotu środków.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b="1" dirty="0" smtClean="0"/>
              <a:t>Polecenie zapłaty </a:t>
            </a:r>
            <a:r>
              <a:rPr lang="pl-PL" dirty="0" smtClean="0"/>
              <a:t>– to </a:t>
            </a:r>
            <a:r>
              <a:rPr lang="pl-PL" dirty="0" err="1" smtClean="0"/>
              <a:t>udziedlona</a:t>
            </a:r>
            <a:r>
              <a:rPr lang="pl-PL" dirty="0" smtClean="0"/>
              <a:t> bankowi dyspozycja wierzyciela obciążenia </a:t>
            </a:r>
            <a:r>
              <a:rPr lang="pl-PL" dirty="0" err="1" smtClean="0"/>
              <a:t>pkreśloną</a:t>
            </a:r>
            <a:r>
              <a:rPr lang="pl-PL" dirty="0" smtClean="0"/>
              <a:t> </a:t>
            </a:r>
            <a:r>
              <a:rPr lang="pl-PL" dirty="0" err="1" smtClean="0"/>
              <a:t>kwoatąrachunku</a:t>
            </a:r>
            <a:r>
              <a:rPr lang="pl-PL" dirty="0" smtClean="0"/>
              <a:t> bankowego dłużnika (płatnika)i uznania ta kwotą rachunku wierzyciela (odbiorcy) wskutek transakcji płatniczej zainicjowanej przez odbiorcę i dokonanej na </a:t>
            </a:r>
            <a:r>
              <a:rPr lang="pl-PL" dirty="0" err="1" smtClean="0"/>
              <a:t>podsgtawie</a:t>
            </a:r>
            <a:r>
              <a:rPr lang="pl-PL" dirty="0" smtClean="0"/>
              <a:t> zgody, której płatnik udzielił wierzycielowi (odbiorcy).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b="1" dirty="0" smtClean="0"/>
              <a:t>Rozliczenie za pomocą kart płatniczych</a:t>
            </a:r>
            <a:r>
              <a:rPr lang="pl-PL" dirty="0" smtClean="0"/>
              <a:t>; karta płatnicza identyfikuje wydawcę i upoważnionego posiadacza, służy do </a:t>
            </a:r>
            <a:r>
              <a:rPr lang="pl-PL" dirty="0" err="1" smtClean="0"/>
              <a:t>do</a:t>
            </a:r>
            <a:r>
              <a:rPr lang="pl-PL" dirty="0" smtClean="0"/>
              <a:t> operacji rozliczeniowych. Pod względem </a:t>
            </a:r>
            <a:r>
              <a:rPr lang="pl-PL" dirty="0" err="1" smtClean="0"/>
              <a:t>funkcjinalności</a:t>
            </a:r>
            <a:r>
              <a:rPr lang="pl-PL" dirty="0" smtClean="0"/>
              <a:t> wyróżnia się: a) karty płatnicze, b) karty wstępnie opłacone. W </a:t>
            </a:r>
            <a:r>
              <a:rPr lang="pl-PL" dirty="0" err="1" smtClean="0"/>
              <a:t>zalęzniści</a:t>
            </a:r>
            <a:r>
              <a:rPr lang="pl-PL" dirty="0" smtClean="0"/>
              <a:t> od sposobu rozliczania transakcji </a:t>
            </a:r>
            <a:r>
              <a:rPr lang="pl-PL" dirty="0" err="1" smtClean="0"/>
              <a:t>wyróz</a:t>
            </a:r>
            <a:r>
              <a:rPr lang="pl-PL" dirty="0" smtClean="0"/>
              <a:t> </a:t>
            </a:r>
            <a:r>
              <a:rPr lang="pl-PL" dirty="0" err="1" smtClean="0"/>
              <a:t>nia</a:t>
            </a:r>
            <a:r>
              <a:rPr lang="pl-PL" dirty="0" smtClean="0"/>
              <a:t> się:</a:t>
            </a:r>
          </a:p>
          <a:p>
            <a:pPr>
              <a:buFontTx/>
              <a:buChar char="-"/>
            </a:pPr>
            <a:r>
              <a:rPr lang="pl-PL" dirty="0" smtClean="0"/>
              <a:t>Karty </a:t>
            </a:r>
            <a:r>
              <a:rPr lang="pl-PL" dirty="0" err="1" smtClean="0"/>
              <a:t>bankowmatowe</a:t>
            </a:r>
            <a:r>
              <a:rPr lang="pl-PL" dirty="0" smtClean="0"/>
              <a:t>,</a:t>
            </a:r>
          </a:p>
          <a:p>
            <a:pPr>
              <a:buFontTx/>
              <a:buChar char="-"/>
            </a:pPr>
            <a:r>
              <a:rPr lang="pl-PL" dirty="0" smtClean="0"/>
              <a:t>Karty </a:t>
            </a:r>
            <a:r>
              <a:rPr lang="pl-PL" dirty="0" err="1" smtClean="0"/>
              <a:t>kedytowe</a:t>
            </a:r>
            <a:r>
              <a:rPr lang="pl-PL" dirty="0" smtClean="0"/>
              <a:t>,</a:t>
            </a:r>
          </a:p>
          <a:p>
            <a:pPr>
              <a:buFontTx/>
              <a:buChar char="-"/>
            </a:pPr>
            <a:r>
              <a:rPr lang="pl-PL" dirty="0" smtClean="0"/>
              <a:t>Karty debetowe,</a:t>
            </a:r>
          </a:p>
          <a:p>
            <a:pPr>
              <a:buFontTx/>
              <a:buChar char="-"/>
            </a:pPr>
            <a:r>
              <a:rPr lang="pl-PL" dirty="0" smtClean="0"/>
              <a:t>Karty obciążeniowe i z odroczonym terminem płatności,</a:t>
            </a:r>
          </a:p>
          <a:p>
            <a:pPr>
              <a:buFontTx/>
              <a:buChar char="-"/>
            </a:pPr>
            <a:r>
              <a:rPr lang="pl-PL" dirty="0" smtClean="0"/>
              <a:t>Karty przedpłacone,</a:t>
            </a:r>
          </a:p>
          <a:p>
            <a:pPr>
              <a:buFontTx/>
              <a:buChar char="-"/>
            </a:pPr>
            <a:r>
              <a:rPr lang="pl-PL" dirty="0" smtClean="0"/>
              <a:t>Karty wirtualne</a:t>
            </a:r>
          </a:p>
          <a:p>
            <a:pPr>
              <a:buFontTx/>
              <a:buChar char="-"/>
            </a:pPr>
            <a:r>
              <a:rPr lang="pl-PL" dirty="0" smtClean="0"/>
              <a:t>Karty zbliżeniowe (mobilne), </a:t>
            </a:r>
            <a:r>
              <a:rPr lang="pl-PL" b="1" dirty="0" smtClean="0"/>
              <a:t>technologia NFC </a:t>
            </a:r>
            <a:r>
              <a:rPr lang="pl-PL" dirty="0" smtClean="0"/>
              <a:t>(</a:t>
            </a:r>
            <a:r>
              <a:rPr lang="pl-PL" i="1" dirty="0" err="1" smtClean="0"/>
              <a:t>near</a:t>
            </a:r>
            <a:r>
              <a:rPr lang="pl-PL" i="1" dirty="0" smtClean="0"/>
              <a:t> field </a:t>
            </a:r>
            <a:r>
              <a:rPr lang="pl-PL" i="1" dirty="0" err="1" smtClean="0"/>
              <a:t>communication</a:t>
            </a:r>
            <a:r>
              <a:rPr lang="pl-PL" i="1" dirty="0" smtClean="0"/>
              <a:t>)</a:t>
            </a:r>
            <a:r>
              <a:rPr lang="pl-PL" dirty="0" smtClean="0"/>
              <a:t>, BLIK</a:t>
            </a:r>
          </a:p>
          <a:p>
            <a:pPr>
              <a:buFontTx/>
              <a:buChar char="-"/>
            </a:pPr>
            <a:r>
              <a:rPr lang="pl-PL" dirty="0" smtClean="0"/>
              <a:t>Karty wieloaplikacyjne,</a:t>
            </a:r>
          </a:p>
          <a:p>
            <a:pPr>
              <a:buFontTx/>
              <a:buChar char="-"/>
            </a:pPr>
            <a:r>
              <a:rPr lang="pl-PL" dirty="0" smtClean="0"/>
              <a:t>Karty </a:t>
            </a:r>
            <a:r>
              <a:rPr lang="pl-PL" dirty="0" err="1" smtClean="0"/>
              <a:t>wielofukcyjne</a:t>
            </a:r>
            <a:r>
              <a:rPr lang="pl-PL" dirty="0" smtClean="0"/>
              <a:t>,</a:t>
            </a:r>
          </a:p>
          <a:p>
            <a:pPr>
              <a:buFontTx/>
              <a:buChar char="-"/>
            </a:pPr>
            <a:r>
              <a:rPr lang="pl-PL" dirty="0" smtClean="0"/>
              <a:t>Karty dedykowane, Karty co-</a:t>
            </a:r>
            <a:r>
              <a:rPr lang="pl-PL" dirty="0" err="1" smtClean="0"/>
              <a:t>branded</a:t>
            </a:r>
            <a:r>
              <a:rPr lang="pl-PL" dirty="0" smtClean="0"/>
              <a:t> z </a:t>
            </a:r>
            <a:r>
              <a:rPr lang="pl-PL" dirty="0" err="1" smtClean="0"/>
              <a:t>rónymi</a:t>
            </a:r>
            <a:r>
              <a:rPr lang="pl-PL" dirty="0" smtClean="0"/>
              <a:t> </a:t>
            </a:r>
            <a:r>
              <a:rPr lang="pl-PL" dirty="0" err="1" smtClean="0"/>
              <a:t>firamami</a:t>
            </a:r>
            <a:r>
              <a:rPr lang="pl-PL" dirty="0" smtClean="0"/>
              <a:t> np. pekao </a:t>
            </a:r>
            <a:r>
              <a:rPr lang="pl-PL" dirty="0" err="1" smtClean="0"/>
              <a:t>shell</a:t>
            </a:r>
            <a:r>
              <a:rPr lang="pl-PL" dirty="0" smtClean="0"/>
              <a:t>, </a:t>
            </a:r>
            <a:r>
              <a:rPr lang="pl-PL" dirty="0" err="1" smtClean="0"/>
              <a:t>Miles&amp;More</a:t>
            </a:r>
            <a:r>
              <a:rPr lang="pl-PL" dirty="0" smtClean="0"/>
              <a:t>, karty </a:t>
            </a:r>
            <a:r>
              <a:rPr lang="pl-PL" dirty="0" err="1" smtClean="0"/>
              <a:t>afinity</a:t>
            </a:r>
            <a:r>
              <a:rPr lang="pl-PL" dirty="0" smtClean="0"/>
              <a:t> </a:t>
            </a:r>
            <a:r>
              <a:rPr lang="pl-PL" dirty="0" err="1" smtClean="0"/>
              <a:t>charity</a:t>
            </a:r>
            <a:r>
              <a:rPr lang="pl-PL" dirty="0" smtClean="0"/>
              <a:t>,</a:t>
            </a:r>
          </a:p>
          <a:p>
            <a:pPr>
              <a:buFontTx/>
              <a:buChar char="-"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5503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Symbole walut 16: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331_TF02895262.potx" id="{ADED521E-63B4-4D8B-B7AC-9933AF16EFBF}" vid="{5BC4CF27-5174-4C0F-AA65-6D5040B96EB7}"/>
    </a:ext>
  </a:extLst>
</a:theme>
</file>

<file path=ppt/theme/theme2.xml><?xml version="1.0" encoding="utf-8"?>
<a:theme xmlns:a="http://schemas.openxmlformats.org/drawingml/2006/main" name="Motyw pakietu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symboli walut (panoramiczna)</Template>
  <TotalTime>1480</TotalTime>
  <Words>1496</Words>
  <Application>Microsoft Office PowerPoint</Application>
  <PresentationFormat>Niestandardowy</PresentationFormat>
  <Paragraphs>124</Paragraphs>
  <Slides>14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Cambria</vt:lpstr>
      <vt:lpstr>Wingdings</vt:lpstr>
      <vt:lpstr>Symbole walut 16:9</vt:lpstr>
      <vt:lpstr>                    Bankowość  Wykład 2  cz. 2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Pojęcie banku Bank jest przedsiębiorstwem, które zaciąga i udziela kredyty, świadczy usługi w obrocie pienieznym, kredytowym i kmapitałowym oraz ofer  2. Istota systemu bankowego</dc:title>
  <dc:creator>Wincenty Kulpa</dc:creator>
  <cp:lastModifiedBy>Wincenty Kulpa</cp:lastModifiedBy>
  <cp:revision>123</cp:revision>
  <dcterms:created xsi:type="dcterms:W3CDTF">2021-02-05T16:16:55Z</dcterms:created>
  <dcterms:modified xsi:type="dcterms:W3CDTF">2021-04-10T10:09:53Z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