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18" r:id="rId2"/>
    <p:sldId id="357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55" r:id="rId20"/>
  </p:sldIdLst>
  <p:sldSz cx="12188825" cy="6858000"/>
  <p:notesSz cx="6858000" cy="9144000"/>
  <p:custDataLst>
    <p:tags r:id="rId23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29" autoAdjust="0"/>
  </p:normalViewPr>
  <p:slideViewPr>
    <p:cSldViewPr showGuides="1">
      <p:cViewPr varScale="1">
        <p:scale>
          <a:sx n="81" d="100"/>
          <a:sy n="81" d="100"/>
        </p:scale>
        <p:origin x="418" y="8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2481DD6-22C6-4DC2-9A0D-6907C004742D}" type="datetime1">
              <a:rPr lang="pl-PL" smtClean="0"/>
              <a:t>2021-04-10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F8ED99B-9732-49FC-9C16-B56FEB1B10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5E67E-C67D-4F2B-9C4B-D672DF54DEB3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3199CD-3E1B-4AE6-990F-76F925F5EA9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1103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 rtlCol="0"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 dirty="0" smtClean="0"/>
              <a:t>Edytuj styl wzorca podtytułu</a:t>
            </a:r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a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Obraz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Prostokąt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AC851B2-A248-481B-B67B-0CA9CFB6596A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40F39-9E07-4CFE-B57F-B7F61884881B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E87AE4-47BD-420E-9AAB-588581D0EE42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grpSp>
        <p:nvGrpSpPr>
          <p:cNvPr id="7" name="Grupa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Prostokąt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pl-PL" noProof="0" dirty="0"/>
            </a:p>
          </p:txBody>
        </p:sp>
      </p:grp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8FAF43-BE19-4ED6-BEDE-1E89FC11D176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21725A-76A8-46FB-B178-4CA2E51EA5DC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EB017E-6E18-4299-A7AE-5F37FC07DD65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2588B3-5AD2-4007-81F4-6F155BF6413B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6" name="Łącznik prosty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AF0EF8-C71D-4B00-AA93-750DAF52FACC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563359-EDAE-4F20-896B-9F6038C68D62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l-PL" noProof="0" smtClean="0"/>
              <a:t>‹#›</a:t>
            </a:fld>
            <a:endParaRPr lang="pl-PL" noProof="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8BA2A1F-8E13-4E7D-9306-A547B391D35D}" type="datetime1">
              <a:rPr lang="pl-PL" smtClean="0"/>
              <a:pPr/>
              <a:t>2021-04-10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A013F82-EE5E-44EE-A61D-E31C6657F26F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l.wikipedia.org/wiki/Nadz%C3%B3r_bankow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0824" y="116632"/>
            <a:ext cx="5945188" cy="2808312"/>
          </a:xfrm>
        </p:spPr>
        <p:txBody>
          <a:bodyPr rtlCol="0"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Bankowość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z="4900" dirty="0" smtClean="0"/>
              <a:t>Wykład 2 cz. </a:t>
            </a:r>
            <a:r>
              <a:rPr lang="pl-PL" sz="4900" smtClean="0"/>
              <a:t>1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485900" y="2636912"/>
            <a:ext cx="5945187" cy="3502701"/>
          </a:xfrm>
        </p:spPr>
        <p:txBody>
          <a:bodyPr/>
          <a:lstStyle/>
          <a:p>
            <a:r>
              <a:rPr lang="pl-PL" sz="4000" dirty="0" smtClean="0"/>
              <a:t>Polityka pieniężna banku centralnego, rynek pieniężny. Nadzór nad działalnością bankową. System gwarantowania depozytów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729191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3. Mechanizmy transmisji sygnałów polityki pieniężnej</a:t>
            </a:r>
          </a:p>
          <a:p>
            <a:pPr marL="0" indent="0">
              <a:buNone/>
            </a:pPr>
            <a:r>
              <a:rPr lang="pl-PL" dirty="0" smtClean="0"/>
              <a:t>Mechanizm transmisji polityki pieniężnej opiera się na założeniu, że istnieje związek miedzy </a:t>
            </a:r>
            <a:r>
              <a:rPr lang="pl-PL" dirty="0"/>
              <a:t>z</a:t>
            </a:r>
            <a:r>
              <a:rPr lang="pl-PL" dirty="0" smtClean="0"/>
              <a:t>mianami ilości pieniądza a zmianami w działalności gospodarczej.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Kanał stóp procentowych </a:t>
            </a:r>
            <a:r>
              <a:rPr lang="pl-PL" dirty="0" smtClean="0"/>
              <a:t>– zmiany stóp procentowych przez BC prowadza do zmiany stóp procentowych Banków komercyjnych. W przypadku ekspansywnej polityki monetarnej ulegają spadkowi realne stopy procentowe co obniża koszty kapitału, powodując zwiększenie inwestycji i prowadzi do wzrostu produktu krajowego brutto.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Kanał kursu walutowego </a:t>
            </a:r>
            <a:r>
              <a:rPr lang="pl-PL" dirty="0" smtClean="0"/>
              <a:t>– zwiększenie ilości pieniądza krajowego powoduje obniżenie stóp procentowych banków komercyjnych prowadzą do deprecjacji waluty krajowej i spadku zainteresowania tą walutą ze strony podmiotów zagranicznych. Niższy kurs poprawia eksport oraz podraża import. 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Kanał kredytów bankowych </a:t>
            </a:r>
            <a:r>
              <a:rPr lang="pl-PL" dirty="0" smtClean="0"/>
              <a:t>– ekspansywna polityka pieniężna BC poprzez wzrost podaży pieniądza rezerwowego dl banków komercyjnych wyzwala wzrost podaży kredytów co prowadzi do wzrostu popytu poprzez wydatki inwestycyjne i konsumpcyjne.</a:t>
            </a:r>
          </a:p>
          <a:p>
            <a:pPr marL="457200" indent="-457200">
              <a:buAutoNum type="alphaLcParenR"/>
            </a:pPr>
            <a:r>
              <a:rPr lang="pl-PL" b="1" dirty="0" smtClean="0"/>
              <a:t>Kanał cen kapitału </a:t>
            </a:r>
            <a:r>
              <a:rPr lang="pl-PL" dirty="0" smtClean="0"/>
              <a:t>– polityka pieniężna ma wpływ na cenę akcji, jeżeli koszt odnowienia kapitału jest niski to cena rynkowa przedsiębiorstwa jest stosunkowo wysoka. Przedsiębiorstwa emitując akcje mogą osiągnąć za nie wysoka cenę  i tym </a:t>
            </a:r>
            <a:r>
              <a:rPr lang="pl-PL" dirty="0" err="1" smtClean="0"/>
              <a:t>sa</a:t>
            </a:r>
            <a:r>
              <a:rPr lang="pl-PL" dirty="0" smtClean="0"/>
              <a:t> mym dokonać większych wydatków inwestycyjnych.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646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9" y="188640"/>
            <a:ext cx="10729192" cy="6408712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e) Kanał cen nieruchomości </a:t>
            </a:r>
            <a:r>
              <a:rPr lang="pl-PL" dirty="0" smtClean="0"/>
              <a:t>– oddziaływanie polityki pieniężnej na budownictwo mieszkaniowe, wzrost podaży pieniądza wywołuje spadek stóp procentowych powodując wzrost cen nieruchomości mieszkaniowych wzrasta przez popyt globalny i bogactwo gospodarstw domowych. </a:t>
            </a:r>
          </a:p>
          <a:p>
            <a:pPr marL="0" indent="0">
              <a:buNone/>
            </a:pPr>
            <a:r>
              <a:rPr lang="pl-PL" b="1" dirty="0" smtClean="0"/>
              <a:t>f) Kanał oczekiwań inflacyjnych </a:t>
            </a:r>
            <a:r>
              <a:rPr lang="pl-PL" dirty="0" smtClean="0"/>
              <a:t>– w zależności od przewidywanego poziomu inflacji przedsiębiorcy mogą powstrzymywać się od decyzji inwestycyjnych a gospodarstwa domowe odkładać w czasie decyzje konsumenckie.</a:t>
            </a:r>
          </a:p>
          <a:p>
            <a:pPr marL="0" indent="0">
              <a:buNone/>
            </a:pPr>
            <a:r>
              <a:rPr lang="pl-PL" b="1" dirty="0" smtClean="0"/>
              <a:t>g) Kanał podejmowanego ryzyka </a:t>
            </a:r>
            <a:r>
              <a:rPr lang="pl-PL" dirty="0" smtClean="0"/>
              <a:t>– niskie poziomy procentowe skłaniają do poszukiwania coraz zyskowniejszych i bardziej ryzykownych aktywów. Łatwiej jest oddać kredyt z niskimi odsetkami.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5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88640"/>
            <a:ext cx="10729192" cy="63367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4. Rynek pieniężny</a:t>
            </a:r>
          </a:p>
          <a:p>
            <a:pPr marL="0" indent="0">
              <a:buNone/>
            </a:pPr>
            <a:r>
              <a:rPr lang="pl-PL" b="1" dirty="0" smtClean="0"/>
              <a:t>Rynek finansowy</a:t>
            </a:r>
            <a:r>
              <a:rPr lang="pl-PL" dirty="0" smtClean="0"/>
              <a:t> dzieli się na:</a:t>
            </a:r>
          </a:p>
          <a:p>
            <a:pPr marL="0" indent="0">
              <a:buNone/>
            </a:pPr>
            <a:r>
              <a:rPr lang="pl-PL" b="1" dirty="0" smtClean="0"/>
              <a:t>1) Rynek pieniężny</a:t>
            </a:r>
            <a:r>
              <a:rPr lang="pl-PL" dirty="0" smtClean="0"/>
              <a:t>, na którym występuje podaż kapitałów krótkoterminowych ( o zapadalności do 1 roku);</a:t>
            </a:r>
          </a:p>
          <a:p>
            <a:pPr marL="0" indent="0">
              <a:buNone/>
            </a:pPr>
            <a:r>
              <a:rPr lang="pl-PL" b="1" dirty="0" smtClean="0"/>
              <a:t>2) Rynek kapitałowy</a:t>
            </a:r>
            <a:r>
              <a:rPr lang="pl-PL" dirty="0" smtClean="0"/>
              <a:t>, na którym występuje podaż kapitałów długoterminowych ( o terminie zapadalności powyżej 1 roku)</a:t>
            </a:r>
          </a:p>
          <a:p>
            <a:pPr marL="0" indent="0">
              <a:buNone/>
            </a:pPr>
            <a:r>
              <a:rPr lang="pl-PL" dirty="0" smtClean="0"/>
              <a:t>Rynek pieniężny obejmuje </a:t>
            </a:r>
            <a:r>
              <a:rPr lang="pl-PL" b="1" dirty="0" smtClean="0"/>
              <a:t>rynek pierwotny, </a:t>
            </a:r>
            <a:r>
              <a:rPr lang="pl-PL" dirty="0" smtClean="0"/>
              <a:t>na którym występuje wprowadzenie do obrotu papierów wartościowych oraz </a:t>
            </a:r>
            <a:r>
              <a:rPr lang="pl-PL" b="1" dirty="0" smtClean="0"/>
              <a:t>rynek wtórny</a:t>
            </a:r>
            <a:r>
              <a:rPr lang="pl-PL" dirty="0" smtClean="0"/>
              <a:t>, na którym dokonuje się obrotów tymi papierami.</a:t>
            </a:r>
          </a:p>
          <a:p>
            <a:pPr marL="0" indent="0">
              <a:buNone/>
            </a:pPr>
            <a:r>
              <a:rPr lang="pl-PL" dirty="0" smtClean="0"/>
              <a:t>Rynek pieniężny jest przede wszystkim rynkiem międzybankowym, jego uczestnikami są w zasadzie tylko instytucje kredytowe i instytucje finansowe gdzie każda może być pożyczkodawcą i pożyczkobiorcą. Uczestnikami tego rynku teoretycznie może być także państwo, samorządy czy przedsiębiorstwa i  instytucje ubezpieczeniowe.</a:t>
            </a:r>
          </a:p>
          <a:p>
            <a:pPr marL="0" indent="0">
              <a:buNone/>
            </a:pPr>
            <a:r>
              <a:rPr lang="pl-PL" dirty="0" smtClean="0"/>
              <a:t>Ceną pieniądza na rynku pieniężnym jest </a:t>
            </a:r>
            <a:r>
              <a:rPr lang="pl-PL" b="1" dirty="0" smtClean="0"/>
              <a:t>stopa procentowa</a:t>
            </a:r>
            <a:r>
              <a:rPr lang="pl-PL" dirty="0" smtClean="0"/>
              <a:t>, może być ona wygrażana w postaci kursu kupna lub kursu sprzedaży. </a:t>
            </a:r>
            <a:r>
              <a:rPr lang="pl-PL" b="1" dirty="0" smtClean="0"/>
              <a:t>Kurs kupna </a:t>
            </a:r>
            <a:r>
              <a:rPr lang="pl-PL" dirty="0" smtClean="0"/>
              <a:t>to cena po jakiej banki gotowe są przyjmować depozyty. </a:t>
            </a:r>
            <a:r>
              <a:rPr lang="pl-PL" b="1" dirty="0" smtClean="0"/>
              <a:t>Kurs sprzedaży </a:t>
            </a:r>
            <a:r>
              <a:rPr lang="pl-PL" dirty="0" smtClean="0"/>
              <a:t>to cena, po jakiej banki gotowe są udzielać kredytów. Różnica miedzy kursem kupna i kursem sprzedaży nazywa się </a:t>
            </a:r>
            <a:r>
              <a:rPr lang="pl-PL" b="1" dirty="0" smtClean="0"/>
              <a:t>marżą </a:t>
            </a:r>
            <a:r>
              <a:rPr lang="pl-PL" b="1" i="1" dirty="0" smtClean="0"/>
              <a:t>( </a:t>
            </a:r>
            <a:r>
              <a:rPr lang="pl-PL" b="1" i="1" dirty="0" err="1" smtClean="0"/>
              <a:t>ask</a:t>
            </a:r>
            <a:r>
              <a:rPr lang="pl-PL" b="1" i="1" dirty="0" smtClean="0"/>
              <a:t> </a:t>
            </a:r>
            <a:r>
              <a:rPr lang="pl-PL" b="1" i="1" dirty="0" err="1" smtClean="0"/>
              <a:t>price</a:t>
            </a:r>
            <a:r>
              <a:rPr lang="pl-PL" b="1" i="1" dirty="0" smtClean="0"/>
              <a:t> –bid </a:t>
            </a:r>
            <a:r>
              <a:rPr lang="pl-PL" b="1" i="1" dirty="0" err="1" smtClean="0"/>
              <a:t>price</a:t>
            </a:r>
            <a:r>
              <a:rPr lang="pl-PL" b="1" i="1" dirty="0" smtClean="0"/>
              <a:t> = </a:t>
            </a:r>
            <a:r>
              <a:rPr lang="pl-PL" b="1" i="1" dirty="0" err="1" smtClean="0"/>
              <a:t>spread</a:t>
            </a:r>
            <a:r>
              <a:rPr lang="pl-PL" b="1" i="1" dirty="0" smtClean="0"/>
              <a:t>) 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Na rynku pieniężnym role pośredników pełnią </a:t>
            </a:r>
            <a:r>
              <a:rPr lang="pl-PL" b="1" dirty="0" smtClean="0"/>
              <a:t>brokerzy</a:t>
            </a:r>
            <a:r>
              <a:rPr lang="pl-PL" b="1" i="1" dirty="0" smtClean="0"/>
              <a:t>, </a:t>
            </a:r>
            <a:r>
              <a:rPr lang="pl-PL" dirty="0" smtClean="0"/>
              <a:t>którzy mają znajdować najlepsze kursy kupna i najlepsze kursy sprzedaży.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79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3" y="116632"/>
            <a:ext cx="10476655" cy="6480720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Do podstawowych instrumentów rynku pieniężnego należą:</a:t>
            </a:r>
          </a:p>
          <a:p>
            <a:pPr marL="457200" indent="-457200">
              <a:buAutoNum type="alphaUcParenR"/>
            </a:pPr>
            <a:r>
              <a:rPr lang="pl-PL" dirty="0" smtClean="0"/>
              <a:t>Bony skarbowe  zwane też wekslami skarbowymi</a:t>
            </a:r>
          </a:p>
          <a:p>
            <a:pPr marL="457200" indent="-457200">
              <a:buAutoNum type="alphaUcParenR"/>
            </a:pPr>
            <a:r>
              <a:rPr lang="pl-PL" dirty="0" smtClean="0"/>
              <a:t>Certyfikaty depozytowe</a:t>
            </a:r>
          </a:p>
          <a:p>
            <a:pPr marL="457200" indent="-457200">
              <a:buAutoNum type="alphaUcParenR"/>
            </a:pPr>
            <a:r>
              <a:rPr lang="pl-PL" dirty="0" smtClean="0"/>
              <a:t>Krótkoterminowe papiery dłużne</a:t>
            </a:r>
          </a:p>
          <a:p>
            <a:pPr marL="0" indent="0">
              <a:buNone/>
            </a:pPr>
            <a:r>
              <a:rPr lang="pl-PL" dirty="0" smtClean="0"/>
              <a:t>Ad. A) </a:t>
            </a:r>
            <a:r>
              <a:rPr lang="pl-PL" b="1" dirty="0" smtClean="0"/>
              <a:t>Bony skarbowe </a:t>
            </a:r>
            <a:r>
              <a:rPr lang="pl-PL" dirty="0" smtClean="0"/>
              <a:t>(</a:t>
            </a:r>
            <a:r>
              <a:rPr lang="pl-PL" i="1" dirty="0" err="1" smtClean="0"/>
              <a:t>treasury</a:t>
            </a:r>
            <a:r>
              <a:rPr lang="pl-PL" i="1" dirty="0" smtClean="0"/>
              <a:t> </a:t>
            </a:r>
            <a:r>
              <a:rPr lang="pl-PL" i="1" dirty="0" err="1" smtClean="0"/>
              <a:t>bills</a:t>
            </a:r>
            <a:r>
              <a:rPr lang="pl-PL" dirty="0" smtClean="0"/>
              <a:t>) są to papiery wartościowe na okaziciela ( w Polsce o wartości 10 000 PLN, emitowane na okres 1-90 dni lun 1 do 52 tygodni. Ich oprocentowanie jest stałe. Bony skarbowe maja charakter dyskontowy, tzn. że ich cena jest zawsze niższa od wartości nominalnej a dochód stanowi różnica pomiędzy ceną zakupu a wartości a nominalna bonu. Na rynku pierwotnym mogą występować jedynie banki mające status dealera, nabycie następuje w trybie przetargowym.</a:t>
            </a:r>
          </a:p>
          <a:p>
            <a:pPr marL="0" indent="0">
              <a:buNone/>
            </a:pPr>
            <a:r>
              <a:rPr lang="pl-PL" dirty="0" smtClean="0"/>
              <a:t>Ad. B) </a:t>
            </a:r>
            <a:r>
              <a:rPr lang="pl-PL" b="1" dirty="0" smtClean="0"/>
              <a:t>Certyfikaty depozytowe </a:t>
            </a:r>
            <a:r>
              <a:rPr lang="pl-PL" i="1" dirty="0" smtClean="0"/>
              <a:t>(certyfikat of </a:t>
            </a:r>
            <a:r>
              <a:rPr lang="pl-PL" i="1" dirty="0" err="1" smtClean="0"/>
              <a:t>deposit</a:t>
            </a:r>
            <a:r>
              <a:rPr lang="pl-PL" i="1" dirty="0" smtClean="0"/>
              <a:t>) </a:t>
            </a:r>
            <a:r>
              <a:rPr lang="pl-PL" dirty="0" smtClean="0"/>
              <a:t>są to bankowe papiery wartościowe emitowane w celu pozyskania środków pieniężnych na określony cel. Papiery zbywalne na GPW</a:t>
            </a:r>
          </a:p>
          <a:p>
            <a:pPr marL="0" indent="0">
              <a:buNone/>
            </a:pPr>
            <a:r>
              <a:rPr lang="pl-PL" dirty="0" smtClean="0"/>
              <a:t>Ad. C) </a:t>
            </a:r>
            <a:r>
              <a:rPr lang="pl-PL" b="1" dirty="0" smtClean="0"/>
              <a:t>Krótkoterminowe papiery dłużne </a:t>
            </a:r>
            <a:r>
              <a:rPr lang="pl-PL" i="1" dirty="0" smtClean="0"/>
              <a:t>(</a:t>
            </a:r>
            <a:r>
              <a:rPr lang="pl-PL" i="1" dirty="0" err="1" smtClean="0"/>
              <a:t>commercial</a:t>
            </a:r>
            <a:r>
              <a:rPr lang="pl-PL" i="1" dirty="0" smtClean="0"/>
              <a:t> </a:t>
            </a:r>
            <a:r>
              <a:rPr lang="pl-PL" i="1" dirty="0" err="1" smtClean="0"/>
              <a:t>papers</a:t>
            </a:r>
            <a:r>
              <a:rPr lang="pl-PL" i="1" dirty="0" smtClean="0"/>
              <a:t>) </a:t>
            </a:r>
            <a:r>
              <a:rPr lang="pl-PL" dirty="0" smtClean="0"/>
              <a:t>są to niezabezpieczone krótkoterminowe papiery dłużne jak skrypty lub weksle dłużne służące do krótkoterminowego finansowania przez wysoko notowane  przedsiębiorstwa o dobrym standingu finansowym, występują w postaci zdematerializowanych instrumentów dyskontowych. </a:t>
            </a:r>
          </a:p>
          <a:p>
            <a:pPr marL="0" indent="0">
              <a:buNone/>
            </a:pPr>
            <a:r>
              <a:rPr lang="pl-PL" b="1" dirty="0" smtClean="0"/>
              <a:t>Bony komercyjne </a:t>
            </a:r>
            <a:r>
              <a:rPr lang="pl-PL" i="1" dirty="0" smtClean="0"/>
              <a:t>(</a:t>
            </a:r>
            <a:r>
              <a:rPr lang="pl-PL" i="1" dirty="0" err="1" smtClean="0"/>
              <a:t>commercial</a:t>
            </a:r>
            <a:r>
              <a:rPr lang="pl-PL" i="1" dirty="0" smtClean="0"/>
              <a:t> </a:t>
            </a:r>
            <a:r>
              <a:rPr lang="pl-PL" i="1" dirty="0" err="1" smtClean="0"/>
              <a:t>paper</a:t>
            </a:r>
            <a:r>
              <a:rPr lang="pl-PL" i="1" dirty="0" smtClean="0"/>
              <a:t>) </a:t>
            </a:r>
            <a:r>
              <a:rPr lang="pl-PL" dirty="0" smtClean="0"/>
              <a:t>instrument dyskontowy, czyli sprzedawany poniżej wartości nominalnej. Różnica miedzy cena zakupu a wartością nominalną stanowi zysk inwestora, emisje maj  a charakter niepubliczny, są instrumentami poza bankowego rynku pieniężnego.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0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801200" cy="6552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5. Europejski Bank Centralny</a:t>
            </a:r>
          </a:p>
          <a:p>
            <a:pPr marL="0" indent="0">
              <a:buNone/>
            </a:pPr>
            <a:r>
              <a:rPr lang="pl-PL" dirty="0" smtClean="0"/>
              <a:t>Wejście do strefy EURO wymaga spełnienia kryteriów konwergencji w ramach traktatu z </a:t>
            </a:r>
            <a:r>
              <a:rPr lang="pl-PL" dirty="0" err="1" smtClean="0"/>
              <a:t>Maastricht</a:t>
            </a:r>
            <a:r>
              <a:rPr lang="pl-PL" dirty="0" smtClean="0"/>
              <a:t>:</a:t>
            </a:r>
          </a:p>
          <a:p>
            <a:pPr marL="457200" indent="-457200">
              <a:buAutoNum type="arabicPeriod"/>
            </a:pPr>
            <a:r>
              <a:rPr lang="pl-PL" dirty="0" smtClean="0"/>
              <a:t>Gospodarka musi się charakteryzować stabilnością cen, stopa inflacji nie może być wyższa niż 1,5 punktu procentowego od średniej z trzech krajów Unii o najniższej stopie inflacji;</a:t>
            </a:r>
          </a:p>
          <a:p>
            <a:pPr marL="457200" indent="-457200">
              <a:buAutoNum type="arabicPeriod"/>
            </a:pPr>
            <a:r>
              <a:rPr lang="pl-PL" dirty="0" smtClean="0"/>
              <a:t>Długoterminowe stopy procentowe nie mogą być wyższe  o więcej niż 2 </a:t>
            </a:r>
            <a:r>
              <a:rPr lang="pl-PL" dirty="0" err="1" smtClean="0"/>
              <a:t>pkty</a:t>
            </a:r>
            <a:r>
              <a:rPr lang="pl-PL" dirty="0" smtClean="0"/>
              <a:t> procentowe od średniego oprocentowania innych banków UE;</a:t>
            </a:r>
          </a:p>
          <a:p>
            <a:pPr marL="457200" indent="-457200">
              <a:buAutoNum type="arabicPeriod"/>
            </a:pPr>
            <a:r>
              <a:rPr lang="pl-PL" dirty="0" smtClean="0"/>
              <a:t>Deficyt budżetu państwa nie może przekroczyć 3 % PKB</a:t>
            </a:r>
          </a:p>
          <a:p>
            <a:pPr marL="457200" indent="-457200">
              <a:buAutoNum type="arabicPeriod"/>
            </a:pPr>
            <a:r>
              <a:rPr lang="pl-PL" dirty="0" smtClean="0"/>
              <a:t>Dług publiczny nie powinien przekraczać 60% PKB</a:t>
            </a:r>
          </a:p>
          <a:p>
            <a:pPr marL="457200" indent="-457200">
              <a:buAutoNum type="arabicPeriod"/>
            </a:pPr>
            <a:r>
              <a:rPr lang="pl-PL" dirty="0" err="1" smtClean="0"/>
              <a:t>Kusra</a:t>
            </a:r>
            <a:r>
              <a:rPr lang="pl-PL" dirty="0" smtClean="0"/>
              <a:t> walutowy winien być usztywniony, pasma wahań nie mogą przekraczać +/- 15%.</a:t>
            </a:r>
          </a:p>
          <a:p>
            <a:pPr marL="0" indent="0">
              <a:buNone/>
            </a:pPr>
            <a:r>
              <a:rPr lang="pl-PL" dirty="0" smtClean="0"/>
              <a:t>Wejście do strefy euro daje określone korzyści, sprzyja wymianie handlowej, likwiduje koszty transakcyjne.</a:t>
            </a:r>
          </a:p>
          <a:p>
            <a:pPr marL="0" indent="0">
              <a:buNone/>
            </a:pPr>
            <a:r>
              <a:rPr lang="pl-PL" b="1" i="1" dirty="0" err="1" smtClean="0"/>
              <a:t>Quantitative</a:t>
            </a:r>
            <a:r>
              <a:rPr lang="pl-PL" b="1" i="1" dirty="0" smtClean="0"/>
              <a:t> </a:t>
            </a:r>
            <a:r>
              <a:rPr lang="pl-PL" b="1" i="1" dirty="0" err="1" smtClean="0"/>
              <a:t>easing</a:t>
            </a:r>
            <a:r>
              <a:rPr lang="pl-PL" b="1" i="1" dirty="0" smtClean="0"/>
              <a:t>  </a:t>
            </a:r>
            <a:r>
              <a:rPr lang="pl-PL" dirty="0" smtClean="0"/>
              <a:t>- obejmuje działania z zakresu luzowania ilościowego np. przy zakupie prze BC na rynku pierwotnym i wtórnym dłużnych papierów zarówno rządowych jak komercyjnych. (FED Ben </a:t>
            </a:r>
            <a:r>
              <a:rPr lang="pl-PL" dirty="0" err="1" smtClean="0"/>
              <a:t>Bernanke</a:t>
            </a:r>
            <a:r>
              <a:rPr lang="pl-PL" dirty="0" smtClean="0"/>
              <a:t> – „helikopter” dziadek pochodził z Przemyśla).</a:t>
            </a:r>
          </a:p>
          <a:p>
            <a:pPr marL="0" indent="0">
              <a:buNone/>
            </a:pPr>
            <a:r>
              <a:rPr lang="pl-PL" b="1" i="1" dirty="0" err="1" smtClean="0"/>
              <a:t>Qualitative</a:t>
            </a:r>
            <a:r>
              <a:rPr lang="pl-PL" b="1" i="1" dirty="0" smtClean="0"/>
              <a:t> </a:t>
            </a:r>
            <a:r>
              <a:rPr lang="pl-PL" b="1" i="1" dirty="0" err="1" smtClean="0"/>
              <a:t>easing</a:t>
            </a:r>
            <a:r>
              <a:rPr lang="pl-PL" b="1" i="1" dirty="0" smtClean="0"/>
              <a:t> – </a:t>
            </a:r>
            <a:r>
              <a:rPr lang="pl-PL" dirty="0" smtClean="0"/>
              <a:t>nabywanie przez BC niepłynnych komercyjnych papierów wartościowych dłużnych w zamian za bardzo płynne  skarbowe lub transakcje na papierach o różnych terminach zapadalności ( zmiana struktury portfela aktywów BC.</a:t>
            </a:r>
          </a:p>
          <a:p>
            <a:pPr marL="0" indent="0">
              <a:buNone/>
            </a:pPr>
            <a:r>
              <a:rPr lang="pl-PL" b="1" i="1" dirty="0" err="1" smtClean="0"/>
              <a:t>Credit</a:t>
            </a:r>
            <a:r>
              <a:rPr lang="pl-PL" b="1" i="1" dirty="0" smtClean="0"/>
              <a:t> </a:t>
            </a:r>
            <a:r>
              <a:rPr lang="pl-PL" b="1" i="1" dirty="0" err="1" smtClean="0"/>
              <a:t>easing</a:t>
            </a:r>
            <a:r>
              <a:rPr lang="pl-PL" b="1" i="1" dirty="0" smtClean="0"/>
              <a:t>- </a:t>
            </a:r>
            <a:r>
              <a:rPr lang="pl-PL" dirty="0" smtClean="0"/>
              <a:t>ułatwienia kredytowe np. w operacjach otwartego rynku, rozszerzenie </a:t>
            </a:r>
            <a:r>
              <a:rPr lang="pl-PL" dirty="0" err="1" smtClean="0"/>
              <a:t>akctopwalnych</a:t>
            </a:r>
            <a:r>
              <a:rPr lang="pl-PL" dirty="0" smtClean="0"/>
              <a:t> zabezpieczeń </a:t>
            </a:r>
          </a:p>
          <a:p>
            <a:pPr marL="0" indent="0">
              <a:buNone/>
            </a:pPr>
            <a:r>
              <a:rPr lang="pl-PL" b="1" i="1" dirty="0" err="1" smtClean="0"/>
              <a:t>Forward</a:t>
            </a:r>
            <a:r>
              <a:rPr lang="pl-PL" b="1" i="1" dirty="0" smtClean="0"/>
              <a:t> </a:t>
            </a:r>
            <a:r>
              <a:rPr lang="pl-PL" b="1" i="1" dirty="0" err="1" smtClean="0"/>
              <a:t>guidance</a:t>
            </a:r>
            <a:r>
              <a:rPr lang="pl-PL" b="1" i="1" dirty="0" smtClean="0"/>
              <a:t> – </a:t>
            </a:r>
            <a:r>
              <a:rPr lang="pl-PL" dirty="0" smtClean="0"/>
              <a:t>polityka informacyjna na przyszłość , głównie przyszłe kierunki zmian stóp procentowych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003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88640"/>
            <a:ext cx="10657183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/>
              <a:t>6. Ewolucja polityki pieniężnej w Polsce</a:t>
            </a:r>
          </a:p>
          <a:p>
            <a:pPr marL="0" indent="0">
              <a:buNone/>
            </a:pPr>
            <a:r>
              <a:rPr lang="pl-PL" dirty="0" smtClean="0"/>
              <a:t>Od roku 1989 program stabilizacyjny tzw. plan Balcerowicza opierał się na 3 filarach:</a:t>
            </a:r>
          </a:p>
          <a:p>
            <a:pPr marL="457200" indent="-457200">
              <a:buAutoNum type="arabicPeriod"/>
            </a:pPr>
            <a:r>
              <a:rPr lang="pl-PL" dirty="0" smtClean="0"/>
              <a:t>Realizacja wysokich stóp procentowych, skłonność do oszczędzania, ograniczenie kredytowania wynagrodzeń w przedsiębiorstwach</a:t>
            </a:r>
          </a:p>
          <a:p>
            <a:pPr marL="457200" indent="-457200">
              <a:buAutoNum type="arabicPeriod"/>
            </a:pPr>
            <a:r>
              <a:rPr lang="pl-PL" dirty="0" smtClean="0"/>
              <a:t>Usztywnienie kursu walutowego względem dolara amerykańskiego 9500 zło przed denominacją do 0,95 zł po denominacji. (denominacja 10000zł starych = 1 zł nowy)</a:t>
            </a:r>
          </a:p>
          <a:p>
            <a:pPr marL="457200" indent="-457200">
              <a:buAutoNum type="arabicPeriod"/>
            </a:pPr>
            <a:r>
              <a:rPr lang="pl-PL" dirty="0" smtClean="0"/>
              <a:t>Wykorzystanie podatku od ponadnormatywnych wypłat wynagrodzeń (tzw. popiwek) 200% do 500% na wynagrodzenia, których dynamika przekraczała ustalona przez rząd stopę. (bankowa korekta funduszu płac)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b="1" dirty="0" smtClean="0"/>
              <a:t>Polityka stopy procentowej</a:t>
            </a:r>
          </a:p>
          <a:p>
            <a:pPr marL="0" indent="0">
              <a:buNone/>
            </a:pPr>
            <a:r>
              <a:rPr lang="pl-PL" dirty="0" smtClean="0"/>
              <a:t>Od 1999 r. zaczęto stosować politykę BCI. </a:t>
            </a:r>
          </a:p>
          <a:p>
            <a:pPr marL="0" indent="0">
              <a:buNone/>
            </a:pPr>
            <a:r>
              <a:rPr lang="pl-PL" dirty="0" smtClean="0"/>
              <a:t>Wprowadzono </a:t>
            </a:r>
            <a:r>
              <a:rPr lang="pl-PL" b="1" dirty="0" smtClean="0"/>
              <a:t>stopę referencyjną</a:t>
            </a:r>
            <a:r>
              <a:rPr lang="pl-PL" dirty="0" smtClean="0"/>
              <a:t> określająca rentowność operacji otwartego rynku. </a:t>
            </a:r>
            <a:r>
              <a:rPr lang="pl-PL" b="1" dirty="0" smtClean="0"/>
              <a:t>Stopa depozytowa </a:t>
            </a:r>
            <a:r>
              <a:rPr lang="pl-PL" dirty="0" smtClean="0"/>
              <a:t>i </a:t>
            </a:r>
            <a:r>
              <a:rPr lang="pl-PL" b="1" dirty="0" smtClean="0"/>
              <a:t>stopa lombardowa </a:t>
            </a:r>
            <a:r>
              <a:rPr lang="pl-PL" dirty="0" smtClean="0"/>
              <a:t>wyznaczają pasmo wahań stóp procentowych </a:t>
            </a:r>
            <a:r>
              <a:rPr lang="pl-PL" dirty="0" err="1" smtClean="0"/>
              <a:t>overnight</a:t>
            </a:r>
            <a:r>
              <a:rPr lang="pl-PL" dirty="0" smtClean="0"/>
              <a:t> na rynku miedzy bankowym.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28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9" y="116632"/>
            <a:ext cx="10873208" cy="6552728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/>
              <a:t>NADZÓR NAD DZIAŁANOŚCIĄ BANKOWĄ</a:t>
            </a:r>
          </a:p>
          <a:p>
            <a:pPr marL="0" indent="0">
              <a:buNone/>
            </a:pPr>
            <a:r>
              <a:rPr lang="pl-PL" b="1" dirty="0" smtClean="0"/>
              <a:t>Nadzór na podmiotami finansowymi sprawowały trzy instytucje:</a:t>
            </a:r>
          </a:p>
          <a:p>
            <a:pPr marL="457200" indent="-457200">
              <a:buAutoNum type="arabicPeriod"/>
            </a:pPr>
            <a:r>
              <a:rPr lang="pl-PL" dirty="0" smtClean="0"/>
              <a:t>Komisja Nadzoru Bankowego (KNB)</a:t>
            </a:r>
          </a:p>
          <a:p>
            <a:pPr marL="457200" indent="-457200">
              <a:buAutoNum type="arabicPeriod"/>
            </a:pPr>
            <a:r>
              <a:rPr lang="pl-PL" dirty="0" smtClean="0"/>
              <a:t>Komisja Nadzoru Ubezpieczeń i Funduszy Emerytalnych (</a:t>
            </a:r>
            <a:r>
              <a:rPr lang="pl-PL" dirty="0" err="1" smtClean="0"/>
              <a:t>KNUiFE</a:t>
            </a:r>
            <a:r>
              <a:rPr lang="pl-PL" dirty="0" smtClean="0"/>
              <a:t>)</a:t>
            </a:r>
          </a:p>
          <a:p>
            <a:pPr marL="457200" indent="-457200">
              <a:buAutoNum type="arabicPeriod"/>
            </a:pPr>
            <a:r>
              <a:rPr lang="pl-PL" dirty="0" smtClean="0"/>
              <a:t>Komisja Papierów Wartościowych i Giełd (</a:t>
            </a:r>
            <a:r>
              <a:rPr lang="pl-PL" dirty="0" err="1" smtClean="0"/>
              <a:t>KPWiG</a:t>
            </a:r>
            <a:r>
              <a:rPr lang="pl-PL" dirty="0" smtClean="0"/>
              <a:t>)</a:t>
            </a:r>
          </a:p>
          <a:p>
            <a:pPr marL="0" indent="0">
              <a:buNone/>
            </a:pPr>
            <a:r>
              <a:rPr lang="pl-PL" dirty="0" smtClean="0"/>
              <a:t>Pierwszy etap połączeń 14 dni po ogłoszeniu Ustawy </a:t>
            </a:r>
            <a:r>
              <a:rPr lang="pl-PL" dirty="0"/>
              <a:t>z</a:t>
            </a:r>
            <a:r>
              <a:rPr lang="pl-PL" dirty="0" smtClean="0"/>
              <a:t> dnia 21 lipca 2006 r. – połączenie KNB z </a:t>
            </a:r>
            <a:r>
              <a:rPr lang="pl-PL" dirty="0" err="1" smtClean="0"/>
              <a:t>KNUiFE</a:t>
            </a:r>
            <a:r>
              <a:rPr lang="pl-PL" dirty="0" smtClean="0"/>
              <a:t>;  </a:t>
            </a:r>
            <a:r>
              <a:rPr lang="pl-PL" dirty="0"/>
              <a:t>a</a:t>
            </a:r>
            <a:r>
              <a:rPr lang="pl-PL" dirty="0" smtClean="0"/>
              <a:t> drugi 1 stycznia 2008 r. dołączenie KNB i powstanie KNF</a:t>
            </a:r>
          </a:p>
          <a:p>
            <a:pPr marL="0" indent="0">
              <a:buNone/>
            </a:pPr>
            <a:r>
              <a:rPr lang="pl-PL" dirty="0" smtClean="0"/>
              <a:t>Zakres nadzorczej działalności bankowej:</a:t>
            </a:r>
          </a:p>
          <a:p>
            <a:pPr>
              <a:buFontTx/>
              <a:buChar char="-"/>
            </a:pPr>
            <a:r>
              <a:rPr lang="pl-PL" dirty="0" smtClean="0"/>
              <a:t>Tworzenie banku – licencje, zgoda nadzoru; kapitał założycielski 5 mln EUR, odpowiednie pomieszczenia i urządzenia techniczne, rękojmia prowadzenia działalności przez założycieli banku  min. 3 osoby , zarządzający odpowiednie przygotowanie zawodowe, wykształcenie kompetencje i do świadczeni, forma prawna SA, trzyletni plan działań</a:t>
            </a:r>
          </a:p>
          <a:p>
            <a:pPr>
              <a:buFontTx/>
              <a:buChar char="-"/>
            </a:pPr>
            <a:r>
              <a:rPr lang="pl-PL" dirty="0" smtClean="0"/>
              <a:t>Funkcjonowanie banku – regulacje ostrożnościowe, kontrola ryzyka; nadzorowanie „zza biurka” tak potrzebna sprawozdawczość</a:t>
            </a:r>
          </a:p>
          <a:p>
            <a:pPr>
              <a:buFontTx/>
              <a:buChar char="-"/>
            </a:pPr>
            <a:r>
              <a:rPr lang="pl-PL" dirty="0" smtClean="0"/>
              <a:t>Wyjście banku z rynku – sanacja. Likwidacja, upadłość; wprowadzenie do banku zarządu komisarycznego, który przeprowadza sanację – gdy się nie uda rozpoczęcie likwidacji np. poprzez przejecie przez inny bank, w ostateczności – rozpoczęcie procedury upadłościowej</a:t>
            </a:r>
          </a:p>
          <a:p>
            <a:pPr>
              <a:buFontTx/>
              <a:buChar char="-"/>
            </a:pPr>
            <a:r>
              <a:rPr lang="pl-PL" b="1" dirty="0" smtClean="0"/>
              <a:t>Bankowy Fundusz Gwarancyjny - </a:t>
            </a:r>
            <a:r>
              <a:rPr lang="pl-PL" dirty="0" smtClean="0"/>
              <a:t>rola w systemie bankowym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29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1269876" y="116632"/>
                <a:ext cx="10729191" cy="655272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pl-PL" b="1" dirty="0" smtClean="0"/>
                  <a:t>Regulacje ostrożnościowe</a:t>
                </a:r>
              </a:p>
              <a:p>
                <a:r>
                  <a:rPr lang="pl-PL" b="1" dirty="0" smtClean="0"/>
                  <a:t>Bazylejski Komitet Nadzoru Bankowego </a:t>
                </a:r>
                <a:r>
                  <a:rPr lang="pl-PL" dirty="0" smtClean="0"/>
                  <a:t>po upadku niemieckiego Banku </a:t>
                </a:r>
                <a:r>
                  <a:rPr lang="pl-PL" dirty="0" err="1" smtClean="0"/>
                  <a:t>Herstatt</a:t>
                </a:r>
                <a:r>
                  <a:rPr lang="pl-PL" dirty="0" smtClean="0"/>
                  <a:t> 1974 rok.</a:t>
                </a:r>
              </a:p>
              <a:p>
                <a:r>
                  <a:rPr lang="pl-PL" dirty="0" smtClean="0"/>
                  <a:t>Podstawowe normy ostrożnościowe:</a:t>
                </a:r>
              </a:p>
              <a:p>
                <a:pPr>
                  <a:buFontTx/>
                  <a:buChar char="-"/>
                </a:pPr>
                <a:r>
                  <a:rPr lang="pl-PL" dirty="0" smtClean="0"/>
                  <a:t>Limity koncentracji </a:t>
                </a:r>
                <a:r>
                  <a:rPr lang="pl-PL" dirty="0" err="1" smtClean="0"/>
                  <a:t>zaangażowań</a:t>
                </a:r>
                <a:r>
                  <a:rPr lang="pl-PL" dirty="0" smtClean="0"/>
                  <a:t> (25%, teraz Polsce jest chyba 15%)</a:t>
                </a:r>
              </a:p>
              <a:p>
                <a:pPr>
                  <a:buFontTx/>
                  <a:buChar char="-"/>
                </a:pPr>
                <a:r>
                  <a:rPr lang="pl-PL" dirty="0" smtClean="0"/>
                  <a:t>Współczynnik wypłacalności i współczynnik dźwigni ( 8%)</a:t>
                </a:r>
              </a:p>
              <a:p>
                <a:pPr marL="0" lvl="0" indent="0">
                  <a:buClr>
                    <a:srgbClr val="303030">
                      <a:lumMod val="90000"/>
                      <a:lumOff val="10000"/>
                    </a:srgbClr>
                  </a:buClr>
                  <a:buNone/>
                </a:pPr>
                <a:r>
                  <a:rPr lang="pl-PL" sz="2600" dirty="0">
                    <a:solidFill>
                      <a:srgbClr val="303030"/>
                    </a:solidFill>
                  </a:rPr>
                  <a:t>TCR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sz="2600" i="1">
                            <a:solidFill>
                              <a:srgbClr val="30303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600" i="1">
                            <a:solidFill>
                              <a:srgbClr val="303030"/>
                            </a:solidFill>
                            <a:latin typeface="Cambria Math" panose="02040503050406030204" pitchFamily="18" charset="0"/>
                          </a:rPr>
                          <m:t>𝑡𝑖𝑒𝑟</m:t>
                        </m:r>
                        <m:r>
                          <a:rPr lang="pl-PL" sz="2600" i="1">
                            <a:solidFill>
                              <a:srgbClr val="303030"/>
                            </a:solidFill>
                            <a:latin typeface="Cambria Math" panose="02040503050406030204" pitchFamily="18" charset="0"/>
                          </a:rPr>
                          <m:t> 1+</m:t>
                        </m:r>
                        <m:r>
                          <a:rPr lang="pl-PL" sz="2600" i="1">
                            <a:solidFill>
                              <a:srgbClr val="303030"/>
                            </a:solidFill>
                            <a:latin typeface="Cambria Math" panose="02040503050406030204" pitchFamily="18" charset="0"/>
                          </a:rPr>
                          <m:t>𝑡𝑖𝑒𝑟</m:t>
                        </m:r>
                        <m:r>
                          <a:rPr lang="pl-PL" sz="2600" i="1">
                            <a:solidFill>
                              <a:srgbClr val="303030"/>
                            </a:solidFill>
                            <a:latin typeface="Cambria Math" panose="02040503050406030204" pitchFamily="18" charset="0"/>
                          </a:rPr>
                          <m:t> 2 ± </m:t>
                        </m:r>
                        <m:r>
                          <a:rPr lang="pl-PL" sz="2600" i="1">
                            <a:solidFill>
                              <a:srgbClr val="303030"/>
                            </a:solidFill>
                            <a:latin typeface="Cambria Math" panose="02040503050406030204" pitchFamily="18" charset="0"/>
                          </a:rPr>
                          <m:t>𝑘𝑜𝑟𝑒𝑘𝑡𝑦</m:t>
                        </m:r>
                      </m:num>
                      <m:den>
                        <m:r>
                          <a:rPr lang="pl-PL" sz="2600" i="1">
                            <a:solidFill>
                              <a:srgbClr val="303030"/>
                            </a:solidFill>
                            <a:latin typeface="Cambria Math" panose="02040503050406030204" pitchFamily="18" charset="0"/>
                          </a:rPr>
                          <m:t>12,5 ∗(</m:t>
                        </m:r>
                        <m:sSub>
                          <m:sSubPr>
                            <m:ctrlPr>
                              <a:rPr lang="pl-PL" sz="2600" i="1">
                                <a:solidFill>
                                  <a:srgbClr val="30303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600" i="1">
                                <a:solidFill>
                                  <a:srgbClr val="30303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l-PL" sz="2600" i="1">
                                <a:solidFill>
                                  <a:srgbClr val="303030"/>
                                </a:solidFill>
                                <a:latin typeface="Cambria Math" panose="02040503050406030204" pitchFamily="18" charset="0"/>
                              </a:rPr>
                              <m:t>𝑘𝑟𝑒𝑑</m:t>
                            </m:r>
                          </m:sub>
                        </m:sSub>
                        <m:r>
                          <a:rPr lang="pl-PL" sz="2600" i="1">
                            <a:solidFill>
                              <a:srgbClr val="303030"/>
                            </a:solidFill>
                            <a:latin typeface="Cambria Math" panose="02040503050406030204" pitchFamily="18" charset="0"/>
                          </a:rPr>
                          <m:t> +  </m:t>
                        </m:r>
                        <m:sSub>
                          <m:sSubPr>
                            <m:ctrlPr>
                              <a:rPr lang="pl-PL" sz="2600" i="1">
                                <a:solidFill>
                                  <a:srgbClr val="30303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600" i="1">
                                <a:solidFill>
                                  <a:srgbClr val="30303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l-PL" sz="2600" i="1">
                                <a:solidFill>
                                  <a:srgbClr val="303030"/>
                                </a:solidFill>
                                <a:latin typeface="Cambria Math" panose="02040503050406030204" pitchFamily="18" charset="0"/>
                              </a:rPr>
                              <m:t>𝑟𝑦𝑛𝑘</m:t>
                            </m:r>
                          </m:sub>
                        </m:sSub>
                        <m:r>
                          <a:rPr lang="pl-PL" sz="2600" i="1">
                            <a:solidFill>
                              <a:srgbClr val="30303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sSub>
                          <m:sSubPr>
                            <m:ctrlPr>
                              <a:rPr lang="pl-PL" sz="2600" i="1">
                                <a:solidFill>
                                  <a:srgbClr val="30303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600" i="1">
                                <a:solidFill>
                                  <a:srgbClr val="30303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pl-PL" sz="2600" i="1">
                                <a:solidFill>
                                  <a:srgbClr val="303030"/>
                                </a:solidFill>
                                <a:latin typeface="Cambria Math" panose="02040503050406030204" pitchFamily="18" charset="0"/>
                              </a:rPr>
                              <m:t>𝑜𝑝𝑒𝑟</m:t>
                            </m:r>
                          </m:sub>
                        </m:sSub>
                        <m:r>
                          <a:rPr lang="pl-PL" sz="2600" i="1">
                            <a:solidFill>
                              <a:srgbClr val="30303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pl-PL" sz="2600" dirty="0">
                    <a:solidFill>
                      <a:srgbClr val="303030"/>
                    </a:solidFill>
                  </a:rPr>
                  <a:t>  ≥ </a:t>
                </a:r>
                <a:r>
                  <a:rPr lang="pl-PL" sz="2600">
                    <a:solidFill>
                      <a:srgbClr val="303030"/>
                    </a:solidFill>
                  </a:rPr>
                  <a:t>8</a:t>
                </a:r>
                <a:r>
                  <a:rPr lang="pl-PL" sz="2600" smtClean="0">
                    <a:solidFill>
                      <a:srgbClr val="303030"/>
                    </a:solidFill>
                  </a:rPr>
                  <a:t>%</a:t>
                </a:r>
                <a:endParaRPr lang="pl-PL" dirty="0" smtClean="0"/>
              </a:p>
              <a:p>
                <a:pPr>
                  <a:buFontTx/>
                  <a:buChar char="-"/>
                </a:pPr>
                <a:r>
                  <a:rPr lang="pl-PL" dirty="0" smtClean="0"/>
                  <a:t>Współczynniki płynności</a:t>
                </a:r>
              </a:p>
              <a:p>
                <a:pPr>
                  <a:buFontTx/>
                  <a:buChar char="-"/>
                </a:pPr>
                <a:r>
                  <a:rPr lang="pl-PL" dirty="0" smtClean="0"/>
                  <a:t>Rezerwy celowe o ogólne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Trzy filary Bazylea II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Filar I - </a:t>
                </a:r>
                <a:r>
                  <a:rPr lang="pl-PL" dirty="0"/>
                  <a:t>dotyczy szacowania sumy minimalnych wymogów kapitałowych z tytułu ryzyka kredytowego, rynkowego i operacyjnego</a:t>
                </a:r>
                <a:r>
                  <a:rPr lang="pl-PL" dirty="0" smtClean="0"/>
                  <a:t>. Współczynnik wypłacalności – wskaźnik Cooka.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Filar II - </a:t>
                </a:r>
                <a:r>
                  <a:rPr lang="pl-PL" dirty="0"/>
                  <a:t>określa on podstawową rolę </a:t>
                </a:r>
                <a:r>
                  <a:rPr lang="pl-PL" dirty="0">
                    <a:hlinkClick r:id="rId2" tooltip="Nadzór bankowy"/>
                  </a:rPr>
                  <a:t>nadzoru bankowego</a:t>
                </a:r>
                <a:r>
                  <a:rPr lang="pl-PL" dirty="0"/>
                  <a:t>, jaką jest zachęcanie banków do stosowania wewnętrznych modeli szacowania wymogów kapitałowych i ustalenie docelowych kapitałów zgodnych z profilem ryzyka w danym banku oraz wewnętrznymi technikami kontroli ryzyka</a:t>
                </a:r>
                <a:r>
                  <a:rPr lang="pl-PL" dirty="0" smtClean="0"/>
                  <a:t>.</a:t>
                </a:r>
              </a:p>
              <a:p>
                <a:pPr marL="0" indent="0">
                  <a:buNone/>
                </a:pPr>
                <a:r>
                  <a:rPr lang="pl-PL" b="1" dirty="0" smtClean="0"/>
                  <a:t>Filar III - </a:t>
                </a:r>
                <a:r>
                  <a:rPr lang="pl-PL" dirty="0"/>
                  <a:t>zobowiązuje banki do zachowania odpowiedniej dyscypliny rynkowej, upoważniając je do ujawniania informacji na temat ich profilu ryzyka oraz poziomu kapitalizacji</a:t>
                </a:r>
                <a:endParaRPr lang="pl-PL" b="1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9876" y="116632"/>
                <a:ext cx="10729191" cy="6552728"/>
              </a:xfrm>
              <a:blipFill rotWithShape="0">
                <a:blip r:embed="rId3"/>
                <a:stretch>
                  <a:fillRect l="-739" t="-1860" r="-11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5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332656"/>
            <a:ext cx="10729191" cy="6192688"/>
          </a:xfrm>
        </p:spPr>
        <p:txBody>
          <a:bodyPr/>
          <a:lstStyle/>
          <a:p>
            <a:r>
              <a:rPr lang="pl-PL" b="1" dirty="0" smtClean="0"/>
              <a:t>Rekomendacje</a:t>
            </a:r>
            <a:r>
              <a:rPr lang="pl-PL" dirty="0" smtClean="0"/>
              <a:t> wydane przez organ nadzoru KNF = 17 rekomendacji</a:t>
            </a:r>
          </a:p>
          <a:p>
            <a:r>
              <a:rPr lang="pl-PL" b="1" dirty="0" smtClean="0"/>
              <a:t>System gwarantowania depozytów</a:t>
            </a:r>
          </a:p>
          <a:p>
            <a:r>
              <a:rPr lang="pl-PL" dirty="0" smtClean="0"/>
              <a:t>W roku 2016 uchwalono Ustaw o Bankowym Funduszu Gwarancyjnym , systemie gwarantowania depozytów oraz przymusowej restrukturyzacji (np. Podkarpacki Bank Spółdzielczy z Sanoka), Depozyty obecnie gwarantowane </a:t>
            </a:r>
            <a:r>
              <a:rPr lang="pl-PL" smtClean="0"/>
              <a:t>do równowartości </a:t>
            </a:r>
            <a:r>
              <a:rPr lang="pl-PL" dirty="0" smtClean="0"/>
              <a:t>100 tys. euro.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711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3048000"/>
          </a:xfrm>
        </p:spPr>
        <p:txBody>
          <a:bodyPr/>
          <a:lstStyle/>
          <a:p>
            <a:pPr algn="ctr"/>
            <a:r>
              <a:rPr lang="pl-PL" dirty="0" smtClean="0"/>
              <a:t>Dziękuje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797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413" y="116632"/>
            <a:ext cx="10476655" cy="6552728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pl-PL" b="1" dirty="0" smtClean="0"/>
              <a:t>Pojęcie polityki pieniężnej</a:t>
            </a:r>
          </a:p>
          <a:p>
            <a:pPr marL="0" indent="0">
              <a:buNone/>
            </a:pPr>
            <a:r>
              <a:rPr lang="pl-PL" dirty="0" smtClean="0"/>
              <a:t>Polityka Pieniężna jako całokształt rozwiązań i działań podejmowanych w gospodarce narodowej  w celu zaopatrzenia jednostek gospodarujących w pieniądze i kredyt oraz regulowania wielkości pieniądza.</a:t>
            </a:r>
          </a:p>
          <a:p>
            <a:pPr marL="0" indent="0">
              <a:buNone/>
            </a:pPr>
            <a:r>
              <a:rPr lang="pl-PL" dirty="0" smtClean="0"/>
              <a:t>Za prowadzenie polityki pieniężnej w Polsce odpowiada Rada Polityki Pieniężnej  wybierana przez SEJM, Senat i Prezydenta RP (po 3 osoby) i Prezes wybierany osobno na 6 lat.</a:t>
            </a:r>
          </a:p>
          <a:p>
            <a:pPr marL="0" indent="0">
              <a:buNone/>
            </a:pPr>
            <a:r>
              <a:rPr lang="pl-PL" dirty="0" smtClean="0"/>
              <a:t>Niezależność banku </a:t>
            </a:r>
            <a:r>
              <a:rPr lang="pl-PL" dirty="0"/>
              <a:t>c</a:t>
            </a:r>
            <a:r>
              <a:rPr lang="pl-PL" dirty="0" smtClean="0"/>
              <a:t>entralnego:</a:t>
            </a:r>
          </a:p>
          <a:p>
            <a:pPr marL="457200" indent="-457200">
              <a:buAutoNum type="alphaLcParenR"/>
            </a:pPr>
            <a:r>
              <a:rPr lang="pl-PL" dirty="0" smtClean="0"/>
              <a:t>instytucjonalna,</a:t>
            </a:r>
          </a:p>
          <a:p>
            <a:pPr marL="457200" indent="-457200">
              <a:buAutoNum type="alphaLcParenR"/>
            </a:pPr>
            <a:r>
              <a:rPr lang="pl-PL" dirty="0" smtClean="0"/>
              <a:t>funkcjonalna,</a:t>
            </a:r>
          </a:p>
          <a:p>
            <a:pPr marL="457200" indent="-457200">
              <a:buAutoNum type="alphaLcParenR"/>
            </a:pPr>
            <a:r>
              <a:rPr lang="pl-PL" dirty="0" smtClean="0"/>
              <a:t>personalna</a:t>
            </a:r>
          </a:p>
          <a:p>
            <a:pPr marL="457200" indent="-457200">
              <a:buAutoNum type="alphaLcParenR"/>
            </a:pPr>
            <a:r>
              <a:rPr lang="pl-PL" dirty="0"/>
              <a:t>f</a:t>
            </a:r>
            <a:r>
              <a:rPr lang="pl-PL" dirty="0" smtClean="0"/>
              <a:t>inansowa.</a:t>
            </a:r>
          </a:p>
          <a:p>
            <a:pPr marL="0" indent="0">
              <a:buNone/>
            </a:pPr>
            <a:r>
              <a:rPr lang="pl-PL" dirty="0" smtClean="0"/>
              <a:t>Rodzaje polityki pieniężnej:</a:t>
            </a:r>
          </a:p>
          <a:p>
            <a:pPr marL="457200" indent="-457200">
              <a:buAutoNum type="arabicPeriod"/>
            </a:pPr>
            <a:r>
              <a:rPr lang="pl-PL" dirty="0" smtClean="0"/>
              <a:t>Polityka ekspansywna</a:t>
            </a:r>
          </a:p>
          <a:p>
            <a:pPr marL="457200" indent="-457200">
              <a:buAutoNum type="arabicPeriod"/>
            </a:pPr>
            <a:r>
              <a:rPr lang="pl-PL" dirty="0" smtClean="0"/>
              <a:t>Polityka restrykcyjna</a:t>
            </a:r>
          </a:p>
          <a:p>
            <a:pPr marL="457200" indent="-457200">
              <a:buAutoNum type="arabicPeriod"/>
            </a:pPr>
            <a:r>
              <a:rPr lang="pl-PL" dirty="0" smtClean="0"/>
              <a:t>Polityka neutralna</a:t>
            </a:r>
          </a:p>
          <a:p>
            <a:pPr marL="457200" indent="-457200">
              <a:buAutoNum type="arabicPeriod"/>
            </a:pPr>
            <a:r>
              <a:rPr lang="pl-PL" dirty="0" smtClean="0"/>
              <a:t>Podstawowym celem polityki pieniężnej jest </a:t>
            </a:r>
            <a:r>
              <a:rPr lang="pl-PL" b="1" dirty="0" smtClean="0"/>
              <a:t>utrzymanie stabilności cen i stymulowanie oraz wykonywanie działań w tym kierunku a także wspieranie rozwoju gospodarki o ile nie jest sprzeczne z celem podstawowym.</a:t>
            </a:r>
          </a:p>
          <a:p>
            <a:pPr marL="457200" indent="-457200">
              <a:buAutoNum type="alphaLcParenR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511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729191" cy="6552728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Stabilność poziomu cen nie gwarantuje stabilności finansowej, pokazuje to nieskuteczność bezpośredniego celu inflacyjnego.</a:t>
            </a:r>
          </a:p>
          <a:p>
            <a:r>
              <a:rPr lang="pl-PL" dirty="0" smtClean="0"/>
              <a:t>Triada celów polityki pieniężnej BC:</a:t>
            </a:r>
          </a:p>
          <a:p>
            <a:pPr marL="0" indent="0">
              <a:buNone/>
            </a:pPr>
            <a:r>
              <a:rPr lang="pl-PL" dirty="0" smtClean="0"/>
              <a:t>1. cel finalny</a:t>
            </a:r>
          </a:p>
          <a:p>
            <a:pPr marL="0" indent="0">
              <a:buNone/>
            </a:pPr>
            <a:r>
              <a:rPr lang="pl-PL" dirty="0" smtClean="0"/>
              <a:t>2. cel pośredni</a:t>
            </a:r>
          </a:p>
          <a:p>
            <a:pPr marL="0" indent="0">
              <a:buNone/>
            </a:pPr>
            <a:r>
              <a:rPr lang="pl-PL" dirty="0" smtClean="0"/>
              <a:t>3. cel operacyjny</a:t>
            </a:r>
          </a:p>
          <a:p>
            <a:pPr marL="0" indent="0">
              <a:buNone/>
            </a:pPr>
            <a:r>
              <a:rPr lang="pl-PL" b="1" dirty="0" smtClean="0"/>
              <a:t>Ad.1</a:t>
            </a:r>
            <a:r>
              <a:rPr lang="pl-PL" dirty="0" smtClean="0"/>
              <a:t>. Cel finalny = art. 3 Ustawy o NBP mówi, że jego celem finalnym jest „utrzymanie stabilnego poziomu cen, przy jednoczesnym wspieraniu polityki gospodarczej Rządu , o ile nie ogranicza to tego celu” W różnych krajach mogą być różne cele finalne np.: Wzrost PKB, lub stabilny kurs walutowy itp.</a:t>
            </a:r>
          </a:p>
          <a:p>
            <a:pPr marL="0" indent="0">
              <a:buNone/>
            </a:pPr>
            <a:r>
              <a:rPr lang="pl-PL" b="1" dirty="0" smtClean="0"/>
              <a:t>Ad.2. </a:t>
            </a:r>
            <a:r>
              <a:rPr lang="pl-PL" dirty="0" smtClean="0"/>
              <a:t>Cele pośrednie mają wpierać realizację celu podstawowego, np. w Polsce jest BCI – od 2004 roku inflacja ma wynosić 2,5% z możliwością odchylania o 1 pkt procentowy w górę lub w dół. </a:t>
            </a:r>
          </a:p>
          <a:p>
            <a:pPr marL="0" indent="0">
              <a:buNone/>
            </a:pPr>
            <a:r>
              <a:rPr lang="pl-PL" dirty="0" smtClean="0"/>
              <a:t>Jako cele pośrednie mogą być stosowane: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Stopa procentowa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Kwota kredytów udzielanych przez bank – plafony;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Wskaźnik masy Pieniężnej (Mo, M1, M2, M3) nazywane agregatami pieniężnymi;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15145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16632"/>
            <a:ext cx="10585175" cy="6480720"/>
          </a:xfrm>
        </p:spPr>
        <p:txBody>
          <a:bodyPr/>
          <a:lstStyle/>
          <a:p>
            <a:pPr>
              <a:buFontTx/>
              <a:buChar char="-"/>
            </a:pPr>
            <a:r>
              <a:rPr lang="pl-PL" b="1" dirty="0" smtClean="0"/>
              <a:t>Mo</a:t>
            </a:r>
            <a:r>
              <a:rPr lang="pl-PL" dirty="0" smtClean="0"/>
              <a:t>- gotówka (monety i banknoty w obiegu poza sektorem bankowym oraz pieniądz bezgotówkowy banków komercyjnych na rachunku w2 banku centralnym – agregat nazywany baza monetarną</a:t>
            </a:r>
          </a:p>
          <a:p>
            <a:pPr>
              <a:buFontTx/>
              <a:buChar char="-"/>
            </a:pPr>
            <a:r>
              <a:rPr lang="pl-PL" b="1" dirty="0" smtClean="0"/>
              <a:t>M1</a:t>
            </a:r>
            <a:r>
              <a:rPr lang="pl-PL" dirty="0" smtClean="0"/>
              <a:t> – gotówka (monety i banknoty w obiegu poza sektorem bankowym plus wkłady </a:t>
            </a:r>
            <a:r>
              <a:rPr lang="pl-PL" dirty="0" err="1" smtClean="0"/>
              <a:t>a’vista</a:t>
            </a:r>
            <a:r>
              <a:rPr lang="pl-PL" dirty="0" smtClean="0"/>
              <a:t> (płatna na każde żądanie) – agregat nazywany jest pieniądzem transakcyjnym</a:t>
            </a:r>
          </a:p>
          <a:p>
            <a:pPr>
              <a:buFontTx/>
              <a:buChar char="-"/>
            </a:pPr>
            <a:r>
              <a:rPr lang="pl-PL" b="1" dirty="0" smtClean="0"/>
              <a:t>M2</a:t>
            </a:r>
            <a:r>
              <a:rPr lang="pl-PL" dirty="0" smtClean="0"/>
              <a:t> – obejmuje M1 plus depozyty i inne zobowiązania banków wobec podmiotów </a:t>
            </a:r>
            <a:r>
              <a:rPr lang="pl-PL" dirty="0" err="1" smtClean="0"/>
              <a:t>niebankowych</a:t>
            </a:r>
            <a:r>
              <a:rPr lang="pl-PL" dirty="0" smtClean="0"/>
              <a:t> o terminie zapadalności do 2 lat (włącznie) oraz pozostałe depozyty z terminem wypowiedzenia do 3 miesięcy</a:t>
            </a:r>
          </a:p>
          <a:p>
            <a:pPr>
              <a:buFontTx/>
              <a:buChar char="-"/>
            </a:pPr>
            <a:r>
              <a:rPr lang="pl-PL" b="1" dirty="0" smtClean="0"/>
              <a:t>M3</a:t>
            </a:r>
            <a:r>
              <a:rPr lang="pl-PL" dirty="0" smtClean="0"/>
              <a:t> – obejmuje M2 plus operacje z przyrzeczeniem odkupu pomiędzy bankami a sektorem </a:t>
            </a:r>
            <a:r>
              <a:rPr lang="pl-PL" dirty="0" err="1" smtClean="0"/>
              <a:t>niebankowym</a:t>
            </a:r>
            <a:r>
              <a:rPr lang="pl-PL" dirty="0" smtClean="0"/>
              <a:t>  oraz dłużne papiery wartościowe emitowane przez banki o terminie zapadalności do 2 lat. (grudzień 2020 wynosiła 1 882 mld PLN)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875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729191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Ad. 3</a:t>
            </a:r>
            <a:r>
              <a:rPr lang="pl-PL" dirty="0" smtClean="0"/>
              <a:t>. Cele operacyjne powinny wpływać na cel pośredni poprzez:</a:t>
            </a:r>
          </a:p>
          <a:p>
            <a:pPr marL="0" indent="0">
              <a:buNone/>
            </a:pPr>
            <a:r>
              <a:rPr lang="pl-PL" dirty="0" smtClean="0"/>
              <a:t> - kontrolę i kształtowanie poziomu stóp procentowych,</a:t>
            </a:r>
          </a:p>
          <a:p>
            <a:pPr>
              <a:buFontTx/>
              <a:buChar char="-"/>
            </a:pPr>
            <a:r>
              <a:rPr lang="pl-PL" dirty="0" smtClean="0"/>
              <a:t>Kontrolę przyrostu podaży pieniądza</a:t>
            </a:r>
          </a:p>
          <a:p>
            <a:pPr>
              <a:buFontTx/>
              <a:buChar char="-"/>
            </a:pPr>
            <a:r>
              <a:rPr lang="pl-PL" dirty="0" smtClean="0"/>
              <a:t>Kształtowanie masy pieniądza rezerwowego</a:t>
            </a:r>
          </a:p>
          <a:p>
            <a:pPr marL="0" indent="0">
              <a:buNone/>
            </a:pPr>
            <a:r>
              <a:rPr lang="pl-PL" dirty="0" smtClean="0"/>
              <a:t>Dlaczego przyjęto w Polsce strategię bezpośredniego celu inflacyjnego (BCI):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Podstawowy cel polityki pieniężnej  - stabilność cen;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Ogłaszanie oficjalnie średniookresowego celu inflacyjnego w </a:t>
            </a:r>
            <a:r>
              <a:rPr lang="pl-PL" b="1" dirty="0" smtClean="0"/>
              <a:t>wielkości liczbowej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Powiązanie instrumentu polityki pieniężna od informacji o stanie gospodarki;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Większa przejrzystość w komunikowaniu się BC ze społeczeństwem;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Większa odpowiedzialność BC za realizację przyjętych celów;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Łatwiejsze formułowanie prognozy inflacyjnej, </a:t>
            </a:r>
            <a:r>
              <a:rPr lang="pl-PL" b="1" dirty="0" smtClean="0"/>
              <a:t>łatwiejsza kontrola tempa inflacji</a:t>
            </a:r>
          </a:p>
          <a:p>
            <a:pPr marL="0" indent="0">
              <a:buNone/>
            </a:pPr>
            <a:r>
              <a:rPr lang="pl-PL" b="1" dirty="0" smtClean="0"/>
              <a:t>Deflacja</a:t>
            </a:r>
            <a:r>
              <a:rPr lang="pl-PL" dirty="0" smtClean="0"/>
              <a:t> – oznacza ogólny spadek cen</a:t>
            </a:r>
          </a:p>
          <a:p>
            <a:pPr marL="0" indent="0">
              <a:buNone/>
            </a:pPr>
            <a:r>
              <a:rPr lang="pl-PL" b="1" dirty="0" smtClean="0"/>
              <a:t>Stagflacja – </a:t>
            </a:r>
            <a:r>
              <a:rPr lang="pl-PL" dirty="0" smtClean="0"/>
              <a:t>zjawisko makroekonomiczne polegające na jednoczesnym występowaniu w gospodarce znaczącej inflacji i stagnacji gospodarczej (obecnie w Japonii)</a:t>
            </a:r>
            <a:endParaRPr lang="pl-PL" b="1" dirty="0" smtClean="0"/>
          </a:p>
        </p:txBody>
      </p:sp>
    </p:spTree>
    <p:extLst>
      <p:ext uri="{BB962C8B-B14F-4D97-AF65-F5344CB8AC3E}">
        <p14:creationId xmlns:p14="http://schemas.microsoft.com/office/powerpoint/2010/main" val="10958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884" y="116632"/>
            <a:ext cx="10657183" cy="66247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2. Instrumenty oddziaływania banku centralnego</a:t>
            </a:r>
          </a:p>
          <a:p>
            <a:pPr marL="0" indent="0">
              <a:buNone/>
            </a:pPr>
            <a:r>
              <a:rPr lang="pl-PL" dirty="0" smtClean="0"/>
              <a:t>a) Sterowanie bezpośrednie (nakazy, zakazy)</a:t>
            </a:r>
          </a:p>
          <a:p>
            <a:pPr marL="0" indent="0">
              <a:buNone/>
            </a:pPr>
            <a:r>
              <a:rPr lang="pl-PL" dirty="0" smtClean="0"/>
              <a:t>b) Sterowanie pośrednie (interwencja rynkowa)</a:t>
            </a:r>
          </a:p>
          <a:p>
            <a:pPr marL="0" indent="0">
              <a:buNone/>
            </a:pPr>
            <a:r>
              <a:rPr lang="pl-PL" dirty="0" smtClean="0"/>
              <a:t>c) Sterowanie niestandardowe (perswazja)</a:t>
            </a:r>
          </a:p>
          <a:p>
            <a:pPr marL="0" indent="0">
              <a:buNone/>
            </a:pPr>
            <a:r>
              <a:rPr lang="pl-PL" dirty="0" smtClean="0"/>
              <a:t>Ad. a) Sterowanie bezpośrednie to działania takie BC jak określanie stopy rezerwy obowiązkowej albo ustalenie limitu (plafonu) akcji kredytowej banku komercyjnego. </a:t>
            </a:r>
          </a:p>
          <a:p>
            <a:pPr marL="0" indent="0">
              <a:buNone/>
            </a:pPr>
            <a:r>
              <a:rPr lang="pl-PL" dirty="0" smtClean="0"/>
              <a:t>Stopa rezerwy obowiązkowej na celu regulowanie potencjału kredytowe. </a:t>
            </a:r>
          </a:p>
          <a:p>
            <a:pPr marL="457200" indent="-457200">
              <a:buAutoNum type="arabicPeriod"/>
            </a:pPr>
            <a:r>
              <a:rPr lang="pl-PL" dirty="0" smtClean="0"/>
              <a:t>Podwyższenie stopy minimalnej rezerwy obowiązkowej ogranicza zdolność ekspansji kredytowej banków</a:t>
            </a:r>
          </a:p>
          <a:p>
            <a:pPr marL="457200" indent="-457200">
              <a:buAutoNum type="arabicPeriod"/>
            </a:pPr>
            <a:r>
              <a:rPr lang="pl-PL" dirty="0" smtClean="0"/>
              <a:t>Zmniejszenie stopy minimalnej rezerwy obowiązkowej zwiększa możliwość kreacji kredytu przez banki’</a:t>
            </a:r>
          </a:p>
          <a:p>
            <a:pPr marL="0" indent="0">
              <a:buNone/>
            </a:pPr>
            <a:r>
              <a:rPr lang="pl-PL" dirty="0" smtClean="0"/>
              <a:t>Podstawą obliczania rezerwy obowiązkowej są wszystkie wkłady „nie banków” w banku. Sposób naliczenia rezerwy obowiązkowej  albo od podstawy średniego stanu depozytów we wszystkich dniach okresu naliczania albo od stanu na dany dzień.</a:t>
            </a:r>
          </a:p>
          <a:p>
            <a:r>
              <a:rPr lang="pl-PL" dirty="0" smtClean="0"/>
              <a:t>EBC stosuje dwie stopy rezerw: 0% od depozytów terminowych powyżej 2 lat oraz 2% od pozostałych pasywów. Środki są tu oprocentowane wg stawek rynkowych bo w większości państw nie są oprocentowane. </a:t>
            </a:r>
            <a:r>
              <a:rPr lang="pl-PL" dirty="0"/>
              <a:t>Od 31 października 2003 r. stopa rezerwy obowiązkowej wynosiła 3,50% dla wszystkich rodzajów depozytów. W maju 2009 r. została obniżona do 3%. Od 31.12.2010 r. stopa rezerwy obowiązkowej została podwyższona do 3,50%. 17.03.2020 r. stopa rezerwy obowiązkowej została obniżona do 0,5%.</a:t>
            </a:r>
          </a:p>
          <a:p>
            <a:r>
              <a:rPr lang="pl-PL" dirty="0"/>
              <a:t>W 1990 roku stopa rezerwy obowiązkowej wynosiła 30</a:t>
            </a:r>
            <a:r>
              <a:rPr lang="pl-PL" dirty="0" smtClean="0"/>
              <a:t>%.</a:t>
            </a:r>
            <a:r>
              <a:rPr lang="pl-PL" dirty="0"/>
              <a:t> </a:t>
            </a:r>
            <a:r>
              <a:rPr lang="pl-PL" dirty="0" smtClean="0"/>
              <a:t>W 2011 roku stopa wynosiła 3,5%. Od </a:t>
            </a:r>
            <a:r>
              <a:rPr lang="pl-PL" dirty="0"/>
              <a:t>30 kwietnia 2020 r. stopa rezerwy obowiązkowej wynosi 0,5 proc. dla wszystkich rodzajów depozytów, z wyjątkiem środków uzyskanych z tytułu transakcji </a:t>
            </a:r>
            <a:r>
              <a:rPr lang="pl-PL" dirty="0" err="1"/>
              <a:t>repo</a:t>
            </a:r>
            <a:r>
              <a:rPr lang="pl-PL" dirty="0"/>
              <a:t> i </a:t>
            </a:r>
            <a:r>
              <a:rPr lang="pl-PL" dirty="0" err="1"/>
              <a:t>sell-buy-back</a:t>
            </a:r>
            <a:r>
              <a:rPr lang="pl-PL" dirty="0"/>
              <a:t> oraz środków pozyskanych co najmniej na 2 lata, dla których stopa rezerwy obowiązkowej wynosi 0 proc. Podmioty naliczające rezerwę obowiązkową pomniejszają kwotę naliczonej rezerwy o równowartość 500 tys. euro.</a:t>
            </a:r>
          </a:p>
          <a:p>
            <a:r>
              <a:rPr lang="pl-PL" dirty="0"/>
              <a:t>Środki rezerwy obowiązkowej są oprocentowane na poziomie stopy referencyjnej</a:t>
            </a:r>
            <a:r>
              <a:rPr lang="pl-PL" dirty="0" smtClean="0"/>
              <a:t>. Rezerwa [pełni funkcje „zderzaka płynności”.</a:t>
            </a: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369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7" y="188640"/>
            <a:ext cx="10657184" cy="64087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 smtClean="0"/>
              <a:t>Ad. b) Banki centralne interweniują na rynku pieniężnym poprzez: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Operacje otwartego rynku,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Politykę finansową,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Politykę stopy procentowej</a:t>
            </a:r>
          </a:p>
          <a:p>
            <a:pPr marL="0" indent="0">
              <a:buNone/>
            </a:pPr>
            <a:r>
              <a:rPr lang="pl-PL" dirty="0" smtClean="0"/>
              <a:t>Operacje otwartego rynku: a) zakup papierów wartościowych przez BC zwiększa </a:t>
            </a:r>
            <a:r>
              <a:rPr lang="pl-PL" dirty="0" err="1" smtClean="0"/>
              <a:t>obideg</a:t>
            </a:r>
            <a:r>
              <a:rPr lang="pl-PL" dirty="0" smtClean="0"/>
              <a:t> pieniądza; b) sprzedaż papierów wartościowych zmniejsza obieg pieniężny. 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Są to </a:t>
            </a:r>
            <a:r>
              <a:rPr lang="pl-PL" dirty="0" err="1" smtClean="0"/>
              <a:t>główsnie</a:t>
            </a:r>
            <a:r>
              <a:rPr lang="pl-PL" dirty="0" smtClean="0"/>
              <a:t> operacje:</a:t>
            </a:r>
          </a:p>
          <a:p>
            <a:pPr marL="457200" indent="-457200">
              <a:buAutoNum type="arabicParenR"/>
            </a:pPr>
            <a:r>
              <a:rPr lang="pl-PL" i="1" dirty="0" err="1" smtClean="0"/>
              <a:t>Repurchase</a:t>
            </a:r>
            <a:r>
              <a:rPr lang="pl-PL" i="1" dirty="0" smtClean="0"/>
              <a:t> </a:t>
            </a:r>
            <a:r>
              <a:rPr lang="pl-PL" i="1" dirty="0" err="1" smtClean="0"/>
              <a:t>agreement</a:t>
            </a:r>
            <a:r>
              <a:rPr lang="pl-PL" i="1" dirty="0" smtClean="0"/>
              <a:t> (</a:t>
            </a:r>
            <a:r>
              <a:rPr lang="pl-PL" i="1" dirty="0" err="1" smtClean="0"/>
              <a:t>repo</a:t>
            </a:r>
            <a:r>
              <a:rPr lang="pl-PL" i="1" dirty="0" smtClean="0"/>
              <a:t>) – </a:t>
            </a:r>
            <a:r>
              <a:rPr lang="pl-PL" dirty="0" smtClean="0"/>
              <a:t>polega na </a:t>
            </a:r>
            <a:r>
              <a:rPr lang="pl-PL" b="1" dirty="0" smtClean="0">
                <a:solidFill>
                  <a:srgbClr val="FF0000"/>
                </a:solidFill>
              </a:rPr>
              <a:t>zakupie </a:t>
            </a:r>
            <a:r>
              <a:rPr lang="pl-PL" dirty="0" smtClean="0"/>
              <a:t>przez BC papierów wartościowych po określonej cenie, z jednoczesnym odkupieniem tych papierów przez banki komercyjne powyższej cenie w określonym dniu w przyszłości ( różnica między tymi cenami stanowi efektywn</a:t>
            </a:r>
            <a:r>
              <a:rPr lang="pl-PL" dirty="0"/>
              <a:t>ą</a:t>
            </a:r>
            <a:r>
              <a:rPr lang="pl-PL" dirty="0" smtClean="0"/>
              <a:t> stopę procentowa)</a:t>
            </a:r>
          </a:p>
          <a:p>
            <a:pPr marL="457200" indent="-457200">
              <a:buAutoNum type="arabicParenR"/>
            </a:pPr>
            <a:r>
              <a:rPr lang="pl-PL" i="1" dirty="0" err="1" smtClean="0"/>
              <a:t>Reverse</a:t>
            </a:r>
            <a:r>
              <a:rPr lang="pl-PL" i="1" dirty="0" smtClean="0"/>
              <a:t> </a:t>
            </a:r>
            <a:r>
              <a:rPr lang="pl-PL" i="1" dirty="0" err="1" smtClean="0"/>
              <a:t>repurchase</a:t>
            </a:r>
            <a:r>
              <a:rPr lang="pl-PL" i="1" dirty="0" smtClean="0"/>
              <a:t> </a:t>
            </a:r>
            <a:r>
              <a:rPr lang="pl-PL" i="1" dirty="0" err="1" smtClean="0"/>
              <a:t>agreement</a:t>
            </a:r>
            <a:r>
              <a:rPr lang="pl-PL" i="1" dirty="0" smtClean="0"/>
              <a:t> (</a:t>
            </a:r>
            <a:r>
              <a:rPr lang="pl-PL" i="1" dirty="0" err="1" smtClean="0"/>
              <a:t>reverse</a:t>
            </a:r>
            <a:r>
              <a:rPr lang="pl-PL" i="1" dirty="0" smtClean="0"/>
              <a:t> </a:t>
            </a:r>
            <a:r>
              <a:rPr lang="pl-PL" i="1" dirty="0" err="1" smtClean="0"/>
              <a:t>repo</a:t>
            </a:r>
            <a:r>
              <a:rPr lang="pl-PL" i="1" dirty="0" smtClean="0"/>
              <a:t>) – </a:t>
            </a:r>
            <a:r>
              <a:rPr lang="pl-PL" dirty="0" smtClean="0"/>
              <a:t>polega na </a:t>
            </a:r>
            <a:r>
              <a:rPr lang="pl-PL" b="1" dirty="0" smtClean="0">
                <a:solidFill>
                  <a:srgbClr val="FF0000"/>
                </a:solidFill>
              </a:rPr>
              <a:t>sprzedaży </a:t>
            </a:r>
            <a:r>
              <a:rPr lang="pl-PL" dirty="0" smtClean="0"/>
              <a:t>przez BC papierów wartościowych bankom komercyjnym , z jednoczesnym ich odkupieniem w przyszłości. Są to operacje krótkoterminowe (1 dzień – 6 m-</a:t>
            </a:r>
            <a:r>
              <a:rPr lang="pl-PL" dirty="0" err="1" smtClean="0"/>
              <a:t>cy</a:t>
            </a:r>
            <a:r>
              <a:rPr lang="pl-PL" dirty="0" smtClean="0"/>
              <a:t>). </a:t>
            </a:r>
            <a:r>
              <a:rPr lang="pl-PL" dirty="0" err="1" smtClean="0"/>
              <a:t>Przwedmiotem</a:t>
            </a:r>
            <a:r>
              <a:rPr lang="pl-PL" dirty="0" smtClean="0"/>
              <a:t> obrotu są papiery wartościowe skarbu państwa – b. bezpieczne.</a:t>
            </a:r>
            <a:endParaRPr lang="pl-PL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39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9876" y="116632"/>
            <a:ext cx="10657183" cy="6552728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Operacje dewizowe typu </a:t>
            </a:r>
            <a:r>
              <a:rPr lang="pl-PL" b="1" dirty="0" err="1" smtClean="0"/>
              <a:t>swap</a:t>
            </a:r>
            <a:r>
              <a:rPr lang="pl-PL" b="1" dirty="0" smtClean="0"/>
              <a:t> </a:t>
            </a:r>
            <a:r>
              <a:rPr lang="pl-PL" dirty="0" smtClean="0"/>
              <a:t>w ramach polityki otwartego rynku, polegają na kupnie dewiz lub waluty z dostawą natychmiastową, przy jednoczesnej umowie sprzedaży tej samej waluty w określonym terminie po uzgodnionym kursie do tego samego partnera. W ten sposób BC przy kupnie daje bankom swój o pieniądz na czas operacji </a:t>
            </a:r>
            <a:r>
              <a:rPr lang="pl-PL" i="1" dirty="0" err="1" smtClean="0"/>
              <a:t>swap</a:t>
            </a:r>
            <a:r>
              <a:rPr lang="pl-PL" i="1" dirty="0" smtClean="0"/>
              <a:t> </a:t>
            </a:r>
            <a:r>
              <a:rPr lang="pl-PL" dirty="0" smtClean="0"/>
              <a:t>a w przypadku sprzedaży zabiera pieniądz bankom operacyjnym(komercyjnym).</a:t>
            </a:r>
          </a:p>
          <a:p>
            <a:r>
              <a:rPr lang="pl-PL" b="1" dirty="0" smtClean="0"/>
              <a:t>Refinansowanie banków </a:t>
            </a:r>
            <a:r>
              <a:rPr lang="pl-PL" dirty="0" smtClean="0"/>
              <a:t>polega na udzielaniu kredytów przez BC bankom operacyjnym, dwie formy: </a:t>
            </a:r>
          </a:p>
          <a:p>
            <a:pPr marL="0" indent="0">
              <a:buNone/>
            </a:pPr>
            <a:r>
              <a:rPr lang="pl-PL" dirty="0" smtClean="0"/>
              <a:t>a) redyskonto weksli zdyskontowanych uprzednio przez banki operacyjne ( praktycznie już niewielkie znaczenie) - stopa redyskontowa; </a:t>
            </a:r>
          </a:p>
          <a:p>
            <a:pPr marL="0" indent="0">
              <a:buNone/>
            </a:pPr>
            <a:r>
              <a:rPr lang="pl-PL" dirty="0" smtClean="0"/>
              <a:t>b) Kredyt pod zastaw papierów wartościowych (kredyt lombardowy, kredyt techniczny). </a:t>
            </a:r>
            <a:r>
              <a:rPr lang="pl-PL" b="1" dirty="0" smtClean="0"/>
              <a:t>Kredyt lombardowy - </a:t>
            </a:r>
            <a:r>
              <a:rPr lang="pl-PL" dirty="0" smtClean="0"/>
              <a:t>udziela się pod zastaw papierów wartościowych – takich jak: bonów skarbowych i obligacji skarbowych, bonów pieniężnych NBP lub obligacji NBP oraz innych papierów wartościowych nominowanych w złotych lub walutach obcych zdeponowanych w KDPW.  </a:t>
            </a:r>
            <a:r>
              <a:rPr lang="pl-PL" b="1" dirty="0" smtClean="0"/>
              <a:t>Kredyt techniczny – </a:t>
            </a:r>
            <a:r>
              <a:rPr lang="pl-PL" dirty="0" smtClean="0"/>
              <a:t>kredyt jednodniowy jest zabezpieczony przez przeniesienie na NBP praw z papierów wartościowych nominowanych w złotych zdeponowanych w KDPW SA lub systemie SKARBNET4. Kredyt zabezpieczony: bonami skarbowymi, bonami pieniężnymi, papierami wartościowymi zdeponowanymi w KDPW. Kredyt spłacony w tym samy dniu nie podlega oprocentowaniu.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20452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97868" y="116632"/>
            <a:ext cx="10729191" cy="6480720"/>
          </a:xfrm>
        </p:spPr>
        <p:txBody>
          <a:bodyPr>
            <a:normAutofit fontScale="92500"/>
          </a:bodyPr>
          <a:lstStyle/>
          <a:p>
            <a:r>
              <a:rPr lang="pl-PL" b="1" dirty="0" smtClean="0"/>
              <a:t>Kurs walutowy </a:t>
            </a:r>
            <a:r>
              <a:rPr lang="pl-PL" dirty="0" smtClean="0"/>
              <a:t>– jest cena waluty obcej wyrażona w pieniądzu krajowym, ile jednostek pieniądza krajowego płaci się za jednostkę waluty obcej.</a:t>
            </a:r>
          </a:p>
          <a:p>
            <a:r>
              <a:rPr lang="pl-PL" b="1" dirty="0" smtClean="0"/>
              <a:t>Kursy stałe - </a:t>
            </a:r>
            <a:r>
              <a:rPr lang="pl-PL" dirty="0" smtClean="0"/>
              <a:t>ustalone przez władze monetarne dla obrony kursu pieniądza krajowego.</a:t>
            </a:r>
          </a:p>
          <a:p>
            <a:r>
              <a:rPr lang="pl-PL" b="1" dirty="0" smtClean="0"/>
              <a:t>Kursy zmienne </a:t>
            </a:r>
            <a:r>
              <a:rPr lang="pl-PL" dirty="0" smtClean="0"/>
              <a:t>kursy płynne , pełzające w stosunku do koszyka walutowego.</a:t>
            </a:r>
          </a:p>
          <a:p>
            <a:r>
              <a:rPr lang="pl-PL" b="1" dirty="0" smtClean="0"/>
              <a:t>Dewaluacja - </a:t>
            </a:r>
            <a:r>
              <a:rPr lang="pl-PL" dirty="0" smtClean="0"/>
              <a:t>obniżenie kursu danej waluty w stosunku do innych.</a:t>
            </a:r>
          </a:p>
          <a:p>
            <a:r>
              <a:rPr lang="pl-PL" b="1" dirty="0" smtClean="0"/>
              <a:t>Rewaluacja - </a:t>
            </a:r>
            <a:r>
              <a:rPr lang="pl-PL" dirty="0" smtClean="0"/>
              <a:t>podwyższenie kursu danej waluty w stosunku do innych.</a:t>
            </a:r>
          </a:p>
          <a:p>
            <a:pPr marL="0" indent="0">
              <a:buNone/>
            </a:pPr>
            <a:r>
              <a:rPr lang="pl-PL" dirty="0" smtClean="0"/>
              <a:t>Poprzez dewaluację eksport staje się bardziej opłacalny a mniej import. Przy rewaluacji jest odwrotnie.</a:t>
            </a:r>
          </a:p>
          <a:p>
            <a:pPr marL="0" indent="0">
              <a:buNone/>
            </a:pPr>
            <a:r>
              <a:rPr lang="pl-PL" b="1" dirty="0" smtClean="0"/>
              <a:t>Deprecjacja</a:t>
            </a:r>
            <a:r>
              <a:rPr lang="pl-PL" dirty="0" smtClean="0"/>
              <a:t> - gdy popyt na walutę obca na rynku krajowym przewyższa jej podaż mamy do czynienia z deprecjacją waluty krajowej - spada jej siła nabywcza.</a:t>
            </a:r>
          </a:p>
          <a:p>
            <a:pPr marL="0" indent="0">
              <a:buNone/>
            </a:pPr>
            <a:r>
              <a:rPr lang="pl-PL" b="1" dirty="0" smtClean="0"/>
              <a:t>Aprecjacja</a:t>
            </a:r>
            <a:r>
              <a:rPr lang="pl-PL" dirty="0" smtClean="0"/>
              <a:t> – gdy podaż walut na rynku walutowym przewyższa popyt to waluta krajowa ulega aprecjacji – wzrasta siła nabywcza waluty krajowej.</a:t>
            </a:r>
          </a:p>
          <a:p>
            <a:pPr marL="0" indent="0">
              <a:buNone/>
            </a:pPr>
            <a:r>
              <a:rPr lang="pl-PL" dirty="0" smtClean="0"/>
              <a:t>BC może interweniować na rynku walutowym przez skup lub sprzedaż waluty obcej  w celu przeciwdziałania nadmiernej aprecjacji lub deprecjacji.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48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Symbole walut 16: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331_TF02895262.potx" id="{ADED521E-63B4-4D8B-B7AC-9933AF16EFBF}" vid="{5BC4CF27-5174-4C0F-AA65-6D5040B96EB7}"/>
    </a:ext>
  </a:extLst>
</a:theme>
</file>

<file path=ppt/theme/theme2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symboli walut (panoramiczna)</Template>
  <TotalTime>1165</TotalTime>
  <Words>2643</Words>
  <Application>Microsoft Office PowerPoint</Application>
  <PresentationFormat>Niestandardowy</PresentationFormat>
  <Paragraphs>151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4" baseType="lpstr">
      <vt:lpstr>Arial</vt:lpstr>
      <vt:lpstr>Cambria</vt:lpstr>
      <vt:lpstr>Cambria Math</vt:lpstr>
      <vt:lpstr>Wingdings</vt:lpstr>
      <vt:lpstr>Symbole walut 16:9</vt:lpstr>
      <vt:lpstr>                    Bankowość  Wykład 2 cz. 1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Pojęcie banku Bank jest przedsiębiorstwem, które zaciąga i udziela kredyty, świadczy usługi w obrocie pienieznym, kredytowym i kmapitałowym oraz ofer  2. Istota systemu bankowego</dc:title>
  <dc:creator>Wincenty Kulpa</dc:creator>
  <cp:lastModifiedBy>Wincenty Kulpa</cp:lastModifiedBy>
  <cp:revision>97</cp:revision>
  <dcterms:created xsi:type="dcterms:W3CDTF">2021-02-05T16:16:55Z</dcterms:created>
  <dcterms:modified xsi:type="dcterms:W3CDTF">2021-04-10T09:58:11Z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