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9" r:id="rId2"/>
    <p:sldId id="275" r:id="rId3"/>
    <p:sldId id="276" r:id="rId4"/>
    <p:sldId id="402" r:id="rId5"/>
    <p:sldId id="335" r:id="rId6"/>
    <p:sldId id="389" r:id="rId7"/>
    <p:sldId id="390" r:id="rId8"/>
    <p:sldId id="399" r:id="rId9"/>
    <p:sldId id="400" r:id="rId10"/>
    <p:sldId id="401" r:id="rId11"/>
    <p:sldId id="393" r:id="rId12"/>
    <p:sldId id="395" r:id="rId13"/>
    <p:sldId id="394" r:id="rId14"/>
    <p:sldId id="391" r:id="rId15"/>
    <p:sldId id="392" r:id="rId16"/>
    <p:sldId id="337" r:id="rId17"/>
    <p:sldId id="338" r:id="rId18"/>
    <p:sldId id="381" r:id="rId19"/>
    <p:sldId id="285" r:id="rId20"/>
    <p:sldId id="286" r:id="rId21"/>
    <p:sldId id="287" r:id="rId22"/>
    <p:sldId id="290" r:id="rId23"/>
    <p:sldId id="291" r:id="rId24"/>
    <p:sldId id="293" r:id="rId25"/>
    <p:sldId id="295" r:id="rId26"/>
    <p:sldId id="297" r:id="rId27"/>
    <p:sldId id="298" r:id="rId28"/>
    <p:sldId id="382" r:id="rId29"/>
    <p:sldId id="299" r:id="rId30"/>
    <p:sldId id="300" r:id="rId31"/>
    <p:sldId id="301" r:id="rId32"/>
    <p:sldId id="302" r:id="rId33"/>
    <p:sldId id="403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56" autoAdjust="0"/>
    <p:restoredTop sz="94660"/>
  </p:normalViewPr>
  <p:slideViewPr>
    <p:cSldViewPr snapToGrid="0">
      <p:cViewPr varScale="1">
        <p:scale>
          <a:sx n="83" d="100"/>
          <a:sy n="83" d="100"/>
        </p:scale>
        <p:origin x="-64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D367E2-8ECE-4B9D-A99D-E1AD5EB039EE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CD2FCAF8-F983-4116-99BB-7BF41D7F45D9}">
      <dgm:prSet/>
      <dgm:spPr/>
      <dgm:t>
        <a:bodyPr/>
        <a:lstStyle/>
        <a:p>
          <a:r>
            <a:rPr lang="pl-PL"/>
            <a:t>- wzrost i masa ciała: statystycznie mężczyźni są wyżsi, więksi i ciężsi o ok. 8%,</a:t>
          </a:r>
          <a:endParaRPr lang="en-US"/>
        </a:p>
      </dgm:t>
    </dgm:pt>
    <dgm:pt modelId="{4249F885-B19F-446E-B4EB-44CD00CBC041}" type="parTrans" cxnId="{D625A545-57AD-4014-AE06-6E0E1626E6D1}">
      <dgm:prSet/>
      <dgm:spPr/>
      <dgm:t>
        <a:bodyPr/>
        <a:lstStyle/>
        <a:p>
          <a:endParaRPr lang="en-US"/>
        </a:p>
      </dgm:t>
    </dgm:pt>
    <dgm:pt modelId="{DEF33A8F-2F12-460A-BD4C-67B53B159683}" type="sibTrans" cxnId="{D625A545-57AD-4014-AE06-6E0E1626E6D1}">
      <dgm:prSet/>
      <dgm:spPr/>
      <dgm:t>
        <a:bodyPr/>
        <a:lstStyle/>
        <a:p>
          <a:endParaRPr lang="en-US"/>
        </a:p>
      </dgm:t>
    </dgm:pt>
    <dgm:pt modelId="{211E543C-6511-4592-B22E-5CC22FDB460F}">
      <dgm:prSet/>
      <dgm:spPr/>
      <dgm:t>
        <a:bodyPr/>
        <a:lstStyle/>
        <a:p>
          <a:r>
            <a:rPr lang="pl-PL"/>
            <a:t>- szkielet i przekrój ciała: różnią się w kącie ustawienia miednicy,</a:t>
          </a:r>
          <a:endParaRPr lang="en-US"/>
        </a:p>
      </dgm:t>
    </dgm:pt>
    <dgm:pt modelId="{9C84AE47-4925-467C-9AD2-5A815ED0630B}" type="parTrans" cxnId="{A625E6BA-2529-4675-9433-42B1AB9D0AC4}">
      <dgm:prSet/>
      <dgm:spPr/>
      <dgm:t>
        <a:bodyPr/>
        <a:lstStyle/>
        <a:p>
          <a:endParaRPr lang="en-US"/>
        </a:p>
      </dgm:t>
    </dgm:pt>
    <dgm:pt modelId="{39DBB2FC-503F-4083-8FE4-0EE7C31FDEB1}" type="sibTrans" cxnId="{A625E6BA-2529-4675-9433-42B1AB9D0AC4}">
      <dgm:prSet/>
      <dgm:spPr/>
      <dgm:t>
        <a:bodyPr/>
        <a:lstStyle/>
        <a:p>
          <a:endParaRPr lang="en-US"/>
        </a:p>
      </dgm:t>
    </dgm:pt>
    <dgm:pt modelId="{8A627B07-3F64-4DDF-9331-1CF77CA5AE68}">
      <dgm:prSet/>
      <dgm:spPr/>
      <dgm:t>
        <a:bodyPr/>
        <a:lstStyle/>
        <a:p>
          <a:r>
            <a:rPr lang="pl-PL"/>
            <a:t>- kobiety jest więcej tkanki tłuszczowej30% a u mężczyzn 18%,</a:t>
          </a:r>
          <a:endParaRPr lang="en-US"/>
        </a:p>
      </dgm:t>
    </dgm:pt>
    <dgm:pt modelId="{448B9614-93F8-4968-85FC-FF9D908366FF}" type="parTrans" cxnId="{A6C47A48-02B5-4E7B-AC76-A074DF3583E6}">
      <dgm:prSet/>
      <dgm:spPr/>
      <dgm:t>
        <a:bodyPr/>
        <a:lstStyle/>
        <a:p>
          <a:endParaRPr lang="en-US"/>
        </a:p>
      </dgm:t>
    </dgm:pt>
    <dgm:pt modelId="{7747B0F0-7A46-4D69-A7F9-15D2BAB1C948}" type="sibTrans" cxnId="{A6C47A48-02B5-4E7B-AC76-A074DF3583E6}">
      <dgm:prSet/>
      <dgm:spPr/>
      <dgm:t>
        <a:bodyPr/>
        <a:lstStyle/>
        <a:p>
          <a:endParaRPr lang="en-US"/>
        </a:p>
      </dgm:t>
    </dgm:pt>
    <dgm:pt modelId="{572CDC22-04C2-4A7B-97D5-DDDB2891234E}">
      <dgm:prSet/>
      <dgm:spPr/>
      <dgm:t>
        <a:bodyPr/>
        <a:lstStyle/>
        <a:p>
          <a:r>
            <a:rPr lang="pl-PL"/>
            <a:t>- u mężczyzn jest więcej tkanki mięśniowej 45% a u kobiet 35%,</a:t>
          </a:r>
          <a:endParaRPr lang="en-US"/>
        </a:p>
      </dgm:t>
    </dgm:pt>
    <dgm:pt modelId="{907BD785-0147-4544-92D8-53E0EBDD994E}" type="parTrans" cxnId="{71258D27-013B-4B75-AC1F-D99A469CAFFD}">
      <dgm:prSet/>
      <dgm:spPr/>
      <dgm:t>
        <a:bodyPr/>
        <a:lstStyle/>
        <a:p>
          <a:endParaRPr lang="en-US"/>
        </a:p>
      </dgm:t>
    </dgm:pt>
    <dgm:pt modelId="{7DB0E4EE-1DF4-4CB4-86CB-FA9F2875D2D3}" type="sibTrans" cxnId="{71258D27-013B-4B75-AC1F-D99A469CAFFD}">
      <dgm:prSet/>
      <dgm:spPr/>
      <dgm:t>
        <a:bodyPr/>
        <a:lstStyle/>
        <a:p>
          <a:endParaRPr lang="en-US"/>
        </a:p>
      </dgm:t>
    </dgm:pt>
    <dgm:pt modelId="{C3563D33-68DA-4947-946A-CFA598E16B15}">
      <dgm:prSet/>
      <dgm:spPr/>
      <dgm:t>
        <a:bodyPr/>
        <a:lstStyle/>
        <a:p>
          <a:r>
            <a:rPr lang="pl-PL"/>
            <a:t>- punkt ciężkości obniżony u kobiet,</a:t>
          </a:r>
          <a:endParaRPr lang="en-US"/>
        </a:p>
      </dgm:t>
    </dgm:pt>
    <dgm:pt modelId="{59494EF3-36A8-4B3B-82DD-818B3B23D950}" type="parTrans" cxnId="{2CD79DA9-E798-4E64-8046-8082F546077F}">
      <dgm:prSet/>
      <dgm:spPr/>
      <dgm:t>
        <a:bodyPr/>
        <a:lstStyle/>
        <a:p>
          <a:endParaRPr lang="en-US"/>
        </a:p>
      </dgm:t>
    </dgm:pt>
    <dgm:pt modelId="{7D1AF82C-F00E-4386-9101-EA07C7F7FE8D}" type="sibTrans" cxnId="{2CD79DA9-E798-4E64-8046-8082F546077F}">
      <dgm:prSet/>
      <dgm:spPr/>
      <dgm:t>
        <a:bodyPr/>
        <a:lstStyle/>
        <a:p>
          <a:endParaRPr lang="en-US"/>
        </a:p>
      </dgm:t>
    </dgm:pt>
    <dgm:pt modelId="{03FCF94D-375D-4647-9E89-7C3AD0C87298}">
      <dgm:prSet/>
      <dgm:spPr/>
      <dgm:t>
        <a:bodyPr/>
        <a:lstStyle/>
        <a:p>
          <a:r>
            <a:rPr lang="pl-PL"/>
            <a:t>- owłosienie: u mężczyzn owłosienie klatki piersiowej, ramion i pleców oraz twarzy a u kobiet występuje łonowe trójkątne owłosienie,</a:t>
          </a:r>
          <a:endParaRPr lang="en-US"/>
        </a:p>
      </dgm:t>
    </dgm:pt>
    <dgm:pt modelId="{817998D5-9860-410B-BC46-77732B50A69B}" type="parTrans" cxnId="{6C8AED92-C2AB-4EB0-AB84-73D462F7604E}">
      <dgm:prSet/>
      <dgm:spPr/>
      <dgm:t>
        <a:bodyPr/>
        <a:lstStyle/>
        <a:p>
          <a:endParaRPr lang="en-US"/>
        </a:p>
      </dgm:t>
    </dgm:pt>
    <dgm:pt modelId="{611DB9A6-3021-4405-AC26-ED72CB3FB6F4}" type="sibTrans" cxnId="{6C8AED92-C2AB-4EB0-AB84-73D462F7604E}">
      <dgm:prSet/>
      <dgm:spPr/>
      <dgm:t>
        <a:bodyPr/>
        <a:lstStyle/>
        <a:p>
          <a:endParaRPr lang="en-US"/>
        </a:p>
      </dgm:t>
    </dgm:pt>
    <dgm:pt modelId="{45D2D21E-36B1-47FC-9157-8075FEDAEE2A}">
      <dgm:prSet/>
      <dgm:spPr/>
      <dgm:t>
        <a:bodyPr/>
        <a:lstStyle/>
        <a:p>
          <a:r>
            <a:rPr lang="pl-PL"/>
            <a:t>- mężczyźni mają większą krtań: mutacja głosu,</a:t>
          </a:r>
          <a:endParaRPr lang="en-US"/>
        </a:p>
      </dgm:t>
    </dgm:pt>
    <dgm:pt modelId="{20A62C71-1AD7-43FC-BB1E-03A3830103CB}" type="parTrans" cxnId="{5496338D-49B3-4447-B82F-200CDF00BBBC}">
      <dgm:prSet/>
      <dgm:spPr/>
      <dgm:t>
        <a:bodyPr/>
        <a:lstStyle/>
        <a:p>
          <a:endParaRPr lang="en-US"/>
        </a:p>
      </dgm:t>
    </dgm:pt>
    <dgm:pt modelId="{5A1097F1-B411-4B3F-8982-1CC315052F63}" type="sibTrans" cxnId="{5496338D-49B3-4447-B82F-200CDF00BBBC}">
      <dgm:prSet/>
      <dgm:spPr/>
      <dgm:t>
        <a:bodyPr/>
        <a:lstStyle/>
        <a:p>
          <a:endParaRPr lang="en-US"/>
        </a:p>
      </dgm:t>
    </dgm:pt>
    <dgm:pt modelId="{E6314DF3-16CF-4769-93CD-05517D1B026A}">
      <dgm:prSet/>
      <dgm:spPr/>
      <dgm:t>
        <a:bodyPr/>
        <a:lstStyle/>
        <a:p>
          <a:r>
            <a:rPr lang="pl-PL"/>
            <a:t>- u kobiet jest mniejsza pojemność życiowa płuc,</a:t>
          </a:r>
          <a:endParaRPr lang="en-US"/>
        </a:p>
      </dgm:t>
    </dgm:pt>
    <dgm:pt modelId="{06E3941F-AF43-4CEC-B788-000AC722CA4F}" type="parTrans" cxnId="{1BEB43FE-1998-467F-8E39-BE923C2876F5}">
      <dgm:prSet/>
      <dgm:spPr/>
      <dgm:t>
        <a:bodyPr/>
        <a:lstStyle/>
        <a:p>
          <a:endParaRPr lang="en-US"/>
        </a:p>
      </dgm:t>
    </dgm:pt>
    <dgm:pt modelId="{0DFE2A56-5466-40B8-9797-F0B5AEEC8199}" type="sibTrans" cxnId="{1BEB43FE-1998-467F-8E39-BE923C2876F5}">
      <dgm:prSet/>
      <dgm:spPr/>
      <dgm:t>
        <a:bodyPr/>
        <a:lstStyle/>
        <a:p>
          <a:endParaRPr lang="en-US"/>
        </a:p>
      </dgm:t>
    </dgm:pt>
    <dgm:pt modelId="{4F42B6F7-0E38-446E-BEEA-F67257A5047F}">
      <dgm:prSet/>
      <dgm:spPr/>
      <dgm:t>
        <a:bodyPr/>
        <a:lstStyle/>
        <a:p>
          <a:r>
            <a:rPr lang="pl-PL"/>
            <a:t>- tarczyca i śledziona są większe u kobiet,</a:t>
          </a:r>
          <a:endParaRPr lang="en-US"/>
        </a:p>
      </dgm:t>
    </dgm:pt>
    <dgm:pt modelId="{470A2B00-3E6C-4686-947E-1C854568D9F3}" type="parTrans" cxnId="{0C6B8823-07EB-4C47-B3F0-91F10A5D0327}">
      <dgm:prSet/>
      <dgm:spPr/>
      <dgm:t>
        <a:bodyPr/>
        <a:lstStyle/>
        <a:p>
          <a:endParaRPr lang="en-US"/>
        </a:p>
      </dgm:t>
    </dgm:pt>
    <dgm:pt modelId="{465BB9C7-FD7C-45D6-B98A-A47E7996F1F5}" type="sibTrans" cxnId="{0C6B8823-07EB-4C47-B3F0-91F10A5D0327}">
      <dgm:prSet/>
      <dgm:spPr/>
      <dgm:t>
        <a:bodyPr/>
        <a:lstStyle/>
        <a:p>
          <a:endParaRPr lang="en-US"/>
        </a:p>
      </dgm:t>
    </dgm:pt>
    <dgm:pt modelId="{661AB81E-9179-4111-9641-D57D06C19A6F}">
      <dgm:prSet/>
      <dgm:spPr/>
      <dgm:t>
        <a:bodyPr/>
        <a:lstStyle/>
        <a:p>
          <a:r>
            <a:rPr lang="pl-PL"/>
            <a:t>- serce ułożone bardziej poprzecznie u kobiet</a:t>
          </a:r>
          <a:endParaRPr lang="en-US"/>
        </a:p>
      </dgm:t>
    </dgm:pt>
    <dgm:pt modelId="{8521AD6C-DD63-455F-9254-226AC66C30E2}" type="parTrans" cxnId="{77B09FCE-1D67-41EF-9EDB-1D732100D96B}">
      <dgm:prSet/>
      <dgm:spPr/>
      <dgm:t>
        <a:bodyPr/>
        <a:lstStyle/>
        <a:p>
          <a:endParaRPr lang="en-US"/>
        </a:p>
      </dgm:t>
    </dgm:pt>
    <dgm:pt modelId="{384CB2A6-402E-4474-AD9A-4F21180EADDD}" type="sibTrans" cxnId="{77B09FCE-1D67-41EF-9EDB-1D732100D96B}">
      <dgm:prSet/>
      <dgm:spPr/>
      <dgm:t>
        <a:bodyPr/>
        <a:lstStyle/>
        <a:p>
          <a:endParaRPr lang="en-US"/>
        </a:p>
      </dgm:t>
    </dgm:pt>
    <dgm:pt modelId="{4FD8308D-2C69-4E44-B476-E67A848F8C69}" type="pres">
      <dgm:prSet presAssocID="{C9D367E2-8ECE-4B9D-A99D-E1AD5EB039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F1884EE-90ED-4250-880B-95D4D53A85E4}" type="pres">
      <dgm:prSet presAssocID="{CD2FCAF8-F983-4116-99BB-7BF41D7F45D9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71ACCA9-7921-4594-AA27-EFBD3DF23950}" type="pres">
      <dgm:prSet presAssocID="{DEF33A8F-2F12-460A-BD4C-67B53B159683}" presName="sibTrans" presStyleCnt="0"/>
      <dgm:spPr/>
    </dgm:pt>
    <dgm:pt modelId="{0D6D7F5B-77D5-483E-9D90-579999307BFD}" type="pres">
      <dgm:prSet presAssocID="{211E543C-6511-4592-B22E-5CC22FDB460F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FE63528-ADE8-4E0F-A2D6-3EC48AA747B8}" type="pres">
      <dgm:prSet presAssocID="{39DBB2FC-503F-4083-8FE4-0EE7C31FDEB1}" presName="sibTrans" presStyleCnt="0"/>
      <dgm:spPr/>
    </dgm:pt>
    <dgm:pt modelId="{58FE2911-EDA3-439B-B957-DF5AF5DFCF7E}" type="pres">
      <dgm:prSet presAssocID="{8A627B07-3F64-4DDF-9331-1CF77CA5AE68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28873A-6D41-41D2-BEC8-3C5BC3E75B6F}" type="pres">
      <dgm:prSet presAssocID="{7747B0F0-7A46-4D69-A7F9-15D2BAB1C948}" presName="sibTrans" presStyleCnt="0"/>
      <dgm:spPr/>
    </dgm:pt>
    <dgm:pt modelId="{7D8B0E5E-85C9-46C2-BA74-569749F2B1ED}" type="pres">
      <dgm:prSet presAssocID="{572CDC22-04C2-4A7B-97D5-DDDB2891234E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BBC8A9-7E8D-4C5C-A792-444507B3FE8E}" type="pres">
      <dgm:prSet presAssocID="{7DB0E4EE-1DF4-4CB4-86CB-FA9F2875D2D3}" presName="sibTrans" presStyleCnt="0"/>
      <dgm:spPr/>
    </dgm:pt>
    <dgm:pt modelId="{2A795A31-666E-4FBF-B190-46764D80C9BB}" type="pres">
      <dgm:prSet presAssocID="{C3563D33-68DA-4947-946A-CFA598E16B15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3EE131-2EF7-42F6-B5E8-9AA1AF63B4F0}" type="pres">
      <dgm:prSet presAssocID="{7D1AF82C-F00E-4386-9101-EA07C7F7FE8D}" presName="sibTrans" presStyleCnt="0"/>
      <dgm:spPr/>
    </dgm:pt>
    <dgm:pt modelId="{C9861E4C-3DA3-4247-8912-2CB8827A9AF9}" type="pres">
      <dgm:prSet presAssocID="{03FCF94D-375D-4647-9E89-7C3AD0C87298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18E2801-822B-4647-B89D-D747700602A2}" type="pres">
      <dgm:prSet presAssocID="{611DB9A6-3021-4405-AC26-ED72CB3FB6F4}" presName="sibTrans" presStyleCnt="0"/>
      <dgm:spPr/>
    </dgm:pt>
    <dgm:pt modelId="{9FAA68EB-3140-4F74-9D65-D46D9928CF90}" type="pres">
      <dgm:prSet presAssocID="{45D2D21E-36B1-47FC-9157-8075FEDAEE2A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CC6F0C3-CFE2-4E23-9B31-06660E384418}" type="pres">
      <dgm:prSet presAssocID="{5A1097F1-B411-4B3F-8982-1CC315052F63}" presName="sibTrans" presStyleCnt="0"/>
      <dgm:spPr/>
    </dgm:pt>
    <dgm:pt modelId="{00389195-61DB-42D2-A887-59C6D492932F}" type="pres">
      <dgm:prSet presAssocID="{E6314DF3-16CF-4769-93CD-05517D1B026A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8A3932F-FAE2-405A-BBAB-157F136E2EEF}" type="pres">
      <dgm:prSet presAssocID="{0DFE2A56-5466-40B8-9797-F0B5AEEC8199}" presName="sibTrans" presStyleCnt="0"/>
      <dgm:spPr/>
    </dgm:pt>
    <dgm:pt modelId="{3CFD1AE7-ECBA-4FF4-958A-F151F8B68DB5}" type="pres">
      <dgm:prSet presAssocID="{4F42B6F7-0E38-446E-BEEA-F67257A5047F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D0E2FE8-A9A2-4060-9F04-3F98E7CBC425}" type="pres">
      <dgm:prSet presAssocID="{465BB9C7-FD7C-45D6-B98A-A47E7996F1F5}" presName="sibTrans" presStyleCnt="0"/>
      <dgm:spPr/>
    </dgm:pt>
    <dgm:pt modelId="{87584DE4-74B5-47EE-9F01-A2514B0BCEC8}" type="pres">
      <dgm:prSet presAssocID="{661AB81E-9179-4111-9641-D57D06C19A6F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2D972A5-4853-4FA5-96BA-01913B97E9A6}" type="presOf" srcId="{C3563D33-68DA-4947-946A-CFA598E16B15}" destId="{2A795A31-666E-4FBF-B190-46764D80C9BB}" srcOrd="0" destOrd="0" presId="urn:microsoft.com/office/officeart/2005/8/layout/default#1"/>
    <dgm:cxn modelId="{6C8AED92-C2AB-4EB0-AB84-73D462F7604E}" srcId="{C9D367E2-8ECE-4B9D-A99D-E1AD5EB039EE}" destId="{03FCF94D-375D-4647-9E89-7C3AD0C87298}" srcOrd="5" destOrd="0" parTransId="{817998D5-9860-410B-BC46-77732B50A69B}" sibTransId="{611DB9A6-3021-4405-AC26-ED72CB3FB6F4}"/>
    <dgm:cxn modelId="{45F0D14E-C897-45F4-8019-B5D94AFC3817}" type="presOf" srcId="{45D2D21E-36B1-47FC-9157-8075FEDAEE2A}" destId="{9FAA68EB-3140-4F74-9D65-D46D9928CF90}" srcOrd="0" destOrd="0" presId="urn:microsoft.com/office/officeart/2005/8/layout/default#1"/>
    <dgm:cxn modelId="{62E122F2-3BEE-4BDE-9EEF-8B6D16F3EC32}" type="presOf" srcId="{661AB81E-9179-4111-9641-D57D06C19A6F}" destId="{87584DE4-74B5-47EE-9F01-A2514B0BCEC8}" srcOrd="0" destOrd="0" presId="urn:microsoft.com/office/officeart/2005/8/layout/default#1"/>
    <dgm:cxn modelId="{1BEB43FE-1998-467F-8E39-BE923C2876F5}" srcId="{C9D367E2-8ECE-4B9D-A99D-E1AD5EB039EE}" destId="{E6314DF3-16CF-4769-93CD-05517D1B026A}" srcOrd="7" destOrd="0" parTransId="{06E3941F-AF43-4CEC-B788-000AC722CA4F}" sibTransId="{0DFE2A56-5466-40B8-9797-F0B5AEEC8199}"/>
    <dgm:cxn modelId="{A6C47A48-02B5-4E7B-AC76-A074DF3583E6}" srcId="{C9D367E2-8ECE-4B9D-A99D-E1AD5EB039EE}" destId="{8A627B07-3F64-4DDF-9331-1CF77CA5AE68}" srcOrd="2" destOrd="0" parTransId="{448B9614-93F8-4968-85FC-FF9D908366FF}" sibTransId="{7747B0F0-7A46-4D69-A7F9-15D2BAB1C948}"/>
    <dgm:cxn modelId="{D7A40BF1-577F-4F45-9873-46AE711DBB12}" type="presOf" srcId="{C9D367E2-8ECE-4B9D-A99D-E1AD5EB039EE}" destId="{4FD8308D-2C69-4E44-B476-E67A848F8C69}" srcOrd="0" destOrd="0" presId="urn:microsoft.com/office/officeart/2005/8/layout/default#1"/>
    <dgm:cxn modelId="{5496338D-49B3-4447-B82F-200CDF00BBBC}" srcId="{C9D367E2-8ECE-4B9D-A99D-E1AD5EB039EE}" destId="{45D2D21E-36B1-47FC-9157-8075FEDAEE2A}" srcOrd="6" destOrd="0" parTransId="{20A62C71-1AD7-43FC-BB1E-03A3830103CB}" sibTransId="{5A1097F1-B411-4B3F-8982-1CC315052F63}"/>
    <dgm:cxn modelId="{77B09FCE-1D67-41EF-9EDB-1D732100D96B}" srcId="{C9D367E2-8ECE-4B9D-A99D-E1AD5EB039EE}" destId="{661AB81E-9179-4111-9641-D57D06C19A6F}" srcOrd="9" destOrd="0" parTransId="{8521AD6C-DD63-455F-9254-226AC66C30E2}" sibTransId="{384CB2A6-402E-4474-AD9A-4F21180EADDD}"/>
    <dgm:cxn modelId="{4EE4FD0C-8D7A-4A39-BD7A-9CF05291BFBB}" type="presOf" srcId="{CD2FCAF8-F983-4116-99BB-7BF41D7F45D9}" destId="{0F1884EE-90ED-4250-880B-95D4D53A85E4}" srcOrd="0" destOrd="0" presId="urn:microsoft.com/office/officeart/2005/8/layout/default#1"/>
    <dgm:cxn modelId="{2B247BA3-EAA7-406B-8136-CD34323EA30E}" type="presOf" srcId="{211E543C-6511-4592-B22E-5CC22FDB460F}" destId="{0D6D7F5B-77D5-483E-9D90-579999307BFD}" srcOrd="0" destOrd="0" presId="urn:microsoft.com/office/officeart/2005/8/layout/default#1"/>
    <dgm:cxn modelId="{ADB19F95-6666-45AF-A53A-00B8B9DA2AA2}" type="presOf" srcId="{E6314DF3-16CF-4769-93CD-05517D1B026A}" destId="{00389195-61DB-42D2-A887-59C6D492932F}" srcOrd="0" destOrd="0" presId="urn:microsoft.com/office/officeart/2005/8/layout/default#1"/>
    <dgm:cxn modelId="{A625E6BA-2529-4675-9433-42B1AB9D0AC4}" srcId="{C9D367E2-8ECE-4B9D-A99D-E1AD5EB039EE}" destId="{211E543C-6511-4592-B22E-5CC22FDB460F}" srcOrd="1" destOrd="0" parTransId="{9C84AE47-4925-467C-9AD2-5A815ED0630B}" sibTransId="{39DBB2FC-503F-4083-8FE4-0EE7C31FDEB1}"/>
    <dgm:cxn modelId="{0C6B8823-07EB-4C47-B3F0-91F10A5D0327}" srcId="{C9D367E2-8ECE-4B9D-A99D-E1AD5EB039EE}" destId="{4F42B6F7-0E38-446E-BEEA-F67257A5047F}" srcOrd="8" destOrd="0" parTransId="{470A2B00-3E6C-4686-947E-1C854568D9F3}" sibTransId="{465BB9C7-FD7C-45D6-B98A-A47E7996F1F5}"/>
    <dgm:cxn modelId="{D625A545-57AD-4014-AE06-6E0E1626E6D1}" srcId="{C9D367E2-8ECE-4B9D-A99D-E1AD5EB039EE}" destId="{CD2FCAF8-F983-4116-99BB-7BF41D7F45D9}" srcOrd="0" destOrd="0" parTransId="{4249F885-B19F-446E-B4EB-44CD00CBC041}" sibTransId="{DEF33A8F-2F12-460A-BD4C-67B53B159683}"/>
    <dgm:cxn modelId="{71258D27-013B-4B75-AC1F-D99A469CAFFD}" srcId="{C9D367E2-8ECE-4B9D-A99D-E1AD5EB039EE}" destId="{572CDC22-04C2-4A7B-97D5-DDDB2891234E}" srcOrd="3" destOrd="0" parTransId="{907BD785-0147-4544-92D8-53E0EBDD994E}" sibTransId="{7DB0E4EE-1DF4-4CB4-86CB-FA9F2875D2D3}"/>
    <dgm:cxn modelId="{7781C4F4-6C72-4583-B1F2-B878E92C605D}" type="presOf" srcId="{03FCF94D-375D-4647-9E89-7C3AD0C87298}" destId="{C9861E4C-3DA3-4247-8912-2CB8827A9AF9}" srcOrd="0" destOrd="0" presId="urn:microsoft.com/office/officeart/2005/8/layout/default#1"/>
    <dgm:cxn modelId="{C99392DB-9AB5-4791-8C64-58CD20F449BE}" type="presOf" srcId="{4F42B6F7-0E38-446E-BEEA-F67257A5047F}" destId="{3CFD1AE7-ECBA-4FF4-958A-F151F8B68DB5}" srcOrd="0" destOrd="0" presId="urn:microsoft.com/office/officeart/2005/8/layout/default#1"/>
    <dgm:cxn modelId="{2118D25E-D934-47AF-9689-2D957D265618}" type="presOf" srcId="{572CDC22-04C2-4A7B-97D5-DDDB2891234E}" destId="{7D8B0E5E-85C9-46C2-BA74-569749F2B1ED}" srcOrd="0" destOrd="0" presId="urn:microsoft.com/office/officeart/2005/8/layout/default#1"/>
    <dgm:cxn modelId="{2154B434-F5F7-40CE-9336-969EB3942F86}" type="presOf" srcId="{8A627B07-3F64-4DDF-9331-1CF77CA5AE68}" destId="{58FE2911-EDA3-439B-B957-DF5AF5DFCF7E}" srcOrd="0" destOrd="0" presId="urn:microsoft.com/office/officeart/2005/8/layout/default#1"/>
    <dgm:cxn modelId="{2CD79DA9-E798-4E64-8046-8082F546077F}" srcId="{C9D367E2-8ECE-4B9D-A99D-E1AD5EB039EE}" destId="{C3563D33-68DA-4947-946A-CFA598E16B15}" srcOrd="4" destOrd="0" parTransId="{59494EF3-36A8-4B3B-82DD-818B3B23D950}" sibTransId="{7D1AF82C-F00E-4386-9101-EA07C7F7FE8D}"/>
    <dgm:cxn modelId="{2CB72ABB-FD1E-4850-B322-EC3A9D72A936}" type="presParOf" srcId="{4FD8308D-2C69-4E44-B476-E67A848F8C69}" destId="{0F1884EE-90ED-4250-880B-95D4D53A85E4}" srcOrd="0" destOrd="0" presId="urn:microsoft.com/office/officeart/2005/8/layout/default#1"/>
    <dgm:cxn modelId="{36AF60B8-F44F-4678-AA4A-C649728DD7F6}" type="presParOf" srcId="{4FD8308D-2C69-4E44-B476-E67A848F8C69}" destId="{C71ACCA9-7921-4594-AA27-EFBD3DF23950}" srcOrd="1" destOrd="0" presId="urn:microsoft.com/office/officeart/2005/8/layout/default#1"/>
    <dgm:cxn modelId="{BAFE00D9-71CD-43E5-BA20-32E46D86DDDD}" type="presParOf" srcId="{4FD8308D-2C69-4E44-B476-E67A848F8C69}" destId="{0D6D7F5B-77D5-483E-9D90-579999307BFD}" srcOrd="2" destOrd="0" presId="urn:microsoft.com/office/officeart/2005/8/layout/default#1"/>
    <dgm:cxn modelId="{62B3912C-9A25-4EBD-8D23-A4FCCC8C2834}" type="presParOf" srcId="{4FD8308D-2C69-4E44-B476-E67A848F8C69}" destId="{6FE63528-ADE8-4E0F-A2D6-3EC48AA747B8}" srcOrd="3" destOrd="0" presId="urn:microsoft.com/office/officeart/2005/8/layout/default#1"/>
    <dgm:cxn modelId="{4B72F1C0-21DF-47C0-B768-5E28DE55BC1E}" type="presParOf" srcId="{4FD8308D-2C69-4E44-B476-E67A848F8C69}" destId="{58FE2911-EDA3-439B-B957-DF5AF5DFCF7E}" srcOrd="4" destOrd="0" presId="urn:microsoft.com/office/officeart/2005/8/layout/default#1"/>
    <dgm:cxn modelId="{E23D98EA-A165-4034-BA8B-AC97BC1CFC0F}" type="presParOf" srcId="{4FD8308D-2C69-4E44-B476-E67A848F8C69}" destId="{CD28873A-6D41-41D2-BEC8-3C5BC3E75B6F}" srcOrd="5" destOrd="0" presId="urn:microsoft.com/office/officeart/2005/8/layout/default#1"/>
    <dgm:cxn modelId="{4E6B3905-6E41-41EE-A8E7-34BF0B48D16F}" type="presParOf" srcId="{4FD8308D-2C69-4E44-B476-E67A848F8C69}" destId="{7D8B0E5E-85C9-46C2-BA74-569749F2B1ED}" srcOrd="6" destOrd="0" presId="urn:microsoft.com/office/officeart/2005/8/layout/default#1"/>
    <dgm:cxn modelId="{8254558B-0C2B-4F5C-8FDF-EE40C40F820C}" type="presParOf" srcId="{4FD8308D-2C69-4E44-B476-E67A848F8C69}" destId="{90BBC8A9-7E8D-4C5C-A792-444507B3FE8E}" srcOrd="7" destOrd="0" presId="urn:microsoft.com/office/officeart/2005/8/layout/default#1"/>
    <dgm:cxn modelId="{183E4A38-3CF6-49E1-8FE6-CC9BCBAB5C15}" type="presParOf" srcId="{4FD8308D-2C69-4E44-B476-E67A848F8C69}" destId="{2A795A31-666E-4FBF-B190-46764D80C9BB}" srcOrd="8" destOrd="0" presId="urn:microsoft.com/office/officeart/2005/8/layout/default#1"/>
    <dgm:cxn modelId="{0713E2CB-E7A6-4064-AD17-09D2913CF2A2}" type="presParOf" srcId="{4FD8308D-2C69-4E44-B476-E67A848F8C69}" destId="{DE3EE131-2EF7-42F6-B5E8-9AA1AF63B4F0}" srcOrd="9" destOrd="0" presId="urn:microsoft.com/office/officeart/2005/8/layout/default#1"/>
    <dgm:cxn modelId="{806EA8DB-15CA-4740-BDEC-33550D95FD7B}" type="presParOf" srcId="{4FD8308D-2C69-4E44-B476-E67A848F8C69}" destId="{C9861E4C-3DA3-4247-8912-2CB8827A9AF9}" srcOrd="10" destOrd="0" presId="urn:microsoft.com/office/officeart/2005/8/layout/default#1"/>
    <dgm:cxn modelId="{1C4861BF-7AD9-40F5-8409-56F4FAF6C438}" type="presParOf" srcId="{4FD8308D-2C69-4E44-B476-E67A848F8C69}" destId="{B18E2801-822B-4647-B89D-D747700602A2}" srcOrd="11" destOrd="0" presId="urn:microsoft.com/office/officeart/2005/8/layout/default#1"/>
    <dgm:cxn modelId="{23C48C0D-6D98-435C-BD69-B545C6FE0546}" type="presParOf" srcId="{4FD8308D-2C69-4E44-B476-E67A848F8C69}" destId="{9FAA68EB-3140-4F74-9D65-D46D9928CF90}" srcOrd="12" destOrd="0" presId="urn:microsoft.com/office/officeart/2005/8/layout/default#1"/>
    <dgm:cxn modelId="{B692D4B2-7AED-41ED-88F7-819EC85502EB}" type="presParOf" srcId="{4FD8308D-2C69-4E44-B476-E67A848F8C69}" destId="{0CC6F0C3-CFE2-4E23-9B31-06660E384418}" srcOrd="13" destOrd="0" presId="urn:microsoft.com/office/officeart/2005/8/layout/default#1"/>
    <dgm:cxn modelId="{AC99D1EC-AAA1-4E29-A694-E32EA3D894AE}" type="presParOf" srcId="{4FD8308D-2C69-4E44-B476-E67A848F8C69}" destId="{00389195-61DB-42D2-A887-59C6D492932F}" srcOrd="14" destOrd="0" presId="urn:microsoft.com/office/officeart/2005/8/layout/default#1"/>
    <dgm:cxn modelId="{780D2F44-11B9-4F39-BABE-6756A9D4F4FB}" type="presParOf" srcId="{4FD8308D-2C69-4E44-B476-E67A848F8C69}" destId="{A8A3932F-FAE2-405A-BBAB-157F136E2EEF}" srcOrd="15" destOrd="0" presId="urn:microsoft.com/office/officeart/2005/8/layout/default#1"/>
    <dgm:cxn modelId="{6BAA54CE-90B6-4476-B361-B55D05D6CD47}" type="presParOf" srcId="{4FD8308D-2C69-4E44-B476-E67A848F8C69}" destId="{3CFD1AE7-ECBA-4FF4-958A-F151F8B68DB5}" srcOrd="16" destOrd="0" presId="urn:microsoft.com/office/officeart/2005/8/layout/default#1"/>
    <dgm:cxn modelId="{72A96476-7806-4111-8F39-F453B0A24040}" type="presParOf" srcId="{4FD8308D-2C69-4E44-B476-E67A848F8C69}" destId="{9D0E2FE8-A9A2-4060-9F04-3F98E7CBC425}" srcOrd="17" destOrd="0" presId="urn:microsoft.com/office/officeart/2005/8/layout/default#1"/>
    <dgm:cxn modelId="{BF39F6BA-D06A-44F6-9883-87F4BCA3043C}" type="presParOf" srcId="{4FD8308D-2C69-4E44-B476-E67A848F8C69}" destId="{87584DE4-74B5-47EE-9F01-A2514B0BCEC8}" srcOrd="18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884EE-90ED-4250-880B-95D4D53A85E4}">
      <dsp:nvSpPr>
        <dsp:cNvPr id="0" name=""/>
        <dsp:cNvSpPr/>
      </dsp:nvSpPr>
      <dsp:spPr>
        <a:xfrm>
          <a:off x="411752" y="1478"/>
          <a:ext cx="2045262" cy="12271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- wzrost i masa ciała: statystycznie mężczyźni są wyżsi, więksi i ciężsi o ok. 8%,</a:t>
          </a:r>
          <a:endParaRPr lang="en-US" sz="1300" kern="1200"/>
        </a:p>
      </dsp:txBody>
      <dsp:txXfrm>
        <a:off x="411752" y="1478"/>
        <a:ext cx="2045262" cy="1227157"/>
      </dsp:txXfrm>
    </dsp:sp>
    <dsp:sp modelId="{0D6D7F5B-77D5-483E-9D90-579999307BFD}">
      <dsp:nvSpPr>
        <dsp:cNvPr id="0" name=""/>
        <dsp:cNvSpPr/>
      </dsp:nvSpPr>
      <dsp:spPr>
        <a:xfrm>
          <a:off x="2661541" y="1478"/>
          <a:ext cx="2045262" cy="12271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- szkielet i przekrój ciała: różnią się w kącie ustawienia miednicy,</a:t>
          </a:r>
          <a:endParaRPr lang="en-US" sz="1300" kern="1200"/>
        </a:p>
      </dsp:txBody>
      <dsp:txXfrm>
        <a:off x="2661541" y="1478"/>
        <a:ext cx="2045262" cy="1227157"/>
      </dsp:txXfrm>
    </dsp:sp>
    <dsp:sp modelId="{58FE2911-EDA3-439B-B957-DF5AF5DFCF7E}">
      <dsp:nvSpPr>
        <dsp:cNvPr id="0" name=""/>
        <dsp:cNvSpPr/>
      </dsp:nvSpPr>
      <dsp:spPr>
        <a:xfrm>
          <a:off x="4911329" y="1478"/>
          <a:ext cx="2045262" cy="12271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- kobiety jest więcej tkanki tłuszczowej30% a u mężczyzn 18%,</a:t>
          </a:r>
          <a:endParaRPr lang="en-US" sz="1300" kern="1200"/>
        </a:p>
      </dsp:txBody>
      <dsp:txXfrm>
        <a:off x="4911329" y="1478"/>
        <a:ext cx="2045262" cy="1227157"/>
      </dsp:txXfrm>
    </dsp:sp>
    <dsp:sp modelId="{7D8B0E5E-85C9-46C2-BA74-569749F2B1ED}">
      <dsp:nvSpPr>
        <dsp:cNvPr id="0" name=""/>
        <dsp:cNvSpPr/>
      </dsp:nvSpPr>
      <dsp:spPr>
        <a:xfrm>
          <a:off x="7161117" y="1478"/>
          <a:ext cx="2045262" cy="12271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- u mężczyzn jest więcej tkanki mięśniowej 45% a u kobiet 35%,</a:t>
          </a:r>
          <a:endParaRPr lang="en-US" sz="1300" kern="1200"/>
        </a:p>
      </dsp:txBody>
      <dsp:txXfrm>
        <a:off x="7161117" y="1478"/>
        <a:ext cx="2045262" cy="1227157"/>
      </dsp:txXfrm>
    </dsp:sp>
    <dsp:sp modelId="{2A795A31-666E-4FBF-B190-46764D80C9BB}">
      <dsp:nvSpPr>
        <dsp:cNvPr id="0" name=""/>
        <dsp:cNvSpPr/>
      </dsp:nvSpPr>
      <dsp:spPr>
        <a:xfrm>
          <a:off x="411752" y="1433162"/>
          <a:ext cx="2045262" cy="122715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- punkt ciężkości obniżony u kobiet,</a:t>
          </a:r>
          <a:endParaRPr lang="en-US" sz="1300" kern="1200"/>
        </a:p>
      </dsp:txBody>
      <dsp:txXfrm>
        <a:off x="411752" y="1433162"/>
        <a:ext cx="2045262" cy="1227157"/>
      </dsp:txXfrm>
    </dsp:sp>
    <dsp:sp modelId="{C9861E4C-3DA3-4247-8912-2CB8827A9AF9}">
      <dsp:nvSpPr>
        <dsp:cNvPr id="0" name=""/>
        <dsp:cNvSpPr/>
      </dsp:nvSpPr>
      <dsp:spPr>
        <a:xfrm>
          <a:off x="2661541" y="1433162"/>
          <a:ext cx="2045262" cy="12271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- owłosienie: u mężczyzn owłosienie klatki piersiowej, ramion i pleców oraz twarzy a u kobiet występuje łonowe trójkątne owłosienie,</a:t>
          </a:r>
          <a:endParaRPr lang="en-US" sz="1300" kern="1200"/>
        </a:p>
      </dsp:txBody>
      <dsp:txXfrm>
        <a:off x="2661541" y="1433162"/>
        <a:ext cx="2045262" cy="1227157"/>
      </dsp:txXfrm>
    </dsp:sp>
    <dsp:sp modelId="{9FAA68EB-3140-4F74-9D65-D46D9928CF90}">
      <dsp:nvSpPr>
        <dsp:cNvPr id="0" name=""/>
        <dsp:cNvSpPr/>
      </dsp:nvSpPr>
      <dsp:spPr>
        <a:xfrm>
          <a:off x="4911329" y="1433162"/>
          <a:ext cx="2045262" cy="12271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- mężczyźni mają większą krtań: mutacja głosu,</a:t>
          </a:r>
          <a:endParaRPr lang="en-US" sz="1300" kern="1200"/>
        </a:p>
      </dsp:txBody>
      <dsp:txXfrm>
        <a:off x="4911329" y="1433162"/>
        <a:ext cx="2045262" cy="1227157"/>
      </dsp:txXfrm>
    </dsp:sp>
    <dsp:sp modelId="{00389195-61DB-42D2-A887-59C6D492932F}">
      <dsp:nvSpPr>
        <dsp:cNvPr id="0" name=""/>
        <dsp:cNvSpPr/>
      </dsp:nvSpPr>
      <dsp:spPr>
        <a:xfrm>
          <a:off x="7161117" y="1433162"/>
          <a:ext cx="2045262" cy="12271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- u kobiet jest mniejsza pojemność życiowa płuc,</a:t>
          </a:r>
          <a:endParaRPr lang="en-US" sz="1300" kern="1200"/>
        </a:p>
      </dsp:txBody>
      <dsp:txXfrm>
        <a:off x="7161117" y="1433162"/>
        <a:ext cx="2045262" cy="1227157"/>
      </dsp:txXfrm>
    </dsp:sp>
    <dsp:sp modelId="{3CFD1AE7-ECBA-4FF4-958A-F151F8B68DB5}">
      <dsp:nvSpPr>
        <dsp:cNvPr id="0" name=""/>
        <dsp:cNvSpPr/>
      </dsp:nvSpPr>
      <dsp:spPr>
        <a:xfrm>
          <a:off x="2661541" y="2864845"/>
          <a:ext cx="2045262" cy="12271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- tarczyca i śledziona są większe u kobiet,</a:t>
          </a:r>
          <a:endParaRPr lang="en-US" sz="1300" kern="1200"/>
        </a:p>
      </dsp:txBody>
      <dsp:txXfrm>
        <a:off x="2661541" y="2864845"/>
        <a:ext cx="2045262" cy="1227157"/>
      </dsp:txXfrm>
    </dsp:sp>
    <dsp:sp modelId="{87584DE4-74B5-47EE-9F01-A2514B0BCEC8}">
      <dsp:nvSpPr>
        <dsp:cNvPr id="0" name=""/>
        <dsp:cNvSpPr/>
      </dsp:nvSpPr>
      <dsp:spPr>
        <a:xfrm>
          <a:off x="4911329" y="2864845"/>
          <a:ext cx="2045262" cy="122715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- serce ułożone bardziej poprzecznie u kobiet</a:t>
          </a:r>
          <a:endParaRPr lang="en-US" sz="1300" kern="1200"/>
        </a:p>
      </dsp:txBody>
      <dsp:txXfrm>
        <a:off x="4911329" y="2864845"/>
        <a:ext cx="2045262" cy="1227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87BC-C94B-4985-88B5-17A485C43AF1}" type="datetimeFigureOut">
              <a:rPr lang="pl-PL" smtClean="0"/>
              <a:pPr/>
              <a:t>11.02.2021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FACA-4043-4903-B3C3-50D2AE62F8B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60808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87BC-C94B-4985-88B5-17A485C43AF1}" type="datetimeFigureOut">
              <a:rPr lang="pl-PL" smtClean="0"/>
              <a:pPr/>
              <a:t>11.02.2021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FACA-4043-4903-B3C3-50D2AE62F8B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4658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87BC-C94B-4985-88B5-17A485C43AF1}" type="datetimeFigureOut">
              <a:rPr lang="pl-PL" smtClean="0"/>
              <a:pPr/>
              <a:t>11.02.2021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FACA-4043-4903-B3C3-50D2AE62F8B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000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87BC-C94B-4985-88B5-17A485C43AF1}" type="datetimeFigureOut">
              <a:rPr lang="pl-PL" smtClean="0"/>
              <a:pPr/>
              <a:t>11.02.2021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FACA-4043-4903-B3C3-50D2AE62F8B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73231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87BC-C94B-4985-88B5-17A485C43AF1}" type="datetimeFigureOut">
              <a:rPr lang="pl-PL" smtClean="0"/>
              <a:pPr/>
              <a:t>11.02.2021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FACA-4043-4903-B3C3-50D2AE62F8B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202343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87BC-C94B-4985-88B5-17A485C43AF1}" type="datetimeFigureOut">
              <a:rPr lang="pl-PL" smtClean="0"/>
              <a:pPr/>
              <a:t>11.02.2021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FACA-4043-4903-B3C3-50D2AE62F8B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93949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87BC-C94B-4985-88B5-17A485C43AF1}" type="datetimeFigureOut">
              <a:rPr lang="pl-PL" smtClean="0"/>
              <a:pPr/>
              <a:t>11.02.2021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FACA-4043-4903-B3C3-50D2AE62F8B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39793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87BC-C94B-4985-88B5-17A485C43AF1}" type="datetimeFigureOut">
              <a:rPr lang="pl-PL" smtClean="0"/>
              <a:pPr/>
              <a:t>11.02.2021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FACA-4043-4903-B3C3-50D2AE62F8B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4584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87BC-C94B-4985-88B5-17A485C43AF1}" type="datetimeFigureOut">
              <a:rPr lang="pl-PL" smtClean="0"/>
              <a:pPr/>
              <a:t>11.02.2021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FACA-4043-4903-B3C3-50D2AE62F8B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78798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87BC-C94B-4985-88B5-17A485C43AF1}" type="datetimeFigureOut">
              <a:rPr lang="pl-PL" smtClean="0"/>
              <a:pPr/>
              <a:t>11.02.2021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FACA-4043-4903-B3C3-50D2AE62F8B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96897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87BC-C94B-4985-88B5-17A485C43AF1}" type="datetimeFigureOut">
              <a:rPr lang="pl-PL" smtClean="0"/>
              <a:pPr/>
              <a:t>11.02.2021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FACA-4043-4903-B3C3-50D2AE62F8B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6485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87BC-C94B-4985-88B5-17A485C43AF1}" type="datetimeFigureOut">
              <a:rPr lang="pl-PL" smtClean="0"/>
              <a:pPr/>
              <a:t>11.02.2021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FACA-4043-4903-B3C3-50D2AE62F8B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2524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87BC-C94B-4985-88B5-17A485C43AF1}" type="datetimeFigureOut">
              <a:rPr lang="pl-PL" smtClean="0"/>
              <a:pPr/>
              <a:t>11.02.2021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FACA-4043-4903-B3C3-50D2AE62F8B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78357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87BC-C94B-4985-88B5-17A485C43AF1}" type="datetimeFigureOut">
              <a:rPr lang="pl-PL" smtClean="0"/>
              <a:pPr/>
              <a:t>11.02.2021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FACA-4043-4903-B3C3-50D2AE62F8B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7954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87BC-C94B-4985-88B5-17A485C43AF1}" type="datetimeFigureOut">
              <a:rPr lang="pl-PL" smtClean="0"/>
              <a:pPr/>
              <a:t>11.02.2021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FACA-4043-4903-B3C3-50D2AE62F8B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20797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87BC-C94B-4985-88B5-17A485C43AF1}" type="datetimeFigureOut">
              <a:rPr lang="pl-PL" smtClean="0"/>
              <a:pPr/>
              <a:t>11.02.2021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FACA-4043-4903-B3C3-50D2AE62F8B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4503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287BC-C94B-4985-88B5-17A485C43AF1}" type="datetimeFigureOut">
              <a:rPr lang="pl-PL" smtClean="0"/>
              <a:pPr/>
              <a:t>11.02.2021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D0FACA-4043-4903-B3C3-50D2AE62F8B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4840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7285C14-26B3-423E-BC71-F9091CB44A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3100" dirty="0"/>
              <a:t/>
            </a:r>
            <a:br>
              <a:rPr lang="pl-PL" sz="3100" dirty="0"/>
            </a:br>
            <a:r>
              <a:rPr lang="pl-PL" dirty="0"/>
              <a:t>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04280335-9865-4CF9-9921-575B6D088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1167493"/>
            <a:ext cx="8226213" cy="4523014"/>
          </a:xfrm>
        </p:spPr>
        <p:txBody>
          <a:bodyPr>
            <a:normAutofit fontScale="92500" lnSpcReduction="20000"/>
          </a:bodyPr>
          <a:lstStyle/>
          <a:p>
            <a:r>
              <a:rPr lang="pl-PL" sz="4800" b="1" dirty="0">
                <a:solidFill>
                  <a:srgbClr val="00B0F0"/>
                </a:solidFill>
              </a:rPr>
              <a:t>LABORATORIUM </a:t>
            </a:r>
            <a:r>
              <a:rPr lang="pl-PL" sz="4800" b="1" dirty="0" smtClean="0">
                <a:solidFill>
                  <a:srgbClr val="00B0F0"/>
                </a:solidFill>
              </a:rPr>
              <a:t>V    </a:t>
            </a:r>
            <a:endParaRPr lang="pl-PL" sz="4800" b="1" dirty="0">
              <a:solidFill>
                <a:srgbClr val="00B0F0"/>
              </a:solidFill>
            </a:endParaRPr>
          </a:p>
          <a:p>
            <a:r>
              <a:rPr lang="pl-PL" sz="4800" b="1" dirty="0">
                <a:solidFill>
                  <a:srgbClr val="00B0F0"/>
                </a:solidFill>
              </a:rPr>
              <a:t>WSKAŹNIKI ANTROPOMETRYCZNE</a:t>
            </a:r>
          </a:p>
          <a:p>
            <a:r>
              <a:rPr lang="pl-PL" sz="4800" b="1" dirty="0">
                <a:solidFill>
                  <a:srgbClr val="00B0F0"/>
                </a:solidFill>
              </a:rPr>
              <a:t>OCENA TYPU BUDOWYSOMATYCZNEJ </a:t>
            </a:r>
          </a:p>
          <a:p>
            <a:r>
              <a:rPr lang="pl-PL" sz="4800" b="1" dirty="0">
                <a:solidFill>
                  <a:srgbClr val="00B0F0"/>
                </a:solidFill>
              </a:rPr>
              <a:t>Cz. </a:t>
            </a:r>
            <a:r>
              <a:rPr lang="pl-PL" sz="4800" b="1" dirty="0" smtClean="0">
                <a:solidFill>
                  <a:srgbClr val="00B0F0"/>
                </a:solidFill>
              </a:rPr>
              <a:t>A</a:t>
            </a:r>
          </a:p>
          <a:p>
            <a:r>
              <a:rPr lang="pl-PL" sz="2000" b="1" dirty="0" smtClean="0">
                <a:solidFill>
                  <a:srgbClr val="00B0F0"/>
                </a:solidFill>
              </a:rPr>
              <a:t>Autorzy : Agnieszka </a:t>
            </a:r>
            <a:r>
              <a:rPr lang="pl-PL" sz="2000" b="1" dirty="0" err="1" smtClean="0">
                <a:solidFill>
                  <a:srgbClr val="00B0F0"/>
                </a:solidFill>
              </a:rPr>
              <a:t>Ursel</a:t>
            </a:r>
            <a:r>
              <a:rPr lang="pl-PL" sz="2000" b="1" dirty="0" smtClean="0">
                <a:solidFill>
                  <a:srgbClr val="00B0F0"/>
                </a:solidFill>
              </a:rPr>
              <a:t>, Magdalena </a:t>
            </a:r>
            <a:r>
              <a:rPr lang="pl-PL" sz="2000" b="1" dirty="0" err="1" smtClean="0">
                <a:solidFill>
                  <a:srgbClr val="00B0F0"/>
                </a:solidFill>
              </a:rPr>
              <a:t>Sypek</a:t>
            </a:r>
            <a:r>
              <a:rPr lang="pl-PL" sz="2000" b="1" dirty="0" smtClean="0">
                <a:solidFill>
                  <a:srgbClr val="00B0F0"/>
                </a:solidFill>
              </a:rPr>
              <a:t>- </a:t>
            </a:r>
            <a:r>
              <a:rPr lang="pl-PL" sz="2000" b="1" dirty="0" err="1" smtClean="0">
                <a:solidFill>
                  <a:srgbClr val="00B0F0"/>
                </a:solidFill>
              </a:rPr>
              <a:t>Kleiba</a:t>
            </a:r>
            <a:r>
              <a:rPr lang="pl-PL" sz="4800" b="1" dirty="0" smtClean="0">
                <a:solidFill>
                  <a:srgbClr val="00B0F0"/>
                </a:solidFill>
              </a:rPr>
              <a:t>    </a:t>
            </a:r>
            <a:endParaRPr lang="pl-PL" sz="4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5717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BD1A7AA-FE42-4017-BF8F-F235FCE8C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70" y="609600"/>
            <a:ext cx="8510431" cy="568751"/>
          </a:xfrm>
        </p:spPr>
        <p:txBody>
          <a:bodyPr>
            <a:normAutofit fontScale="90000"/>
          </a:bodyPr>
          <a:lstStyle/>
          <a:p>
            <a:r>
              <a:rPr lang="pl-PL" dirty="0"/>
              <a:t>Wybrane wskaźniki wagowo- wzrostowe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="" xmlns:a16="http://schemas.microsoft.com/office/drawing/2014/main" id="{5E16C707-5809-4CD0-92A2-5E590EA53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116" y="1698171"/>
            <a:ext cx="7052219" cy="42681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346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6CD6C4E-C14F-42E3-8665-BA05B32C1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9779"/>
          </a:xfrm>
        </p:spPr>
        <p:txBody>
          <a:bodyPr>
            <a:normAutofit fontScale="90000"/>
          </a:bodyPr>
          <a:lstStyle/>
          <a:p>
            <a:r>
              <a:rPr lang="pl-PL" dirty="0"/>
              <a:t>ROLA W SPORCIE DYMORFIZMU PŁCIOWEGO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E158308-8098-46C8-909C-4E8CD5630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4257"/>
            <a:ext cx="8596668" cy="4637105"/>
          </a:xfrm>
        </p:spPr>
        <p:txBody>
          <a:bodyPr>
            <a:normAutofit fontScale="92500" lnSpcReduction="10000"/>
          </a:bodyPr>
          <a:lstStyle/>
          <a:p>
            <a:r>
              <a:rPr lang="pl-PL" dirty="0">
                <a:solidFill>
                  <a:srgbClr val="FF0000"/>
                </a:solidFill>
              </a:rPr>
              <a:t>!!!! Dymorfizm płciowy </a:t>
            </a:r>
            <a:r>
              <a:rPr lang="pl-PL" dirty="0"/>
              <a:t>to różnice pomiędzy kobieta a mężczyzną i dotyczy całokształtu właściwości organizmu zarówno budowy ciała( fenotyp), czynności rozrodcze( </a:t>
            </a:r>
            <a:r>
              <a:rPr lang="pl-PL" dirty="0" err="1"/>
              <a:t>gedotyp</a:t>
            </a:r>
            <a:r>
              <a:rPr lang="pl-PL" dirty="0"/>
              <a:t>), itp. Określony jest chromosomami płciowymi i realizowany, kierowany przez geny np.; mężczyzna jest wyższy od kobiety średnio 7,6%, mężczyzna ma 50% większą masę tkanek aktywnych, mężczyzna wykazuje 50% wyższe spożycie kalorii, kobiety mają większe zasoby tkanki tłuszczowej itp. </a:t>
            </a:r>
          </a:p>
          <a:p>
            <a:r>
              <a:rPr lang="pl-PL" dirty="0"/>
              <a:t>Dymorfizm płciowy w momencie urodzenia wynosi w odniesieniu do wymiarów i masy ciała 2-3%, gdy u dorosłych 7-8%. Różnice się pogłębiają w okresie dojrzewania płciowego. Największy dymorfizm wykazują: siła mięśniowa i układ oddechowy, średni szerokość barków i wysokość ciała.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>
                <a:solidFill>
                  <a:srgbClr val="FF0000"/>
                </a:solidFill>
              </a:rPr>
              <a:t>Czynniki dymorfizmu</a:t>
            </a:r>
            <a:r>
              <a:rPr lang="pl-PL" dirty="0"/>
              <a:t>:</a:t>
            </a:r>
          </a:p>
          <a:p>
            <a:r>
              <a:rPr lang="pl-PL" dirty="0"/>
              <a:t>- dziedziczenie właściwości związanych z chromosomami(dla równowagi proporcji płci więcej plemników z chrom. Y zapładnia jajo). Te wszystkie czynniki powodują różnicę między mężczyzna a kobietą, ale i różnice pomiędzy każdym osobnikiem, które powodują predyspozycje do różnych dyscyplin sportowych.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565544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1FB22D8-4C49-4F31-91E0-EA85514B2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0829"/>
            <a:ext cx="10837332" cy="914401"/>
          </a:xfrm>
        </p:spPr>
        <p:txBody>
          <a:bodyPr>
            <a:normAutofit fontScale="90000"/>
          </a:bodyPr>
          <a:lstStyle/>
          <a:p>
            <a:r>
              <a:rPr lang="pl-PL" sz="1000" dirty="0"/>
              <a:t>Zdjęcia </a:t>
            </a:r>
            <a:r>
              <a:rPr lang="pl-PL" sz="1000" dirty="0" err="1"/>
              <a:t>pochodząz</a:t>
            </a:r>
            <a:r>
              <a:rPr lang="pl-PL" sz="1000" dirty="0"/>
              <a:t> dostępu do bezpłatnej witryny internetowej 22.04.2020</a:t>
            </a:r>
            <a:br>
              <a:rPr lang="pl-PL" sz="1000" dirty="0"/>
            </a:br>
            <a:r>
              <a:rPr lang="pl-PL" sz="1000" dirty="0"/>
              <a:t>https://www.swiatobrazu.pl/125-sylwetek-sportowcow-zaskakujace-portrety-wykonal-howard-schatz-30710.html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="" xmlns:a16="http://schemas.microsoft.com/office/drawing/2014/main" id="{31DD4BD9-90C4-4FF7-8089-941549BF506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065230"/>
            <a:ext cx="8504373" cy="5571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80523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B88956D-A56B-4790-87A7-9C09A5558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FF0000"/>
                </a:solidFill>
              </a:rPr>
              <a:t>Przejawy dymorfizmu płciowego. !!!!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="" xmlns:a16="http://schemas.microsoft.com/office/drawing/2014/main" id="{AA253ED1-D9E2-43EF-84A7-074764E2C9E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147558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4CF50CE-FB4D-4A51-BD1E-458DFAF2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III.	</a:t>
            </a:r>
            <a:r>
              <a:rPr lang="pl-PL" sz="1800" dirty="0"/>
              <a:t>Wybrane wskaźniki dymorfizmu płciowego i ich klasyfikacja</a:t>
            </a:r>
            <a:br>
              <a:rPr lang="pl-PL" sz="1800" dirty="0"/>
            </a:br>
            <a:r>
              <a:rPr lang="pl-PL" sz="1800" dirty="0"/>
              <a:t>Stanowią grupę wskaźników, dzięki którym można dość dobrze rozróżnić budowę męską od kobiecej. Zwykle pomiary górnej części ciała przeciwstawiamy pomiarom dolnej części.</a:t>
            </a:r>
            <a:br>
              <a:rPr lang="pl-PL" sz="1800" dirty="0"/>
            </a:br>
            <a:endParaRPr lang="pl-PL" sz="1800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="" xmlns:a16="http://schemas.microsoft.com/office/drawing/2014/main" id="{7A908F4A-D830-4777-9CE6-50AE09607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390" y="2064469"/>
            <a:ext cx="9043901" cy="40912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5284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774BFD1-33C8-42E7-922B-1060FEBC2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3847"/>
          </a:xfrm>
        </p:spPr>
        <p:txBody>
          <a:bodyPr/>
          <a:lstStyle/>
          <a:p>
            <a:r>
              <a:rPr lang="pl-PL" dirty="0"/>
              <a:t>Wskaźniki dymorfizmu płciowego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="" xmlns:a16="http://schemas.microsoft.com/office/drawing/2014/main" id="{89DFC8E8-5488-4F4C-B7C4-B2E45D1E9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461" y="1611984"/>
            <a:ext cx="9530499" cy="50390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3861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tekst&#10;&#10;Opis wygenerowany przy bardzo wysokim poziomie pewności">
            <a:extLst>
              <a:ext uri="{FF2B5EF4-FFF2-40B4-BE49-F238E27FC236}">
                <a16:creationId xmlns="" xmlns:a16="http://schemas.microsoft.com/office/drawing/2014/main" id="{C6CCC513-7F0C-4F16-853E-DF0B355F30A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17542">
            <a:off x="2420203" y="140837"/>
            <a:ext cx="7016691" cy="708371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2998981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tekst, mapa&#10;&#10;Opis wygenerowany przy bardzo wysokim poziomie pewności">
            <a:extLst>
              <a:ext uri="{FF2B5EF4-FFF2-40B4-BE49-F238E27FC236}">
                <a16:creationId xmlns="" xmlns:a16="http://schemas.microsoft.com/office/drawing/2014/main" id="{49CBBFF9-5281-4494-B9A7-9743F1860B0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744" y="221398"/>
            <a:ext cx="4759103" cy="6215978"/>
          </a:xfrm>
          <a:prstGeom prst="rect">
            <a:avLst/>
          </a:prstGeom>
        </p:spPr>
      </p:pic>
      <p:pic>
        <p:nvPicPr>
          <p:cNvPr id="4" name="Obraz 4" descr="Obraz zawierający tekst&#10;&#10;Opis wygenerowany przy bardzo wysokim poziomie pewności">
            <a:extLst>
              <a:ext uri="{FF2B5EF4-FFF2-40B4-BE49-F238E27FC236}">
                <a16:creationId xmlns="" xmlns:a16="http://schemas.microsoft.com/office/drawing/2014/main" id="{E4DF0D67-3350-4FB1-ABCE-8F375FEF77B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600000">
            <a:off x="5675181" y="402336"/>
            <a:ext cx="6213172" cy="59801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1088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570335E-3365-4CC0-BD55-7B43E89D7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085" y="2592280"/>
            <a:ext cx="8640064" cy="3046520"/>
          </a:xfrm>
        </p:spPr>
        <p:txBody>
          <a:bodyPr>
            <a:normAutofit/>
          </a:bodyPr>
          <a:lstStyle/>
          <a:p>
            <a:pPr algn="l"/>
            <a:r>
              <a:rPr lang="pl-PL" dirty="0"/>
              <a:t>Ocena typu  budowy somatycznej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4146994C-E09D-4608-8B63-1FE4D6DF4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400" y="1003177"/>
            <a:ext cx="8640064" cy="72796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pl-PL" sz="4800" b="1">
                <a:solidFill>
                  <a:srgbClr val="00B0F0"/>
                </a:solidFill>
              </a:rPr>
              <a:t>LABORATORIUM </a:t>
            </a:r>
            <a:r>
              <a:rPr lang="pl-PL" sz="4800" b="1" smtClean="0">
                <a:solidFill>
                  <a:srgbClr val="00B0F0"/>
                </a:solidFill>
              </a:rPr>
              <a:t>V </a:t>
            </a:r>
            <a:r>
              <a:rPr lang="pl-PL" sz="4800" b="1" dirty="0" err="1">
                <a:solidFill>
                  <a:srgbClr val="00B0F0"/>
                </a:solidFill>
              </a:rPr>
              <a:t>cz.b</a:t>
            </a:r>
            <a:endParaRPr lang="pl-PL" sz="4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1672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B62119D-5CDC-424A-90D0-54140457F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Arial"/>
              </a:rPr>
              <a:t>Ocena budowy somatycznej         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8AEEA7F-5728-45C3-B9E0-B9A5D5DDC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637520" cy="4696096"/>
          </a:xfrm>
        </p:spPr>
        <p:txBody>
          <a:bodyPr>
            <a:normAutofit/>
          </a:bodyPr>
          <a:lstStyle/>
          <a:p>
            <a:pPr marL="344170" indent="-344170"/>
            <a:r>
              <a:rPr lang="pl-PL" sz="2400" dirty="0">
                <a:solidFill>
                  <a:srgbClr val="FF0000"/>
                </a:solidFill>
                <a:cs typeface="Arial" panose="020B0604020202020204"/>
              </a:rPr>
              <a:t>Konstytucja </a:t>
            </a:r>
            <a:r>
              <a:rPr lang="pl-PL" sz="2400" dirty="0">
                <a:cs typeface="Arial" panose="020B0604020202020204"/>
              </a:rPr>
              <a:t>(biotyp) - odrębny dla każdego osobnika zespół cech fizycznych i psychicznych, uwarunkowany genetycznie, ale podlegający również modyfikacjom zewnętrznym.</a:t>
            </a:r>
          </a:p>
          <a:p>
            <a:pPr marL="344170" indent="-344170"/>
            <a:r>
              <a:rPr lang="pl-PL" sz="2400" dirty="0">
                <a:cs typeface="Arial" panose="020B0604020202020204"/>
              </a:rPr>
              <a:t>Konstytucja mówi o właściwościach człowieka ujętych jako całość, o jego psychosomatycznej jedności, ale również o charakterystycznej dla niego odrębności morfologicznej, fizjologicznej i psychicznej.</a:t>
            </a:r>
          </a:p>
          <a:p>
            <a:pPr marL="344170" indent="-344170"/>
            <a:r>
              <a:rPr lang="pl-PL" sz="2400" dirty="0">
                <a:cs typeface="Arial" panose="020B0604020202020204"/>
              </a:rPr>
              <a:t>Konstytucja dla niektórych odnosi się tylko do genotypu, dla innych do fenotypu (genotyp - zespół genów danego osobnika, fenotyp - zespół cech morfologicznych i właściwości fizjologicznych organizmu)</a:t>
            </a:r>
          </a:p>
        </p:txBody>
      </p:sp>
    </p:spTree>
    <p:extLst>
      <p:ext uri="{BB962C8B-B14F-4D97-AF65-F5344CB8AC3E}">
        <p14:creationId xmlns="" xmlns:p14="http://schemas.microsoft.com/office/powerpoint/2010/main" val="1607205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B2AE29E-3844-40A4-ABF3-E98637B2C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cs typeface="Arial"/>
              </a:rPr>
              <a:t>Wskaźniki antropologiczne            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CFDEEE4-5066-4E2F-A269-101E8F0F1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321" y="1330779"/>
            <a:ext cx="8972550" cy="5298622"/>
          </a:xfrm>
        </p:spPr>
        <p:txBody>
          <a:bodyPr>
            <a:noAutofit/>
          </a:bodyPr>
          <a:lstStyle/>
          <a:p>
            <a:pPr marL="344170" indent="-344170"/>
            <a:r>
              <a:rPr lang="pl-PL" sz="3200" dirty="0">
                <a:cs typeface="Arial" panose="020B0604020202020204"/>
              </a:rPr>
              <a:t>Określają kształt, budowę lub proporcje ciała. Najczęściej spotykane wskaźniki to wskaźniki ilorazowe.</a:t>
            </a:r>
          </a:p>
          <a:p>
            <a:pPr marL="344170" indent="-344170"/>
            <a:r>
              <a:rPr lang="pl-PL" sz="3200" b="1" dirty="0">
                <a:solidFill>
                  <a:srgbClr val="FF0000"/>
                </a:solidFill>
                <a:cs typeface="Arial" panose="020B0604020202020204"/>
              </a:rPr>
              <a:t>Wskaźnik ilorazowy </a:t>
            </a:r>
            <a:r>
              <a:rPr lang="pl-PL" sz="3200" dirty="0">
                <a:cs typeface="Arial" panose="020B0604020202020204"/>
              </a:rPr>
              <a:t>to wzajemny stosunek dwu pomiarów, zazwyczaj pomiar mniejszy jest dzielony przez pomiar większy. Jeżeli wynik pomnożymy przez sto, to otrzymujemy wielkości procentowe, mówiące jakim odsetkiem jednego pomiaru jest pomiar drugi.</a:t>
            </a:r>
          </a:p>
        </p:txBody>
      </p:sp>
    </p:spTree>
    <p:extLst>
      <p:ext uri="{BB962C8B-B14F-4D97-AF65-F5344CB8AC3E}">
        <p14:creationId xmlns="" xmlns:p14="http://schemas.microsoft.com/office/powerpoint/2010/main" val="3860648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A76FA9F-76A5-40AA-B959-925FB7A03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834" y="274638"/>
            <a:ext cx="8739052" cy="731202"/>
          </a:xfrm>
        </p:spPr>
        <p:txBody>
          <a:bodyPr>
            <a:normAutofit/>
          </a:bodyPr>
          <a:lstStyle/>
          <a:p>
            <a:r>
              <a:rPr lang="pl-PL" dirty="0"/>
              <a:t>Cecha konstytucyjna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91A219B-9B1B-43EF-9223-F6C7A5E1A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914" y="1528354"/>
            <a:ext cx="8647612" cy="4521590"/>
          </a:xfrm>
        </p:spPr>
        <p:txBody>
          <a:bodyPr/>
          <a:lstStyle/>
          <a:p>
            <a:pPr marL="344170" indent="-344170"/>
            <a:r>
              <a:rPr lang="pl-PL" sz="2400" dirty="0">
                <a:cs typeface="Arial"/>
              </a:rPr>
              <a:t>"Badania konstytucji ludzkiej polegają na próbie odpowiedzi na pytanie: jakie są stałe różnice między jednym a drugim osobnikiem. Słowo "stałe" użyto w znaczeniu dosłownym. Aspekt budowy, funkcji lub zachowania, które niewiele zmieniają się u poszczególnych osobników z dnia na dzień, a nawet z roku na rok, nazywamy cechami konstytucyjnymi”</a:t>
            </a:r>
          </a:p>
          <a:p>
            <a:pPr marL="344170" indent="-344170">
              <a:buNone/>
            </a:pPr>
            <a:r>
              <a:rPr lang="pl-PL" sz="2400" dirty="0">
                <a:cs typeface="Arial"/>
              </a:rPr>
              <a:t> (Tanner 1964,s.367) </a:t>
            </a:r>
          </a:p>
        </p:txBody>
      </p:sp>
    </p:spTree>
    <p:extLst>
      <p:ext uri="{BB962C8B-B14F-4D97-AF65-F5344CB8AC3E}">
        <p14:creationId xmlns="" xmlns:p14="http://schemas.microsoft.com/office/powerpoint/2010/main" val="3108236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65BEFE5-A418-4493-ADBA-AB79ADF88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Konstytucja - pojęcia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C3FE65D-CF4B-467C-BD1C-339351A60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795" y="1632857"/>
            <a:ext cx="9003818" cy="4417087"/>
          </a:xfrm>
        </p:spPr>
        <p:txBody>
          <a:bodyPr>
            <a:normAutofit/>
          </a:bodyPr>
          <a:lstStyle/>
          <a:p>
            <a:pPr marL="344170" indent="-344170"/>
            <a:r>
              <a:rPr lang="pl-PL" sz="2400" dirty="0">
                <a:cs typeface="Arial"/>
              </a:rPr>
              <a:t>„Konstytucja oznacza zespól wrodzonych cech fizycznych i psychicznych, od których zależy skłonność danej osoby do pewnych chorób lub odporności na pewne czynniki patologiczne...”( Konopka 1948, s.165) </a:t>
            </a:r>
          </a:p>
        </p:txBody>
      </p:sp>
    </p:spTree>
    <p:extLst>
      <p:ext uri="{BB962C8B-B14F-4D97-AF65-F5344CB8AC3E}">
        <p14:creationId xmlns="" xmlns:p14="http://schemas.microsoft.com/office/powerpoint/2010/main" val="2921396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7C81AEB-AF93-4277-9BA8-546F094C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dirty="0">
                <a:solidFill>
                  <a:srgbClr val="FFC000"/>
                </a:solidFill>
                <a:cs typeface="Arial"/>
              </a:rPr>
              <a:t>Metoda Kretschmera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5724B12-0101-46AA-8488-AF1ADF4EA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03" y="1306286"/>
            <a:ext cx="10946674" cy="5265025"/>
          </a:xfrm>
        </p:spPr>
        <p:txBody>
          <a:bodyPr>
            <a:normAutofit/>
          </a:bodyPr>
          <a:lstStyle/>
          <a:p>
            <a:pPr marL="344170" indent="-344170"/>
            <a:r>
              <a:rPr lang="pl-PL" sz="2800" b="1" dirty="0">
                <a:solidFill>
                  <a:srgbClr val="FF0000"/>
                </a:solidFill>
                <a:cs typeface="Arial"/>
              </a:rPr>
              <a:t>Typ pikniczny </a:t>
            </a:r>
            <a:r>
              <a:rPr lang="pl-PL" sz="2800" dirty="0">
                <a:cs typeface="Arial"/>
              </a:rPr>
              <a:t>– osobnik o przewadze poprzecznych wymiarów ciała nad długościowymi i rozbudowanych jamach ciała (czaszce, klatce piersiowej i jamie brzusznej) przy delikatnym szkielecie. Kąt międzyżebrowy wynosi powyżej 90 stopni, szyja krótka ,ramiona wąskie , tułów duży w stosunku do krótkich ,pulchnych kończyn. Kontury ciała są miękkie, rysy twarzy zaokrąglone, skóra cienka i świeża, podściółka tłuszczowa jest rozwinięta z tendencją do otyłości tułowia w wieku średnim, włosy cienie z tendencją do łysiny czołowej, inne włosy i broda obfite.  </a:t>
            </a:r>
          </a:p>
        </p:txBody>
      </p:sp>
    </p:spTree>
    <p:extLst>
      <p:ext uri="{BB962C8B-B14F-4D97-AF65-F5344CB8AC3E}">
        <p14:creationId xmlns="" xmlns:p14="http://schemas.microsoft.com/office/powerpoint/2010/main" val="2107755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2777DF8-C7CF-4D46-AAE7-28F1124E8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74638"/>
            <a:ext cx="9926320" cy="887956"/>
          </a:xfrm>
        </p:spPr>
        <p:txBody>
          <a:bodyPr/>
          <a:lstStyle/>
          <a:p>
            <a:r>
              <a:rPr lang="pl-PL" sz="4800" dirty="0">
                <a:solidFill>
                  <a:srgbClr val="FFC000"/>
                </a:solidFill>
                <a:cs typeface="Arial"/>
              </a:rPr>
              <a:t>Metoda Kretschmera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48C301D-4587-45FC-A590-48BEB5492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7" y="1240972"/>
            <a:ext cx="10789920" cy="5068388"/>
          </a:xfrm>
        </p:spPr>
        <p:txBody>
          <a:bodyPr>
            <a:noAutofit/>
          </a:bodyPr>
          <a:lstStyle/>
          <a:p>
            <a:pPr marL="344170" indent="-344170"/>
            <a:r>
              <a:rPr lang="pl-PL" sz="2800" b="1" dirty="0">
                <a:solidFill>
                  <a:srgbClr val="FF0000"/>
                </a:solidFill>
                <a:cs typeface="Arial"/>
              </a:rPr>
              <a:t>Typ leptosomiczny </a:t>
            </a:r>
            <a:r>
              <a:rPr lang="pl-PL" sz="2800" dirty="0">
                <a:cs typeface="Arial"/>
              </a:rPr>
              <a:t>– osobnik o budowie smukłej, delikatnym szkielecie i słabym umięśnieniu oraz nikłej podściółce tłuszczowej, kąt międzyżebrowy wynosi powyżej 90 stopni, głowa drobna, okrągła na drobnej szyi, twarz owalna z długim nosem zwęża się ku dołowi. Skrajny  typ leptosomiczny to astenik. </a:t>
            </a:r>
          </a:p>
          <a:p>
            <a:pPr marL="344170" indent="-344170"/>
            <a:endParaRPr lang="pl-PL" sz="2800" dirty="0">
              <a:solidFill>
                <a:srgbClr val="FF0000"/>
              </a:solidFill>
              <a:cs typeface="Arial"/>
            </a:endParaRPr>
          </a:p>
          <a:p>
            <a:pPr marL="344170" indent="-344170"/>
            <a:r>
              <a:rPr lang="pl-PL" sz="2800" dirty="0">
                <a:solidFill>
                  <a:srgbClr val="FF0000"/>
                </a:solidFill>
                <a:cs typeface="Arial"/>
              </a:rPr>
              <a:t>Typ atletyczny </a:t>
            </a:r>
            <a:r>
              <a:rPr lang="pl-PL" sz="2800" dirty="0">
                <a:cs typeface="Arial"/>
              </a:rPr>
              <a:t>– to osobnik wysoki, o długich kończynach, ma dobrze rozwinięty szkielet i umięśnieniu, ramiona i klatka są szerokie, kąt międzyżebrowy wynosi około 90 stopni, miednica wąska.</a:t>
            </a:r>
          </a:p>
          <a:p>
            <a:pPr marL="344170" indent="-344170"/>
            <a:endParaRPr lang="pl-PL" sz="2800" dirty="0">
              <a:cs typeface="Arial"/>
            </a:endParaRPr>
          </a:p>
          <a:p>
            <a:pPr marL="344170" indent="-344170"/>
            <a:endParaRPr lang="pl-PL" sz="2800" dirty="0"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0802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165232A-49D6-4EC2-BC1A-71C467955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92D050"/>
                </a:solidFill>
                <a:cs typeface="Arial"/>
              </a:rPr>
              <a:t>Metoda Sheldona </a:t>
            </a:r>
            <a:r>
              <a:rPr lang="pl-PL" dirty="0">
                <a:cs typeface="Arial"/>
              </a:rPr>
              <a:t>                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5EC2C3D-E533-4A00-83DC-B0250880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62" y="1293223"/>
            <a:ext cx="10593977" cy="4756721"/>
          </a:xfrm>
        </p:spPr>
        <p:txBody>
          <a:bodyPr/>
          <a:lstStyle/>
          <a:p>
            <a:pPr marL="344170" indent="-344170"/>
            <a:r>
              <a:rPr lang="pl-PL" dirty="0">
                <a:cs typeface="Arial"/>
              </a:rPr>
              <a:t>Według koncepcji między trzema  ekstremalnymi typami stojącymi na krańcach  rozkładu, istnieje ciągłość rozkładu somatotypów, których nazwy ENDOMORF,  MEZOMORF, EKTOMORF nawiązują do listków zarodkowych i oznaczają przewagę określonego komponentu budowy </a:t>
            </a:r>
          </a:p>
        </p:txBody>
      </p:sp>
    </p:spTree>
    <p:extLst>
      <p:ext uri="{BB962C8B-B14F-4D97-AF65-F5344CB8AC3E}">
        <p14:creationId xmlns="" xmlns:p14="http://schemas.microsoft.com/office/powerpoint/2010/main" val="3689823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E5474EA-8311-41ED-82A8-D6CE4D92A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137" y="274638"/>
            <a:ext cx="2603863" cy="3461339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FF0000"/>
                </a:solidFill>
                <a:cs typeface="Arial"/>
              </a:rPr>
              <a:t>Metoda Sheldona- typy 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47105" name="Picture 1" descr="C:\Users\user\Desktop\typybudowycial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46" y="222069"/>
            <a:ext cx="9191266" cy="640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0599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465D845-F8BE-45C2-B53A-9C3AE76C7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C000"/>
                </a:solidFill>
                <a:cs typeface="Arial"/>
              </a:rPr>
              <a:t>Metoda Wankego</a:t>
            </a:r>
            <a:r>
              <a:rPr lang="pl-PL" dirty="0">
                <a:cs typeface="Arial"/>
              </a:rPr>
              <a:t>                 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408B2C7-0B36-4141-85B2-68593634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66" y="1371601"/>
            <a:ext cx="9991634" cy="4754564"/>
          </a:xfrm>
        </p:spPr>
        <p:txBody>
          <a:bodyPr/>
          <a:lstStyle/>
          <a:p>
            <a:pPr marL="344170" indent="-344170"/>
            <a:r>
              <a:rPr lang="pl-PL" sz="2800" dirty="0">
                <a:cs typeface="Arial"/>
              </a:rPr>
              <a:t>To typologia somatyczna oparta na budowie szkieletu i proporcjach wagowo – wzrostowych, zwana również metoda punktów odniesienia. Jest to metoda w pełni obiektywna. Polega na matematycznym ustaleniu udziału rożnych elementów w strukturze somatycznej osobnika lub zespołu osobników.</a:t>
            </a:r>
          </a:p>
          <a:p>
            <a:pPr marL="0" indent="0">
              <a:buNone/>
            </a:pPr>
            <a:endParaRPr lang="pl-PL" sz="2400" dirty="0"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1339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EC8C557-69A0-4928-9380-3536A1C5D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78" y="274639"/>
            <a:ext cx="10030822" cy="522196"/>
          </a:xfrm>
        </p:spPr>
        <p:txBody>
          <a:bodyPr>
            <a:normAutofit fontScale="90000"/>
          </a:bodyPr>
          <a:lstStyle/>
          <a:p>
            <a:r>
              <a:rPr lang="pl-PL" sz="4800" dirty="0">
                <a:solidFill>
                  <a:srgbClr val="FFC000"/>
                </a:solidFill>
                <a:cs typeface="Arial"/>
              </a:rPr>
              <a:t>Metoda Wankego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FC1B4F5-D510-42AC-B75B-7F0727072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634" y="862148"/>
            <a:ext cx="11390811" cy="5656217"/>
          </a:xfrm>
        </p:spPr>
        <p:txBody>
          <a:bodyPr>
            <a:normAutofit/>
          </a:bodyPr>
          <a:lstStyle/>
          <a:p>
            <a:pPr marL="344170" indent="-344170">
              <a:buNone/>
            </a:pPr>
            <a:r>
              <a:rPr lang="pl-PL" sz="2400" dirty="0">
                <a:cs typeface="Arial"/>
              </a:rPr>
              <a:t>Metoda Wankego uwzględnia 5 </a:t>
            </a:r>
            <a:r>
              <a:rPr lang="pl-PL" sz="2400" dirty="0" err="1">
                <a:cs typeface="Arial"/>
              </a:rPr>
              <a:t>wskaźnikow</a:t>
            </a:r>
            <a:r>
              <a:rPr lang="pl-PL" sz="2400" dirty="0">
                <a:cs typeface="Arial"/>
              </a:rPr>
              <a:t> ilorazowych:</a:t>
            </a:r>
          </a:p>
          <a:p>
            <a:pPr marL="457200" indent="-457200">
              <a:buAutoNum type="arabicParenR"/>
            </a:pPr>
            <a:r>
              <a:rPr lang="pl-PL" sz="2400" dirty="0" err="1">
                <a:cs typeface="Arial"/>
              </a:rPr>
              <a:t>Wsk</a:t>
            </a:r>
            <a:r>
              <a:rPr lang="pl-PL" sz="2400" dirty="0">
                <a:cs typeface="Arial"/>
              </a:rPr>
              <a:t>. Tułowiowo - wzrostowy</a:t>
            </a:r>
          </a:p>
          <a:p>
            <a:pPr marL="457200" indent="-457200">
              <a:buAutoNum type="arabicParenR"/>
            </a:pPr>
            <a:r>
              <a:rPr lang="pl-PL" sz="2400" dirty="0" err="1">
                <a:cs typeface="Arial"/>
              </a:rPr>
              <a:t>Wsk</a:t>
            </a:r>
            <a:r>
              <a:rPr lang="pl-PL" sz="2400" dirty="0">
                <a:cs typeface="Arial"/>
              </a:rPr>
              <a:t>. barkowo - tułowiowy</a:t>
            </a:r>
          </a:p>
          <a:p>
            <a:pPr marL="457200" indent="-457200">
              <a:buAutoNum type="arabicParenR"/>
            </a:pPr>
            <a:r>
              <a:rPr lang="pl-PL" sz="2400" dirty="0" err="1">
                <a:cs typeface="Arial"/>
              </a:rPr>
              <a:t>Wsk</a:t>
            </a:r>
            <a:r>
              <a:rPr lang="pl-PL" sz="2400" dirty="0">
                <a:cs typeface="Arial"/>
              </a:rPr>
              <a:t>. Miedniczno – barkowy</a:t>
            </a:r>
          </a:p>
          <a:p>
            <a:pPr marL="457200" indent="-457200">
              <a:buAutoNum type="arabicParenR"/>
            </a:pPr>
            <a:r>
              <a:rPr lang="pl-PL" sz="2400" dirty="0" err="1">
                <a:cs typeface="Arial"/>
              </a:rPr>
              <a:t>Wsk</a:t>
            </a:r>
            <a:r>
              <a:rPr lang="pl-PL" sz="2400" dirty="0">
                <a:cs typeface="Arial"/>
              </a:rPr>
              <a:t>. klatki piersiowej</a:t>
            </a:r>
          </a:p>
          <a:p>
            <a:pPr marL="457200" indent="-457200">
              <a:buAutoNum type="arabicParenR"/>
            </a:pPr>
            <a:r>
              <a:rPr lang="pl-PL" sz="2400" dirty="0" err="1">
                <a:cs typeface="Arial"/>
              </a:rPr>
              <a:t>Wsk</a:t>
            </a:r>
            <a:r>
              <a:rPr lang="pl-PL" sz="2400" dirty="0">
                <a:cs typeface="Arial"/>
              </a:rPr>
              <a:t>. </a:t>
            </a:r>
            <a:r>
              <a:rPr lang="pl-PL" sz="2400" dirty="0" err="1">
                <a:cs typeface="Arial"/>
              </a:rPr>
              <a:t>Rohrera</a:t>
            </a:r>
            <a:r>
              <a:rPr lang="pl-PL" sz="2400" dirty="0">
                <a:cs typeface="Arial"/>
              </a:rPr>
              <a:t> </a:t>
            </a:r>
          </a:p>
          <a:p>
            <a:pPr marL="344170" indent="-344170"/>
            <a:r>
              <a:rPr lang="pl-PL" sz="2400" dirty="0">
                <a:cs typeface="Arial"/>
              </a:rPr>
              <a:t>Wanke wyodrębnił </a:t>
            </a:r>
            <a:r>
              <a:rPr lang="pl-PL" sz="2400" dirty="0">
                <a:solidFill>
                  <a:srgbClr val="FFC000"/>
                </a:solidFill>
                <a:cs typeface="Arial"/>
              </a:rPr>
              <a:t>4 typy budowy ciała</a:t>
            </a:r>
            <a:r>
              <a:rPr lang="pl-PL" sz="2400" dirty="0">
                <a:cs typeface="Arial"/>
              </a:rPr>
              <a:t>, które ze względu na podobieństwo sylwetek określił  literami: </a:t>
            </a:r>
            <a:r>
              <a:rPr lang="pl-PL" sz="2400" dirty="0">
                <a:solidFill>
                  <a:srgbClr val="FFC000"/>
                </a:solidFill>
                <a:cs typeface="Arial"/>
              </a:rPr>
              <a:t>I, A, V, H.</a:t>
            </a:r>
          </a:p>
          <a:p>
            <a:pPr marL="344170" indent="-344170"/>
            <a:r>
              <a:rPr lang="pl-PL" sz="2400" dirty="0">
                <a:cs typeface="Arial"/>
              </a:rPr>
              <a:t>Charakterystyki liczbowe tych typów nazywają się punktami odniesienia.</a:t>
            </a:r>
          </a:p>
          <a:p>
            <a:pPr marL="344170" indent="-344170"/>
            <a:r>
              <a:rPr lang="pl-PL" sz="2400" dirty="0">
                <a:solidFill>
                  <a:srgbClr val="FFC000"/>
                </a:solidFill>
                <a:cs typeface="Arial"/>
              </a:rPr>
              <a:t>System Wankego </a:t>
            </a:r>
            <a:r>
              <a:rPr lang="pl-PL" sz="2400" dirty="0">
                <a:cs typeface="Arial"/>
              </a:rPr>
              <a:t>odnosił się tylko </a:t>
            </a:r>
            <a:r>
              <a:rPr lang="pl-PL" sz="2400" dirty="0">
                <a:solidFill>
                  <a:srgbClr val="FFC000"/>
                </a:solidFill>
                <a:cs typeface="Arial"/>
              </a:rPr>
              <a:t>do mężczyzn</a:t>
            </a:r>
            <a:r>
              <a:rPr lang="pl-PL" sz="2400" dirty="0">
                <a:cs typeface="Arial"/>
              </a:rPr>
              <a:t>. Dla kobiet odpowiednie punkty odniesienia opracowała Kolasa ,zmieniając określenie typu V na Y.</a:t>
            </a:r>
          </a:p>
        </p:txBody>
      </p:sp>
    </p:spTree>
    <p:extLst>
      <p:ext uri="{BB962C8B-B14F-4D97-AF65-F5344CB8AC3E}">
        <p14:creationId xmlns="" xmlns:p14="http://schemas.microsoft.com/office/powerpoint/2010/main" val="4096599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88F4278-B856-4012-99A5-AE687076D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443883"/>
            <a:ext cx="10104761" cy="973755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FF0000"/>
                </a:solidFill>
              </a:rPr>
              <a:t>Wskaźnik antropologiczne w metodzie Wankego</a:t>
            </a:r>
            <a:r>
              <a:rPr lang="pl-PL" dirty="0"/>
              <a:t>.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47D9EAC-0D55-49BF-83CB-E7461D432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9"/>
            <a:ext cx="9956800" cy="4708526"/>
          </a:xfrm>
        </p:spPr>
        <p:txBody>
          <a:bodyPr/>
          <a:lstStyle/>
          <a:p>
            <a:r>
              <a:rPr lang="pl-PL" sz="4000" dirty="0"/>
              <a:t>tułowia (</a:t>
            </a:r>
            <a:r>
              <a:rPr lang="pl-PL" sz="4000" dirty="0" err="1"/>
              <a:t>sst-sy</a:t>
            </a:r>
            <a:r>
              <a:rPr lang="pl-PL" sz="4000" dirty="0"/>
              <a:t>/B-v)*100 </a:t>
            </a:r>
          </a:p>
          <a:p>
            <a:r>
              <a:rPr lang="pl-PL" sz="4000" dirty="0"/>
              <a:t>barków (a-a/</a:t>
            </a:r>
            <a:r>
              <a:rPr lang="pl-PL" sz="4000" dirty="0" err="1"/>
              <a:t>sst-sy</a:t>
            </a:r>
            <a:r>
              <a:rPr lang="pl-PL" sz="4000" dirty="0"/>
              <a:t>)*100 </a:t>
            </a:r>
          </a:p>
          <a:p>
            <a:r>
              <a:rPr lang="pl-PL" sz="4000" dirty="0"/>
              <a:t>miednicy (</a:t>
            </a:r>
            <a:r>
              <a:rPr lang="pl-PL" sz="4000" dirty="0" err="1"/>
              <a:t>ic-ic</a:t>
            </a:r>
            <a:r>
              <a:rPr lang="pl-PL" sz="4000" dirty="0"/>
              <a:t>/a-a)*100 </a:t>
            </a:r>
          </a:p>
          <a:p>
            <a:r>
              <a:rPr lang="pl-PL" sz="4000" dirty="0"/>
              <a:t>klatki piersiowej (xi-</a:t>
            </a:r>
            <a:r>
              <a:rPr lang="pl-PL" sz="4000" dirty="0" err="1"/>
              <a:t>ths</a:t>
            </a:r>
            <a:r>
              <a:rPr lang="pl-PL" sz="4000" dirty="0"/>
              <a:t>/</a:t>
            </a:r>
            <a:r>
              <a:rPr lang="pl-PL" sz="4000" dirty="0" err="1"/>
              <a:t>thl-thl</a:t>
            </a:r>
            <a:r>
              <a:rPr lang="pl-PL" sz="4000" dirty="0"/>
              <a:t>)*100 </a:t>
            </a:r>
            <a:r>
              <a:rPr lang="pl-PL" sz="4000" dirty="0" err="1"/>
              <a:t>Rohrera</a:t>
            </a:r>
            <a:r>
              <a:rPr lang="pl-PL" sz="4000" dirty="0"/>
              <a:t>*100</a:t>
            </a:r>
          </a:p>
          <a:p>
            <a:pPr marL="36576" indent="0">
              <a:buNone/>
            </a:pPr>
            <a:endParaRPr lang="pl-PL" sz="4000" dirty="0"/>
          </a:p>
        </p:txBody>
      </p:sp>
    </p:spTree>
    <p:extLst>
      <p:ext uri="{BB962C8B-B14F-4D97-AF65-F5344CB8AC3E}">
        <p14:creationId xmlns="" xmlns:p14="http://schemas.microsoft.com/office/powerpoint/2010/main" val="1803239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78C680E-3ACF-4099-9520-074EB2BB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FF0000"/>
                </a:solidFill>
                <a:cs typeface="Arial"/>
              </a:rPr>
              <a:t>Metoda Milicerowej </a:t>
            </a:r>
            <a:r>
              <a:rPr lang="pl-PL" dirty="0">
                <a:cs typeface="Arial"/>
              </a:rPr>
              <a:t>( wskaźników przyrodniczych </a:t>
            </a:r>
            <a:r>
              <a:rPr lang="pl-PL" dirty="0" err="1">
                <a:cs typeface="Arial"/>
              </a:rPr>
              <a:t>Perkala</a:t>
            </a:r>
            <a:r>
              <a:rPr lang="pl-PL" dirty="0">
                <a:cs typeface="Arial"/>
              </a:rPr>
              <a:t>)                   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E1EEBD9-4531-4F7C-9217-F0CC0838B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1049382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>
                <a:cs typeface="Arial"/>
              </a:rPr>
              <a:t>Metoda posługuje się pojęciem czynników budowy, pozwalająca na na określenie kodu wewnętrznych proporcji budowy ciała kazdego osobnika oraz odrębnie - jego wielkości.Wskaźniki przyrodnicze pozwalają na uwypuklenie specyfiki proporcji ciała np..zawodnikow rożnych dyscyplin sportowych przy odpowiednim doborze grup odniesienia. Jest  też przydatna przy ocenie budowy ciała dzieci i młodzieży, gdyż pozwala na wytracenie wpływu wieku kalendarzowego</a:t>
            </a:r>
            <a:r>
              <a:rPr lang="pl-PL" sz="2400" dirty="0">
                <a:cs typeface="Arial"/>
              </a:rPr>
              <a:t>. </a:t>
            </a:r>
          </a:p>
        </p:txBody>
      </p:sp>
    </p:spTree>
    <p:extLst>
      <p:ext uri="{BB962C8B-B14F-4D97-AF65-F5344CB8AC3E}">
        <p14:creationId xmlns="" xmlns:p14="http://schemas.microsoft.com/office/powerpoint/2010/main" val="4114378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A85D549-37F6-460B-94C0-A793683FA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794274" cy="114300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Zastosowanie wskaźników antropometrycznych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EDF6191-B0FC-4861-9262-8F2CEEB97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2" y="1240972"/>
            <a:ext cx="10633166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cs typeface="Arial"/>
              </a:rPr>
              <a:t>    </a:t>
            </a:r>
            <a:r>
              <a:rPr lang="pl-PL" sz="2800" dirty="0">
                <a:cs typeface="Arial"/>
              </a:rPr>
              <a:t>Wskaźniki mogą mieć różnorodne zastosowanie.</a:t>
            </a:r>
          </a:p>
          <a:p>
            <a:pPr marL="457200" indent="-457200">
              <a:buAutoNum type="arabicPeriod"/>
            </a:pPr>
            <a:r>
              <a:rPr lang="pl-PL" sz="2800" dirty="0">
                <a:cs typeface="Arial"/>
              </a:rPr>
              <a:t>Pozwalają kontrolować zmiany ewolucyjne gatunku </a:t>
            </a:r>
            <a:r>
              <a:rPr lang="pl-PL" sz="2800" dirty="0" smtClean="0">
                <a:cs typeface="Arial"/>
              </a:rPr>
              <a:t>Homo </a:t>
            </a:r>
            <a:r>
              <a:rPr lang="pl-PL" sz="2800" dirty="0" err="1" smtClean="0">
                <a:cs typeface="Arial"/>
              </a:rPr>
              <a:t>spiens</a:t>
            </a:r>
            <a:r>
              <a:rPr lang="pl-PL" sz="2800" dirty="0" smtClean="0">
                <a:cs typeface="Arial"/>
              </a:rPr>
              <a:t>.</a:t>
            </a:r>
            <a:endParaRPr lang="pl-PL" sz="2800" dirty="0">
              <a:cs typeface="Arial"/>
            </a:endParaRPr>
          </a:p>
          <a:p>
            <a:pPr marL="457200" indent="-457200">
              <a:buAutoNum type="arabicPeriod"/>
            </a:pPr>
            <a:r>
              <a:rPr lang="pl-PL" sz="2800" dirty="0">
                <a:cs typeface="Arial"/>
              </a:rPr>
              <a:t>Pozwalają na kontrolowanie prawidłowości procesów rozwojowych np. wzrostu, masy ciała.</a:t>
            </a:r>
          </a:p>
          <a:p>
            <a:pPr marL="457200" indent="-457200">
              <a:buAutoNum type="arabicPeriod"/>
            </a:pPr>
            <a:r>
              <a:rPr lang="pl-PL" sz="2800" dirty="0">
                <a:cs typeface="Arial"/>
              </a:rPr>
              <a:t>Mogą stanowić podstawę do wyróżnienia typów budowy ciała.</a:t>
            </a:r>
          </a:p>
          <a:p>
            <a:pPr marL="457200" indent="-457200">
              <a:buAutoNum type="arabicPeriod"/>
            </a:pPr>
            <a:r>
              <a:rPr lang="pl-PL" sz="2800" dirty="0">
                <a:cs typeface="Arial"/>
              </a:rPr>
              <a:t>Określają dymorfizm płciowy, czyli zróżnicowanie pomiędzy budową męską i kobiecą.</a:t>
            </a:r>
          </a:p>
          <a:p>
            <a:pPr marL="457200" indent="-457200">
              <a:buAutoNum type="arabicPeriod"/>
            </a:pPr>
            <a:r>
              <a:rPr lang="pl-PL" sz="2800" dirty="0">
                <a:cs typeface="Arial"/>
              </a:rPr>
              <a:t>Inne - np. Określenie siły względnej, to jest siły przypadającej na jednostkę masy ciała.</a:t>
            </a:r>
          </a:p>
        </p:txBody>
      </p:sp>
    </p:spTree>
    <p:extLst>
      <p:ext uri="{BB962C8B-B14F-4D97-AF65-F5344CB8AC3E}">
        <p14:creationId xmlns="" xmlns:p14="http://schemas.microsoft.com/office/powerpoint/2010/main" val="21233416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481FC8A-4430-40AE-9122-103FDBF91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FFC000"/>
                </a:solidFill>
                <a:cs typeface="Arial"/>
              </a:rPr>
              <a:t>Metoda </a:t>
            </a:r>
            <a:r>
              <a:rPr lang="pl-PL" dirty="0" err="1">
                <a:solidFill>
                  <a:srgbClr val="FFC000"/>
                </a:solidFill>
                <a:cs typeface="Arial"/>
              </a:rPr>
              <a:t>Milicerowej</a:t>
            </a:r>
            <a:r>
              <a:rPr lang="pl-PL" dirty="0">
                <a:solidFill>
                  <a:srgbClr val="FFC000"/>
                </a:solidFill>
                <a:cs typeface="Arial"/>
              </a:rPr>
              <a:t> </a:t>
            </a:r>
            <a:r>
              <a:rPr lang="pl-PL" dirty="0">
                <a:cs typeface="Arial"/>
              </a:rPr>
              <a:t>( wskaźników przyrodniczych </a:t>
            </a:r>
            <a:r>
              <a:rPr lang="pl-PL" dirty="0" err="1">
                <a:cs typeface="Arial"/>
              </a:rPr>
              <a:t>Perkala</a:t>
            </a:r>
            <a:r>
              <a:rPr lang="pl-PL" dirty="0">
                <a:cs typeface="Arial"/>
              </a:rPr>
              <a:t>) 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FAA19BC-3B87-4C00-8CDF-6CD272367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658983"/>
            <a:ext cx="10295820" cy="4637314"/>
          </a:xfrm>
        </p:spPr>
        <p:txBody>
          <a:bodyPr>
            <a:normAutofit/>
          </a:bodyPr>
          <a:lstStyle/>
          <a:p>
            <a:pPr marL="344170" indent="-344170"/>
            <a:r>
              <a:rPr lang="pl-PL" sz="3200" dirty="0">
                <a:cs typeface="Arial"/>
              </a:rPr>
              <a:t>Cechy pomiarowe są grupowane w czynniki budowy, charakteryzujące zasadnicze elementy budowy: długości, tęgości i otłuszczenia .</a:t>
            </a:r>
            <a:endParaRPr lang="pl-PL" sz="3200" dirty="0"/>
          </a:p>
          <a:p>
            <a:pPr marL="344170" indent="-344170"/>
            <a:r>
              <a:rPr lang="pl-PL" sz="3200" dirty="0">
                <a:cs typeface="Arial"/>
              </a:rPr>
              <a:t>Wskaźniki przyrodnicze oblicza się z cech unormowanych, które w statystyce noszą nazwę wyników standaryzowanych.</a:t>
            </a:r>
          </a:p>
          <a:p>
            <a:pPr marL="344170" indent="-344170"/>
            <a:r>
              <a:rPr lang="pl-PL" sz="3200" dirty="0">
                <a:cs typeface="Arial"/>
              </a:rPr>
              <a:t>Stąd jest  to metoda statystyczna.</a:t>
            </a:r>
          </a:p>
          <a:p>
            <a:pPr marL="344170" indent="-344170"/>
            <a:endParaRPr lang="pl-PL" sz="2400" dirty="0">
              <a:cs typeface="Arial"/>
            </a:endParaRPr>
          </a:p>
          <a:p>
            <a:pPr marL="344170" indent="-344170"/>
            <a:endParaRPr lang="pl-PL" sz="2400" dirty="0"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0528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382DFF3-63FD-4171-81E9-D7CC71A1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C000"/>
                </a:solidFill>
                <a:cs typeface="Arial"/>
              </a:rPr>
              <a:t>Metoda  Heath – Carter             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B5AABF-4625-4FBA-B851-AE1A7F0D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27909"/>
            <a:ext cx="10363200" cy="4898255"/>
          </a:xfrm>
        </p:spPr>
        <p:txBody>
          <a:bodyPr>
            <a:normAutofit/>
          </a:bodyPr>
          <a:lstStyle/>
          <a:p>
            <a:pPr marL="344170" indent="-344170"/>
            <a:r>
              <a:rPr lang="pl-PL" sz="3200" dirty="0">
                <a:cs typeface="Arial"/>
              </a:rPr>
              <a:t>Metoda oparta na klasycznej koncepcji trzech komponentów budowy ciała, wprowadzonej wcześniej przez Sheldona. </a:t>
            </a:r>
            <a:r>
              <a:rPr lang="pl-PL" sz="3200" dirty="0">
                <a:solidFill>
                  <a:srgbClr val="FFC000"/>
                </a:solidFill>
                <a:cs typeface="Arial"/>
              </a:rPr>
              <a:t>Wyrażają one otłuszczenie, masywność, smukłość - </a:t>
            </a:r>
            <a:r>
              <a:rPr lang="pl-PL" sz="3200" dirty="0">
                <a:cs typeface="Arial"/>
              </a:rPr>
              <a:t>charakteryzując somatotyp określonego osobnika w zależności od wysycenia tymi komponentami.</a:t>
            </a:r>
          </a:p>
          <a:p>
            <a:pPr marL="344170" indent="-344170">
              <a:buNone/>
            </a:pPr>
            <a:endParaRPr lang="pl-PL" sz="3200" dirty="0">
              <a:cs typeface="Arial"/>
            </a:endParaRPr>
          </a:p>
          <a:p>
            <a:pPr marL="344170" indent="-344170"/>
            <a:r>
              <a:rPr lang="pl-PL" sz="3200" dirty="0">
                <a:cs typeface="Arial"/>
              </a:rPr>
              <a:t>Metoda jest </a:t>
            </a:r>
            <a:r>
              <a:rPr lang="pl-PL" sz="3200" dirty="0">
                <a:solidFill>
                  <a:srgbClr val="FFC000"/>
                </a:solidFill>
                <a:cs typeface="Arial"/>
              </a:rPr>
              <a:t>obiektywna, oparta na pomiarach bezpośrednich ciała oraz wartościach wyliczonych</a:t>
            </a:r>
            <a:r>
              <a:rPr lang="pl-PL" sz="3200" dirty="0"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330290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3E6D380-85A5-4235-A897-17EBFAD0D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206" y="274638"/>
            <a:ext cx="9900194" cy="78345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C000"/>
                </a:solidFill>
                <a:cs typeface="Arial"/>
              </a:rPr>
              <a:t>Metoda  Heath – Carter 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FADF2D2-B1E0-4395-A365-D2E86F8E6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67097"/>
            <a:ext cx="10750731" cy="5081452"/>
          </a:xfrm>
        </p:spPr>
        <p:txBody>
          <a:bodyPr>
            <a:normAutofit/>
          </a:bodyPr>
          <a:lstStyle/>
          <a:p>
            <a:pPr marL="344170" indent="-344170"/>
            <a:r>
              <a:rPr lang="pl-PL" sz="2400" dirty="0">
                <a:cs typeface="Arial"/>
              </a:rPr>
              <a:t>W metodzie Heath – Carter skala oceny jest rozszerzona do  9 w przypadku komponentów ektomorfii i mezomorfii oraz do 12 w </a:t>
            </a:r>
            <a:r>
              <a:rPr lang="pl-PL" sz="2400" dirty="0" err="1">
                <a:cs typeface="Arial"/>
              </a:rPr>
              <a:t>endomorfii</a:t>
            </a:r>
            <a:r>
              <a:rPr lang="pl-PL" sz="2400" dirty="0">
                <a:cs typeface="Arial"/>
              </a:rPr>
              <a:t> w porównaniu do 7 stopniowej skali Sheldona.</a:t>
            </a:r>
          </a:p>
          <a:p>
            <a:pPr marL="344170" indent="-344170"/>
            <a:r>
              <a:rPr lang="pl-PL" sz="2400" dirty="0">
                <a:cs typeface="Arial"/>
              </a:rPr>
              <a:t>Ocenia się poszczególne komponenty:</a:t>
            </a:r>
          </a:p>
          <a:p>
            <a:pPr marL="457200" indent="-457200">
              <a:buAutoNum type="arabicPeriod"/>
            </a:pPr>
            <a:r>
              <a:rPr lang="pl-PL" sz="2400" dirty="0">
                <a:cs typeface="Arial"/>
              </a:rPr>
              <a:t>Komponent – </a:t>
            </a:r>
            <a:r>
              <a:rPr lang="pl-PL" sz="2400" dirty="0" err="1">
                <a:cs typeface="Arial"/>
              </a:rPr>
              <a:t>endomorfia</a:t>
            </a:r>
            <a:r>
              <a:rPr lang="pl-PL" sz="2400" dirty="0">
                <a:cs typeface="Arial"/>
              </a:rPr>
              <a:t> – oceniana na podstawie sumy 3 fałdów skórno - tłuszczowych ( na ramieniu, pod łopatką, nad talerzem biodrowym)</a:t>
            </a:r>
          </a:p>
          <a:p>
            <a:pPr marL="457200" indent="-457200">
              <a:buAutoNum type="arabicPeriod"/>
            </a:pPr>
            <a:r>
              <a:rPr lang="pl-PL" sz="2400" dirty="0">
                <a:cs typeface="Arial"/>
              </a:rPr>
              <a:t>Komponent – mezomorfia – podstawa oceny są pomiary wysokości ciała, szerokości łokcia, obwodu ramienia w napięciu oraz obwodu największego podudzia.</a:t>
            </a:r>
          </a:p>
          <a:p>
            <a:pPr marL="457200" indent="-457200">
              <a:buAutoNum type="arabicPeriod"/>
            </a:pPr>
            <a:r>
              <a:rPr lang="pl-PL" sz="2400" dirty="0">
                <a:cs typeface="Arial"/>
              </a:rPr>
              <a:t>Komponent – ektomorfia – ocenia się na podstawie wskaźnika smukłości .</a:t>
            </a:r>
          </a:p>
        </p:txBody>
      </p:sp>
    </p:spTree>
    <p:extLst>
      <p:ext uri="{BB962C8B-B14F-4D97-AF65-F5344CB8AC3E}">
        <p14:creationId xmlns="" xmlns:p14="http://schemas.microsoft.com/office/powerpoint/2010/main" val="844749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Bibliografia :</a:t>
            </a:r>
          </a:p>
          <a:p>
            <a:r>
              <a:rPr lang="pl-PL" dirty="0" smtClean="0"/>
              <a:t>Red. Charzewski J., „Antropologia”,  wyd. I, AWF im. J. Piłsudskiego, Warszawa 2011 </a:t>
            </a:r>
          </a:p>
          <a:p>
            <a:r>
              <a:rPr lang="pl-PL" dirty="0" smtClean="0"/>
              <a:t>Red. Gołąb S., Chrzanowska M., Przewodnik do ćwiczeń z antropologii, wyd. III poprawione i uzupełnione, AWF Kraków 2014</a:t>
            </a:r>
          </a:p>
          <a:p>
            <a:r>
              <a:rPr lang="pl-PL" dirty="0" smtClean="0"/>
              <a:t>Wolański N., Kaczmarek M., Rozwój biologiczny człowieka od poczęcia do śmierci, wyd. IX, PWN Warszawa 2018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067415C-21FA-4DB2-98D0-420864E60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="" xmlns:a16="http://schemas.microsoft.com/office/drawing/2014/main" id="{61B7DF2C-5F58-4FE1-8C6E-27C29885B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26" y="0"/>
            <a:ext cx="12161274" cy="6870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181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tekst&#10;&#10;Opis wygenerowany przy bardzo wysokim poziomie pewności">
            <a:extLst>
              <a:ext uri="{FF2B5EF4-FFF2-40B4-BE49-F238E27FC236}">
                <a16:creationId xmlns="" xmlns:a16="http://schemas.microsoft.com/office/drawing/2014/main" id="{633E4074-BE67-4CA8-AFB3-AFEFE2C41E4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8355" y="5751"/>
            <a:ext cx="7746274" cy="68464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8896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51E8F4C-0466-43E7-A8A7-627E9521C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51" y="98982"/>
            <a:ext cx="11322384" cy="1107650"/>
          </a:xfrm>
        </p:spPr>
        <p:txBody>
          <a:bodyPr>
            <a:noAutofit/>
          </a:bodyPr>
          <a:lstStyle/>
          <a:p>
            <a:r>
              <a:rPr lang="pl-PL" sz="1600" dirty="0">
                <a:solidFill>
                  <a:srgbClr val="FF0000"/>
                </a:solidFill>
              </a:rPr>
              <a:t>Wskaźniki budowy ciała,  jego proporcji i ich klasyfikacja.</a:t>
            </a:r>
            <a:br>
              <a:rPr lang="pl-PL" sz="1600" dirty="0">
                <a:solidFill>
                  <a:srgbClr val="FF0000"/>
                </a:solidFill>
              </a:rPr>
            </a:br>
            <a:r>
              <a:rPr lang="pl-PL" sz="1600" dirty="0">
                <a:solidFill>
                  <a:srgbClr val="FF0000"/>
                </a:solidFill>
              </a:rPr>
              <a:t/>
            </a:r>
            <a:br>
              <a:rPr lang="pl-PL" sz="1600" dirty="0">
                <a:solidFill>
                  <a:srgbClr val="FF0000"/>
                </a:solidFill>
              </a:rPr>
            </a:br>
            <a:r>
              <a:rPr lang="pl-PL" sz="1600" dirty="0"/>
              <a:t>Znajdują zastosowanie w ocenianiu predyspozycji fizycznej budowy ciała do określonej dyscypliny sportowej. Wzrost, długość kończyn, szerokość barków: mogą predysponować ( w połączeniu z np. predyspozycjami w budowie mięśni, zdolnościami motorycznymi, ) do gry np. w koszykówkę, czy piłkę ręczną.</a:t>
            </a:r>
            <a:br>
              <a:rPr lang="pl-PL" sz="1600" dirty="0"/>
            </a:br>
            <a:endParaRPr lang="pl-PL" sz="1600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="" xmlns:a16="http://schemas.microsoft.com/office/drawing/2014/main" id="{624B28CF-5447-4963-B0FF-60B32F0FB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51" y="1338606"/>
            <a:ext cx="8265500" cy="55193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215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E78A40C-5602-40E2-AF61-D7063F75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42" y="609600"/>
            <a:ext cx="8506559" cy="615043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Wskaźniki budowy ciała,  jego proporcji i ich klasyfikacja.</a:t>
            </a:r>
            <a:br>
              <a:rPr lang="pl-PL" sz="2400" dirty="0"/>
            </a:br>
            <a:endParaRPr lang="pl-PL" sz="2400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="" xmlns:a16="http://schemas.microsoft.com/office/drawing/2014/main" id="{669F7DB8-2E3E-4313-B962-6B5D38F6C5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520" y="1567544"/>
            <a:ext cx="7739743" cy="45598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5818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C874812-B546-4B7E-89BC-0625A1C8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95403"/>
            <a:ext cx="11785600" cy="2787942"/>
          </a:xfrm>
        </p:spPr>
        <p:txBody>
          <a:bodyPr>
            <a:normAutofit fontScale="90000"/>
          </a:bodyPr>
          <a:lstStyle/>
          <a:p>
            <a:r>
              <a:rPr lang="pl-PL" sz="1600" dirty="0"/>
              <a:t>II.	</a:t>
            </a:r>
            <a:r>
              <a:rPr lang="pl-PL" sz="1800" dirty="0">
                <a:solidFill>
                  <a:srgbClr val="FF0000"/>
                </a:solidFill>
              </a:rPr>
              <a:t>Wybrane wskaźniki wagowo- wzrostowe</a:t>
            </a:r>
            <a:r>
              <a:rPr lang="pl-PL" sz="1800" dirty="0">
                <a:solidFill>
                  <a:schemeClr val="accent2"/>
                </a:solidFill>
              </a:rPr>
              <a:t/>
            </a:r>
            <a:br>
              <a:rPr lang="pl-PL" sz="1800" dirty="0">
                <a:solidFill>
                  <a:schemeClr val="accent2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W praktyce wykorzystywane są do oceny np. smukłości, stopnia odżywienia(wykrywanie otyłości, anoreksji) ogólnej budowy ciała. Znajdują więc zastosowanie w ocenianiu predyspozycji do określonej dyscypliny sportowej( np. sprinterzy, skoczkowie w dal-smukła budowa ciała; sporty ciężarowe- masywna, atletyczna budowa ciała). Pozwalają również wychwytywać zaburzenia odżywiania ( anoreksję, bulimię, otyłość) które  mogą powodować szereg zaburzeń w sferze fizjologicznej.  Zachwiania równowagi/ homeostazy wewnętrznej organizmu sportowca mogą skutkować np. zmniejszeniem wydolności, zwiększeniem urazowości, wpływając na efektywność/ wyniki sportowe. Trzeba pamiętać iż przy tworzeniu i stosowaniu wskaźników tej grupy stosowane są różne jednostki ( g, kg, cm, m2 ) dlatego też nie należy porównywać ze sobą wyników mierzonych za pomocą różnych wskaźników, a przy ich zapisywaniu zawsze zaznaczyć rodzaj wskaźnika . Najbardziej popularny jest obecnie BMI( patrz poniżej i slajd 66). Omówione zostały w odniesieniu do ich popularności i przedstawiania w piśmiennictwie. </a:t>
            </a:r>
            <a:r>
              <a:rPr lang="pl-PL" sz="1800" dirty="0">
                <a:solidFill>
                  <a:srgbClr val="FF0000"/>
                </a:solidFill>
              </a:rPr>
              <a:t>!!!!!   </a:t>
            </a:r>
            <a:r>
              <a:rPr lang="pl-PL" sz="1800" dirty="0" err="1">
                <a:solidFill>
                  <a:srgbClr val="FF0000"/>
                </a:solidFill>
              </a:rPr>
              <a:t>Queteleta</a:t>
            </a:r>
            <a:r>
              <a:rPr lang="pl-PL" sz="1800" dirty="0">
                <a:solidFill>
                  <a:srgbClr val="FF0000"/>
                </a:solidFill>
              </a:rPr>
              <a:t> (BMI); WHR; </a:t>
            </a:r>
            <a:r>
              <a:rPr lang="pl-PL" sz="1800" dirty="0" err="1">
                <a:solidFill>
                  <a:srgbClr val="FF0000"/>
                </a:solidFill>
              </a:rPr>
              <a:t>Rohrera</a:t>
            </a:r>
            <a:r>
              <a:rPr lang="pl-PL" sz="1800" dirty="0">
                <a:solidFill>
                  <a:srgbClr val="FF0000"/>
                </a:solidFill>
              </a:rPr>
              <a:t>; Sheldona(smukłości)</a:t>
            </a:r>
            <a:br>
              <a:rPr lang="pl-PL" sz="1800" dirty="0">
                <a:solidFill>
                  <a:srgbClr val="FF0000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/>
            </a:r>
            <a:br>
              <a:rPr lang="pl-PL" sz="1800" dirty="0">
                <a:solidFill>
                  <a:schemeClr val="tx1"/>
                </a:solidFill>
              </a:rPr>
            </a:br>
            <a:endParaRPr lang="pl-PL" sz="1800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="" xmlns:a16="http://schemas.microsoft.com/office/drawing/2014/main" id="{B39AE94A-F73E-481D-B200-9943D516A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3440" y="2858384"/>
            <a:ext cx="8768080" cy="39042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3098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D317110-9A85-475F-9846-3C06821FD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889" y="235670"/>
            <a:ext cx="8680113" cy="424206"/>
          </a:xfrm>
        </p:spPr>
        <p:txBody>
          <a:bodyPr>
            <a:normAutofit fontScale="90000"/>
          </a:bodyPr>
          <a:lstStyle/>
          <a:p>
            <a:r>
              <a:rPr lang="pl-PL" dirty="0"/>
              <a:t>Wybrane wskaźniki wagowo- wzrostowe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="" xmlns:a16="http://schemas.microsoft.com/office/drawing/2014/main" id="{1ACA0EB7-4FD7-40A3-8C00-79976F58DC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229" y="1027878"/>
            <a:ext cx="6975835" cy="5482199"/>
          </a:xfrm>
          <a:prstGeom prst="rect">
            <a:avLst/>
          </a:prstGeom>
        </p:spPr>
      </p:pic>
      <p:pic>
        <p:nvPicPr>
          <p:cNvPr id="25602" name="Picture 2" descr="Znalezione obrazy dla zapytania: ławeczka epstei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7000" y="1051242"/>
            <a:ext cx="4631639" cy="2396046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 flipH="1">
            <a:off x="9144000" y="3799225"/>
            <a:ext cx="2615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dirty="0" smtClean="0"/>
              <a:t>https://encrypted-tbn0.gstatic.com/images?q=tbn:ANd9GcT2qfyWofrDtKk8AHYzWroxa1b78izpxY4wtA&amp;usqp=CAU</a:t>
            </a:r>
            <a:endParaRPr lang="pl-PL" sz="800" dirty="0"/>
          </a:p>
        </p:txBody>
      </p:sp>
    </p:spTree>
    <p:extLst>
      <p:ext uri="{BB962C8B-B14F-4D97-AF65-F5344CB8AC3E}">
        <p14:creationId xmlns="" xmlns:p14="http://schemas.microsoft.com/office/powerpoint/2010/main" val="2981168181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</TotalTime>
  <Words>1038</Words>
  <Application>Microsoft Office PowerPoint</Application>
  <PresentationFormat>Niestandardowy</PresentationFormat>
  <Paragraphs>99</Paragraphs>
  <Slides>33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4" baseType="lpstr">
      <vt:lpstr>Faseta</vt:lpstr>
      <vt:lpstr>  </vt:lpstr>
      <vt:lpstr>Wskaźniki antropologiczne            </vt:lpstr>
      <vt:lpstr>Zastosowanie wskaźników antropometrycznych</vt:lpstr>
      <vt:lpstr>Slajd 4</vt:lpstr>
      <vt:lpstr>Slajd 5</vt:lpstr>
      <vt:lpstr>Wskaźniki budowy ciała,  jego proporcji i ich klasyfikacja.  Znajdują zastosowanie w ocenianiu predyspozycji fizycznej budowy ciała do określonej dyscypliny sportowej. Wzrost, długość kończyn, szerokość barków: mogą predysponować ( w połączeniu z np. predyspozycjami w budowie mięśni, zdolnościami motorycznymi, ) do gry np. w koszykówkę, czy piłkę ręczną. </vt:lpstr>
      <vt:lpstr>Wskaźniki budowy ciała,  jego proporcji i ich klasyfikacja. </vt:lpstr>
      <vt:lpstr>II. Wybrane wskaźniki wagowo- wzrostowe W praktyce wykorzystywane są do oceny np. smukłości, stopnia odżywienia(wykrywanie otyłości, anoreksji) ogólnej budowy ciała. Znajdują więc zastosowanie w ocenianiu predyspozycji do określonej dyscypliny sportowej( np. sprinterzy, skoczkowie w dal-smukła budowa ciała; sporty ciężarowe- masywna, atletyczna budowa ciała). Pozwalają również wychwytywać zaburzenia odżywiania ( anoreksję, bulimię, otyłość) które  mogą powodować szereg zaburzeń w sferze fizjologicznej.  Zachwiania równowagi/ homeostazy wewnętrznej organizmu sportowca mogą skutkować np. zmniejszeniem wydolności, zwiększeniem urazowości, wpływając na efektywność/ wyniki sportowe. Trzeba pamiętać iż przy tworzeniu i stosowaniu wskaźników tej grupy stosowane są różne jednostki ( g, kg, cm, m2 ) dlatego też nie należy porównywać ze sobą wyników mierzonych za pomocą różnych wskaźników, a przy ich zapisywaniu zawsze zaznaczyć rodzaj wskaźnika . Najbardziej popularny jest obecnie BMI( patrz poniżej i slajd 66). Omówione zostały w odniesieniu do ich popularności i przedstawiania w piśmiennictwie. !!!!!   Queteleta (BMI); WHR; Rohrera; Sheldona(smukłości)  </vt:lpstr>
      <vt:lpstr>Wybrane wskaźniki wagowo- wzrostowe</vt:lpstr>
      <vt:lpstr>Wybrane wskaźniki wagowo- wzrostowe</vt:lpstr>
      <vt:lpstr>ROLA W SPORCIE DYMORFIZMU PŁCIOWEGO </vt:lpstr>
      <vt:lpstr>Zdjęcia pochodząz dostępu do bezpłatnej witryny internetowej 22.04.2020 https://www.swiatobrazu.pl/125-sylwetek-sportowcow-zaskakujace-portrety-wykonal-howard-schatz-30710.html </vt:lpstr>
      <vt:lpstr>Przejawy dymorfizmu płciowego. !!!! </vt:lpstr>
      <vt:lpstr>III. Wybrane wskaźniki dymorfizmu płciowego i ich klasyfikacja Stanowią grupę wskaźników, dzięki którym można dość dobrze rozróżnić budowę męską od kobiecej. Zwykle pomiary górnej części ciała przeciwstawiamy pomiarom dolnej części. </vt:lpstr>
      <vt:lpstr>Wskaźniki dymorfizmu płciowego</vt:lpstr>
      <vt:lpstr>Slajd 16</vt:lpstr>
      <vt:lpstr>Slajd 17</vt:lpstr>
      <vt:lpstr>Ocena typu  budowy somatycznej </vt:lpstr>
      <vt:lpstr>Ocena budowy somatycznej         </vt:lpstr>
      <vt:lpstr>Cecha konstytucyjna</vt:lpstr>
      <vt:lpstr>Konstytucja - pojęcia  </vt:lpstr>
      <vt:lpstr>Metoda Kretschmera</vt:lpstr>
      <vt:lpstr>Metoda Kretschmera</vt:lpstr>
      <vt:lpstr>Metoda Sheldona                 </vt:lpstr>
      <vt:lpstr>Metoda Sheldona- typy </vt:lpstr>
      <vt:lpstr>Metoda Wankego                 </vt:lpstr>
      <vt:lpstr>Metoda Wankego</vt:lpstr>
      <vt:lpstr>Wskaźnik antropologiczne w metodzie Wankego.  </vt:lpstr>
      <vt:lpstr>Metoda Milicerowej ( wskaźników przyrodniczych Perkala)                   </vt:lpstr>
      <vt:lpstr>Metoda Milicerowej ( wskaźników przyrodniczych Perkala) </vt:lpstr>
      <vt:lpstr>Metoda  Heath – Carter             </vt:lpstr>
      <vt:lpstr>Metoda  Heath – Carter </vt:lpstr>
      <vt:lpstr>Slajd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Magdalena Sypek-Kleiba</dc:creator>
  <cp:lastModifiedBy>Acer</cp:lastModifiedBy>
  <cp:revision>8</cp:revision>
  <dcterms:created xsi:type="dcterms:W3CDTF">2020-04-26T17:12:02Z</dcterms:created>
  <dcterms:modified xsi:type="dcterms:W3CDTF">2021-02-11T10:27:16Z</dcterms:modified>
</cp:coreProperties>
</file>