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Default Extension="svg" ContentType="image/svg+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docProps/core.xml" ContentType="application/vnd.openxmlformats-package.core-properties+xml"/>
  <Override PartName="/ppt/diagrams/drawing4.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66" r:id="rId2"/>
    <p:sldId id="268" r:id="rId3"/>
    <p:sldId id="378" r:id="rId4"/>
    <p:sldId id="354" r:id="rId5"/>
    <p:sldId id="269" r:id="rId6"/>
    <p:sldId id="351" r:id="rId7"/>
    <p:sldId id="270" r:id="rId8"/>
    <p:sldId id="355" r:id="rId9"/>
    <p:sldId id="271" r:id="rId10"/>
    <p:sldId id="353" r:id="rId11"/>
    <p:sldId id="272" r:id="rId12"/>
    <p:sldId id="380" r:id="rId13"/>
    <p:sldId id="330" r:id="rId14"/>
    <p:sldId id="367" r:id="rId15"/>
    <p:sldId id="368" r:id="rId16"/>
    <p:sldId id="369" r:id="rId17"/>
    <p:sldId id="348" r:id="rId18"/>
    <p:sldId id="370" r:id="rId19"/>
    <p:sldId id="334" r:id="rId20"/>
    <p:sldId id="273" r:id="rId21"/>
    <p:sldId id="381"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4838" autoAdjust="0"/>
    <p:restoredTop sz="94660"/>
  </p:normalViewPr>
  <p:slideViewPr>
    <p:cSldViewPr snapToGrid="0">
      <p:cViewPr varScale="1">
        <p:scale>
          <a:sx n="88" d="100"/>
          <a:sy n="88" d="100"/>
        </p:scale>
        <p:origin x="-475" y="-77"/>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diagrams/_rels/data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6.svg"/><Relationship Id="rId1" Type="http://schemas.openxmlformats.org/officeDocument/2006/relationships/image" Target="../media/image5.png"/><Relationship Id="rId4" Type="http://schemas.openxmlformats.org/officeDocument/2006/relationships/image" Target="../media/image8.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svg"/><Relationship Id="rId1" Type="http://schemas.openxmlformats.org/officeDocument/2006/relationships/image" Target="../media/image91.png"/><Relationship Id="rId4" Type="http://schemas.openxmlformats.org/officeDocument/2006/relationships/image" Target="../media/image8.svg"/></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EFE812-630B-489A-A829-1013FB998C88}" type="doc">
      <dgm:prSet loTypeId="urn:microsoft.com/office/officeart/2005/8/layout/vList2" loCatId="list" qsTypeId="urn:microsoft.com/office/officeart/2005/8/quickstyle/simple4" qsCatId="simple" csTypeId="urn:microsoft.com/office/officeart/2005/8/colors/colorful1#1" csCatId="colorful"/>
      <dgm:spPr/>
      <dgm:t>
        <a:bodyPr/>
        <a:lstStyle/>
        <a:p>
          <a:endParaRPr lang="en-US"/>
        </a:p>
      </dgm:t>
    </dgm:pt>
    <dgm:pt modelId="{1F597BC5-1E40-44FE-B0AF-1A320A43052E}">
      <dgm:prSet/>
      <dgm:spPr/>
      <dgm:t>
        <a:bodyPr/>
        <a:lstStyle/>
        <a:p>
          <a:r>
            <a:rPr lang="pl-PL"/>
            <a:t>Cyrkiel kabłąkowy duży - składa się z dwu kabłąkowo wygiętych ramion i prostopadle do nich umieszczonej podziałki. Służy do mierzenia średnic ciała np. szerokości barków, klatki piersiowej. Można mierzyć wielkości do 50 cm.</a:t>
          </a:r>
          <a:endParaRPr lang="en-US"/>
        </a:p>
      </dgm:t>
    </dgm:pt>
    <dgm:pt modelId="{C9072A87-8C75-4E75-BFBA-2B26DB620FE9}" type="parTrans" cxnId="{8A26157B-51A5-4C77-8C86-745C12E74D73}">
      <dgm:prSet/>
      <dgm:spPr/>
      <dgm:t>
        <a:bodyPr/>
        <a:lstStyle/>
        <a:p>
          <a:endParaRPr lang="en-US"/>
        </a:p>
      </dgm:t>
    </dgm:pt>
    <dgm:pt modelId="{67D2CC59-51B1-494C-A6CF-3953E33DD405}" type="sibTrans" cxnId="{8A26157B-51A5-4C77-8C86-745C12E74D73}">
      <dgm:prSet/>
      <dgm:spPr/>
      <dgm:t>
        <a:bodyPr/>
        <a:lstStyle/>
        <a:p>
          <a:endParaRPr lang="en-US"/>
        </a:p>
      </dgm:t>
    </dgm:pt>
    <dgm:pt modelId="{2EC79D4A-800D-4453-85BD-076D21FE0D1C}">
      <dgm:prSet/>
      <dgm:spPr/>
      <dgm:t>
        <a:bodyPr/>
        <a:lstStyle/>
        <a:p>
          <a:r>
            <a:rPr lang="pl-PL"/>
            <a:t>Cyrkiel kabłąkowy mały - służy do mierzenia głowy, twarzy, szerokości nasad kości. Zasięg pomiarów do 30 cm. Dokładność odczytu wyników 1 mm.</a:t>
          </a:r>
          <a:endParaRPr lang="en-US"/>
        </a:p>
      </dgm:t>
    </dgm:pt>
    <dgm:pt modelId="{0E9B5D20-0154-4AB3-9C15-5E006FE52DF1}" type="parTrans" cxnId="{D971C088-295D-4965-86D9-701C08CE8422}">
      <dgm:prSet/>
      <dgm:spPr/>
      <dgm:t>
        <a:bodyPr/>
        <a:lstStyle/>
        <a:p>
          <a:endParaRPr lang="en-US"/>
        </a:p>
      </dgm:t>
    </dgm:pt>
    <dgm:pt modelId="{F61B91C1-12AA-409D-8B74-71EFDC9CE27B}" type="sibTrans" cxnId="{D971C088-295D-4965-86D9-701C08CE8422}">
      <dgm:prSet/>
      <dgm:spPr/>
      <dgm:t>
        <a:bodyPr/>
        <a:lstStyle/>
        <a:p>
          <a:endParaRPr lang="en-US"/>
        </a:p>
      </dgm:t>
    </dgm:pt>
    <dgm:pt modelId="{F3568DAF-C922-4C81-9927-2B94524E874B}" type="pres">
      <dgm:prSet presAssocID="{35EFE812-630B-489A-A829-1013FB998C88}" presName="linear" presStyleCnt="0">
        <dgm:presLayoutVars>
          <dgm:animLvl val="lvl"/>
          <dgm:resizeHandles val="exact"/>
        </dgm:presLayoutVars>
      </dgm:prSet>
      <dgm:spPr/>
      <dgm:t>
        <a:bodyPr/>
        <a:lstStyle/>
        <a:p>
          <a:endParaRPr lang="pl-PL"/>
        </a:p>
      </dgm:t>
    </dgm:pt>
    <dgm:pt modelId="{B67AF75B-6B53-4230-B6FB-EAC8D18031A9}" type="pres">
      <dgm:prSet presAssocID="{1F597BC5-1E40-44FE-B0AF-1A320A43052E}" presName="parentText" presStyleLbl="node1" presStyleIdx="0" presStyleCnt="2">
        <dgm:presLayoutVars>
          <dgm:chMax val="0"/>
          <dgm:bulletEnabled val="1"/>
        </dgm:presLayoutVars>
      </dgm:prSet>
      <dgm:spPr/>
      <dgm:t>
        <a:bodyPr/>
        <a:lstStyle/>
        <a:p>
          <a:endParaRPr lang="pl-PL"/>
        </a:p>
      </dgm:t>
    </dgm:pt>
    <dgm:pt modelId="{2B504648-076D-4040-A20C-4C6B5160D720}" type="pres">
      <dgm:prSet presAssocID="{67D2CC59-51B1-494C-A6CF-3953E33DD405}" presName="spacer" presStyleCnt="0"/>
      <dgm:spPr/>
    </dgm:pt>
    <dgm:pt modelId="{6B843A19-CAF3-48B4-A498-DD89FD5E7A10}" type="pres">
      <dgm:prSet presAssocID="{2EC79D4A-800D-4453-85BD-076D21FE0D1C}" presName="parentText" presStyleLbl="node1" presStyleIdx="1" presStyleCnt="2">
        <dgm:presLayoutVars>
          <dgm:chMax val="0"/>
          <dgm:bulletEnabled val="1"/>
        </dgm:presLayoutVars>
      </dgm:prSet>
      <dgm:spPr/>
      <dgm:t>
        <a:bodyPr/>
        <a:lstStyle/>
        <a:p>
          <a:endParaRPr lang="pl-PL"/>
        </a:p>
      </dgm:t>
    </dgm:pt>
  </dgm:ptLst>
  <dgm:cxnLst>
    <dgm:cxn modelId="{D98E0539-D01C-4D53-A9CB-6542B5FA3FDA}" type="presOf" srcId="{2EC79D4A-800D-4453-85BD-076D21FE0D1C}" destId="{6B843A19-CAF3-48B4-A498-DD89FD5E7A10}" srcOrd="0" destOrd="0" presId="urn:microsoft.com/office/officeart/2005/8/layout/vList2"/>
    <dgm:cxn modelId="{35986CD1-C2E9-4C3A-A261-D04BF83E63AB}" type="presOf" srcId="{35EFE812-630B-489A-A829-1013FB998C88}" destId="{F3568DAF-C922-4C81-9927-2B94524E874B}" srcOrd="0" destOrd="0" presId="urn:microsoft.com/office/officeart/2005/8/layout/vList2"/>
    <dgm:cxn modelId="{D971C088-295D-4965-86D9-701C08CE8422}" srcId="{35EFE812-630B-489A-A829-1013FB998C88}" destId="{2EC79D4A-800D-4453-85BD-076D21FE0D1C}" srcOrd="1" destOrd="0" parTransId="{0E9B5D20-0154-4AB3-9C15-5E006FE52DF1}" sibTransId="{F61B91C1-12AA-409D-8B74-71EFDC9CE27B}"/>
    <dgm:cxn modelId="{8A26157B-51A5-4C77-8C86-745C12E74D73}" srcId="{35EFE812-630B-489A-A829-1013FB998C88}" destId="{1F597BC5-1E40-44FE-B0AF-1A320A43052E}" srcOrd="0" destOrd="0" parTransId="{C9072A87-8C75-4E75-BFBA-2B26DB620FE9}" sibTransId="{67D2CC59-51B1-494C-A6CF-3953E33DD405}"/>
    <dgm:cxn modelId="{D8280D46-3433-4175-ABDC-08F56B932ACB}" type="presOf" srcId="{1F597BC5-1E40-44FE-B0AF-1A320A43052E}" destId="{B67AF75B-6B53-4230-B6FB-EAC8D18031A9}" srcOrd="0" destOrd="0" presId="urn:microsoft.com/office/officeart/2005/8/layout/vList2"/>
    <dgm:cxn modelId="{0301ACF6-C7C3-4F19-BCC7-41683E0C06DF}" type="presParOf" srcId="{F3568DAF-C922-4C81-9927-2B94524E874B}" destId="{B67AF75B-6B53-4230-B6FB-EAC8D18031A9}" srcOrd="0" destOrd="0" presId="urn:microsoft.com/office/officeart/2005/8/layout/vList2"/>
    <dgm:cxn modelId="{DF47376F-EBEE-4293-AEB3-FF26EDA9F9C7}" type="presParOf" srcId="{F3568DAF-C922-4C81-9927-2B94524E874B}" destId="{2B504648-076D-4040-A20C-4C6B5160D720}" srcOrd="1" destOrd="0" presId="urn:microsoft.com/office/officeart/2005/8/layout/vList2"/>
    <dgm:cxn modelId="{6A344444-F1A7-4527-AAED-B832BA4D8662}" type="presParOf" srcId="{F3568DAF-C922-4C81-9927-2B94524E874B}" destId="{6B843A19-CAF3-48B4-A498-DD89FD5E7A10}" srcOrd="2" destOrd="0" presId="urn:microsoft.com/office/officeart/2005/8/layout/vList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BF8BCA7-9B58-4913-BC82-92B042ABEFE5}"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679BF809-E322-455C-9E53-26DADC4ED3AB}">
      <dgm:prSet/>
      <dgm:spPr/>
      <dgm:t>
        <a:bodyPr/>
        <a:lstStyle/>
        <a:p>
          <a:r>
            <a:rPr lang="pl-PL" b="1"/>
            <a:t>Taśma metryczna </a:t>
          </a:r>
          <a:r>
            <a:rPr lang="pl-PL"/>
            <a:t>metalowa, ceratowa – pozwalają odczytywać wyniki z dokładnością do 0,1cm, ceratowa do 0,5 cm. Służą do pomiarów obwodów ciała.</a:t>
          </a:r>
          <a:endParaRPr lang="en-US"/>
        </a:p>
      </dgm:t>
    </dgm:pt>
    <dgm:pt modelId="{EAEF39BC-B230-4834-926F-D3FE2CE3BBFE}" type="parTrans" cxnId="{E0F8DF94-F680-4D05-A342-277D59F1D645}">
      <dgm:prSet/>
      <dgm:spPr/>
      <dgm:t>
        <a:bodyPr/>
        <a:lstStyle/>
        <a:p>
          <a:endParaRPr lang="en-US"/>
        </a:p>
      </dgm:t>
    </dgm:pt>
    <dgm:pt modelId="{480E1EC4-609E-40BC-ADFC-17C168DEBAA8}" type="sibTrans" cxnId="{E0F8DF94-F680-4D05-A342-277D59F1D645}">
      <dgm:prSet/>
      <dgm:spPr/>
      <dgm:t>
        <a:bodyPr/>
        <a:lstStyle/>
        <a:p>
          <a:endParaRPr lang="en-US"/>
        </a:p>
      </dgm:t>
    </dgm:pt>
    <dgm:pt modelId="{C5798745-3BA6-41C4-907C-CE994C14DD90}">
      <dgm:prSet/>
      <dgm:spPr/>
      <dgm:t>
        <a:bodyPr/>
        <a:lstStyle/>
        <a:p>
          <a:r>
            <a:rPr lang="pl-PL" b="1"/>
            <a:t>Suwak lub mały cyrkiel liniowy </a:t>
          </a:r>
          <a:r>
            <a:rPr lang="pl-PL"/>
            <a:t>- składa się z ramienia dłuższego długości 25 – 30 cm i dwu ramion krótkich prostopadłych do poprzedniego, z których jedno jest nieruchome i określa punkt zerowy przyrządu. Służy do mierzenia twarzy, dłoni i stop .Dokładność odczytu do 1mm.</a:t>
          </a:r>
          <a:endParaRPr lang="en-US"/>
        </a:p>
      </dgm:t>
    </dgm:pt>
    <dgm:pt modelId="{8B6EAF5E-0907-4754-BB1E-ABF3793CBDE5}" type="parTrans" cxnId="{38398D07-D977-4D4F-8084-F11D9EB7B3B5}">
      <dgm:prSet/>
      <dgm:spPr/>
      <dgm:t>
        <a:bodyPr/>
        <a:lstStyle/>
        <a:p>
          <a:endParaRPr lang="en-US"/>
        </a:p>
      </dgm:t>
    </dgm:pt>
    <dgm:pt modelId="{36012FBC-DD51-472A-AEE6-4800A0B41D10}" type="sibTrans" cxnId="{38398D07-D977-4D4F-8084-F11D9EB7B3B5}">
      <dgm:prSet/>
      <dgm:spPr/>
      <dgm:t>
        <a:bodyPr/>
        <a:lstStyle/>
        <a:p>
          <a:endParaRPr lang="en-US"/>
        </a:p>
      </dgm:t>
    </dgm:pt>
    <dgm:pt modelId="{BF085E5E-686F-4D3D-9625-F8A84803EEE7}" type="pres">
      <dgm:prSet presAssocID="{CBF8BCA7-9B58-4913-BC82-92B042ABEFE5}" presName="root" presStyleCnt="0">
        <dgm:presLayoutVars>
          <dgm:dir/>
          <dgm:resizeHandles val="exact"/>
        </dgm:presLayoutVars>
      </dgm:prSet>
      <dgm:spPr/>
      <dgm:t>
        <a:bodyPr/>
        <a:lstStyle/>
        <a:p>
          <a:endParaRPr lang="pl-PL"/>
        </a:p>
      </dgm:t>
    </dgm:pt>
    <dgm:pt modelId="{26E35975-CC14-45CE-A228-294CD355FC9E}" type="pres">
      <dgm:prSet presAssocID="{679BF809-E322-455C-9E53-26DADC4ED3AB}" presName="compNode" presStyleCnt="0"/>
      <dgm:spPr/>
    </dgm:pt>
    <dgm:pt modelId="{1D5B7E6C-81D0-41E8-BDF3-4A2443ECB7AB}" type="pres">
      <dgm:prSet presAssocID="{679BF809-E322-455C-9E53-26DADC4ED3AB}" presName="bgRect" presStyleLbl="bgShp" presStyleIdx="0" presStyleCnt="2"/>
      <dgm:spPr/>
    </dgm:pt>
    <dgm:pt modelId="{2E0100EE-A574-480C-9D69-F948DA1076D0}" type="pres">
      <dgm:prSet presAssocID="{679BF809-E322-455C-9E53-26DADC4ED3AB}" presName="iconRect" presStyleLbl="node1" presStyleIdx="0" presStyleCnt="2"/>
      <dgm:spPr>
        <a:blipFill>
          <a:blip xmlns:r="http://schemas.openxmlformats.org/officeDocument/2006/relationships" r:embed="rId1">
            <a:extLst>
              <a:ext uri="{28A0092B-C50C-407E-A947-70E740481C1C}">
                <a14:useLocalDpi xmlns="" xmlns:a14="http://schemas.microsoft.com/office/drawing/2010/main" val="0"/>
              </a:ext>
              <a:ext uri="{96DAC541-7B7A-43D3-8B79-37D633B846F1}">
                <asvg:svgBlip xmlns="" xmlns:asvg="http://schemas.microsoft.com/office/drawing/2016/SVG/main" r:embed="rId2"/>
              </a:ext>
            </a:extLst>
          </a:blip>
          <a:stretch>
            <a:fillRect/>
          </a:stretch>
        </a:blipFill>
        <a:ln>
          <a:noFill/>
        </a:ln>
      </dgm:spPr>
      <dgm:extLst>
        <a:ext uri="{E40237B7-FDA0-4F09-8148-C483321AD2D9}">
          <dgm14:cNvPr xmlns="" xmlns:dgm14="http://schemas.microsoft.com/office/drawing/2010/diagram" id="0" name="" descr="Skeleton"/>
        </a:ext>
      </dgm:extLst>
    </dgm:pt>
    <dgm:pt modelId="{FEAAC378-A589-4290-9A64-127D3B600F50}" type="pres">
      <dgm:prSet presAssocID="{679BF809-E322-455C-9E53-26DADC4ED3AB}" presName="spaceRect" presStyleCnt="0"/>
      <dgm:spPr/>
    </dgm:pt>
    <dgm:pt modelId="{E906643F-9F83-4D9A-9B7A-191A104FFB6F}" type="pres">
      <dgm:prSet presAssocID="{679BF809-E322-455C-9E53-26DADC4ED3AB}" presName="parTx" presStyleLbl="revTx" presStyleIdx="0" presStyleCnt="2">
        <dgm:presLayoutVars>
          <dgm:chMax val="0"/>
          <dgm:chPref val="0"/>
        </dgm:presLayoutVars>
      </dgm:prSet>
      <dgm:spPr/>
      <dgm:t>
        <a:bodyPr/>
        <a:lstStyle/>
        <a:p>
          <a:endParaRPr lang="pl-PL"/>
        </a:p>
      </dgm:t>
    </dgm:pt>
    <dgm:pt modelId="{11AC8C88-0CC8-41BF-95BB-F1E94B91987A}" type="pres">
      <dgm:prSet presAssocID="{480E1EC4-609E-40BC-ADFC-17C168DEBAA8}" presName="sibTrans" presStyleCnt="0"/>
      <dgm:spPr/>
    </dgm:pt>
    <dgm:pt modelId="{0912C6C6-AFFD-4089-AB50-54DDEA7FF8F9}" type="pres">
      <dgm:prSet presAssocID="{C5798745-3BA6-41C4-907C-CE994C14DD90}" presName="compNode" presStyleCnt="0"/>
      <dgm:spPr/>
    </dgm:pt>
    <dgm:pt modelId="{86139F98-117F-4801-B6BE-20FCB2888F1D}" type="pres">
      <dgm:prSet presAssocID="{C5798745-3BA6-41C4-907C-CE994C14DD90}" presName="bgRect" presStyleLbl="bgShp" presStyleIdx="1" presStyleCnt="2"/>
      <dgm:spPr/>
    </dgm:pt>
    <dgm:pt modelId="{CEFF500B-6286-4988-8BEA-F42DE0F32B3E}" type="pres">
      <dgm:prSet presAssocID="{C5798745-3BA6-41C4-907C-CE994C14DD90}" presName="iconRect" presStyleLbl="node1" presStyleIdx="1" presStyleCnt="2"/>
      <dgm:spPr>
        <a:blipFill>
          <a:blip xmlns:r="http://schemas.openxmlformats.org/officeDocument/2006/relationships" r:embed="rId3">
            <a:extLst>
              <a:ext uri="{28A0092B-C50C-407E-A947-70E740481C1C}">
                <a14:useLocalDpi xmlns="" xmlns:a14="http://schemas.microsoft.com/office/drawing/2010/main" val="0"/>
              </a:ext>
              <a:ext uri="{96DAC541-7B7A-43D3-8B79-37D633B846F1}">
                <asvg:svgBlip xmlns="" xmlns:asvg="http://schemas.microsoft.com/office/drawing/2016/SVG/main" r:embed="rId4"/>
              </a:ext>
            </a:extLst>
          </a:blip>
          <a:stretch>
            <a:fillRect/>
          </a:stretch>
        </a:blipFill>
        <a:ln>
          <a:noFill/>
        </a:ln>
      </dgm:spPr>
      <dgm:extLst>
        <a:ext uri="{E40237B7-FDA0-4F09-8148-C483321AD2D9}">
          <dgm14:cNvPr xmlns="" xmlns:dgm14="http://schemas.microsoft.com/office/drawing/2010/diagram" id="0" name="" descr="Caterpillar"/>
        </a:ext>
      </dgm:extLst>
    </dgm:pt>
    <dgm:pt modelId="{762BB584-6721-422A-AE93-73F0F9A46C32}" type="pres">
      <dgm:prSet presAssocID="{C5798745-3BA6-41C4-907C-CE994C14DD90}" presName="spaceRect" presStyleCnt="0"/>
      <dgm:spPr/>
    </dgm:pt>
    <dgm:pt modelId="{15D76A98-5182-484C-B801-FB7340CEB55D}" type="pres">
      <dgm:prSet presAssocID="{C5798745-3BA6-41C4-907C-CE994C14DD90}" presName="parTx" presStyleLbl="revTx" presStyleIdx="1" presStyleCnt="2">
        <dgm:presLayoutVars>
          <dgm:chMax val="0"/>
          <dgm:chPref val="0"/>
        </dgm:presLayoutVars>
      </dgm:prSet>
      <dgm:spPr/>
      <dgm:t>
        <a:bodyPr/>
        <a:lstStyle/>
        <a:p>
          <a:endParaRPr lang="pl-PL"/>
        </a:p>
      </dgm:t>
    </dgm:pt>
  </dgm:ptLst>
  <dgm:cxnLst>
    <dgm:cxn modelId="{88A809DB-E176-465F-9092-A6ECB524E8C6}" type="presOf" srcId="{679BF809-E322-455C-9E53-26DADC4ED3AB}" destId="{E906643F-9F83-4D9A-9B7A-191A104FFB6F}" srcOrd="0" destOrd="0" presId="urn:microsoft.com/office/officeart/2018/2/layout/IconVerticalSolidList"/>
    <dgm:cxn modelId="{93E0FFFE-5CCF-496F-B2A7-36959E3D396C}" type="presOf" srcId="{C5798745-3BA6-41C4-907C-CE994C14DD90}" destId="{15D76A98-5182-484C-B801-FB7340CEB55D}" srcOrd="0" destOrd="0" presId="urn:microsoft.com/office/officeart/2018/2/layout/IconVerticalSolidList"/>
    <dgm:cxn modelId="{E0F8DF94-F680-4D05-A342-277D59F1D645}" srcId="{CBF8BCA7-9B58-4913-BC82-92B042ABEFE5}" destId="{679BF809-E322-455C-9E53-26DADC4ED3AB}" srcOrd="0" destOrd="0" parTransId="{EAEF39BC-B230-4834-926F-D3FE2CE3BBFE}" sibTransId="{480E1EC4-609E-40BC-ADFC-17C168DEBAA8}"/>
    <dgm:cxn modelId="{38398D07-D977-4D4F-8084-F11D9EB7B3B5}" srcId="{CBF8BCA7-9B58-4913-BC82-92B042ABEFE5}" destId="{C5798745-3BA6-41C4-907C-CE994C14DD90}" srcOrd="1" destOrd="0" parTransId="{8B6EAF5E-0907-4754-BB1E-ABF3793CBDE5}" sibTransId="{36012FBC-DD51-472A-AEE6-4800A0B41D10}"/>
    <dgm:cxn modelId="{1181B205-E041-404F-9967-E9F4404DB600}" type="presOf" srcId="{CBF8BCA7-9B58-4913-BC82-92B042ABEFE5}" destId="{BF085E5E-686F-4D3D-9625-F8A84803EEE7}" srcOrd="0" destOrd="0" presId="urn:microsoft.com/office/officeart/2018/2/layout/IconVerticalSolidList"/>
    <dgm:cxn modelId="{05172959-BFCC-4957-88C2-CCBE1E7EA017}" type="presParOf" srcId="{BF085E5E-686F-4D3D-9625-F8A84803EEE7}" destId="{26E35975-CC14-45CE-A228-294CD355FC9E}" srcOrd="0" destOrd="0" presId="urn:microsoft.com/office/officeart/2018/2/layout/IconVerticalSolidList"/>
    <dgm:cxn modelId="{E047AC39-C142-4CB9-AB8F-CBA624F6E6CA}" type="presParOf" srcId="{26E35975-CC14-45CE-A228-294CD355FC9E}" destId="{1D5B7E6C-81D0-41E8-BDF3-4A2443ECB7AB}" srcOrd="0" destOrd="0" presId="urn:microsoft.com/office/officeart/2018/2/layout/IconVerticalSolidList"/>
    <dgm:cxn modelId="{1303DEFE-0A73-4E19-91E4-1219B5CF0EE9}" type="presParOf" srcId="{26E35975-CC14-45CE-A228-294CD355FC9E}" destId="{2E0100EE-A574-480C-9D69-F948DA1076D0}" srcOrd="1" destOrd="0" presId="urn:microsoft.com/office/officeart/2018/2/layout/IconVerticalSolidList"/>
    <dgm:cxn modelId="{BFFCEDE9-827B-4AD8-9B36-28C11948DC23}" type="presParOf" srcId="{26E35975-CC14-45CE-A228-294CD355FC9E}" destId="{FEAAC378-A589-4290-9A64-127D3B600F50}" srcOrd="2" destOrd="0" presId="urn:microsoft.com/office/officeart/2018/2/layout/IconVerticalSolidList"/>
    <dgm:cxn modelId="{5140F4B6-4F79-4ACA-81C6-F10D7A06A9D8}" type="presParOf" srcId="{26E35975-CC14-45CE-A228-294CD355FC9E}" destId="{E906643F-9F83-4D9A-9B7A-191A104FFB6F}" srcOrd="3" destOrd="0" presId="urn:microsoft.com/office/officeart/2018/2/layout/IconVerticalSolidList"/>
    <dgm:cxn modelId="{CA9B2585-6DBA-4170-A1C3-50A568ECA53C}" type="presParOf" srcId="{BF085E5E-686F-4D3D-9625-F8A84803EEE7}" destId="{11AC8C88-0CC8-41BF-95BB-F1E94B91987A}" srcOrd="1" destOrd="0" presId="urn:microsoft.com/office/officeart/2018/2/layout/IconVerticalSolidList"/>
    <dgm:cxn modelId="{F76F7EAD-1098-4099-BDD1-C7FFF8C7E597}" type="presParOf" srcId="{BF085E5E-686F-4D3D-9625-F8A84803EEE7}" destId="{0912C6C6-AFFD-4089-AB50-54DDEA7FF8F9}" srcOrd="2" destOrd="0" presId="urn:microsoft.com/office/officeart/2018/2/layout/IconVerticalSolidList"/>
    <dgm:cxn modelId="{5F294ABF-4B49-408D-A887-910023A9C4B8}" type="presParOf" srcId="{0912C6C6-AFFD-4089-AB50-54DDEA7FF8F9}" destId="{86139F98-117F-4801-B6BE-20FCB2888F1D}" srcOrd="0" destOrd="0" presId="urn:microsoft.com/office/officeart/2018/2/layout/IconVerticalSolidList"/>
    <dgm:cxn modelId="{D2EF4168-F734-43E2-A282-B30002897258}" type="presParOf" srcId="{0912C6C6-AFFD-4089-AB50-54DDEA7FF8F9}" destId="{CEFF500B-6286-4988-8BEA-F42DE0F32B3E}" srcOrd="1" destOrd="0" presId="urn:microsoft.com/office/officeart/2018/2/layout/IconVerticalSolidList"/>
    <dgm:cxn modelId="{CC1863AA-7122-4DFD-A83B-AF1FB4971ABA}" type="presParOf" srcId="{0912C6C6-AFFD-4089-AB50-54DDEA7FF8F9}" destId="{762BB584-6721-422A-AE93-73F0F9A46C32}" srcOrd="2" destOrd="0" presId="urn:microsoft.com/office/officeart/2018/2/layout/IconVerticalSolidList"/>
    <dgm:cxn modelId="{36B366F4-F20F-492F-8C06-35FED410BB40}" type="presParOf" srcId="{0912C6C6-AFFD-4089-AB50-54DDEA7FF8F9}" destId="{15D76A98-5182-484C-B801-FB7340CEB55D}" srcOrd="3" destOrd="0" presId="urn:microsoft.com/office/officeart/2018/2/layout/IconVerticalSolidList"/>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D76E788-4978-4627-AEF2-143B180DF5B4}"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C9727AA1-D812-4921-8A35-0D86DD5613F6}">
      <dgm:prSet/>
      <dgm:spPr/>
      <dgm:t>
        <a:bodyPr/>
        <a:lstStyle/>
        <a:p>
          <a:r>
            <a:rPr lang="pl-PL"/>
            <a:t>Fałdomierz – kształtem podobny do nożyc. Służy do mierzenia grubości fałdów skórno-tłuszczowych. Jego szczęki zaciskają się na fałdzie ze stałą siłą.</a:t>
          </a:r>
          <a:endParaRPr lang="en-US"/>
        </a:p>
      </dgm:t>
    </dgm:pt>
    <dgm:pt modelId="{E3CE681F-3172-454E-BEAF-1C156B566096}" type="parTrans" cxnId="{8C79C19B-593F-49A2-A575-5E6C944B3147}">
      <dgm:prSet/>
      <dgm:spPr/>
      <dgm:t>
        <a:bodyPr/>
        <a:lstStyle/>
        <a:p>
          <a:endParaRPr lang="en-US"/>
        </a:p>
      </dgm:t>
    </dgm:pt>
    <dgm:pt modelId="{8B64481B-D8FA-4997-9782-29BCB9E70A7B}" type="sibTrans" cxnId="{8C79C19B-593F-49A2-A575-5E6C944B3147}">
      <dgm:prSet/>
      <dgm:spPr/>
      <dgm:t>
        <a:bodyPr/>
        <a:lstStyle/>
        <a:p>
          <a:endParaRPr lang="en-US"/>
        </a:p>
      </dgm:t>
    </dgm:pt>
    <dgm:pt modelId="{B495803C-7D62-498B-B3CF-7A47A3AD40ED}">
      <dgm:prSet/>
      <dgm:spPr/>
      <dgm:t>
        <a:bodyPr/>
        <a:lstStyle/>
        <a:p>
          <a:r>
            <a:rPr lang="pl-PL"/>
            <a:t>Waga lekarska – pozwala na określenie ciężaru ciała. </a:t>
          </a:r>
          <a:endParaRPr lang="en-US"/>
        </a:p>
      </dgm:t>
    </dgm:pt>
    <dgm:pt modelId="{448B9FA5-1E34-4379-8DEC-D104E3563619}" type="parTrans" cxnId="{BEBB47E5-A332-48C1-9216-6FF2479F010C}">
      <dgm:prSet/>
      <dgm:spPr/>
      <dgm:t>
        <a:bodyPr/>
        <a:lstStyle/>
        <a:p>
          <a:endParaRPr lang="en-US"/>
        </a:p>
      </dgm:t>
    </dgm:pt>
    <dgm:pt modelId="{F66D33FE-945A-4825-8099-964626302339}" type="sibTrans" cxnId="{BEBB47E5-A332-48C1-9216-6FF2479F010C}">
      <dgm:prSet/>
      <dgm:spPr/>
      <dgm:t>
        <a:bodyPr/>
        <a:lstStyle/>
        <a:p>
          <a:endParaRPr lang="en-US"/>
        </a:p>
      </dgm:t>
    </dgm:pt>
    <dgm:pt modelId="{5198870F-0110-4786-A2D8-3FD8E4BC6270}">
      <dgm:prSet/>
      <dgm:spPr/>
      <dgm:t>
        <a:bodyPr/>
        <a:lstStyle/>
        <a:p>
          <a:r>
            <a:rPr lang="pl-PL"/>
            <a:t>Waga lekarska – pozwala na określenie cięzaru ciała.</a:t>
          </a:r>
          <a:endParaRPr lang="en-US"/>
        </a:p>
      </dgm:t>
    </dgm:pt>
    <dgm:pt modelId="{3DA35C71-82E5-4FA7-B70E-2CF99617936B}" type="parTrans" cxnId="{74759F70-D91B-47A1-A97C-6D3E1E0AD23C}">
      <dgm:prSet/>
      <dgm:spPr/>
      <dgm:t>
        <a:bodyPr/>
        <a:lstStyle/>
        <a:p>
          <a:endParaRPr lang="en-US"/>
        </a:p>
      </dgm:t>
    </dgm:pt>
    <dgm:pt modelId="{1DF13843-0FD9-4E8E-86F7-BE5329858C4E}" type="sibTrans" cxnId="{74759F70-D91B-47A1-A97C-6D3E1E0AD23C}">
      <dgm:prSet/>
      <dgm:spPr/>
      <dgm:t>
        <a:bodyPr/>
        <a:lstStyle/>
        <a:p>
          <a:endParaRPr lang="en-US"/>
        </a:p>
      </dgm:t>
    </dgm:pt>
    <dgm:pt modelId="{5BBD0A70-6D2B-446F-9999-D52014A08BA1}">
      <dgm:prSet/>
      <dgm:spPr/>
      <dgm:t>
        <a:bodyPr/>
        <a:lstStyle/>
        <a:p>
          <a:r>
            <a:rPr lang="pl-PL" dirty="0"/>
            <a:t>Goniometr typu </a:t>
          </a:r>
          <a:r>
            <a:rPr lang="pl-PL" dirty="0" err="1"/>
            <a:t>Mellisona</a:t>
          </a:r>
          <a:r>
            <a:rPr lang="pl-PL" dirty="0"/>
            <a:t> - służy do mierzenia kątów.</a:t>
          </a:r>
          <a:endParaRPr lang="en-US" dirty="0"/>
        </a:p>
      </dgm:t>
    </dgm:pt>
    <dgm:pt modelId="{22ACADE4-49C5-4793-BA2F-F60F5968104E}" type="parTrans" cxnId="{A0B611FD-D386-44BC-BDAD-776FA5D587F1}">
      <dgm:prSet/>
      <dgm:spPr/>
      <dgm:t>
        <a:bodyPr/>
        <a:lstStyle/>
        <a:p>
          <a:endParaRPr lang="en-US"/>
        </a:p>
      </dgm:t>
    </dgm:pt>
    <dgm:pt modelId="{7A72C1ED-F1A8-4A17-A005-05F6C4B28641}" type="sibTrans" cxnId="{A0B611FD-D386-44BC-BDAD-776FA5D587F1}">
      <dgm:prSet/>
      <dgm:spPr/>
      <dgm:t>
        <a:bodyPr/>
        <a:lstStyle/>
        <a:p>
          <a:endParaRPr lang="en-US"/>
        </a:p>
      </dgm:t>
    </dgm:pt>
    <dgm:pt modelId="{C53AFB49-A295-46A4-AECB-712649C4C443}">
      <dgm:prSet/>
      <dgm:spPr/>
      <dgm:t>
        <a:bodyPr/>
        <a:lstStyle/>
        <a:p>
          <a:r>
            <a:rPr lang="pl-PL"/>
            <a:t>Goniometr ortopedyczny – mierzy zakresy ruchów w stawach.</a:t>
          </a:r>
          <a:endParaRPr lang="en-US"/>
        </a:p>
      </dgm:t>
    </dgm:pt>
    <dgm:pt modelId="{81758209-5381-42A7-AD63-38F39F4F51B6}" type="parTrans" cxnId="{D5DB5D87-41ED-4881-ACDB-CFF652434E91}">
      <dgm:prSet/>
      <dgm:spPr/>
      <dgm:t>
        <a:bodyPr/>
        <a:lstStyle/>
        <a:p>
          <a:endParaRPr lang="en-US"/>
        </a:p>
      </dgm:t>
    </dgm:pt>
    <dgm:pt modelId="{31726F2D-B41E-4233-ABFB-EF8FF07875FC}" type="sibTrans" cxnId="{D5DB5D87-41ED-4881-ACDB-CFF652434E91}">
      <dgm:prSet/>
      <dgm:spPr/>
      <dgm:t>
        <a:bodyPr/>
        <a:lstStyle/>
        <a:p>
          <a:endParaRPr lang="en-US"/>
        </a:p>
      </dgm:t>
    </dgm:pt>
    <dgm:pt modelId="{123B0C78-67DB-4A52-A649-CC9A9F5F7414}">
      <dgm:prSet/>
      <dgm:spPr/>
      <dgm:t>
        <a:bodyPr/>
        <a:lstStyle/>
        <a:p>
          <a:r>
            <a:rPr lang="pl-PL" dirty="0"/>
            <a:t>Podoskop – diagnozuje wykształcenie stopy i jej wady</a:t>
          </a:r>
          <a:r>
            <a:rPr lang="pl-PL" dirty="0" smtClean="0"/>
            <a:t>. </a:t>
          </a:r>
          <a:endParaRPr lang="en-US" dirty="0"/>
        </a:p>
      </dgm:t>
    </dgm:pt>
    <dgm:pt modelId="{7CE1C368-5388-4E2A-816B-786D035D5768}" type="parTrans" cxnId="{7C96BB7B-164E-4D5F-8131-D849CDEF0920}">
      <dgm:prSet/>
      <dgm:spPr/>
      <dgm:t>
        <a:bodyPr/>
        <a:lstStyle/>
        <a:p>
          <a:endParaRPr lang="en-US"/>
        </a:p>
      </dgm:t>
    </dgm:pt>
    <dgm:pt modelId="{88950840-7AD5-4A41-99C1-E15EA2B1F001}" type="sibTrans" cxnId="{7C96BB7B-164E-4D5F-8131-D849CDEF0920}">
      <dgm:prSet/>
      <dgm:spPr/>
      <dgm:t>
        <a:bodyPr/>
        <a:lstStyle/>
        <a:p>
          <a:endParaRPr lang="en-US"/>
        </a:p>
      </dgm:t>
    </dgm:pt>
    <dgm:pt modelId="{81CF9796-FA06-4CDE-9E51-B2820CE55616}">
      <dgm:prSet/>
      <dgm:spPr/>
      <dgm:t>
        <a:bodyPr/>
        <a:lstStyle/>
        <a:p>
          <a:r>
            <a:rPr lang="pl-PL"/>
            <a:t>Spirometr – określa pojemność życiową płuc.</a:t>
          </a:r>
          <a:endParaRPr lang="en-US"/>
        </a:p>
      </dgm:t>
    </dgm:pt>
    <dgm:pt modelId="{31FE972E-C1E9-4484-988F-CEA4C4A910E1}" type="parTrans" cxnId="{2C078644-C5D6-4B86-B6B0-A4572CE12AC3}">
      <dgm:prSet/>
      <dgm:spPr/>
      <dgm:t>
        <a:bodyPr/>
        <a:lstStyle/>
        <a:p>
          <a:endParaRPr lang="en-US"/>
        </a:p>
      </dgm:t>
    </dgm:pt>
    <dgm:pt modelId="{0F6CC9F9-1780-458B-9963-78683F0990E1}" type="sibTrans" cxnId="{2C078644-C5D6-4B86-B6B0-A4572CE12AC3}">
      <dgm:prSet/>
      <dgm:spPr/>
      <dgm:t>
        <a:bodyPr/>
        <a:lstStyle/>
        <a:p>
          <a:endParaRPr lang="en-US"/>
        </a:p>
      </dgm:t>
    </dgm:pt>
    <dgm:pt modelId="{43EC3D7B-7CC5-4B2A-A56D-29FA3282E813}" type="pres">
      <dgm:prSet presAssocID="{FD76E788-4978-4627-AEF2-143B180DF5B4}" presName="linear" presStyleCnt="0">
        <dgm:presLayoutVars>
          <dgm:animLvl val="lvl"/>
          <dgm:resizeHandles val="exact"/>
        </dgm:presLayoutVars>
      </dgm:prSet>
      <dgm:spPr/>
      <dgm:t>
        <a:bodyPr/>
        <a:lstStyle/>
        <a:p>
          <a:endParaRPr lang="pl-PL"/>
        </a:p>
      </dgm:t>
    </dgm:pt>
    <dgm:pt modelId="{79401208-9550-4463-ABDC-B7FFA11B15FA}" type="pres">
      <dgm:prSet presAssocID="{C9727AA1-D812-4921-8A35-0D86DD5613F6}" presName="parentText" presStyleLbl="node1" presStyleIdx="0" presStyleCnt="7">
        <dgm:presLayoutVars>
          <dgm:chMax val="0"/>
          <dgm:bulletEnabled val="1"/>
        </dgm:presLayoutVars>
      </dgm:prSet>
      <dgm:spPr/>
      <dgm:t>
        <a:bodyPr/>
        <a:lstStyle/>
        <a:p>
          <a:endParaRPr lang="pl-PL"/>
        </a:p>
      </dgm:t>
    </dgm:pt>
    <dgm:pt modelId="{7373754A-AE0C-4AB9-92B3-426501D562F1}" type="pres">
      <dgm:prSet presAssocID="{8B64481B-D8FA-4997-9782-29BCB9E70A7B}" presName="spacer" presStyleCnt="0"/>
      <dgm:spPr/>
    </dgm:pt>
    <dgm:pt modelId="{D275431D-7CA7-49B5-9ADE-AE5BA9644A9F}" type="pres">
      <dgm:prSet presAssocID="{B495803C-7D62-498B-B3CF-7A47A3AD40ED}" presName="parentText" presStyleLbl="node1" presStyleIdx="1" presStyleCnt="7">
        <dgm:presLayoutVars>
          <dgm:chMax val="0"/>
          <dgm:bulletEnabled val="1"/>
        </dgm:presLayoutVars>
      </dgm:prSet>
      <dgm:spPr/>
      <dgm:t>
        <a:bodyPr/>
        <a:lstStyle/>
        <a:p>
          <a:endParaRPr lang="pl-PL"/>
        </a:p>
      </dgm:t>
    </dgm:pt>
    <dgm:pt modelId="{48A15833-E204-4CF5-B86F-58B2E1BB7121}" type="pres">
      <dgm:prSet presAssocID="{F66D33FE-945A-4825-8099-964626302339}" presName="spacer" presStyleCnt="0"/>
      <dgm:spPr/>
    </dgm:pt>
    <dgm:pt modelId="{E8377A3D-AA35-4194-B656-A6752F9ABA5F}" type="pres">
      <dgm:prSet presAssocID="{5198870F-0110-4786-A2D8-3FD8E4BC6270}" presName="parentText" presStyleLbl="node1" presStyleIdx="2" presStyleCnt="7">
        <dgm:presLayoutVars>
          <dgm:chMax val="0"/>
          <dgm:bulletEnabled val="1"/>
        </dgm:presLayoutVars>
      </dgm:prSet>
      <dgm:spPr/>
      <dgm:t>
        <a:bodyPr/>
        <a:lstStyle/>
        <a:p>
          <a:endParaRPr lang="pl-PL"/>
        </a:p>
      </dgm:t>
    </dgm:pt>
    <dgm:pt modelId="{E50C2CC7-7192-4C74-88F4-2AC651CB70D2}" type="pres">
      <dgm:prSet presAssocID="{1DF13843-0FD9-4E8E-86F7-BE5329858C4E}" presName="spacer" presStyleCnt="0"/>
      <dgm:spPr/>
    </dgm:pt>
    <dgm:pt modelId="{ADA3701E-065D-42E5-97BA-C1874C989D2B}" type="pres">
      <dgm:prSet presAssocID="{5BBD0A70-6D2B-446F-9999-D52014A08BA1}" presName="parentText" presStyleLbl="node1" presStyleIdx="3" presStyleCnt="7">
        <dgm:presLayoutVars>
          <dgm:chMax val="0"/>
          <dgm:bulletEnabled val="1"/>
        </dgm:presLayoutVars>
      </dgm:prSet>
      <dgm:spPr/>
      <dgm:t>
        <a:bodyPr/>
        <a:lstStyle/>
        <a:p>
          <a:endParaRPr lang="pl-PL"/>
        </a:p>
      </dgm:t>
    </dgm:pt>
    <dgm:pt modelId="{E7F8837C-0EB5-4F94-84A0-4CF37C8D3CE6}" type="pres">
      <dgm:prSet presAssocID="{7A72C1ED-F1A8-4A17-A005-05F6C4B28641}" presName="spacer" presStyleCnt="0"/>
      <dgm:spPr/>
    </dgm:pt>
    <dgm:pt modelId="{53F34269-48CD-4067-B755-06200E7B83E5}" type="pres">
      <dgm:prSet presAssocID="{C53AFB49-A295-46A4-AECB-712649C4C443}" presName="parentText" presStyleLbl="node1" presStyleIdx="4" presStyleCnt="7">
        <dgm:presLayoutVars>
          <dgm:chMax val="0"/>
          <dgm:bulletEnabled val="1"/>
        </dgm:presLayoutVars>
      </dgm:prSet>
      <dgm:spPr/>
      <dgm:t>
        <a:bodyPr/>
        <a:lstStyle/>
        <a:p>
          <a:endParaRPr lang="pl-PL"/>
        </a:p>
      </dgm:t>
    </dgm:pt>
    <dgm:pt modelId="{6E1FCACF-2DBF-4924-9AB7-7DF9A174CAFA}" type="pres">
      <dgm:prSet presAssocID="{31726F2D-B41E-4233-ABFB-EF8FF07875FC}" presName="spacer" presStyleCnt="0"/>
      <dgm:spPr/>
    </dgm:pt>
    <dgm:pt modelId="{A13EDBCF-9977-4BC5-885A-F176C249614B}" type="pres">
      <dgm:prSet presAssocID="{123B0C78-67DB-4A52-A649-CC9A9F5F7414}" presName="parentText" presStyleLbl="node1" presStyleIdx="5" presStyleCnt="7">
        <dgm:presLayoutVars>
          <dgm:chMax val="0"/>
          <dgm:bulletEnabled val="1"/>
        </dgm:presLayoutVars>
      </dgm:prSet>
      <dgm:spPr/>
      <dgm:t>
        <a:bodyPr/>
        <a:lstStyle/>
        <a:p>
          <a:endParaRPr lang="pl-PL"/>
        </a:p>
      </dgm:t>
    </dgm:pt>
    <dgm:pt modelId="{0677F0EA-39F2-4EBC-AB58-299AB4884241}" type="pres">
      <dgm:prSet presAssocID="{88950840-7AD5-4A41-99C1-E15EA2B1F001}" presName="spacer" presStyleCnt="0"/>
      <dgm:spPr/>
    </dgm:pt>
    <dgm:pt modelId="{9C39AA10-6864-41B0-8846-DA7644F963DE}" type="pres">
      <dgm:prSet presAssocID="{81CF9796-FA06-4CDE-9E51-B2820CE55616}" presName="parentText" presStyleLbl="node1" presStyleIdx="6" presStyleCnt="7">
        <dgm:presLayoutVars>
          <dgm:chMax val="0"/>
          <dgm:bulletEnabled val="1"/>
        </dgm:presLayoutVars>
      </dgm:prSet>
      <dgm:spPr/>
      <dgm:t>
        <a:bodyPr/>
        <a:lstStyle/>
        <a:p>
          <a:endParaRPr lang="pl-PL"/>
        </a:p>
      </dgm:t>
    </dgm:pt>
  </dgm:ptLst>
  <dgm:cxnLst>
    <dgm:cxn modelId="{7C96BB7B-164E-4D5F-8131-D849CDEF0920}" srcId="{FD76E788-4978-4627-AEF2-143B180DF5B4}" destId="{123B0C78-67DB-4A52-A649-CC9A9F5F7414}" srcOrd="5" destOrd="0" parTransId="{7CE1C368-5388-4E2A-816B-786D035D5768}" sibTransId="{88950840-7AD5-4A41-99C1-E15EA2B1F001}"/>
    <dgm:cxn modelId="{ED7F6C8B-B47B-44CE-873C-607BB7393E7F}" type="presOf" srcId="{123B0C78-67DB-4A52-A649-CC9A9F5F7414}" destId="{A13EDBCF-9977-4BC5-885A-F176C249614B}" srcOrd="0" destOrd="0" presId="urn:microsoft.com/office/officeart/2005/8/layout/vList2"/>
    <dgm:cxn modelId="{83069147-4B6A-4862-9B4E-2119255756DB}" type="presOf" srcId="{5BBD0A70-6D2B-446F-9999-D52014A08BA1}" destId="{ADA3701E-065D-42E5-97BA-C1874C989D2B}" srcOrd="0" destOrd="0" presId="urn:microsoft.com/office/officeart/2005/8/layout/vList2"/>
    <dgm:cxn modelId="{06B3EF5B-533A-4FB3-9544-4D9C207C9032}" type="presOf" srcId="{FD76E788-4978-4627-AEF2-143B180DF5B4}" destId="{43EC3D7B-7CC5-4B2A-A56D-29FA3282E813}" srcOrd="0" destOrd="0" presId="urn:microsoft.com/office/officeart/2005/8/layout/vList2"/>
    <dgm:cxn modelId="{3D9A08D7-8A2C-439A-BDEE-B21704A4C52D}" type="presOf" srcId="{81CF9796-FA06-4CDE-9E51-B2820CE55616}" destId="{9C39AA10-6864-41B0-8846-DA7644F963DE}" srcOrd="0" destOrd="0" presId="urn:microsoft.com/office/officeart/2005/8/layout/vList2"/>
    <dgm:cxn modelId="{A0B611FD-D386-44BC-BDAD-776FA5D587F1}" srcId="{FD76E788-4978-4627-AEF2-143B180DF5B4}" destId="{5BBD0A70-6D2B-446F-9999-D52014A08BA1}" srcOrd="3" destOrd="0" parTransId="{22ACADE4-49C5-4793-BA2F-F60F5968104E}" sibTransId="{7A72C1ED-F1A8-4A17-A005-05F6C4B28641}"/>
    <dgm:cxn modelId="{70BA2F73-DC8A-4DE5-8417-7967651AA274}" type="presOf" srcId="{5198870F-0110-4786-A2D8-3FD8E4BC6270}" destId="{E8377A3D-AA35-4194-B656-A6752F9ABA5F}" srcOrd="0" destOrd="0" presId="urn:microsoft.com/office/officeart/2005/8/layout/vList2"/>
    <dgm:cxn modelId="{BEBB47E5-A332-48C1-9216-6FF2479F010C}" srcId="{FD76E788-4978-4627-AEF2-143B180DF5B4}" destId="{B495803C-7D62-498B-B3CF-7A47A3AD40ED}" srcOrd="1" destOrd="0" parTransId="{448B9FA5-1E34-4379-8DEC-D104E3563619}" sibTransId="{F66D33FE-945A-4825-8099-964626302339}"/>
    <dgm:cxn modelId="{B06F6C7C-8CFA-4B1F-A5FF-8838DA19B90C}" type="presOf" srcId="{C9727AA1-D812-4921-8A35-0D86DD5613F6}" destId="{79401208-9550-4463-ABDC-B7FFA11B15FA}" srcOrd="0" destOrd="0" presId="urn:microsoft.com/office/officeart/2005/8/layout/vList2"/>
    <dgm:cxn modelId="{74759F70-D91B-47A1-A97C-6D3E1E0AD23C}" srcId="{FD76E788-4978-4627-AEF2-143B180DF5B4}" destId="{5198870F-0110-4786-A2D8-3FD8E4BC6270}" srcOrd="2" destOrd="0" parTransId="{3DA35C71-82E5-4FA7-B70E-2CF99617936B}" sibTransId="{1DF13843-0FD9-4E8E-86F7-BE5329858C4E}"/>
    <dgm:cxn modelId="{C6F7608A-CD2F-4A44-8059-3209B73D2272}" type="presOf" srcId="{C53AFB49-A295-46A4-AECB-712649C4C443}" destId="{53F34269-48CD-4067-B755-06200E7B83E5}" srcOrd="0" destOrd="0" presId="urn:microsoft.com/office/officeart/2005/8/layout/vList2"/>
    <dgm:cxn modelId="{8C79C19B-593F-49A2-A575-5E6C944B3147}" srcId="{FD76E788-4978-4627-AEF2-143B180DF5B4}" destId="{C9727AA1-D812-4921-8A35-0D86DD5613F6}" srcOrd="0" destOrd="0" parTransId="{E3CE681F-3172-454E-BEAF-1C156B566096}" sibTransId="{8B64481B-D8FA-4997-9782-29BCB9E70A7B}"/>
    <dgm:cxn modelId="{D5DB5D87-41ED-4881-ACDB-CFF652434E91}" srcId="{FD76E788-4978-4627-AEF2-143B180DF5B4}" destId="{C53AFB49-A295-46A4-AECB-712649C4C443}" srcOrd="4" destOrd="0" parTransId="{81758209-5381-42A7-AD63-38F39F4F51B6}" sibTransId="{31726F2D-B41E-4233-ABFB-EF8FF07875FC}"/>
    <dgm:cxn modelId="{2C078644-C5D6-4B86-B6B0-A4572CE12AC3}" srcId="{FD76E788-4978-4627-AEF2-143B180DF5B4}" destId="{81CF9796-FA06-4CDE-9E51-B2820CE55616}" srcOrd="6" destOrd="0" parTransId="{31FE972E-C1E9-4484-988F-CEA4C4A910E1}" sibTransId="{0F6CC9F9-1780-458B-9963-78683F0990E1}"/>
    <dgm:cxn modelId="{0DAA34A9-E75F-43E8-8E40-899BF2D68231}" type="presOf" srcId="{B495803C-7D62-498B-B3CF-7A47A3AD40ED}" destId="{D275431D-7CA7-49B5-9ADE-AE5BA9644A9F}" srcOrd="0" destOrd="0" presId="urn:microsoft.com/office/officeart/2005/8/layout/vList2"/>
    <dgm:cxn modelId="{D23671EB-E605-4858-9200-14243F6D8365}" type="presParOf" srcId="{43EC3D7B-7CC5-4B2A-A56D-29FA3282E813}" destId="{79401208-9550-4463-ABDC-B7FFA11B15FA}" srcOrd="0" destOrd="0" presId="urn:microsoft.com/office/officeart/2005/8/layout/vList2"/>
    <dgm:cxn modelId="{1C884EBE-42AC-4EB3-8C9E-BB12B7D3903A}" type="presParOf" srcId="{43EC3D7B-7CC5-4B2A-A56D-29FA3282E813}" destId="{7373754A-AE0C-4AB9-92B3-426501D562F1}" srcOrd="1" destOrd="0" presId="urn:microsoft.com/office/officeart/2005/8/layout/vList2"/>
    <dgm:cxn modelId="{99845C42-0B76-485D-9B5A-F1F05BFECF17}" type="presParOf" srcId="{43EC3D7B-7CC5-4B2A-A56D-29FA3282E813}" destId="{D275431D-7CA7-49B5-9ADE-AE5BA9644A9F}" srcOrd="2" destOrd="0" presId="urn:microsoft.com/office/officeart/2005/8/layout/vList2"/>
    <dgm:cxn modelId="{35F2AB27-18C2-45B7-B48F-8B5FDA573BC5}" type="presParOf" srcId="{43EC3D7B-7CC5-4B2A-A56D-29FA3282E813}" destId="{48A15833-E204-4CF5-B86F-58B2E1BB7121}" srcOrd="3" destOrd="0" presId="urn:microsoft.com/office/officeart/2005/8/layout/vList2"/>
    <dgm:cxn modelId="{FF14E2AB-F4F8-4C29-8BE3-A9C55EB07E12}" type="presParOf" srcId="{43EC3D7B-7CC5-4B2A-A56D-29FA3282E813}" destId="{E8377A3D-AA35-4194-B656-A6752F9ABA5F}" srcOrd="4" destOrd="0" presId="urn:microsoft.com/office/officeart/2005/8/layout/vList2"/>
    <dgm:cxn modelId="{1E4E6010-1FBF-4873-9A07-9081EF83C1D3}" type="presParOf" srcId="{43EC3D7B-7CC5-4B2A-A56D-29FA3282E813}" destId="{E50C2CC7-7192-4C74-88F4-2AC651CB70D2}" srcOrd="5" destOrd="0" presId="urn:microsoft.com/office/officeart/2005/8/layout/vList2"/>
    <dgm:cxn modelId="{12F915C3-38ED-4D73-AC0B-82971A6DC0D4}" type="presParOf" srcId="{43EC3D7B-7CC5-4B2A-A56D-29FA3282E813}" destId="{ADA3701E-065D-42E5-97BA-C1874C989D2B}" srcOrd="6" destOrd="0" presId="urn:microsoft.com/office/officeart/2005/8/layout/vList2"/>
    <dgm:cxn modelId="{8D865EB3-7CF9-40AA-B6F7-98C499AC35CC}" type="presParOf" srcId="{43EC3D7B-7CC5-4B2A-A56D-29FA3282E813}" destId="{E7F8837C-0EB5-4F94-84A0-4CF37C8D3CE6}" srcOrd="7" destOrd="0" presId="urn:microsoft.com/office/officeart/2005/8/layout/vList2"/>
    <dgm:cxn modelId="{04E877C9-9096-4A97-809B-C4703FD9A1F5}" type="presParOf" srcId="{43EC3D7B-7CC5-4B2A-A56D-29FA3282E813}" destId="{53F34269-48CD-4067-B755-06200E7B83E5}" srcOrd="8" destOrd="0" presId="urn:microsoft.com/office/officeart/2005/8/layout/vList2"/>
    <dgm:cxn modelId="{9F2B2B58-3452-4229-B049-93ED30D3A1B4}" type="presParOf" srcId="{43EC3D7B-7CC5-4B2A-A56D-29FA3282E813}" destId="{6E1FCACF-2DBF-4924-9AB7-7DF9A174CAFA}" srcOrd="9" destOrd="0" presId="urn:microsoft.com/office/officeart/2005/8/layout/vList2"/>
    <dgm:cxn modelId="{06C625A0-A6ED-4191-BAAD-E51D7FAA58C9}" type="presParOf" srcId="{43EC3D7B-7CC5-4B2A-A56D-29FA3282E813}" destId="{A13EDBCF-9977-4BC5-885A-F176C249614B}" srcOrd="10" destOrd="0" presId="urn:microsoft.com/office/officeart/2005/8/layout/vList2"/>
    <dgm:cxn modelId="{6B713521-E04E-4184-870D-9A8B9E2B44EA}" type="presParOf" srcId="{43EC3D7B-7CC5-4B2A-A56D-29FA3282E813}" destId="{0677F0EA-39F2-4EBC-AB58-299AB4884241}" srcOrd="11" destOrd="0" presId="urn:microsoft.com/office/officeart/2005/8/layout/vList2"/>
    <dgm:cxn modelId="{82939FDF-E9E8-4982-98A4-3CB49CCE1D9D}" type="presParOf" srcId="{43EC3D7B-7CC5-4B2A-A56D-29FA3282E813}" destId="{9C39AA10-6864-41B0-8846-DA7644F963DE}" srcOrd="12" destOrd="0" presId="urn:microsoft.com/office/officeart/2005/8/layout/vList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14CE11D-5BE7-4245-923B-F95E2811DF3C}" type="doc">
      <dgm:prSet loTypeId="urn:microsoft.com/office/officeart/2005/8/layout/vList2" loCatId="list" qsTypeId="urn:microsoft.com/office/officeart/2005/8/quickstyle/simple4" qsCatId="simple" csTypeId="urn:microsoft.com/office/officeart/2005/8/colors/colorful1#2" csCatId="colorful" phldr="1"/>
      <dgm:spPr/>
      <dgm:t>
        <a:bodyPr/>
        <a:lstStyle/>
        <a:p>
          <a:endParaRPr lang="en-US"/>
        </a:p>
      </dgm:t>
    </dgm:pt>
    <dgm:pt modelId="{07E0B92E-25E6-494C-8577-7E30869CFEC5}">
      <dgm:prSet/>
      <dgm:spPr/>
      <dgm:t>
        <a:bodyPr/>
        <a:lstStyle/>
        <a:p>
          <a:r>
            <a:rPr lang="pl-PL"/>
            <a:t>Większość pomiarów anropometrycznych wykonuje się na osobie ustawionej w tzw.  </a:t>
          </a:r>
          <a:r>
            <a:rPr lang="pl-PL" b="1"/>
            <a:t>zasadniczej pozycji antropometrycznej</a:t>
          </a:r>
          <a:r>
            <a:rPr lang="pl-PL"/>
            <a:t>. Badany stoi wyprostowany, głowa ustawiona w linii frankfurckiej z kończynami górnymi wyprostowanymi swobodnie wzdłuż tułowia, z kończynami dolnymi wyprostowanymi w stawach kolanowych, pięty razem.</a:t>
          </a:r>
          <a:endParaRPr lang="en-US"/>
        </a:p>
      </dgm:t>
    </dgm:pt>
    <dgm:pt modelId="{729B2456-6AE4-4581-A35B-5DEE3A2D0ED1}" type="parTrans" cxnId="{1280AD63-2866-4EC5-8F3D-3BF619E39082}">
      <dgm:prSet/>
      <dgm:spPr/>
      <dgm:t>
        <a:bodyPr/>
        <a:lstStyle/>
        <a:p>
          <a:endParaRPr lang="en-US"/>
        </a:p>
      </dgm:t>
    </dgm:pt>
    <dgm:pt modelId="{3C293CC8-57D2-4335-96E2-1F135A4A5AC6}" type="sibTrans" cxnId="{1280AD63-2866-4EC5-8F3D-3BF619E39082}">
      <dgm:prSet/>
      <dgm:spPr/>
      <dgm:t>
        <a:bodyPr/>
        <a:lstStyle/>
        <a:p>
          <a:endParaRPr lang="en-US"/>
        </a:p>
      </dgm:t>
    </dgm:pt>
    <dgm:pt modelId="{9DC53327-3355-42F8-B3B9-6A9AF0C097DC}">
      <dgm:prSet/>
      <dgm:spPr/>
      <dgm:t>
        <a:bodyPr/>
        <a:lstStyle/>
        <a:p>
          <a:r>
            <a:rPr lang="pl-PL"/>
            <a:t>Do połowy lat  60 – tych antropolodzy polscy mierzyli tylko prawą stronę ciała.</a:t>
          </a:r>
          <a:endParaRPr lang="en-US"/>
        </a:p>
      </dgm:t>
    </dgm:pt>
    <dgm:pt modelId="{B860F212-19F4-4D98-8AB1-AFBF6AFB1B91}" type="parTrans" cxnId="{ED61C0B1-35E6-41E4-B87C-01DB1ABC0800}">
      <dgm:prSet/>
      <dgm:spPr/>
      <dgm:t>
        <a:bodyPr/>
        <a:lstStyle/>
        <a:p>
          <a:endParaRPr lang="en-US"/>
        </a:p>
      </dgm:t>
    </dgm:pt>
    <dgm:pt modelId="{4CE70027-259C-4E4F-B848-081E4541085D}" type="sibTrans" cxnId="{ED61C0B1-35E6-41E4-B87C-01DB1ABC0800}">
      <dgm:prSet/>
      <dgm:spPr/>
      <dgm:t>
        <a:bodyPr/>
        <a:lstStyle/>
        <a:p>
          <a:endParaRPr lang="en-US"/>
        </a:p>
      </dgm:t>
    </dgm:pt>
    <dgm:pt modelId="{86B2F0D1-7AD8-410B-A512-4F39EDD9D8C4}">
      <dgm:prSet/>
      <dgm:spPr/>
      <dgm:t>
        <a:bodyPr/>
        <a:lstStyle/>
        <a:p>
          <a:r>
            <a:rPr lang="pl-PL"/>
            <a:t>Udział Polski w Międzynarodowym Programie Badań Biologicznych spowodował wykonywanie pomiarów po lewej stronie. Zgodnie z tym zaleceniem pomiary jednostronne wykonujemy po lewej stronie.</a:t>
          </a:r>
          <a:endParaRPr lang="en-US"/>
        </a:p>
      </dgm:t>
    </dgm:pt>
    <dgm:pt modelId="{C5FACEAF-096A-4D56-8AFC-AC946A7F7C20}" type="parTrans" cxnId="{9B777E5F-CD45-4A26-942C-4828FE440C80}">
      <dgm:prSet/>
      <dgm:spPr/>
      <dgm:t>
        <a:bodyPr/>
        <a:lstStyle/>
        <a:p>
          <a:endParaRPr lang="en-US"/>
        </a:p>
      </dgm:t>
    </dgm:pt>
    <dgm:pt modelId="{C3FF71BB-AE0E-4D89-9077-5A086B0DE239}" type="sibTrans" cxnId="{9B777E5F-CD45-4A26-942C-4828FE440C80}">
      <dgm:prSet/>
      <dgm:spPr/>
      <dgm:t>
        <a:bodyPr/>
        <a:lstStyle/>
        <a:p>
          <a:endParaRPr lang="en-US"/>
        </a:p>
      </dgm:t>
    </dgm:pt>
    <dgm:pt modelId="{BA572955-A62F-42A2-9B80-AD1634E91A18}" type="pres">
      <dgm:prSet presAssocID="{814CE11D-5BE7-4245-923B-F95E2811DF3C}" presName="linear" presStyleCnt="0">
        <dgm:presLayoutVars>
          <dgm:animLvl val="lvl"/>
          <dgm:resizeHandles val="exact"/>
        </dgm:presLayoutVars>
      </dgm:prSet>
      <dgm:spPr/>
      <dgm:t>
        <a:bodyPr/>
        <a:lstStyle/>
        <a:p>
          <a:endParaRPr lang="pl-PL"/>
        </a:p>
      </dgm:t>
    </dgm:pt>
    <dgm:pt modelId="{9D540094-C498-4012-8930-2BDEA25D733D}" type="pres">
      <dgm:prSet presAssocID="{07E0B92E-25E6-494C-8577-7E30869CFEC5}" presName="parentText" presStyleLbl="node1" presStyleIdx="0" presStyleCnt="3">
        <dgm:presLayoutVars>
          <dgm:chMax val="0"/>
          <dgm:bulletEnabled val="1"/>
        </dgm:presLayoutVars>
      </dgm:prSet>
      <dgm:spPr/>
      <dgm:t>
        <a:bodyPr/>
        <a:lstStyle/>
        <a:p>
          <a:endParaRPr lang="pl-PL"/>
        </a:p>
      </dgm:t>
    </dgm:pt>
    <dgm:pt modelId="{DE692DC6-B8CC-497C-9BDE-79C43F3CDF81}" type="pres">
      <dgm:prSet presAssocID="{3C293CC8-57D2-4335-96E2-1F135A4A5AC6}" presName="spacer" presStyleCnt="0"/>
      <dgm:spPr/>
    </dgm:pt>
    <dgm:pt modelId="{BA6B74AA-6952-46E0-90EA-D93FE86E7856}" type="pres">
      <dgm:prSet presAssocID="{9DC53327-3355-42F8-B3B9-6A9AF0C097DC}" presName="parentText" presStyleLbl="node1" presStyleIdx="1" presStyleCnt="3">
        <dgm:presLayoutVars>
          <dgm:chMax val="0"/>
          <dgm:bulletEnabled val="1"/>
        </dgm:presLayoutVars>
      </dgm:prSet>
      <dgm:spPr/>
      <dgm:t>
        <a:bodyPr/>
        <a:lstStyle/>
        <a:p>
          <a:endParaRPr lang="pl-PL"/>
        </a:p>
      </dgm:t>
    </dgm:pt>
    <dgm:pt modelId="{51F4792F-D424-416E-B84F-F3DA88BEBBEE}" type="pres">
      <dgm:prSet presAssocID="{4CE70027-259C-4E4F-B848-081E4541085D}" presName="spacer" presStyleCnt="0"/>
      <dgm:spPr/>
    </dgm:pt>
    <dgm:pt modelId="{26FE2E75-E23B-4DEA-9EC1-204156B3A5E6}" type="pres">
      <dgm:prSet presAssocID="{86B2F0D1-7AD8-410B-A512-4F39EDD9D8C4}" presName="parentText" presStyleLbl="node1" presStyleIdx="2" presStyleCnt="3">
        <dgm:presLayoutVars>
          <dgm:chMax val="0"/>
          <dgm:bulletEnabled val="1"/>
        </dgm:presLayoutVars>
      </dgm:prSet>
      <dgm:spPr/>
      <dgm:t>
        <a:bodyPr/>
        <a:lstStyle/>
        <a:p>
          <a:endParaRPr lang="pl-PL"/>
        </a:p>
      </dgm:t>
    </dgm:pt>
  </dgm:ptLst>
  <dgm:cxnLst>
    <dgm:cxn modelId="{1280AD63-2866-4EC5-8F3D-3BF619E39082}" srcId="{814CE11D-5BE7-4245-923B-F95E2811DF3C}" destId="{07E0B92E-25E6-494C-8577-7E30869CFEC5}" srcOrd="0" destOrd="0" parTransId="{729B2456-6AE4-4581-A35B-5DEE3A2D0ED1}" sibTransId="{3C293CC8-57D2-4335-96E2-1F135A4A5AC6}"/>
    <dgm:cxn modelId="{9B777E5F-CD45-4A26-942C-4828FE440C80}" srcId="{814CE11D-5BE7-4245-923B-F95E2811DF3C}" destId="{86B2F0D1-7AD8-410B-A512-4F39EDD9D8C4}" srcOrd="2" destOrd="0" parTransId="{C5FACEAF-096A-4D56-8AFC-AC946A7F7C20}" sibTransId="{C3FF71BB-AE0E-4D89-9077-5A086B0DE239}"/>
    <dgm:cxn modelId="{33F9A35A-FEE5-41FF-A9CC-7BDF8F50EF08}" type="presOf" srcId="{9DC53327-3355-42F8-B3B9-6A9AF0C097DC}" destId="{BA6B74AA-6952-46E0-90EA-D93FE86E7856}" srcOrd="0" destOrd="0" presId="urn:microsoft.com/office/officeart/2005/8/layout/vList2"/>
    <dgm:cxn modelId="{8E0582A0-F6CD-479E-8C08-94B1B8BE04A0}" type="presOf" srcId="{07E0B92E-25E6-494C-8577-7E30869CFEC5}" destId="{9D540094-C498-4012-8930-2BDEA25D733D}" srcOrd="0" destOrd="0" presId="urn:microsoft.com/office/officeart/2005/8/layout/vList2"/>
    <dgm:cxn modelId="{BB272E9E-5ABC-478A-97F8-6D27B21109B5}" type="presOf" srcId="{814CE11D-5BE7-4245-923B-F95E2811DF3C}" destId="{BA572955-A62F-42A2-9B80-AD1634E91A18}" srcOrd="0" destOrd="0" presId="urn:microsoft.com/office/officeart/2005/8/layout/vList2"/>
    <dgm:cxn modelId="{CF183BC9-174B-4895-860D-9E5CBA67209C}" type="presOf" srcId="{86B2F0D1-7AD8-410B-A512-4F39EDD9D8C4}" destId="{26FE2E75-E23B-4DEA-9EC1-204156B3A5E6}" srcOrd="0" destOrd="0" presId="urn:microsoft.com/office/officeart/2005/8/layout/vList2"/>
    <dgm:cxn modelId="{ED61C0B1-35E6-41E4-B87C-01DB1ABC0800}" srcId="{814CE11D-5BE7-4245-923B-F95E2811DF3C}" destId="{9DC53327-3355-42F8-B3B9-6A9AF0C097DC}" srcOrd="1" destOrd="0" parTransId="{B860F212-19F4-4D98-8AB1-AFBF6AFB1B91}" sibTransId="{4CE70027-259C-4E4F-B848-081E4541085D}"/>
    <dgm:cxn modelId="{B438FB71-E426-4518-8630-60621DE642E4}" type="presParOf" srcId="{BA572955-A62F-42A2-9B80-AD1634E91A18}" destId="{9D540094-C498-4012-8930-2BDEA25D733D}" srcOrd="0" destOrd="0" presId="urn:microsoft.com/office/officeart/2005/8/layout/vList2"/>
    <dgm:cxn modelId="{9BB76114-E864-44BA-8CC5-C6B4B508439B}" type="presParOf" srcId="{BA572955-A62F-42A2-9B80-AD1634E91A18}" destId="{DE692DC6-B8CC-497C-9BDE-79C43F3CDF81}" srcOrd="1" destOrd="0" presId="urn:microsoft.com/office/officeart/2005/8/layout/vList2"/>
    <dgm:cxn modelId="{DE9118CF-D40B-4874-A642-05B44523355E}" type="presParOf" srcId="{BA572955-A62F-42A2-9B80-AD1634E91A18}" destId="{BA6B74AA-6952-46E0-90EA-D93FE86E7856}" srcOrd="2" destOrd="0" presId="urn:microsoft.com/office/officeart/2005/8/layout/vList2"/>
    <dgm:cxn modelId="{7369D91C-ABCA-4D17-87C9-43D14F4D4EAD}" type="presParOf" srcId="{BA572955-A62F-42A2-9B80-AD1634E91A18}" destId="{51F4792F-D424-416E-B84F-F3DA88BEBBEE}" srcOrd="3" destOrd="0" presId="urn:microsoft.com/office/officeart/2005/8/layout/vList2"/>
    <dgm:cxn modelId="{E37D3F94-D719-41A6-A259-9FEBB0BD0D7A}" type="presParOf" srcId="{BA572955-A62F-42A2-9B80-AD1634E91A18}" destId="{26FE2E75-E23B-4DEA-9EC1-204156B3A5E6}" srcOrd="4" destOrd="0" presId="urn:microsoft.com/office/officeart/2005/8/layout/vList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7AF75B-6B53-4230-B6FB-EAC8D18031A9}">
      <dsp:nvSpPr>
        <dsp:cNvPr id="0" name=""/>
        <dsp:cNvSpPr/>
      </dsp:nvSpPr>
      <dsp:spPr>
        <a:xfrm>
          <a:off x="0" y="96510"/>
          <a:ext cx="6628804" cy="2358719"/>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pl-PL" sz="2400" kern="1200"/>
            <a:t>Cyrkiel kabłąkowy duży - składa się z dwu kabłąkowo wygiętych ramion i prostopadle do nich umieszczonej podziałki. Służy do mierzenia średnic ciała np. szerokości barków, klatki piersiowej. Można mierzyć wielkości do 50 cm.</a:t>
          </a:r>
          <a:endParaRPr lang="en-US" sz="2400" kern="1200"/>
        </a:p>
      </dsp:txBody>
      <dsp:txXfrm>
        <a:off x="115143" y="211653"/>
        <a:ext cx="6398518" cy="2128433"/>
      </dsp:txXfrm>
    </dsp:sp>
    <dsp:sp modelId="{6B843A19-CAF3-48B4-A498-DD89FD5E7A10}">
      <dsp:nvSpPr>
        <dsp:cNvPr id="0" name=""/>
        <dsp:cNvSpPr/>
      </dsp:nvSpPr>
      <dsp:spPr>
        <a:xfrm>
          <a:off x="0" y="2524350"/>
          <a:ext cx="6628804" cy="2358719"/>
        </a:xfrm>
        <a:prstGeom prst="roundRect">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pl-PL" sz="2400" kern="1200"/>
            <a:t>Cyrkiel kabłąkowy mały - służy do mierzenia głowy, twarzy, szerokości nasad kości. Zasięg pomiarów do 30 cm. Dokładność odczytu wyników 1 mm.</a:t>
          </a:r>
          <a:endParaRPr lang="en-US" sz="2400" kern="1200"/>
        </a:p>
      </dsp:txBody>
      <dsp:txXfrm>
        <a:off x="115143" y="2639493"/>
        <a:ext cx="6398518" cy="21284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5B7E6C-81D0-41E8-BDF3-4A2443ECB7AB}">
      <dsp:nvSpPr>
        <dsp:cNvPr id="0" name=""/>
        <dsp:cNvSpPr/>
      </dsp:nvSpPr>
      <dsp:spPr>
        <a:xfrm>
          <a:off x="0" y="809181"/>
          <a:ext cx="6628804" cy="1493874"/>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E0100EE-A574-480C-9D69-F948DA1076D0}">
      <dsp:nvSpPr>
        <dsp:cNvPr id="0" name=""/>
        <dsp:cNvSpPr/>
      </dsp:nvSpPr>
      <dsp:spPr>
        <a:xfrm>
          <a:off x="451896" y="1145303"/>
          <a:ext cx="821630" cy="82163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906643F-9F83-4D9A-9B7A-191A104FFB6F}">
      <dsp:nvSpPr>
        <dsp:cNvPr id="0" name=""/>
        <dsp:cNvSpPr/>
      </dsp:nvSpPr>
      <dsp:spPr>
        <a:xfrm>
          <a:off x="1725424" y="809181"/>
          <a:ext cx="4903379" cy="14938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102" tIns="158102" rIns="158102" bIns="158102" numCol="1" spcCol="1270" anchor="ctr" anchorCtr="0">
          <a:noAutofit/>
        </a:bodyPr>
        <a:lstStyle/>
        <a:p>
          <a:pPr marL="0" lvl="0" indent="0" algn="l" defTabSz="622300">
            <a:lnSpc>
              <a:spcPct val="90000"/>
            </a:lnSpc>
            <a:spcBef>
              <a:spcPct val="0"/>
            </a:spcBef>
            <a:spcAft>
              <a:spcPct val="35000"/>
            </a:spcAft>
            <a:buNone/>
          </a:pPr>
          <a:r>
            <a:rPr lang="pl-PL" sz="1400" b="1" kern="1200"/>
            <a:t>Taśma metryczna </a:t>
          </a:r>
          <a:r>
            <a:rPr lang="pl-PL" sz="1400" kern="1200"/>
            <a:t>metalowa, ceratowa – pozwalają odczytywać wyniki z dokładnością do 0,1cm, ceratowa do 0,5 cm. Służą do pomiarów obwodów ciała.</a:t>
          </a:r>
          <a:endParaRPr lang="en-US" sz="1400" kern="1200"/>
        </a:p>
      </dsp:txBody>
      <dsp:txXfrm>
        <a:off x="1725424" y="809181"/>
        <a:ext cx="4903379" cy="1493874"/>
      </dsp:txXfrm>
    </dsp:sp>
    <dsp:sp modelId="{86139F98-117F-4801-B6BE-20FCB2888F1D}">
      <dsp:nvSpPr>
        <dsp:cNvPr id="0" name=""/>
        <dsp:cNvSpPr/>
      </dsp:nvSpPr>
      <dsp:spPr>
        <a:xfrm>
          <a:off x="0" y="2676524"/>
          <a:ext cx="6628804" cy="1493874"/>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EFF500B-6286-4988-8BEA-F42DE0F32B3E}">
      <dsp:nvSpPr>
        <dsp:cNvPr id="0" name=""/>
        <dsp:cNvSpPr/>
      </dsp:nvSpPr>
      <dsp:spPr>
        <a:xfrm>
          <a:off x="451896" y="3012646"/>
          <a:ext cx="821630" cy="82163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5D76A98-5182-484C-B801-FB7340CEB55D}">
      <dsp:nvSpPr>
        <dsp:cNvPr id="0" name=""/>
        <dsp:cNvSpPr/>
      </dsp:nvSpPr>
      <dsp:spPr>
        <a:xfrm>
          <a:off x="1725424" y="2676524"/>
          <a:ext cx="4903379" cy="14938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102" tIns="158102" rIns="158102" bIns="158102" numCol="1" spcCol="1270" anchor="ctr" anchorCtr="0">
          <a:noAutofit/>
        </a:bodyPr>
        <a:lstStyle/>
        <a:p>
          <a:pPr marL="0" lvl="0" indent="0" algn="l" defTabSz="622300">
            <a:lnSpc>
              <a:spcPct val="90000"/>
            </a:lnSpc>
            <a:spcBef>
              <a:spcPct val="0"/>
            </a:spcBef>
            <a:spcAft>
              <a:spcPct val="35000"/>
            </a:spcAft>
            <a:buNone/>
          </a:pPr>
          <a:r>
            <a:rPr lang="pl-PL" sz="1400" b="1" kern="1200"/>
            <a:t>Suwak lub mały cyrkiel liniowy </a:t>
          </a:r>
          <a:r>
            <a:rPr lang="pl-PL" sz="1400" kern="1200"/>
            <a:t>- składa się z ramienia dłuższego długości 25 – 30 cm i dwu ramion krótkich prostopadłych do poprzedniego, z których jedno jest nieruchome i określa punkt zerowy przyrządu. Służy do mierzenia twarzy, dłoni i stop .Dokładność odczytu do 1mm.</a:t>
          </a:r>
          <a:endParaRPr lang="en-US" sz="1400" kern="1200"/>
        </a:p>
      </dsp:txBody>
      <dsp:txXfrm>
        <a:off x="1725424" y="2676524"/>
        <a:ext cx="4903379" cy="149387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401208-9550-4463-ABDC-B7FFA11B15FA}">
      <dsp:nvSpPr>
        <dsp:cNvPr id="0" name=""/>
        <dsp:cNvSpPr/>
      </dsp:nvSpPr>
      <dsp:spPr>
        <a:xfrm>
          <a:off x="0" y="476940"/>
          <a:ext cx="6628804" cy="540540"/>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pl-PL" sz="1400" kern="1200"/>
            <a:t>Fałdomierz – kształtem podobny do nożyc. Służy do mierzenia grubości fałdów skórno-tłuszczowych. Jego szczęki zaciskają się na fałdzie ze stałą siłą.</a:t>
          </a:r>
          <a:endParaRPr lang="en-US" sz="1400" kern="1200"/>
        </a:p>
      </dsp:txBody>
      <dsp:txXfrm>
        <a:off x="26387" y="503327"/>
        <a:ext cx="6576030" cy="487766"/>
      </dsp:txXfrm>
    </dsp:sp>
    <dsp:sp modelId="{D275431D-7CA7-49B5-9ADE-AE5BA9644A9F}">
      <dsp:nvSpPr>
        <dsp:cNvPr id="0" name=""/>
        <dsp:cNvSpPr/>
      </dsp:nvSpPr>
      <dsp:spPr>
        <a:xfrm>
          <a:off x="0" y="1057800"/>
          <a:ext cx="6628804" cy="540540"/>
        </a:xfrm>
        <a:prstGeom prst="roundRect">
          <a:avLst/>
        </a:prstGeom>
        <a:gradFill rotWithShape="0">
          <a:gsLst>
            <a:gs pos="0">
              <a:schemeClr val="accent2">
                <a:hueOff val="-494048"/>
                <a:satOff val="2367"/>
                <a:lumOff val="2190"/>
                <a:alphaOff val="0"/>
                <a:tint val="96000"/>
                <a:lumMod val="100000"/>
              </a:schemeClr>
            </a:gs>
            <a:gs pos="78000">
              <a:schemeClr val="accent2">
                <a:hueOff val="-494048"/>
                <a:satOff val="2367"/>
                <a:lumOff val="219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pl-PL" sz="1400" kern="1200"/>
            <a:t>Waga lekarska – pozwala na określenie ciężaru ciała. </a:t>
          </a:r>
          <a:endParaRPr lang="en-US" sz="1400" kern="1200"/>
        </a:p>
      </dsp:txBody>
      <dsp:txXfrm>
        <a:off x="26387" y="1084187"/>
        <a:ext cx="6576030" cy="487766"/>
      </dsp:txXfrm>
    </dsp:sp>
    <dsp:sp modelId="{E8377A3D-AA35-4194-B656-A6752F9ABA5F}">
      <dsp:nvSpPr>
        <dsp:cNvPr id="0" name=""/>
        <dsp:cNvSpPr/>
      </dsp:nvSpPr>
      <dsp:spPr>
        <a:xfrm>
          <a:off x="0" y="1638660"/>
          <a:ext cx="6628804" cy="540540"/>
        </a:xfrm>
        <a:prstGeom prst="roundRect">
          <a:avLst/>
        </a:prstGeom>
        <a:gradFill rotWithShape="0">
          <a:gsLst>
            <a:gs pos="0">
              <a:schemeClr val="accent2">
                <a:hueOff val="-988095"/>
                <a:satOff val="4733"/>
                <a:lumOff val="4379"/>
                <a:alphaOff val="0"/>
                <a:tint val="96000"/>
                <a:lumMod val="100000"/>
              </a:schemeClr>
            </a:gs>
            <a:gs pos="78000">
              <a:schemeClr val="accent2">
                <a:hueOff val="-988095"/>
                <a:satOff val="4733"/>
                <a:lumOff val="4379"/>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pl-PL" sz="1400" kern="1200"/>
            <a:t>Waga lekarska – pozwala na określenie cięzaru ciała.</a:t>
          </a:r>
          <a:endParaRPr lang="en-US" sz="1400" kern="1200"/>
        </a:p>
      </dsp:txBody>
      <dsp:txXfrm>
        <a:off x="26387" y="1665047"/>
        <a:ext cx="6576030" cy="487766"/>
      </dsp:txXfrm>
    </dsp:sp>
    <dsp:sp modelId="{ADA3701E-065D-42E5-97BA-C1874C989D2B}">
      <dsp:nvSpPr>
        <dsp:cNvPr id="0" name=""/>
        <dsp:cNvSpPr/>
      </dsp:nvSpPr>
      <dsp:spPr>
        <a:xfrm>
          <a:off x="0" y="2219520"/>
          <a:ext cx="6628804" cy="540540"/>
        </a:xfrm>
        <a:prstGeom prst="roundRect">
          <a:avLst/>
        </a:prstGeom>
        <a:gradFill rotWithShape="0">
          <a:gsLst>
            <a:gs pos="0">
              <a:schemeClr val="accent2">
                <a:hueOff val="-1482143"/>
                <a:satOff val="7100"/>
                <a:lumOff val="6569"/>
                <a:alphaOff val="0"/>
                <a:tint val="96000"/>
                <a:lumMod val="100000"/>
              </a:schemeClr>
            </a:gs>
            <a:gs pos="78000">
              <a:schemeClr val="accent2">
                <a:hueOff val="-1482143"/>
                <a:satOff val="7100"/>
                <a:lumOff val="6569"/>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pl-PL" sz="1400" kern="1200"/>
            <a:t>Goniometr typu Mellisona - służy do mierzenia kątów.</a:t>
          </a:r>
          <a:endParaRPr lang="en-US" sz="1400" kern="1200"/>
        </a:p>
      </dsp:txBody>
      <dsp:txXfrm>
        <a:off x="26387" y="2245907"/>
        <a:ext cx="6576030" cy="487766"/>
      </dsp:txXfrm>
    </dsp:sp>
    <dsp:sp modelId="{53F34269-48CD-4067-B755-06200E7B83E5}">
      <dsp:nvSpPr>
        <dsp:cNvPr id="0" name=""/>
        <dsp:cNvSpPr/>
      </dsp:nvSpPr>
      <dsp:spPr>
        <a:xfrm>
          <a:off x="0" y="2800380"/>
          <a:ext cx="6628804" cy="540540"/>
        </a:xfrm>
        <a:prstGeom prst="roundRect">
          <a:avLst/>
        </a:prstGeom>
        <a:gradFill rotWithShape="0">
          <a:gsLst>
            <a:gs pos="0">
              <a:schemeClr val="accent2">
                <a:hueOff val="-1976191"/>
                <a:satOff val="9467"/>
                <a:lumOff val="8758"/>
                <a:alphaOff val="0"/>
                <a:tint val="96000"/>
                <a:lumMod val="100000"/>
              </a:schemeClr>
            </a:gs>
            <a:gs pos="78000">
              <a:schemeClr val="accent2">
                <a:hueOff val="-1976191"/>
                <a:satOff val="9467"/>
                <a:lumOff val="8758"/>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pl-PL" sz="1400" kern="1200"/>
            <a:t>Goniometr ortopedyczny – mierzy zakresy ruchów w stawach.</a:t>
          </a:r>
          <a:endParaRPr lang="en-US" sz="1400" kern="1200"/>
        </a:p>
      </dsp:txBody>
      <dsp:txXfrm>
        <a:off x="26387" y="2826767"/>
        <a:ext cx="6576030" cy="487766"/>
      </dsp:txXfrm>
    </dsp:sp>
    <dsp:sp modelId="{A13EDBCF-9977-4BC5-885A-F176C249614B}">
      <dsp:nvSpPr>
        <dsp:cNvPr id="0" name=""/>
        <dsp:cNvSpPr/>
      </dsp:nvSpPr>
      <dsp:spPr>
        <a:xfrm>
          <a:off x="0" y="3381240"/>
          <a:ext cx="6628804" cy="540540"/>
        </a:xfrm>
        <a:prstGeom prst="roundRect">
          <a:avLst/>
        </a:prstGeom>
        <a:gradFill rotWithShape="0">
          <a:gsLst>
            <a:gs pos="0">
              <a:schemeClr val="accent2">
                <a:hueOff val="-2470238"/>
                <a:satOff val="11833"/>
                <a:lumOff val="10948"/>
                <a:alphaOff val="0"/>
                <a:tint val="96000"/>
                <a:lumMod val="100000"/>
              </a:schemeClr>
            </a:gs>
            <a:gs pos="78000">
              <a:schemeClr val="accent2">
                <a:hueOff val="-2470238"/>
                <a:satOff val="11833"/>
                <a:lumOff val="10948"/>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pl-PL" sz="1400" kern="1200"/>
            <a:t>Podoskop – diagnozuje wykształcenie stopy i jej wady.</a:t>
          </a:r>
          <a:endParaRPr lang="en-US" sz="1400" kern="1200"/>
        </a:p>
      </dsp:txBody>
      <dsp:txXfrm>
        <a:off x="26387" y="3407627"/>
        <a:ext cx="6576030" cy="487766"/>
      </dsp:txXfrm>
    </dsp:sp>
    <dsp:sp modelId="{9C39AA10-6864-41B0-8846-DA7644F963DE}">
      <dsp:nvSpPr>
        <dsp:cNvPr id="0" name=""/>
        <dsp:cNvSpPr/>
      </dsp:nvSpPr>
      <dsp:spPr>
        <a:xfrm>
          <a:off x="0" y="3962100"/>
          <a:ext cx="6628804" cy="540540"/>
        </a:xfrm>
        <a:prstGeom prst="roundRect">
          <a:avLst/>
        </a:prstGeom>
        <a:gradFill rotWithShape="0">
          <a:gsLst>
            <a:gs pos="0">
              <a:schemeClr val="accent2">
                <a:hueOff val="-2964286"/>
                <a:satOff val="14200"/>
                <a:lumOff val="13137"/>
                <a:alphaOff val="0"/>
                <a:tint val="96000"/>
                <a:lumMod val="100000"/>
              </a:schemeClr>
            </a:gs>
            <a:gs pos="78000">
              <a:schemeClr val="accent2">
                <a:hueOff val="-2964286"/>
                <a:satOff val="14200"/>
                <a:lumOff val="13137"/>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pl-PL" sz="1400" kern="1200"/>
            <a:t>Spirometr – określa pojemność życiową płuc.</a:t>
          </a:r>
          <a:endParaRPr lang="en-US" sz="1400" kern="1200"/>
        </a:p>
      </dsp:txBody>
      <dsp:txXfrm>
        <a:off x="26387" y="3988487"/>
        <a:ext cx="6576030" cy="48776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540094-C498-4012-8930-2BDEA25D733D}">
      <dsp:nvSpPr>
        <dsp:cNvPr id="0" name=""/>
        <dsp:cNvSpPr/>
      </dsp:nvSpPr>
      <dsp:spPr>
        <a:xfrm>
          <a:off x="0" y="84990"/>
          <a:ext cx="6628804" cy="1572480"/>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pl-PL" sz="1600" kern="1200"/>
            <a:t>Większość pomiarów anropometrycznych wykonuje się na osobie ustawionej w tzw.  </a:t>
          </a:r>
          <a:r>
            <a:rPr lang="pl-PL" sz="1600" b="1" kern="1200"/>
            <a:t>zasadniczej pozycji antropometrycznej</a:t>
          </a:r>
          <a:r>
            <a:rPr lang="pl-PL" sz="1600" kern="1200"/>
            <a:t>. Badany stoi wyprostowany, głowa ustawiona w linii frankfurckiej z kończynami górnymi wyprostowanymi swobodnie wzdłuż tułowia, z kończynami dolnymi wyprostowanymi w stawach kolanowych, pięty razem.</a:t>
          </a:r>
          <a:endParaRPr lang="en-US" sz="1600" kern="1200"/>
        </a:p>
      </dsp:txBody>
      <dsp:txXfrm>
        <a:off x="76762" y="161752"/>
        <a:ext cx="6475280" cy="1418956"/>
      </dsp:txXfrm>
    </dsp:sp>
    <dsp:sp modelId="{BA6B74AA-6952-46E0-90EA-D93FE86E7856}">
      <dsp:nvSpPr>
        <dsp:cNvPr id="0" name=""/>
        <dsp:cNvSpPr/>
      </dsp:nvSpPr>
      <dsp:spPr>
        <a:xfrm>
          <a:off x="0" y="1703550"/>
          <a:ext cx="6628804" cy="1572480"/>
        </a:xfrm>
        <a:prstGeom prst="roundRect">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pl-PL" sz="1600" kern="1200"/>
            <a:t>Do połowy lat  60 – tych antropolodzy polscy mierzyli tylko prawą stronę ciała.</a:t>
          </a:r>
          <a:endParaRPr lang="en-US" sz="1600" kern="1200"/>
        </a:p>
      </dsp:txBody>
      <dsp:txXfrm>
        <a:off x="76762" y="1780312"/>
        <a:ext cx="6475280" cy="1418956"/>
      </dsp:txXfrm>
    </dsp:sp>
    <dsp:sp modelId="{26FE2E75-E23B-4DEA-9EC1-204156B3A5E6}">
      <dsp:nvSpPr>
        <dsp:cNvPr id="0" name=""/>
        <dsp:cNvSpPr/>
      </dsp:nvSpPr>
      <dsp:spPr>
        <a:xfrm>
          <a:off x="0" y="3322110"/>
          <a:ext cx="6628804" cy="1572480"/>
        </a:xfrm>
        <a:prstGeom prst="roundRect">
          <a:avLst/>
        </a:prstGeom>
        <a:gradFill rotWithShape="0">
          <a:gsLst>
            <a:gs pos="0">
              <a:schemeClr val="accent4">
                <a:hueOff val="0"/>
                <a:satOff val="0"/>
                <a:lumOff val="0"/>
                <a:alphaOff val="0"/>
                <a:tint val="96000"/>
                <a:lumMod val="100000"/>
              </a:schemeClr>
            </a:gs>
            <a:gs pos="78000">
              <a:schemeClr val="accent4">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pl-PL" sz="1600" kern="1200"/>
            <a:t>Udział Polski w Międzynarodowym Programie Badań Biologicznych spowodował wykonywanie pomiarów po lewej stronie. Zgodnie z tym zaleceniem pomiary jednostronne wykonujemy po lewej stronie.</a:t>
          </a:r>
          <a:endParaRPr lang="en-US" sz="1600" kern="1200"/>
        </a:p>
      </dsp:txBody>
      <dsp:txXfrm>
        <a:off x="76762" y="3398872"/>
        <a:ext cx="6475280" cy="141895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pl-PL"/>
              <a:t>Kliknij, aby edytować styl</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endParaRPr lang="en-US" dirty="0"/>
          </a:p>
        </p:txBody>
      </p:sp>
      <p:sp>
        <p:nvSpPr>
          <p:cNvPr id="4" name="Date Placeholder 3"/>
          <p:cNvSpPr>
            <a:spLocks noGrp="1"/>
          </p:cNvSpPr>
          <p:nvPr>
            <p:ph type="dt" sz="half" idx="10"/>
          </p:nvPr>
        </p:nvSpPr>
        <p:spPr/>
        <p:txBody>
          <a:bodyPr/>
          <a:lstStyle/>
          <a:p>
            <a:fld id="{958803FE-8CDE-40F9-BCE0-DA81B810C377}" type="datetimeFigureOut">
              <a:rPr lang="pl-PL" smtClean="0"/>
              <a:pPr/>
              <a:t>09.02.2021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6C013337-05C3-4B4E-9C39-440226252F92}" type="slidenum">
              <a:rPr lang="pl-PL" smtClean="0"/>
              <a:pPr/>
              <a:t>‹#›</a:t>
            </a:fld>
            <a:endParaRPr lang="pl-PL"/>
          </a:p>
        </p:txBody>
      </p:sp>
    </p:spTree>
    <p:extLst>
      <p:ext uri="{BB962C8B-B14F-4D97-AF65-F5344CB8AC3E}">
        <p14:creationId xmlns="" xmlns:p14="http://schemas.microsoft.com/office/powerpoint/2010/main" val="21394130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ytuł i podpis">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pl-PL"/>
              <a:t>Kliknij, aby edytować styl</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958803FE-8CDE-40F9-BCE0-DA81B810C377}" type="datetimeFigureOut">
              <a:rPr lang="pl-PL" smtClean="0"/>
              <a:pPr/>
              <a:t>09.02.2021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6C013337-05C3-4B4E-9C39-440226252F92}" type="slidenum">
              <a:rPr lang="pl-PL" smtClean="0"/>
              <a:pPr/>
              <a:t>‹#›</a:t>
            </a:fld>
            <a:endParaRPr lang="pl-PL"/>
          </a:p>
        </p:txBody>
      </p:sp>
    </p:spTree>
    <p:extLst>
      <p:ext uri="{BB962C8B-B14F-4D97-AF65-F5344CB8AC3E}">
        <p14:creationId xmlns="" xmlns:p14="http://schemas.microsoft.com/office/powerpoint/2010/main" val="17428078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Oferta z podpisem">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pl-PL"/>
              <a:t>Kliknij, aby edytować styl</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a:t>Kliknij, aby edytować style wzorca tekstu</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958803FE-8CDE-40F9-BCE0-DA81B810C377}" type="datetimeFigureOut">
              <a:rPr lang="pl-PL" smtClean="0"/>
              <a:pPr/>
              <a:t>09.02.2021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6C013337-05C3-4B4E-9C39-440226252F92}" type="slidenum">
              <a:rPr lang="pl-PL" smtClean="0"/>
              <a:pPr/>
              <a:t>‹#›</a:t>
            </a:fld>
            <a:endParaRPr lang="pl-PL"/>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 xmlns:p14="http://schemas.microsoft.com/office/powerpoint/2010/main" val="15317552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Karta nazwy">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pl-PL"/>
              <a:t>Kliknij, aby edytować styl</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958803FE-8CDE-40F9-BCE0-DA81B810C377}" type="datetimeFigureOut">
              <a:rPr lang="pl-PL" smtClean="0"/>
              <a:pPr/>
              <a:t>09.02.2021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6C013337-05C3-4B4E-9C39-440226252F92}" type="slidenum">
              <a:rPr lang="pl-PL" smtClean="0"/>
              <a:pPr/>
              <a:t>‹#›</a:t>
            </a:fld>
            <a:endParaRPr lang="pl-PL"/>
          </a:p>
        </p:txBody>
      </p:sp>
    </p:spTree>
    <p:extLst>
      <p:ext uri="{BB962C8B-B14F-4D97-AF65-F5344CB8AC3E}">
        <p14:creationId xmlns="" xmlns:p14="http://schemas.microsoft.com/office/powerpoint/2010/main" val="1449678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a nazwy cytatu">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pl-PL"/>
              <a:t>Kliknij, aby edytować styl</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a:t>Kliknij, aby edytować style wzorca tekstu</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958803FE-8CDE-40F9-BCE0-DA81B810C377}" type="datetimeFigureOut">
              <a:rPr lang="pl-PL" smtClean="0"/>
              <a:pPr/>
              <a:t>09.02.2021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6C013337-05C3-4B4E-9C39-440226252F92}" type="slidenum">
              <a:rPr lang="pl-PL" smtClean="0"/>
              <a:pPr/>
              <a:t>‹#›</a:t>
            </a:fld>
            <a:endParaRPr lang="pl-PL"/>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 xmlns:p14="http://schemas.microsoft.com/office/powerpoint/2010/main" val="11291350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rawda lub fałsz">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pl-PL"/>
              <a:t>Kliknij, aby edytować styl</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a:t>Kliknij, aby edytować style wzorca tekstu</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958803FE-8CDE-40F9-BCE0-DA81B810C377}" type="datetimeFigureOut">
              <a:rPr lang="pl-PL" smtClean="0"/>
              <a:pPr/>
              <a:t>09.02.2021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6C013337-05C3-4B4E-9C39-440226252F92}" type="slidenum">
              <a:rPr lang="pl-PL" smtClean="0"/>
              <a:pPr/>
              <a:t>‹#›</a:t>
            </a:fld>
            <a:endParaRPr lang="pl-PL"/>
          </a:p>
        </p:txBody>
      </p:sp>
    </p:spTree>
    <p:extLst>
      <p:ext uri="{BB962C8B-B14F-4D97-AF65-F5344CB8AC3E}">
        <p14:creationId xmlns="" xmlns:p14="http://schemas.microsoft.com/office/powerpoint/2010/main" val="10930630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958803FE-8CDE-40F9-BCE0-DA81B810C377}" type="datetimeFigureOut">
              <a:rPr lang="pl-PL" smtClean="0"/>
              <a:pPr/>
              <a:t>09.02.2021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6C013337-05C3-4B4E-9C39-440226252F92}" type="slidenum">
              <a:rPr lang="pl-PL" smtClean="0"/>
              <a:pPr/>
              <a:t>‹#›</a:t>
            </a:fld>
            <a:endParaRPr lang="pl-PL"/>
          </a:p>
        </p:txBody>
      </p:sp>
    </p:spTree>
    <p:extLst>
      <p:ext uri="{BB962C8B-B14F-4D97-AF65-F5344CB8AC3E}">
        <p14:creationId xmlns="" xmlns:p14="http://schemas.microsoft.com/office/powerpoint/2010/main" val="5678423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pl-PL"/>
              <a:t>Kliknij, aby edytować styl</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958803FE-8CDE-40F9-BCE0-DA81B810C377}" type="datetimeFigureOut">
              <a:rPr lang="pl-PL" smtClean="0"/>
              <a:pPr/>
              <a:t>09.02.2021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6C013337-05C3-4B4E-9C39-440226252F92}" type="slidenum">
              <a:rPr lang="pl-PL" smtClean="0"/>
              <a:pPr/>
              <a:t>‹#›</a:t>
            </a:fld>
            <a:endParaRPr lang="pl-PL"/>
          </a:p>
        </p:txBody>
      </p:sp>
    </p:spTree>
    <p:extLst>
      <p:ext uri="{BB962C8B-B14F-4D97-AF65-F5344CB8AC3E}">
        <p14:creationId xmlns="" xmlns:p14="http://schemas.microsoft.com/office/powerpoint/2010/main" val="1858772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958803FE-8CDE-40F9-BCE0-DA81B810C377}" type="datetimeFigureOut">
              <a:rPr lang="pl-PL" smtClean="0"/>
              <a:pPr/>
              <a:t>09.02.2021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6C013337-05C3-4B4E-9C39-440226252F92}" type="slidenum">
              <a:rPr lang="pl-PL" smtClean="0"/>
              <a:pPr/>
              <a:t>‹#›</a:t>
            </a:fld>
            <a:endParaRPr lang="pl-PL"/>
          </a:p>
        </p:txBody>
      </p:sp>
    </p:spTree>
    <p:extLst>
      <p:ext uri="{BB962C8B-B14F-4D97-AF65-F5344CB8AC3E}">
        <p14:creationId xmlns="" xmlns:p14="http://schemas.microsoft.com/office/powerpoint/2010/main" val="24024628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pl-PL"/>
              <a:t>Kliknij, aby edytować styl</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958803FE-8CDE-40F9-BCE0-DA81B810C377}" type="datetimeFigureOut">
              <a:rPr lang="pl-PL" smtClean="0"/>
              <a:pPr/>
              <a:t>09.02.2021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6C013337-05C3-4B4E-9C39-440226252F92}" type="slidenum">
              <a:rPr lang="pl-PL" smtClean="0"/>
              <a:pPr/>
              <a:t>‹#›</a:t>
            </a:fld>
            <a:endParaRPr lang="pl-PL"/>
          </a:p>
        </p:txBody>
      </p:sp>
    </p:spTree>
    <p:extLst>
      <p:ext uri="{BB962C8B-B14F-4D97-AF65-F5344CB8AC3E}">
        <p14:creationId xmlns="" xmlns:p14="http://schemas.microsoft.com/office/powerpoint/2010/main" val="41135162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958803FE-8CDE-40F9-BCE0-DA81B810C377}" type="datetimeFigureOut">
              <a:rPr lang="pl-PL" smtClean="0"/>
              <a:pPr/>
              <a:t>09.02.2021</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6C013337-05C3-4B4E-9C39-440226252F92}" type="slidenum">
              <a:rPr lang="pl-PL" smtClean="0"/>
              <a:pPr/>
              <a:t>‹#›</a:t>
            </a:fld>
            <a:endParaRPr lang="pl-PL"/>
          </a:p>
        </p:txBody>
      </p:sp>
    </p:spTree>
    <p:extLst>
      <p:ext uri="{BB962C8B-B14F-4D97-AF65-F5344CB8AC3E}">
        <p14:creationId xmlns="" xmlns:p14="http://schemas.microsoft.com/office/powerpoint/2010/main" val="25009474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l-PL"/>
              <a:t>Kliknij, aby edytować styl</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958803FE-8CDE-40F9-BCE0-DA81B810C377}" type="datetimeFigureOut">
              <a:rPr lang="pl-PL" smtClean="0"/>
              <a:pPr/>
              <a:t>09.02.2021</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6C013337-05C3-4B4E-9C39-440226252F92}" type="slidenum">
              <a:rPr lang="pl-PL" smtClean="0"/>
              <a:pPr/>
              <a:t>‹#›</a:t>
            </a:fld>
            <a:endParaRPr lang="pl-PL"/>
          </a:p>
        </p:txBody>
      </p:sp>
    </p:spTree>
    <p:extLst>
      <p:ext uri="{BB962C8B-B14F-4D97-AF65-F5344CB8AC3E}">
        <p14:creationId xmlns="" xmlns:p14="http://schemas.microsoft.com/office/powerpoint/2010/main" val="1829990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958803FE-8CDE-40F9-BCE0-DA81B810C377}" type="datetimeFigureOut">
              <a:rPr lang="pl-PL" smtClean="0"/>
              <a:pPr/>
              <a:t>09.02.2021</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6C013337-05C3-4B4E-9C39-440226252F92}" type="slidenum">
              <a:rPr lang="pl-PL" smtClean="0"/>
              <a:pPr/>
              <a:t>‹#›</a:t>
            </a:fld>
            <a:endParaRPr lang="pl-PL"/>
          </a:p>
        </p:txBody>
      </p:sp>
    </p:spTree>
    <p:extLst>
      <p:ext uri="{BB962C8B-B14F-4D97-AF65-F5344CB8AC3E}">
        <p14:creationId xmlns="" xmlns:p14="http://schemas.microsoft.com/office/powerpoint/2010/main" val="19147341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8803FE-8CDE-40F9-BCE0-DA81B810C377}" type="datetimeFigureOut">
              <a:rPr lang="pl-PL" smtClean="0"/>
              <a:pPr/>
              <a:t>09.02.2021</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6C013337-05C3-4B4E-9C39-440226252F92}" type="slidenum">
              <a:rPr lang="pl-PL" smtClean="0"/>
              <a:pPr/>
              <a:t>‹#›</a:t>
            </a:fld>
            <a:endParaRPr lang="pl-PL"/>
          </a:p>
        </p:txBody>
      </p:sp>
    </p:spTree>
    <p:extLst>
      <p:ext uri="{BB962C8B-B14F-4D97-AF65-F5344CB8AC3E}">
        <p14:creationId xmlns="" xmlns:p14="http://schemas.microsoft.com/office/powerpoint/2010/main" val="23614399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pl-PL"/>
              <a:t>Kliknij, aby edytować styl</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958803FE-8CDE-40F9-BCE0-DA81B810C377}" type="datetimeFigureOut">
              <a:rPr lang="pl-PL" smtClean="0"/>
              <a:pPr/>
              <a:t>09.02.2021</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6C013337-05C3-4B4E-9C39-440226252F92}" type="slidenum">
              <a:rPr lang="pl-PL" smtClean="0"/>
              <a:pPr/>
              <a:t>‹#›</a:t>
            </a:fld>
            <a:endParaRPr lang="pl-PL"/>
          </a:p>
        </p:txBody>
      </p:sp>
    </p:spTree>
    <p:extLst>
      <p:ext uri="{BB962C8B-B14F-4D97-AF65-F5344CB8AC3E}">
        <p14:creationId xmlns="" xmlns:p14="http://schemas.microsoft.com/office/powerpoint/2010/main" val="9650231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pl-PL"/>
              <a:t>Kliknij, aby edytować styl</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958803FE-8CDE-40F9-BCE0-DA81B810C377}" type="datetimeFigureOut">
              <a:rPr lang="pl-PL" smtClean="0"/>
              <a:pPr/>
              <a:t>09.02.2021</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6C013337-05C3-4B4E-9C39-440226252F92}" type="slidenum">
              <a:rPr lang="pl-PL" smtClean="0"/>
              <a:pPr/>
              <a:t>‹#›</a:t>
            </a:fld>
            <a:endParaRPr lang="pl-PL"/>
          </a:p>
        </p:txBody>
      </p:sp>
    </p:spTree>
    <p:extLst>
      <p:ext uri="{BB962C8B-B14F-4D97-AF65-F5344CB8AC3E}">
        <p14:creationId xmlns="" xmlns:p14="http://schemas.microsoft.com/office/powerpoint/2010/main" val="3079154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pl-PL"/>
              <a:t>Kliknij, aby edytować styl</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58803FE-8CDE-40F9-BCE0-DA81B810C377}" type="datetimeFigureOut">
              <a:rPr lang="pl-PL" smtClean="0"/>
              <a:pPr/>
              <a:t>09.02.2021</a:t>
            </a:fld>
            <a:endParaRPr lang="pl-PL"/>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pl-PL"/>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C013337-05C3-4B4E-9C39-440226252F92}" type="slidenum">
              <a:rPr lang="pl-PL" smtClean="0"/>
              <a:pPr/>
              <a:t>‹#›</a:t>
            </a:fld>
            <a:endParaRPr lang="pl-PL"/>
          </a:p>
        </p:txBody>
      </p:sp>
    </p:spTree>
    <p:extLst>
      <p:ext uri="{BB962C8B-B14F-4D97-AF65-F5344CB8AC3E}">
        <p14:creationId xmlns="" xmlns:p14="http://schemas.microsoft.com/office/powerpoint/2010/main" val="10286153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czasnatrenera.pl/czytelnia/poziom-tkanki-tluszczowej.html?fbclid=IwAR2tTnRtwBwL8UJHDlW5_ap7If371ZNhxYOiWj-Tz4_j6ZTUKIJTxawe1VY" TargetMode="Externa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53144" y="1846554"/>
            <a:ext cx="10450287" cy="4062549"/>
          </a:xfrm>
        </p:spPr>
        <p:txBody>
          <a:bodyPr>
            <a:normAutofit/>
          </a:bodyPr>
          <a:lstStyle/>
          <a:p>
            <a:pPr marL="344170" indent="-344170" algn="ctr"/>
            <a:r>
              <a:rPr lang="pl-PL" sz="4400" dirty="0">
                <a:cs typeface="Arial" panose="020B0604020202020204"/>
              </a:rPr>
              <a:t>Instrumenty wykorzystywane w antropometrii.</a:t>
            </a:r>
            <a:br>
              <a:rPr lang="pl-PL" sz="4400" dirty="0">
                <a:cs typeface="Arial" panose="020B0604020202020204"/>
              </a:rPr>
            </a:br>
            <a:r>
              <a:rPr lang="pl-PL" sz="4400" dirty="0">
                <a:cs typeface="Arial" panose="020B0604020202020204"/>
              </a:rPr>
              <a:t/>
            </a:r>
            <a:br>
              <a:rPr lang="pl-PL" sz="4400" dirty="0">
                <a:cs typeface="Arial" panose="020B0604020202020204"/>
              </a:rPr>
            </a:br>
            <a:r>
              <a:rPr lang="pl-PL" sz="4400" dirty="0">
                <a:cs typeface="Arial" panose="020B0604020202020204"/>
              </a:rPr>
              <a:t>Rodzaje i </a:t>
            </a:r>
            <a:r>
              <a:rPr lang="pl-PL" sz="4400" dirty="0" smtClean="0">
                <a:cs typeface="Arial" panose="020B0604020202020204"/>
              </a:rPr>
              <a:t>zastosowanie</a:t>
            </a:r>
            <a:br>
              <a:rPr lang="pl-PL" sz="4400" dirty="0" smtClean="0">
                <a:cs typeface="Arial" panose="020B0604020202020204"/>
              </a:rPr>
            </a:br>
            <a:r>
              <a:rPr lang="pl-PL" sz="2800" dirty="0" smtClean="0">
                <a:cs typeface="Arial" panose="020B0604020202020204"/>
              </a:rPr>
              <a:t>Autorzy: mgr Agnieszka </a:t>
            </a:r>
            <a:r>
              <a:rPr lang="pl-PL" sz="2800" dirty="0" err="1" smtClean="0">
                <a:cs typeface="Arial" panose="020B0604020202020204"/>
              </a:rPr>
              <a:t>Ursel</a:t>
            </a:r>
            <a:r>
              <a:rPr lang="pl-PL" sz="2800" dirty="0" smtClean="0">
                <a:cs typeface="Arial" panose="020B0604020202020204"/>
              </a:rPr>
              <a:t>, mgr Magdalena </a:t>
            </a:r>
            <a:r>
              <a:rPr lang="pl-PL" sz="2800" dirty="0" err="1" smtClean="0">
                <a:cs typeface="Arial" panose="020B0604020202020204"/>
              </a:rPr>
              <a:t>Sypek-Kleiba</a:t>
            </a:r>
            <a:r>
              <a:rPr lang="pl-PL" sz="4400" dirty="0" smtClean="0">
                <a:cs typeface="Arial" panose="020B0604020202020204"/>
              </a:rPr>
              <a:t/>
            </a:r>
            <a:br>
              <a:rPr lang="pl-PL" sz="4400" dirty="0" smtClean="0">
                <a:cs typeface="Arial" panose="020B0604020202020204"/>
              </a:rPr>
            </a:br>
            <a:endParaRPr lang="pl-PL" dirty="0"/>
          </a:p>
        </p:txBody>
      </p:sp>
      <p:sp>
        <p:nvSpPr>
          <p:cNvPr id="3" name="Symbol zastępczy tekstu 2"/>
          <p:cNvSpPr>
            <a:spLocks noGrp="1"/>
          </p:cNvSpPr>
          <p:nvPr>
            <p:ph type="body" idx="1"/>
          </p:nvPr>
        </p:nvSpPr>
        <p:spPr>
          <a:xfrm>
            <a:off x="653143" y="287384"/>
            <a:ext cx="9767565" cy="679268"/>
          </a:xfrm>
        </p:spPr>
        <p:txBody>
          <a:bodyPr>
            <a:normAutofit lnSpcReduction="10000"/>
          </a:bodyPr>
          <a:lstStyle/>
          <a:p>
            <a:r>
              <a:rPr lang="pl-PL" sz="4000" b="1" dirty="0">
                <a:solidFill>
                  <a:srgbClr val="00B0F0"/>
                </a:solidFill>
                <a:cs typeface="Arial"/>
              </a:rPr>
              <a:t>LABORATORIA  </a:t>
            </a:r>
            <a:r>
              <a:rPr lang="pl-PL" sz="4000" b="1" dirty="0" smtClean="0">
                <a:solidFill>
                  <a:srgbClr val="00B0F0"/>
                </a:solidFill>
                <a:cs typeface="Arial"/>
              </a:rPr>
              <a:t>II</a:t>
            </a:r>
            <a:r>
              <a:rPr lang="pl-PL" sz="4000" b="1" dirty="0">
                <a:solidFill>
                  <a:srgbClr val="00B0F0"/>
                </a:solidFill>
                <a:cs typeface="Arial"/>
              </a:rPr>
              <a:t> </a:t>
            </a:r>
            <a:endParaRPr lang="pl-PL" sz="4000" b="1" dirty="0">
              <a:solidFill>
                <a:srgbClr val="00B0F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13954" y="274638"/>
            <a:ext cx="9952446" cy="718139"/>
          </a:xfrm>
        </p:spPr>
        <p:txBody>
          <a:bodyPr>
            <a:normAutofit/>
          </a:bodyPr>
          <a:lstStyle/>
          <a:p>
            <a:r>
              <a:rPr lang="pl-PL" sz="4000" dirty="0">
                <a:solidFill>
                  <a:srgbClr val="FFFF00"/>
                </a:solidFill>
              </a:rPr>
              <a:t>Instrumenty pomiarowe</a:t>
            </a:r>
          </a:p>
        </p:txBody>
      </p:sp>
      <p:sp>
        <p:nvSpPr>
          <p:cNvPr id="3" name="Symbol zastępczy zawartości 2"/>
          <p:cNvSpPr>
            <a:spLocks noGrp="1"/>
          </p:cNvSpPr>
          <p:nvPr>
            <p:ph sz="half" idx="1"/>
          </p:nvPr>
        </p:nvSpPr>
        <p:spPr>
          <a:xfrm>
            <a:off x="287383" y="1084217"/>
            <a:ext cx="5199017" cy="5603966"/>
          </a:xfrm>
        </p:spPr>
        <p:txBody>
          <a:bodyPr>
            <a:normAutofit fontScale="92500" lnSpcReduction="20000"/>
          </a:bodyPr>
          <a:lstStyle/>
          <a:p>
            <a:pPr>
              <a:buNone/>
            </a:pPr>
            <a:endParaRPr lang="pl-PL" sz="1050" dirty="0">
              <a:hlinkClick r:id="rId2"/>
            </a:endParaRPr>
          </a:p>
          <a:p>
            <a:r>
              <a:rPr lang="pl-PL" sz="2800" dirty="0" err="1">
                <a:solidFill>
                  <a:srgbClr val="FF0000"/>
                </a:solidFill>
                <a:cs typeface="Arial"/>
              </a:rPr>
              <a:t>Fałdomierz</a:t>
            </a:r>
            <a:r>
              <a:rPr lang="pl-PL" sz="2800" dirty="0">
                <a:cs typeface="Arial"/>
              </a:rPr>
              <a:t> - przyrząd do mierzenia fałdów skórno - tłuszczowych. Podstawowa cecha przyrządu to stały nacisk określony w g/mm2 powierzchni szczęk</a:t>
            </a:r>
            <a:endParaRPr lang="pl-PL" sz="2800" dirty="0">
              <a:hlinkClick r:id="rId2"/>
            </a:endParaRPr>
          </a:p>
          <a:p>
            <a:endParaRPr lang="pl-PL" sz="1050" dirty="0">
              <a:hlinkClick r:id=""/>
            </a:endParaRPr>
          </a:p>
          <a:p>
            <a:endParaRPr lang="pl-PL" sz="1050" dirty="0">
              <a:hlinkClick r:id=""/>
            </a:endParaRPr>
          </a:p>
          <a:p>
            <a:endParaRPr lang="pl-PL" sz="1050" dirty="0">
              <a:hlinkClick r:id=""/>
            </a:endParaRPr>
          </a:p>
          <a:p>
            <a:endParaRPr lang="pl-PL" sz="1050" dirty="0">
              <a:hlinkClick r:id=""/>
            </a:endParaRPr>
          </a:p>
          <a:p>
            <a:endParaRPr lang="pl-PL" sz="1050" dirty="0">
              <a:hlinkClick r:id=""/>
            </a:endParaRPr>
          </a:p>
          <a:p>
            <a:endParaRPr lang="pl-PL" sz="1050" dirty="0">
              <a:hlinkClick r:id=""/>
            </a:endParaRPr>
          </a:p>
          <a:p>
            <a:endParaRPr lang="pl-PL" sz="1050" dirty="0">
              <a:hlinkClick r:id=""/>
            </a:endParaRPr>
          </a:p>
          <a:p>
            <a:endParaRPr lang="pl-PL" sz="1050" dirty="0">
              <a:hlinkClick r:id=""/>
            </a:endParaRPr>
          </a:p>
          <a:p>
            <a:endParaRPr lang="pl-PL" sz="1050" dirty="0">
              <a:hlinkClick r:id=""/>
            </a:endParaRPr>
          </a:p>
          <a:p>
            <a:endParaRPr lang="pl-PL" sz="1050" dirty="0">
              <a:hlinkClick r:id=""/>
            </a:endParaRPr>
          </a:p>
          <a:p>
            <a:r>
              <a:rPr lang="pl-PL" sz="1050" dirty="0">
                <a:hlinkClick r:id=""/>
              </a:rPr>
              <a:t>https://www.czasnatrenera.pl/czytelnia/poziom-tkanki-tluszczowej.html?fbclid=IwAR2tTnRtwBwL8UJHDlW5_ap7If371ZNhxYOiWj-Tz4_j6ZTUKIJTxawe1VY</a:t>
            </a:r>
            <a:endParaRPr lang="pl-PL" sz="1050" dirty="0"/>
          </a:p>
        </p:txBody>
      </p:sp>
      <p:pic>
        <p:nvPicPr>
          <p:cNvPr id="2050" name="Picture 2"/>
          <p:cNvPicPr>
            <a:picLocks noGrp="1" noChangeAspect="1" noChangeArrowheads="1"/>
          </p:cNvPicPr>
          <p:nvPr>
            <p:ph sz="half" idx="2"/>
          </p:nvPr>
        </p:nvPicPr>
        <p:blipFill>
          <a:blip r:embed="rId3" cstate="print"/>
          <a:srcRect/>
          <a:stretch>
            <a:fillRect/>
          </a:stretch>
        </p:blipFill>
        <p:spPr bwMode="auto">
          <a:xfrm>
            <a:off x="7759337" y="1084217"/>
            <a:ext cx="4049486" cy="5329646"/>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srcRect/>
          <a:stretch>
            <a:fillRect/>
          </a:stretch>
        </p:blipFill>
        <p:spPr bwMode="auto">
          <a:xfrm>
            <a:off x="5362574" y="1071154"/>
            <a:ext cx="2318386" cy="5381897"/>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B785E9D6-E019-4F52-9B79-F76EF35C3E5E}"/>
              </a:ext>
            </a:extLst>
          </p:cNvPr>
          <p:cNvSpPr>
            <a:spLocks noGrp="1"/>
          </p:cNvSpPr>
          <p:nvPr>
            <p:ph type="title"/>
          </p:nvPr>
        </p:nvSpPr>
        <p:spPr>
          <a:xfrm>
            <a:off x="652481" y="1382486"/>
            <a:ext cx="3547581" cy="4093028"/>
          </a:xfrm>
        </p:spPr>
        <p:txBody>
          <a:bodyPr anchor="ctr">
            <a:normAutofit/>
          </a:bodyPr>
          <a:lstStyle/>
          <a:p>
            <a:r>
              <a:rPr lang="pl-PL" sz="2800" b="1">
                <a:cs typeface="Arial"/>
              </a:rPr>
              <a:t>Zasadnicza pozycja antropometryczna</a:t>
            </a:r>
            <a:endParaRPr lang="pl-PL" sz="2800"/>
          </a:p>
        </p:txBody>
      </p:sp>
      <p:graphicFrame>
        <p:nvGraphicFramePr>
          <p:cNvPr id="27" name="Symbol zastępczy zawartości 2">
            <a:extLst>
              <a:ext uri="{FF2B5EF4-FFF2-40B4-BE49-F238E27FC236}">
                <a16:creationId xmlns="" xmlns:a16="http://schemas.microsoft.com/office/drawing/2014/main" id="{516F4D48-3C0B-4277-A173-6C727DC78E80}"/>
              </a:ext>
            </a:extLst>
          </p:cNvPr>
          <p:cNvGraphicFramePr>
            <a:graphicFrameLocks noGrp="1"/>
          </p:cNvGraphicFramePr>
          <p:nvPr>
            <p:ph idx="1"/>
          </p:nvPr>
        </p:nvGraphicFramePr>
        <p:xfrm>
          <a:off x="4916553" y="944563"/>
          <a:ext cx="6628804" cy="49795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29621833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3666198E-4EDE-49DE-A30F-A3195105591D}"/>
              </a:ext>
            </a:extLst>
          </p:cNvPr>
          <p:cNvSpPr>
            <a:spLocks noGrp="1"/>
          </p:cNvSpPr>
          <p:nvPr>
            <p:ph type="title"/>
          </p:nvPr>
        </p:nvSpPr>
        <p:spPr>
          <a:xfrm>
            <a:off x="266330" y="274638"/>
            <a:ext cx="10300070" cy="1143000"/>
          </a:xfrm>
        </p:spPr>
        <p:txBody>
          <a:bodyPr>
            <a:normAutofit fontScale="90000"/>
          </a:bodyPr>
          <a:lstStyle/>
          <a:p>
            <a:r>
              <a:rPr lang="pl-PL" dirty="0"/>
              <a:t>Pomiary ciała – zasady wykonywania                         </a:t>
            </a:r>
          </a:p>
        </p:txBody>
      </p:sp>
      <p:sp>
        <p:nvSpPr>
          <p:cNvPr id="3" name="Symbol zastępczy zawartości 2">
            <a:extLst>
              <a:ext uri="{FF2B5EF4-FFF2-40B4-BE49-F238E27FC236}">
                <a16:creationId xmlns="" xmlns:a16="http://schemas.microsoft.com/office/drawing/2014/main" id="{631F58DF-EB86-4F70-8712-F4E75D31ABD1}"/>
              </a:ext>
            </a:extLst>
          </p:cNvPr>
          <p:cNvSpPr>
            <a:spLocks noGrp="1"/>
          </p:cNvSpPr>
          <p:nvPr>
            <p:ph idx="1"/>
          </p:nvPr>
        </p:nvSpPr>
        <p:spPr/>
        <p:txBody>
          <a:bodyPr>
            <a:normAutofit/>
          </a:bodyPr>
          <a:lstStyle/>
          <a:p>
            <a:pPr marL="36576" indent="0">
              <a:buNone/>
            </a:pPr>
            <a:r>
              <a:rPr lang="pl-PL" dirty="0"/>
              <a:t>Pomiary wykonujemy z taką dokładnością ,na jaką pozwala skala, czyli podziałka na instrumencie.</a:t>
            </a:r>
          </a:p>
          <a:p>
            <a:r>
              <a:rPr lang="pl-PL" dirty="0"/>
              <a:t>Wyróżniamy pomiary: pośrednie i bezpośrednie.</a:t>
            </a:r>
          </a:p>
          <a:p>
            <a:pPr marL="36576" indent="0">
              <a:buNone/>
            </a:pPr>
            <a:r>
              <a:rPr lang="pl-PL" dirty="0">
                <a:solidFill>
                  <a:srgbClr val="FF0000"/>
                </a:solidFill>
              </a:rPr>
              <a:t>Pomiary bezpośrednie </a:t>
            </a:r>
            <a:r>
              <a:rPr lang="pl-PL" dirty="0"/>
              <a:t>to pomiary, których wynik otrzymujemy przez odczyt na skali instrumentu. Nie wszystkie pomiary bezpośrednie określają poszukiwane wielkości czy odcinki ciała. Niektóre służą do wyliczenia potrzebnych wielkości przez odejmowanie od siebie dwu pomiarów. Wynik takiego działania to pomiar pośredni.</a:t>
            </a:r>
          </a:p>
          <a:p>
            <a:pPr marL="36576" indent="0">
              <a:buNone/>
            </a:pPr>
            <a:r>
              <a:rPr lang="pl-PL" dirty="0">
                <a:solidFill>
                  <a:srgbClr val="FF0000"/>
                </a:solidFill>
              </a:rPr>
              <a:t>Pomiar pośredni </a:t>
            </a:r>
            <a:r>
              <a:rPr lang="pl-PL" dirty="0"/>
              <a:t>- różnica dwu pomiarów bezpośrednich.</a:t>
            </a:r>
          </a:p>
          <a:p>
            <a:r>
              <a:rPr lang="pl-PL" dirty="0"/>
              <a:t>Wysokość ciała pomiar bezpośredni</a:t>
            </a:r>
          </a:p>
          <a:p>
            <a:r>
              <a:rPr lang="pl-PL" dirty="0"/>
              <a:t>Długość kończyny górnej pomiar pośredni</a:t>
            </a:r>
          </a:p>
          <a:p>
            <a:endParaRPr lang="pl-PL" dirty="0"/>
          </a:p>
        </p:txBody>
      </p:sp>
    </p:spTree>
    <p:extLst>
      <p:ext uri="{BB962C8B-B14F-4D97-AF65-F5344CB8AC3E}">
        <p14:creationId xmlns="" xmlns:p14="http://schemas.microsoft.com/office/powerpoint/2010/main" val="9532308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2" descr="Obraz zawierający tekst&#10;&#10;Opis wygenerowany przy bardzo wysokim poziomie pewności">
            <a:extLst>
              <a:ext uri="{FF2B5EF4-FFF2-40B4-BE49-F238E27FC236}">
                <a16:creationId xmlns="" xmlns:a16="http://schemas.microsoft.com/office/drawing/2014/main" id="{21CDB56B-0B47-4E11-B477-5EAC893E0F32}"/>
              </a:ext>
            </a:extLst>
          </p:cNvPr>
          <p:cNvPicPr>
            <a:picLocks noChangeAspect="1"/>
          </p:cNvPicPr>
          <p:nvPr/>
        </p:nvPicPr>
        <p:blipFill rotWithShape="1">
          <a:blip r:embed="rId2" cstate="print"/>
          <a:srcRect t="1011" r="2" b="2"/>
          <a:stretch/>
        </p:blipFill>
        <p:spPr>
          <a:xfrm rot="60000">
            <a:off x="1002254" y="444112"/>
            <a:ext cx="10347303" cy="6307960"/>
          </a:xfrm>
          <a:prstGeom prst="rect">
            <a:avLst/>
          </a:prstGeom>
        </p:spPr>
      </p:pic>
    </p:spTree>
    <p:extLst>
      <p:ext uri="{BB962C8B-B14F-4D97-AF65-F5344CB8AC3E}">
        <p14:creationId xmlns="" xmlns:p14="http://schemas.microsoft.com/office/powerpoint/2010/main" val="5087176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90" name="Picture 2" descr="C:\Users\user\Desktop\pomiaty wysok i dł antropom tab.jpg"/>
          <p:cNvPicPr>
            <a:picLocks noChangeAspect="1" noChangeArrowheads="1"/>
          </p:cNvPicPr>
          <p:nvPr/>
        </p:nvPicPr>
        <p:blipFill>
          <a:blip r:embed="rId2" cstate="print"/>
          <a:srcRect/>
          <a:stretch>
            <a:fillRect/>
          </a:stretch>
        </p:blipFill>
        <p:spPr bwMode="auto">
          <a:xfrm>
            <a:off x="339633" y="133896"/>
            <a:ext cx="10646230" cy="6567349"/>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 2" descr="C:\Users\user\Desktop\pom wysokościowe antropom rycina.jpg"/>
          <p:cNvPicPr>
            <a:picLocks noChangeAspect="1" noChangeArrowheads="1"/>
          </p:cNvPicPr>
          <p:nvPr/>
        </p:nvPicPr>
        <p:blipFill>
          <a:blip r:embed="rId2" cstate="print"/>
          <a:srcRect/>
          <a:stretch>
            <a:fillRect/>
          </a:stretch>
        </p:blipFill>
        <p:spPr bwMode="auto">
          <a:xfrm>
            <a:off x="418009" y="195943"/>
            <a:ext cx="10567853" cy="6453051"/>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09600" y="274320"/>
            <a:ext cx="9960864" cy="483326"/>
          </a:xfrm>
        </p:spPr>
        <p:txBody>
          <a:bodyPr>
            <a:normAutofit fontScale="90000"/>
          </a:bodyPr>
          <a:lstStyle/>
          <a:p>
            <a:endParaRPr lang="pl-PL" dirty="0"/>
          </a:p>
        </p:txBody>
      </p:sp>
      <p:pic>
        <p:nvPicPr>
          <p:cNvPr id="116738" name="Picture 2" descr="C:\Users\user\Desktop\pom dł rozp ant cyrk.jpg"/>
          <p:cNvPicPr>
            <a:picLocks noChangeAspect="1" noChangeArrowheads="1"/>
          </p:cNvPicPr>
          <p:nvPr/>
        </p:nvPicPr>
        <p:blipFill>
          <a:blip r:embed="rId2" cstate="print"/>
          <a:srcRect/>
          <a:stretch>
            <a:fillRect/>
          </a:stretch>
        </p:blipFill>
        <p:spPr bwMode="auto">
          <a:xfrm>
            <a:off x="246269" y="536502"/>
            <a:ext cx="11235982" cy="6073304"/>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83326" y="274638"/>
            <a:ext cx="10083074" cy="456882"/>
          </a:xfrm>
        </p:spPr>
        <p:txBody>
          <a:bodyPr>
            <a:normAutofit fontScale="90000"/>
          </a:bodyPr>
          <a:lstStyle/>
          <a:p>
            <a:endParaRPr lang="pl-PL" dirty="0"/>
          </a:p>
        </p:txBody>
      </p:sp>
      <p:sp>
        <p:nvSpPr>
          <p:cNvPr id="3" name="Symbol zastępczy zawartości 2"/>
          <p:cNvSpPr>
            <a:spLocks noGrp="1"/>
          </p:cNvSpPr>
          <p:nvPr>
            <p:ph sz="half" idx="1"/>
          </p:nvPr>
        </p:nvSpPr>
        <p:spPr/>
        <p:txBody>
          <a:bodyPr/>
          <a:lstStyle/>
          <a:p>
            <a:endParaRPr lang="pl-PL" dirty="0"/>
          </a:p>
        </p:txBody>
      </p:sp>
      <p:pic>
        <p:nvPicPr>
          <p:cNvPr id="70657" name="Picture 1" descr="C:\Users\user\Desktop\pomiry srednic ciała cyrklem.jpg"/>
          <p:cNvPicPr>
            <a:picLocks noGrp="1" noChangeAspect="1" noChangeArrowheads="1"/>
          </p:cNvPicPr>
          <p:nvPr>
            <p:ph sz="half" idx="2"/>
          </p:nvPr>
        </p:nvPicPr>
        <p:blipFill>
          <a:blip r:embed="rId2" cstate="print"/>
          <a:srcRect/>
          <a:stretch>
            <a:fillRect/>
          </a:stretch>
        </p:blipFill>
        <p:spPr bwMode="auto">
          <a:xfrm>
            <a:off x="470264" y="235131"/>
            <a:ext cx="10972800" cy="6387738"/>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09600" y="274320"/>
            <a:ext cx="9960864" cy="404949"/>
          </a:xfrm>
        </p:spPr>
        <p:txBody>
          <a:bodyPr>
            <a:normAutofit fontScale="90000"/>
          </a:bodyPr>
          <a:lstStyle/>
          <a:p>
            <a:endParaRPr lang="pl-PL" dirty="0"/>
          </a:p>
        </p:txBody>
      </p:sp>
      <p:pic>
        <p:nvPicPr>
          <p:cNvPr id="117762" name="Picture 2" descr="C:\Users\user\Desktop\pomiar cyrklem rycina.jpg"/>
          <p:cNvPicPr>
            <a:picLocks noChangeAspect="1" noChangeArrowheads="1"/>
          </p:cNvPicPr>
          <p:nvPr/>
        </p:nvPicPr>
        <p:blipFill>
          <a:blip r:embed="rId2" cstate="print"/>
          <a:srcRect/>
          <a:stretch>
            <a:fillRect/>
          </a:stretch>
        </p:blipFill>
        <p:spPr bwMode="auto">
          <a:xfrm>
            <a:off x="491921" y="836024"/>
            <a:ext cx="10167370" cy="5773782"/>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2" descr="Obraz zawierający tekst, gazeta&#10;&#10;Opis wygenerowany przy bardzo wysokim poziomie pewności">
            <a:extLst>
              <a:ext uri="{FF2B5EF4-FFF2-40B4-BE49-F238E27FC236}">
                <a16:creationId xmlns="" xmlns:a16="http://schemas.microsoft.com/office/drawing/2014/main" id="{A62C1870-E99A-4AF4-AC50-3F89E0CBF151}"/>
              </a:ext>
            </a:extLst>
          </p:cNvPr>
          <p:cNvPicPr>
            <a:picLocks noChangeAspect="1"/>
          </p:cNvPicPr>
          <p:nvPr/>
        </p:nvPicPr>
        <p:blipFill>
          <a:blip r:embed="rId2" cstate="print"/>
          <a:stretch>
            <a:fillRect/>
          </a:stretch>
        </p:blipFill>
        <p:spPr>
          <a:xfrm rot="-120000">
            <a:off x="574188" y="-87154"/>
            <a:ext cx="10722632" cy="6975132"/>
          </a:xfrm>
          <a:prstGeom prst="rect">
            <a:avLst/>
          </a:prstGeom>
        </p:spPr>
      </p:pic>
    </p:spTree>
    <p:extLst>
      <p:ext uri="{BB962C8B-B14F-4D97-AF65-F5344CB8AC3E}">
        <p14:creationId xmlns="" xmlns:p14="http://schemas.microsoft.com/office/powerpoint/2010/main" val="21160900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B5872D72-C36A-428E-91F5-259EC4160C54}"/>
              </a:ext>
            </a:extLst>
          </p:cNvPr>
          <p:cNvSpPr>
            <a:spLocks noGrp="1"/>
          </p:cNvSpPr>
          <p:nvPr>
            <p:ph type="title"/>
          </p:nvPr>
        </p:nvSpPr>
        <p:spPr/>
        <p:txBody>
          <a:bodyPr/>
          <a:lstStyle/>
          <a:p>
            <a:r>
              <a:rPr lang="pl-PL" dirty="0">
                <a:solidFill>
                  <a:srgbClr val="FFFF00"/>
                </a:solidFill>
                <a:cs typeface="Arial"/>
              </a:rPr>
              <a:t>Instrumenty pomiarowe</a:t>
            </a:r>
            <a:r>
              <a:rPr lang="pl-PL" dirty="0">
                <a:cs typeface="Arial"/>
              </a:rPr>
              <a:t>              </a:t>
            </a:r>
            <a:endParaRPr lang="pl-PL" dirty="0"/>
          </a:p>
        </p:txBody>
      </p:sp>
      <p:sp>
        <p:nvSpPr>
          <p:cNvPr id="3" name="Symbol zastępczy zawartości 2">
            <a:extLst>
              <a:ext uri="{FF2B5EF4-FFF2-40B4-BE49-F238E27FC236}">
                <a16:creationId xmlns="" xmlns:a16="http://schemas.microsoft.com/office/drawing/2014/main" id="{BA5AB7E5-A6E8-4406-95AA-551D7A318DF0}"/>
              </a:ext>
            </a:extLst>
          </p:cNvPr>
          <p:cNvSpPr>
            <a:spLocks noGrp="1"/>
          </p:cNvSpPr>
          <p:nvPr>
            <p:ph idx="1"/>
          </p:nvPr>
        </p:nvSpPr>
        <p:spPr>
          <a:xfrm>
            <a:off x="609599" y="1600201"/>
            <a:ext cx="10689771" cy="4525963"/>
          </a:xfrm>
        </p:spPr>
        <p:txBody>
          <a:bodyPr>
            <a:normAutofit/>
          </a:bodyPr>
          <a:lstStyle/>
          <a:p>
            <a:pPr marL="344170" indent="-344170"/>
            <a:r>
              <a:rPr lang="pl-PL" sz="3200" dirty="0">
                <a:solidFill>
                  <a:srgbClr val="FF0000"/>
                </a:solidFill>
                <a:cs typeface="Arial"/>
              </a:rPr>
              <a:t>Antropometr</a:t>
            </a:r>
            <a:r>
              <a:rPr lang="pl-PL" sz="3200" dirty="0">
                <a:cs typeface="Arial"/>
              </a:rPr>
              <a:t> – dwumetrowa rura składająca się z czterech segmentów oraz ruchomego suwaka ze strzałką. Służy do pomiarów wysokościowych oraz rozpiętości ramion. Dwa  górne segmenty antropometru, wyposażone w dwie strzałki, przypominają swym kształtem wielki suwak liniowy, służą do mierzenia długości kończyny górnej oraz jej odcinków.</a:t>
            </a:r>
          </a:p>
        </p:txBody>
      </p:sp>
    </p:spTree>
    <p:extLst>
      <p:ext uri="{BB962C8B-B14F-4D97-AF65-F5344CB8AC3E}">
        <p14:creationId xmlns="" xmlns:p14="http://schemas.microsoft.com/office/powerpoint/2010/main" val="29680061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5B3DC060-ECD6-49C3-8D87-2B62FB9A4F8E}"/>
              </a:ext>
            </a:extLst>
          </p:cNvPr>
          <p:cNvSpPr>
            <a:spLocks noGrp="1"/>
          </p:cNvSpPr>
          <p:nvPr>
            <p:ph type="title"/>
          </p:nvPr>
        </p:nvSpPr>
        <p:spPr/>
        <p:txBody>
          <a:bodyPr/>
          <a:lstStyle/>
          <a:p>
            <a:r>
              <a:rPr lang="pl-PL" dirty="0">
                <a:solidFill>
                  <a:srgbClr val="FF0000"/>
                </a:solidFill>
                <a:cs typeface="Arial"/>
              </a:rPr>
              <a:t>Postawa antropometryczna</a:t>
            </a:r>
            <a:r>
              <a:rPr lang="pl-PL" dirty="0">
                <a:cs typeface="Arial"/>
              </a:rPr>
              <a:t>            </a:t>
            </a:r>
            <a:endParaRPr lang="pl-PL" dirty="0"/>
          </a:p>
        </p:txBody>
      </p:sp>
      <p:sp>
        <p:nvSpPr>
          <p:cNvPr id="3" name="Symbol zastępczy zawartości 2">
            <a:extLst>
              <a:ext uri="{FF2B5EF4-FFF2-40B4-BE49-F238E27FC236}">
                <a16:creationId xmlns="" xmlns:a16="http://schemas.microsoft.com/office/drawing/2014/main" id="{C911570F-43E5-48AE-9B26-7E7CEFC79E04}"/>
              </a:ext>
            </a:extLst>
          </p:cNvPr>
          <p:cNvSpPr>
            <a:spLocks noGrp="1"/>
          </p:cNvSpPr>
          <p:nvPr>
            <p:ph idx="1"/>
          </p:nvPr>
        </p:nvSpPr>
        <p:spPr/>
        <p:txBody>
          <a:bodyPr>
            <a:normAutofit/>
          </a:bodyPr>
          <a:lstStyle/>
          <a:p>
            <a:pPr marL="344170" indent="-344170"/>
            <a:r>
              <a:rPr lang="pl-PL" sz="3200" dirty="0">
                <a:solidFill>
                  <a:srgbClr val="FFC000"/>
                </a:solidFill>
                <a:cs typeface="Arial"/>
              </a:rPr>
              <a:t>Badany stoi na baczność, bez obuwia, z kończynami górnymi opuszczonymi wzdłuż tułowia , z dłońmi przylegającymi do uda i z głową ustawioną z zachowaniem płaszczyzny frankfurckiej</a:t>
            </a:r>
            <a:r>
              <a:rPr lang="pl-PL" sz="3200" dirty="0">
                <a:cs typeface="Arial"/>
              </a:rPr>
              <a:t>.</a:t>
            </a:r>
          </a:p>
        </p:txBody>
      </p:sp>
    </p:spTree>
    <p:extLst>
      <p:ext uri="{BB962C8B-B14F-4D97-AF65-F5344CB8AC3E}">
        <p14:creationId xmlns="" xmlns:p14="http://schemas.microsoft.com/office/powerpoint/2010/main" val="20798979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lstStyle/>
          <a:p>
            <a:pPr>
              <a:buNone/>
            </a:pPr>
            <a:r>
              <a:rPr lang="pl-PL" smtClean="0"/>
              <a:t>Bibliografia </a:t>
            </a:r>
            <a:r>
              <a:rPr lang="pl-PL" dirty="0" smtClean="0"/>
              <a:t>:</a:t>
            </a:r>
          </a:p>
          <a:p>
            <a:r>
              <a:rPr lang="pl-PL" dirty="0" smtClean="0"/>
              <a:t>Red. Charzewski J., „Antropologia”,  wyd. I, AWF im. J. Piłsudskiego, Warszawa 2011 </a:t>
            </a:r>
          </a:p>
          <a:p>
            <a:r>
              <a:rPr lang="pl-PL" dirty="0" smtClean="0"/>
              <a:t>Red. Gołąb S., Chrzanowska M., Przewodnik do ćwiczeń z antropologii, wyd. III poprawione i uzupełnione, AWF Kraków 2014</a:t>
            </a:r>
          </a:p>
          <a:p>
            <a:r>
              <a:rPr lang="pl-PL" dirty="0" smtClean="0"/>
              <a:t>Wolański N., Kaczmarek M., Rozwój biologiczny człowieka od poczęcia do śmierci, wyd. IX, PWN Warszawa 2018</a:t>
            </a:r>
          </a:p>
          <a:p>
            <a:r>
              <a:rPr lang="pl-PL" dirty="0" smtClean="0"/>
              <a:t> </a:t>
            </a:r>
            <a:endParaRPr lang="pl-PL"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B2479D1A-4E61-4EB0-9119-939BDEED6D48}"/>
              </a:ext>
            </a:extLst>
          </p:cNvPr>
          <p:cNvSpPr>
            <a:spLocks noGrp="1"/>
          </p:cNvSpPr>
          <p:nvPr>
            <p:ph type="title"/>
          </p:nvPr>
        </p:nvSpPr>
        <p:spPr>
          <a:xfrm>
            <a:off x="609600" y="6045692"/>
            <a:ext cx="9960864" cy="328475"/>
          </a:xfrm>
        </p:spPr>
        <p:txBody>
          <a:bodyPr>
            <a:normAutofit/>
          </a:bodyPr>
          <a:lstStyle/>
          <a:p>
            <a:r>
              <a:rPr lang="pl-PL" sz="1200" dirty="0"/>
              <a:t>https://www.targimedyczne.pl/diagnostyka-ogolna/item/2273-antropometr-holtain</a:t>
            </a:r>
          </a:p>
        </p:txBody>
      </p:sp>
      <p:pic>
        <p:nvPicPr>
          <p:cNvPr id="3" name="Obraz 2">
            <a:extLst>
              <a:ext uri="{FF2B5EF4-FFF2-40B4-BE49-F238E27FC236}">
                <a16:creationId xmlns="" xmlns:a16="http://schemas.microsoft.com/office/drawing/2014/main" id="{C5A93640-4523-4FE2-93BA-3EBEA5AC7958}"/>
              </a:ext>
            </a:extLst>
          </p:cNvPr>
          <p:cNvPicPr>
            <a:picLocks noChangeAspect="1"/>
          </p:cNvPicPr>
          <p:nvPr/>
        </p:nvPicPr>
        <p:blipFill>
          <a:blip r:embed="rId2"/>
          <a:stretch>
            <a:fillRect/>
          </a:stretch>
        </p:blipFill>
        <p:spPr>
          <a:xfrm>
            <a:off x="1056442" y="310720"/>
            <a:ext cx="7581531" cy="5415377"/>
          </a:xfrm>
          <a:prstGeom prst="rect">
            <a:avLst/>
          </a:prstGeom>
        </p:spPr>
      </p:pic>
    </p:spTree>
    <p:extLst>
      <p:ext uri="{BB962C8B-B14F-4D97-AF65-F5344CB8AC3E}">
        <p14:creationId xmlns="" xmlns:p14="http://schemas.microsoft.com/office/powerpoint/2010/main" val="25269923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user\Desktop\pom wysokościowe antropom rycina.jpg"/>
          <p:cNvPicPr>
            <a:picLocks noChangeAspect="1" noChangeArrowheads="1"/>
          </p:cNvPicPr>
          <p:nvPr/>
        </p:nvPicPr>
        <p:blipFill>
          <a:blip r:embed="rId2" cstate="print"/>
          <a:srcRect/>
          <a:stretch>
            <a:fillRect/>
          </a:stretch>
        </p:blipFill>
        <p:spPr bwMode="auto">
          <a:xfrm>
            <a:off x="4206239" y="770710"/>
            <a:ext cx="7485017" cy="5408022"/>
          </a:xfrm>
          <a:prstGeom prst="rect">
            <a:avLst/>
          </a:prstGeom>
          <a:noFill/>
        </p:spPr>
      </p:pic>
      <p:pic>
        <p:nvPicPr>
          <p:cNvPr id="3075" name="Picture 3" descr="C:\Users\user\Desktop\2020-01-29_204651.jpg"/>
          <p:cNvPicPr>
            <a:picLocks noChangeAspect="1" noChangeArrowheads="1"/>
          </p:cNvPicPr>
          <p:nvPr/>
        </p:nvPicPr>
        <p:blipFill>
          <a:blip r:embed="rId3" cstate="print"/>
          <a:srcRect/>
          <a:stretch>
            <a:fillRect/>
          </a:stretch>
        </p:blipFill>
        <p:spPr bwMode="auto">
          <a:xfrm>
            <a:off x="130029" y="1645919"/>
            <a:ext cx="4010898" cy="4519749"/>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4E9B4A55-2D45-420A-B8D0-A9E20FB77D42}"/>
              </a:ext>
            </a:extLst>
          </p:cNvPr>
          <p:cNvSpPr>
            <a:spLocks noGrp="1"/>
          </p:cNvSpPr>
          <p:nvPr>
            <p:ph type="title"/>
          </p:nvPr>
        </p:nvSpPr>
        <p:spPr>
          <a:xfrm>
            <a:off x="652481" y="1382486"/>
            <a:ext cx="3547581" cy="4093028"/>
          </a:xfrm>
        </p:spPr>
        <p:txBody>
          <a:bodyPr anchor="ctr">
            <a:normAutofit/>
          </a:bodyPr>
          <a:lstStyle/>
          <a:p>
            <a:r>
              <a:rPr lang="pl-PL" sz="4400"/>
              <a:t>Instrumenty pomiarowe</a:t>
            </a:r>
          </a:p>
        </p:txBody>
      </p:sp>
      <p:graphicFrame>
        <p:nvGraphicFramePr>
          <p:cNvPr id="5" name="Symbol zastępczy zawartości 2">
            <a:extLst>
              <a:ext uri="{FF2B5EF4-FFF2-40B4-BE49-F238E27FC236}">
                <a16:creationId xmlns="" xmlns:a16="http://schemas.microsoft.com/office/drawing/2014/main" id="{28678529-252B-4684-B468-43836E3F5105}"/>
              </a:ext>
            </a:extLst>
          </p:cNvPr>
          <p:cNvGraphicFramePr>
            <a:graphicFrameLocks noGrp="1"/>
          </p:cNvGraphicFramePr>
          <p:nvPr>
            <p:ph idx="1"/>
          </p:nvPr>
        </p:nvGraphicFramePr>
        <p:xfrm>
          <a:off x="4916553" y="944563"/>
          <a:ext cx="6628804" cy="49795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4632359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295837" y="313509"/>
            <a:ext cx="9462117" cy="6204857"/>
          </a:xfrm>
          <a:prstGeom prst="rect">
            <a:avLst/>
          </a:prstGeom>
          <a:noFill/>
          <a:ln w="9525">
            <a:noFill/>
            <a:miter lim="800000"/>
            <a:headEnd/>
            <a:tailEnd/>
          </a:ln>
        </p:spPr>
      </p:pic>
      <p:sp>
        <p:nvSpPr>
          <p:cNvPr id="3" name="Prostokąt 2"/>
          <p:cNvSpPr/>
          <p:nvPr/>
        </p:nvSpPr>
        <p:spPr>
          <a:xfrm rot="176562" flipH="1">
            <a:off x="10293164" y="3374048"/>
            <a:ext cx="1660822" cy="646331"/>
          </a:xfrm>
          <a:prstGeom prst="rect">
            <a:avLst/>
          </a:prstGeom>
        </p:spPr>
        <p:txBody>
          <a:bodyPr wrap="square">
            <a:spAutoFit/>
          </a:bodyPr>
          <a:lstStyle/>
          <a:p>
            <a:r>
              <a:rPr lang="pl-PL" dirty="0">
                <a:solidFill>
                  <a:srgbClr val="FFFF00"/>
                </a:solidFill>
              </a:rPr>
              <a:t>Instrumenty pomiarowe</a:t>
            </a:r>
            <a:endParaRPr lang="pl-PL"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2E960886-C801-4549-A9DB-FEAB940C3427}"/>
              </a:ext>
            </a:extLst>
          </p:cNvPr>
          <p:cNvSpPr>
            <a:spLocks noGrp="1"/>
          </p:cNvSpPr>
          <p:nvPr>
            <p:ph type="title"/>
          </p:nvPr>
        </p:nvSpPr>
        <p:spPr>
          <a:xfrm>
            <a:off x="652481" y="1382486"/>
            <a:ext cx="3547581" cy="4093028"/>
          </a:xfrm>
        </p:spPr>
        <p:txBody>
          <a:bodyPr anchor="ctr">
            <a:normAutofit/>
          </a:bodyPr>
          <a:lstStyle/>
          <a:p>
            <a:r>
              <a:rPr lang="pl-PL" sz="4400"/>
              <a:t>Instrumenty pomiarowe</a:t>
            </a:r>
          </a:p>
        </p:txBody>
      </p:sp>
      <p:graphicFrame>
        <p:nvGraphicFramePr>
          <p:cNvPr id="5" name="Symbol zastępczy zawartości 2">
            <a:extLst>
              <a:ext uri="{FF2B5EF4-FFF2-40B4-BE49-F238E27FC236}">
                <a16:creationId xmlns="" xmlns:a16="http://schemas.microsoft.com/office/drawing/2014/main" id="{86BF4319-2ECE-4E02-A54F-65DDA3FE821C}"/>
              </a:ext>
            </a:extLst>
          </p:cNvPr>
          <p:cNvGraphicFramePr>
            <a:graphicFrameLocks noGrp="1"/>
          </p:cNvGraphicFramePr>
          <p:nvPr>
            <p:ph idx="1"/>
          </p:nvPr>
        </p:nvGraphicFramePr>
        <p:xfrm>
          <a:off x="4916553" y="944563"/>
          <a:ext cx="6628804" cy="49795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33055323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974337" y="1265314"/>
            <a:ext cx="4299666" cy="3249131"/>
          </a:xfrm>
        </p:spPr>
        <p:txBody>
          <a:bodyPr vert="horz" lIns="91440" tIns="45720" rIns="91440" bIns="45720" rtlCol="0" anchor="b">
            <a:normAutofit/>
          </a:bodyPr>
          <a:lstStyle/>
          <a:p>
            <a:r>
              <a:rPr lang="en-US" sz="5400" kern="1200" dirty="0">
                <a:solidFill>
                  <a:schemeClr val="accent1"/>
                </a:solidFill>
                <a:latin typeface="+mj-lt"/>
                <a:ea typeface="+mj-ea"/>
                <a:cs typeface="+mj-cs"/>
              </a:rPr>
              <a:t>Instrumenty pomiarowe</a:t>
            </a:r>
          </a:p>
        </p:txBody>
      </p:sp>
      <p:pic>
        <p:nvPicPr>
          <p:cNvPr id="4098" name="Picture 2" descr="C:\Users\user\Desktop\2020-01-29_204156.jpg"/>
          <p:cNvPicPr>
            <a:picLocks noGrp="1" noChangeAspect="1" noChangeArrowheads="1"/>
          </p:cNvPicPr>
          <p:nvPr>
            <p:ph sz="half" idx="1"/>
          </p:nvPr>
        </p:nvPicPr>
        <p:blipFill>
          <a:blip r:embed="rId2" cstate="print"/>
          <a:stretch>
            <a:fillRect/>
          </a:stretch>
        </p:blipFill>
        <p:spPr bwMode="auto">
          <a:xfrm>
            <a:off x="888604" y="1710181"/>
            <a:ext cx="3765692" cy="3445608"/>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53D64E89-A6E2-423F-868F-AD32F429EBBD}"/>
              </a:ext>
            </a:extLst>
          </p:cNvPr>
          <p:cNvSpPr>
            <a:spLocks noGrp="1"/>
          </p:cNvSpPr>
          <p:nvPr>
            <p:ph type="title"/>
          </p:nvPr>
        </p:nvSpPr>
        <p:spPr>
          <a:xfrm>
            <a:off x="250166" y="1382486"/>
            <a:ext cx="3502326" cy="4093028"/>
          </a:xfrm>
        </p:spPr>
        <p:txBody>
          <a:bodyPr anchor="ctr">
            <a:normAutofit/>
          </a:bodyPr>
          <a:lstStyle/>
          <a:p>
            <a:r>
              <a:rPr lang="pl-PL" sz="4400" dirty="0"/>
              <a:t>Instrumenty pomiarowe</a:t>
            </a:r>
          </a:p>
        </p:txBody>
      </p:sp>
      <p:graphicFrame>
        <p:nvGraphicFramePr>
          <p:cNvPr id="28" name="Symbol zastępczy zawartości 2">
            <a:extLst>
              <a:ext uri="{FF2B5EF4-FFF2-40B4-BE49-F238E27FC236}">
                <a16:creationId xmlns="" xmlns:a16="http://schemas.microsoft.com/office/drawing/2014/main" id="{4BA2B360-53CC-4FE2-90F2-86D783C8D191}"/>
              </a:ext>
            </a:extLst>
          </p:cNvPr>
          <p:cNvGraphicFramePr>
            <a:graphicFrameLocks noGrp="1"/>
          </p:cNvGraphicFramePr>
          <p:nvPr>
            <p:ph idx="1"/>
          </p:nvPr>
        </p:nvGraphicFramePr>
        <p:xfrm>
          <a:off x="4433473" y="189781"/>
          <a:ext cx="7275447" cy="61765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3933534277"/>
      </p:ext>
    </p:extLst>
  </p:cSld>
  <p:clrMapOvr>
    <a:masterClrMapping/>
  </p:clrMapOvr>
</p:sld>
</file>

<file path=ppt/theme/theme1.xml><?xml version="1.0" encoding="utf-8"?>
<a:theme xmlns:a="http://schemas.openxmlformats.org/drawingml/2006/main" name="Faseta">
  <a:themeElements>
    <a:clrScheme name="Fas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seta">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s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92</TotalTime>
  <Words>424</Words>
  <Application>Microsoft Office PowerPoint</Application>
  <PresentationFormat>Niestandardowy</PresentationFormat>
  <Paragraphs>53</Paragraphs>
  <Slides>21</Slides>
  <Notes>0</Notes>
  <HiddenSlides>0</HiddenSlides>
  <MMClips>0</MMClips>
  <ScaleCrop>false</ScaleCrop>
  <HeadingPairs>
    <vt:vector size="4" baseType="variant">
      <vt:variant>
        <vt:lpstr>Motyw</vt:lpstr>
      </vt:variant>
      <vt:variant>
        <vt:i4>1</vt:i4>
      </vt:variant>
      <vt:variant>
        <vt:lpstr>Tytuły slajdów</vt:lpstr>
      </vt:variant>
      <vt:variant>
        <vt:i4>21</vt:i4>
      </vt:variant>
    </vt:vector>
  </HeadingPairs>
  <TitlesOfParts>
    <vt:vector size="22" baseType="lpstr">
      <vt:lpstr>Faseta</vt:lpstr>
      <vt:lpstr>Instrumenty wykorzystywane w antropometrii.  Rodzaje i zastosowanie Autorzy: mgr Agnieszka Ursel, mgr Magdalena Sypek-Kleiba </vt:lpstr>
      <vt:lpstr>Instrumenty pomiarowe              </vt:lpstr>
      <vt:lpstr>https://www.targimedyczne.pl/diagnostyka-ogolna/item/2273-antropometr-holtain</vt:lpstr>
      <vt:lpstr>Slajd 4</vt:lpstr>
      <vt:lpstr>Instrumenty pomiarowe</vt:lpstr>
      <vt:lpstr>Slajd 6</vt:lpstr>
      <vt:lpstr>Instrumenty pomiarowe</vt:lpstr>
      <vt:lpstr>Instrumenty pomiarowe</vt:lpstr>
      <vt:lpstr>Instrumenty pomiarowe</vt:lpstr>
      <vt:lpstr>Instrumenty pomiarowe</vt:lpstr>
      <vt:lpstr>Zasadnicza pozycja antropometryczna</vt:lpstr>
      <vt:lpstr>Pomiary ciała – zasady wykonywania                         </vt:lpstr>
      <vt:lpstr>Slajd 13</vt:lpstr>
      <vt:lpstr>Slajd 14</vt:lpstr>
      <vt:lpstr>Slajd 15</vt:lpstr>
      <vt:lpstr>Slajd 16</vt:lpstr>
      <vt:lpstr>Slajd 17</vt:lpstr>
      <vt:lpstr>Slajd 18</vt:lpstr>
      <vt:lpstr>Slajd 19</vt:lpstr>
      <vt:lpstr>Postawa antropometryczna            </vt:lpstr>
      <vt:lpstr>Slajd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Instrumenty wykorzystywane w antropometrii.  Rodzaje i zastosowanie</dc:title>
  <dc:creator>m_sypek</dc:creator>
  <cp:lastModifiedBy>Acer</cp:lastModifiedBy>
  <cp:revision>7</cp:revision>
  <dcterms:created xsi:type="dcterms:W3CDTF">2020-03-22T11:16:26Z</dcterms:created>
  <dcterms:modified xsi:type="dcterms:W3CDTF">2021-02-09T07:17:11Z</dcterms:modified>
</cp:coreProperties>
</file>