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10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44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62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1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82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8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6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5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6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15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311C-8347-4713-B7AC-CAC7DACB7428}" type="datetimeFigureOut">
              <a:rPr lang="pl-PL" smtClean="0"/>
              <a:t>2020-10-10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E510-3677-415A-9BBB-FC78745EA0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20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Cytowanie i Bibliografia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19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612845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Pozycja powinna </a:t>
            </a:r>
            <a:r>
              <a:rPr lang="pl-PL" sz="2400" dirty="0"/>
              <a:t>być w jasny sposób zacytowana w tym miejscu, gdzie jest przytoczony </a:t>
            </a:r>
            <a:r>
              <a:rPr lang="pl-PL" sz="2400" dirty="0" smtClean="0"/>
              <a:t>jej fragment </a:t>
            </a:r>
            <a:r>
              <a:rPr lang="pl-PL" sz="2400" dirty="0"/>
              <a:t>lub też omawiane są przedstawione w niej idee, pomysły, </a:t>
            </a:r>
            <a:r>
              <a:rPr lang="pl-PL" sz="2400" dirty="0" smtClean="0"/>
              <a:t>wzory, nomogramy itp.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W </a:t>
            </a:r>
            <a:r>
              <a:rPr lang="pl-PL" sz="2400" dirty="0"/>
              <a:t>dokumentach naukowych przyjmuje się najczęściej zasadę, że odwołania do </a:t>
            </a:r>
            <a:r>
              <a:rPr lang="pl-PL" sz="2400" dirty="0" smtClean="0"/>
              <a:t>źródeł oznacza </a:t>
            </a:r>
            <a:r>
              <a:rPr lang="pl-PL" sz="2400" dirty="0"/>
              <a:t>się numerem w nawiasach kwadratowych, gdzie numer oznacza </a:t>
            </a:r>
            <a:r>
              <a:rPr lang="pl-PL" sz="2400" dirty="0" smtClean="0"/>
              <a:t>określoną pozycję </a:t>
            </a:r>
            <a:r>
              <a:rPr lang="pl-PL" sz="2400" dirty="0"/>
              <a:t>na liście bibliograficznej zamykającej pracę. </a:t>
            </a:r>
            <a:endParaRPr lang="pl-PL" sz="2400" dirty="0" smtClean="0"/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Na </a:t>
            </a:r>
            <a:r>
              <a:rPr lang="pl-PL" sz="2400" dirty="0"/>
              <a:t>liście bibliograficznej </a:t>
            </a:r>
            <a:r>
              <a:rPr lang="pl-PL" sz="2400" dirty="0" smtClean="0"/>
              <a:t>powinny znaleźć </a:t>
            </a:r>
            <a:r>
              <a:rPr lang="pl-PL" sz="2400" dirty="0"/>
              <a:t>się wszystkie wykorzystane publikacje, zarówno te dostępne w </a:t>
            </a:r>
            <a:r>
              <a:rPr lang="pl-PL" sz="2400" dirty="0" smtClean="0"/>
              <a:t>postaci papierowej </a:t>
            </a:r>
            <a:r>
              <a:rPr lang="pl-PL" sz="2400" dirty="0"/>
              <a:t>(książki, normy, skrypty, materiały pomocnicze), jak i te dostępne </a:t>
            </a:r>
            <a:r>
              <a:rPr lang="pl-PL" sz="2400" dirty="0" smtClean="0"/>
              <a:t>wyłącznie w </a:t>
            </a:r>
            <a:r>
              <a:rPr lang="pl-PL" sz="2400" dirty="0"/>
              <a:t>postaci elektronicznej (np. strony internetowe czy e-</a:t>
            </a:r>
            <a:r>
              <a:rPr lang="pl-PL" sz="2400" dirty="0" err="1"/>
              <a:t>booki</a:t>
            </a:r>
            <a:r>
              <a:rPr lang="pl-PL" sz="2400" dirty="0" smtClean="0"/>
              <a:t>).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Spis cytowanych pozycji powinien znajdować się na końcu pracy.</a:t>
            </a:r>
          </a:p>
        </p:txBody>
      </p:sp>
    </p:spTree>
    <p:extLst>
      <p:ext uri="{BB962C8B-B14F-4D97-AF65-F5344CB8AC3E}">
        <p14:creationId xmlns:p14="http://schemas.microsoft.com/office/powerpoint/2010/main" val="406122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332656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Kolejne pozycje na liście bibliografii powinny być posortowane alfabetycznie </a:t>
            </a:r>
            <a:r>
              <a:rPr lang="pl-PL" sz="2400" dirty="0" err="1" smtClean="0"/>
              <a:t>wedługcautorów</a:t>
            </a:r>
            <a:r>
              <a:rPr lang="pl-PL" sz="2400" dirty="0" smtClean="0"/>
              <a:t> </a:t>
            </a:r>
            <a:r>
              <a:rPr lang="pl-PL" sz="2400" dirty="0"/>
              <a:t>i tytułów i ponumerowane liczbami arabskimi otoczonymi nawiasami</a:t>
            </a:r>
          </a:p>
          <a:p>
            <a:pPr algn="just"/>
            <a:r>
              <a:rPr lang="pl-PL" sz="2400" dirty="0"/>
              <a:t>kwadratowymi, przy czym w pierwszej kolejności powinny być podane </a:t>
            </a:r>
            <a:r>
              <a:rPr lang="pl-PL" sz="2400" dirty="0" smtClean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/>
              <a:t>książki i artykuły,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/>
              <a:t>następnie </a:t>
            </a:r>
            <a:r>
              <a:rPr lang="pl-PL" sz="2400" dirty="0"/>
              <a:t>akty prawne, normy </a:t>
            </a:r>
            <a:endParaRPr lang="pl-PL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/>
              <a:t>a </a:t>
            </a:r>
            <a:r>
              <a:rPr lang="pl-PL" sz="2400" dirty="0"/>
              <a:t>jako ostatnie źródła internetowe. </a:t>
            </a:r>
            <a:endParaRPr lang="pl-PL" sz="2400" dirty="0" smtClean="0"/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Odwołania do </a:t>
            </a:r>
            <a:r>
              <a:rPr lang="pl-PL" sz="2400" dirty="0"/>
              <a:t>pozycji bibliograficznych powinny być w postaci ,,[2]” w przypadku </a:t>
            </a:r>
            <a:r>
              <a:rPr lang="pl-PL" sz="2400" dirty="0" smtClean="0"/>
              <a:t>pojedynczego odwołania </a:t>
            </a:r>
            <a:r>
              <a:rPr lang="pl-PL" sz="2400" dirty="0"/>
              <a:t>lub „[2, 4, 5, 6, 7]”. W przypadku </a:t>
            </a:r>
            <a:r>
              <a:rPr lang="pl-PL" sz="2400" dirty="0" err="1"/>
              <a:t>odwołań</a:t>
            </a:r>
            <a:r>
              <a:rPr lang="pl-PL" sz="2400" dirty="0"/>
              <a:t> do kolejnych pozycji </a:t>
            </a:r>
            <a:r>
              <a:rPr lang="pl-PL" sz="2400" dirty="0" smtClean="0"/>
              <a:t>dopuszczalne jest </a:t>
            </a:r>
            <a:r>
              <a:rPr lang="pl-PL" sz="2400" dirty="0"/>
              <a:t>także stosowanie formy ,,[2, 4-7]”. W przypadku cytatu dosłownego powinien </a:t>
            </a:r>
            <a:r>
              <a:rPr lang="pl-PL" sz="2400" dirty="0" smtClean="0"/>
              <a:t>być podany </a:t>
            </a:r>
            <a:r>
              <a:rPr lang="pl-PL" sz="2400" dirty="0"/>
              <a:t>także numer strony, np. [7, s.12]</a:t>
            </a:r>
          </a:p>
        </p:txBody>
      </p:sp>
    </p:spTree>
    <p:extLst>
      <p:ext uri="{BB962C8B-B14F-4D97-AF65-F5344CB8AC3E}">
        <p14:creationId xmlns:p14="http://schemas.microsoft.com/office/powerpoint/2010/main" val="133688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Stabilność biologiczna wody rozumiana jest, jako brak podatności do wtórnego rozwoju mikroorganizmów w systemie </a:t>
            </a:r>
            <a:r>
              <a:rPr lang="pl-PL" dirty="0" smtClean="0"/>
              <a:t>wodociągowym 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Papciak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inni, 2018</a:t>
            </a:r>
            <a:r>
              <a:rPr lang="pl-PL" i="1" dirty="0" smtClean="0"/>
              <a:t>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Obecność </a:t>
            </a:r>
            <a:r>
              <a:rPr lang="pl-PL" dirty="0" err="1"/>
              <a:t>biofilmu</a:t>
            </a:r>
            <a:r>
              <a:rPr lang="pl-PL" dirty="0"/>
              <a:t> na wewnętrznych powierzchniach elementów systemu wodociągowego jest przede wszystkim jedną z przyczyn wtórnego zanieczyszczenia wody dostarczanej odbiorcom, zwiększa jej zapotrzebowanie na środki dezynfekujące, intensyfikuje niszczenie materiałów instalacyjnych oraz stwarza problemy w eksploatacji sieci </a:t>
            </a:r>
            <a:r>
              <a:rPr lang="pl-PL" dirty="0" smtClean="0"/>
              <a:t>wodociągowej </a:t>
            </a:r>
            <a:r>
              <a:rPr lang="pl-PL" i="1" dirty="0" smtClean="0"/>
              <a:t>(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Świderska-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Bróż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2012</a:t>
            </a:r>
            <a:r>
              <a:rPr lang="pl-PL" i="1" dirty="0" smtClean="0"/>
              <a:t> </a:t>
            </a:r>
            <a:r>
              <a:rPr lang="pl-PL" i="1" dirty="0"/>
              <a:t>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019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8072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 smtClean="0"/>
              <a:t>Papciak </a:t>
            </a:r>
            <a:r>
              <a:rPr lang="pl-PL" sz="2400" dirty="0"/>
              <a:t>D., </a:t>
            </a:r>
            <a:r>
              <a:rPr lang="pl-PL" sz="2400" dirty="0" err="1" smtClean="0"/>
              <a:t>Domoń</a:t>
            </a:r>
            <a:r>
              <a:rPr lang="pl-PL" sz="2400" dirty="0" smtClean="0"/>
              <a:t> A., Tchórzewska-Cieślak B., Żywiec J., Wpływ </a:t>
            </a:r>
            <a:r>
              <a:rPr lang="pl-PL" sz="2400" dirty="0"/>
              <a:t>instalacji </a:t>
            </a:r>
            <a:r>
              <a:rPr lang="pl-PL" sz="2400" dirty="0" smtClean="0"/>
              <a:t>PCV </a:t>
            </a:r>
            <a:r>
              <a:rPr lang="pl-PL" sz="2400" dirty="0"/>
              <a:t>na stabilność biologiczną wody wodociągowej, </a:t>
            </a:r>
            <a:r>
              <a:rPr lang="pl-PL" sz="2400" dirty="0" err="1" smtClean="0"/>
              <a:t>Desalination</a:t>
            </a:r>
            <a:r>
              <a:rPr lang="pl-PL" sz="2400" dirty="0" smtClean="0"/>
              <a:t> and </a:t>
            </a:r>
            <a:r>
              <a:rPr lang="pl-PL" sz="2400" dirty="0" err="1" smtClean="0"/>
              <a:t>Water</a:t>
            </a:r>
            <a:r>
              <a:rPr lang="pl-PL" sz="2400" dirty="0" smtClean="0"/>
              <a:t> </a:t>
            </a:r>
            <a:r>
              <a:rPr lang="pl-PL" sz="2400" dirty="0" err="1" smtClean="0"/>
              <a:t>Treatment</a:t>
            </a:r>
            <a:r>
              <a:rPr lang="pl-PL" sz="2400" dirty="0" smtClean="0"/>
              <a:t> 2018, vol 5, no 21, </a:t>
            </a:r>
            <a:r>
              <a:rPr lang="pl-PL" sz="2400" dirty="0" err="1" smtClean="0"/>
              <a:t>pp</a:t>
            </a:r>
            <a:r>
              <a:rPr lang="pl-PL" sz="2400" dirty="0" smtClean="0"/>
              <a:t> 127-152 </a:t>
            </a:r>
          </a:p>
          <a:p>
            <a:pPr marL="342900" indent="-342900">
              <a:buAutoNum type="arabicPeriod"/>
            </a:pPr>
            <a:endParaRPr lang="pl-PL" sz="2400" dirty="0"/>
          </a:p>
          <a:p>
            <a:endParaRPr lang="pl-PL" sz="2400" dirty="0" smtClean="0"/>
          </a:p>
          <a:p>
            <a:pPr lvl="0"/>
            <a:r>
              <a:rPr lang="pl-PL" sz="2400" dirty="0" smtClean="0">
                <a:effectLst/>
              </a:rPr>
              <a:t>2. Świderska- </a:t>
            </a:r>
            <a:r>
              <a:rPr lang="pl-PL" sz="2400" dirty="0" err="1" smtClean="0">
                <a:effectLst/>
              </a:rPr>
              <a:t>Bróż</a:t>
            </a:r>
            <a:r>
              <a:rPr lang="pl-PL" sz="2400" dirty="0" smtClean="0">
                <a:effectLst/>
              </a:rPr>
              <a:t> M., Czynniki współdecydujące o potencjale powstawania i rozwoju    </a:t>
            </a:r>
            <a:r>
              <a:rPr lang="pl-PL" sz="2400" dirty="0" err="1" smtClean="0">
                <a:effectLst/>
              </a:rPr>
              <a:t>biofilmu</a:t>
            </a:r>
            <a:r>
              <a:rPr lang="pl-PL" sz="2400" dirty="0" smtClean="0">
                <a:effectLst/>
              </a:rPr>
              <a:t> w systemach dystrybucji wody, Ochrona środowiska 2010,tom 32, Nr 3, s. 14-22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13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91743" y="476672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Konsekwencją braku stabilności biologicznej wody wprowadzanej do systemu dystrybucji jest rozwój </a:t>
            </a:r>
            <a:r>
              <a:rPr lang="pl-PL" dirty="0" err="1" smtClean="0"/>
              <a:t>biofilmu</a:t>
            </a:r>
            <a:r>
              <a:rPr lang="pl-PL" dirty="0" smtClean="0"/>
              <a:t> na wewnętrznych powierzchniach przewodów wodociągowych, pogorszenie właściwości organoleptycznych wody, </a:t>
            </a:r>
            <a:r>
              <a:rPr lang="pl-PL" dirty="0" err="1" smtClean="0"/>
              <a:t>tj</a:t>
            </a:r>
            <a:r>
              <a:rPr lang="pl-PL" dirty="0" smtClean="0"/>
              <a:t>: smaku, zapachu, oraz wtórne skażenie bakteriologiczne, w tym bakteriami chorobotwórczymi i lekoopornymi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Tchórzewska- Cieślak B., Papciak D., Pietrucha- Urbanik K., 2018) .</a:t>
            </a:r>
          </a:p>
          <a:p>
            <a:endParaRPr lang="pl-PL" dirty="0"/>
          </a:p>
          <a:p>
            <a:r>
              <a:rPr lang="pl-PL" dirty="0">
                <a:solidFill>
                  <a:srgbClr val="0070C0"/>
                </a:solidFill>
              </a:rPr>
              <a:t>Konsekwencją braku stabilności biologicznej wody wprowadzanej do systemu dystrybucji jest rozwój </a:t>
            </a:r>
            <a:r>
              <a:rPr lang="pl-PL" dirty="0" err="1">
                <a:solidFill>
                  <a:srgbClr val="0070C0"/>
                </a:solidFill>
              </a:rPr>
              <a:t>biofilmu</a:t>
            </a:r>
            <a:r>
              <a:rPr lang="pl-PL" dirty="0">
                <a:solidFill>
                  <a:srgbClr val="0070C0"/>
                </a:solidFill>
              </a:rPr>
              <a:t> na wewnętrznych powierzchniach przewodów wodociągowych, pogorszenie właściwości organoleptycznych wody, </a:t>
            </a:r>
            <a:r>
              <a:rPr lang="pl-PL" dirty="0" err="1">
                <a:solidFill>
                  <a:srgbClr val="0070C0"/>
                </a:solidFill>
              </a:rPr>
              <a:t>tj</a:t>
            </a:r>
            <a:r>
              <a:rPr lang="pl-PL" dirty="0">
                <a:solidFill>
                  <a:srgbClr val="0070C0"/>
                </a:solidFill>
              </a:rPr>
              <a:t>: smaku, zapachu, oraz wtórne skażenie bakteriologiczne, w tym bakteriami chorobotwórczymi i lekoopornymi (Tchórzewska- Cieślak  i inni, 2018).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Konsekwencją braku stabilności biologicznej wody wprowadzanej do systemu dystrybucji jest rozwój </a:t>
            </a:r>
            <a:r>
              <a:rPr lang="pl-PL" dirty="0" err="1" smtClean="0">
                <a:solidFill>
                  <a:srgbClr val="FF0000"/>
                </a:solidFill>
              </a:rPr>
              <a:t>biofilmu</a:t>
            </a:r>
            <a:r>
              <a:rPr lang="pl-PL" dirty="0" smtClean="0">
                <a:solidFill>
                  <a:srgbClr val="FF0000"/>
                </a:solidFill>
              </a:rPr>
              <a:t> na wewnętrznych powierzchniach przewodów wodociągowych, pogorszenie właściwości organoleptycznych wody, </a:t>
            </a:r>
            <a:r>
              <a:rPr lang="pl-PL" dirty="0" err="1" smtClean="0">
                <a:solidFill>
                  <a:srgbClr val="FF0000"/>
                </a:solidFill>
              </a:rPr>
              <a:t>tj</a:t>
            </a:r>
            <a:r>
              <a:rPr lang="pl-PL" dirty="0" smtClean="0">
                <a:solidFill>
                  <a:srgbClr val="FF0000"/>
                </a:solidFill>
              </a:rPr>
              <a:t>: smaku, zapachu, oraz wtórne skażenie bakteriologiczne, w tym bakteriami chorobotwórczymi i lekoopornymi [</a:t>
            </a:r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pl-PL" dirty="0" smtClean="0">
                <a:solidFill>
                  <a:srgbClr val="FF0000"/>
                </a:solidFill>
              </a:rPr>
              <a:t>].</a:t>
            </a:r>
          </a:p>
          <a:p>
            <a:endParaRPr lang="pl-PL" dirty="0"/>
          </a:p>
          <a:p>
            <a:r>
              <a:rPr lang="pl-PL" dirty="0" smtClean="0"/>
              <a:t>[14] Tchórzewska- Cieślak B., Papciak D., Pietrucha- Urbanik K., Szacowanie ryzyka braku stabilności wody wodociągowej. Oficyna wydawnicza Politechniki Rzeszowskiej, Rzeszów  2018, str.45-49,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19666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532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Cytowanie i Bibliografia</vt:lpstr>
      <vt:lpstr>Prezentacja programu PowerPoint</vt:lpstr>
      <vt:lpstr>Prezentacja programu PowerPoint</vt:lpstr>
      <vt:lpstr>Przykłady</vt:lpstr>
      <vt:lpstr>Prezentacja programu PowerPoint</vt:lpstr>
      <vt:lpstr>Prezentacja programu PowerPoint</vt:lpstr>
    </vt:vector>
  </TitlesOfParts>
  <Company>priv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Bibliografia</dc:title>
  <dc:creator>Dorota Papciak</dc:creator>
  <cp:lastModifiedBy>Dorota Papciak</cp:lastModifiedBy>
  <cp:revision>7</cp:revision>
  <dcterms:created xsi:type="dcterms:W3CDTF">2020-10-10T15:25:48Z</dcterms:created>
  <dcterms:modified xsi:type="dcterms:W3CDTF">2020-10-10T16:03:12Z</dcterms:modified>
</cp:coreProperties>
</file>