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8" r:id="rId2"/>
    <p:sldId id="422" r:id="rId3"/>
    <p:sldId id="423" r:id="rId4"/>
    <p:sldId id="424" r:id="rId5"/>
    <p:sldId id="425" r:id="rId6"/>
    <p:sldId id="428" r:id="rId7"/>
    <p:sldId id="427" r:id="rId8"/>
    <p:sldId id="429" r:id="rId9"/>
    <p:sldId id="426" r:id="rId10"/>
    <p:sldId id="430" r:id="rId11"/>
    <p:sldId id="431" r:id="rId12"/>
    <p:sldId id="432" r:id="rId13"/>
    <p:sldId id="433" r:id="rId14"/>
    <p:sldId id="434" r:id="rId15"/>
    <p:sldId id="435" r:id="rId16"/>
    <p:sldId id="437" r:id="rId17"/>
    <p:sldId id="438" r:id="rId18"/>
    <p:sldId id="439" r:id="rId19"/>
    <p:sldId id="441" r:id="rId20"/>
    <p:sldId id="440" r:id="rId21"/>
    <p:sldId id="436" r:id="rId22"/>
    <p:sldId id="442" r:id="rId23"/>
    <p:sldId id="443" r:id="rId24"/>
    <p:sldId id="445" r:id="rId25"/>
    <p:sldId id="444" r:id="rId26"/>
    <p:sldId id="355" r:id="rId27"/>
  </p:sldIdLst>
  <p:sldSz cx="12188825" cy="6858000"/>
  <p:notesSz cx="6858000" cy="9144000"/>
  <p:custDataLst>
    <p:tags r:id="rId30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centy Kulpa" initials="WK" lastIdx="1" clrIdx="0">
    <p:extLst>
      <p:ext uri="{19B8F6BF-5375-455C-9EA6-DF929625EA0E}">
        <p15:presenceInfo xmlns:p15="http://schemas.microsoft.com/office/powerpoint/2012/main" userId="a095ff71249f34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629" autoAdjust="0"/>
  </p:normalViewPr>
  <p:slideViewPr>
    <p:cSldViewPr showGuides="1">
      <p:cViewPr varScale="1">
        <p:scale>
          <a:sx n="82" d="100"/>
          <a:sy n="82" d="100"/>
        </p:scale>
        <p:origin x="384" y="7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481DD6-22C6-4DC2-9A0D-6907C004742D}" type="datetime1">
              <a:rPr lang="pl-PL" smtClean="0"/>
              <a:t>2021-05-03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E67E-C67D-4F2B-9C4B-D672DF54DEB3}" type="datetime1">
              <a:rPr lang="pl-PL" smtClean="0"/>
              <a:pPr/>
              <a:t>2021-05-03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10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dirty="0" smtClean="0"/>
              <a:t>Edytuj styl wzorca podtytułu</a:t>
            </a:r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C851B2-A248-481B-B67B-0CA9CFB6596A}" type="datetime1">
              <a:rPr lang="pl-PL" smtClean="0"/>
              <a:pPr/>
              <a:t>2021-05-03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40F39-9E07-4CFE-B57F-B7F61884881B}" type="datetime1">
              <a:rPr lang="pl-PL" smtClean="0"/>
              <a:pPr/>
              <a:t>2021-05-03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E87AE4-47BD-420E-9AAB-588581D0EE42}" type="datetime1">
              <a:rPr lang="pl-PL" smtClean="0"/>
              <a:pPr/>
              <a:t>2021-05-03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grpSp>
        <p:nvGrpSpPr>
          <p:cNvPr id="7" name="Grupa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Prostokąt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8FAF43-BE19-4ED6-BEDE-1E89FC11D176}" type="datetime1">
              <a:rPr lang="pl-PL" smtClean="0"/>
              <a:pPr/>
              <a:t>2021-05-03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21725A-76A8-46FB-B178-4CA2E51EA5DC}" type="datetime1">
              <a:rPr lang="pl-PL" smtClean="0"/>
              <a:pPr/>
              <a:t>2021-05-03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EB017E-6E18-4299-A7AE-5F37FC07DD65}" type="datetime1">
              <a:rPr lang="pl-PL" smtClean="0"/>
              <a:pPr/>
              <a:t>2021-05-03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2588B3-5AD2-4007-81F4-6F155BF6413B}" type="datetime1">
              <a:rPr lang="pl-PL" smtClean="0"/>
              <a:pPr/>
              <a:t>2021-05-03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AF0EF8-C71D-4B00-AA93-750DAF52FACC}" type="datetime1">
              <a:rPr lang="pl-PL" smtClean="0"/>
              <a:pPr/>
              <a:t>2021-05-03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563359-EDAE-4F20-896B-9F6038C68D62}" type="datetime1">
              <a:rPr lang="pl-PL" smtClean="0"/>
              <a:pPr/>
              <a:t>2021-05-03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8BA2A1F-8E13-4E7D-9306-A547B391D35D}" type="datetime1">
              <a:rPr lang="pl-PL" smtClean="0"/>
              <a:pPr/>
              <a:t>2021-05-03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16632"/>
            <a:ext cx="5945188" cy="2808312"/>
          </a:xfrm>
        </p:spPr>
        <p:txBody>
          <a:bodyPr rtlCol="0"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Bankowość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4900" dirty="0" smtClean="0"/>
              <a:t>Ćwiczenia </a:t>
            </a:r>
            <a:r>
              <a:rPr lang="pl-PL" sz="4900" dirty="0"/>
              <a:t>7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125860" y="2348880"/>
            <a:ext cx="6768752" cy="3790733"/>
          </a:xfrm>
        </p:spPr>
        <p:txBody>
          <a:bodyPr/>
          <a:lstStyle/>
          <a:p>
            <a:r>
              <a:rPr lang="pl-PL" sz="5400" dirty="0" smtClean="0"/>
              <a:t>Ryzyko kraju. Ryzyko stopy procentowej. Ryzyko walutowe. Ryzyko operacyjne. Modele </a:t>
            </a:r>
            <a:r>
              <a:rPr lang="pl-PL" sz="5400" dirty="0" err="1" smtClean="0"/>
              <a:t>VaR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800" b="1" dirty="0" smtClean="0"/>
              <a:t>3. Metoda badania elastyczności stopy procentowej</a:t>
            </a:r>
          </a:p>
          <a:p>
            <a:pPr marL="0" indent="0">
              <a:buNone/>
            </a:pPr>
            <a:r>
              <a:rPr lang="pl-PL" sz="2800" dirty="0" smtClean="0"/>
              <a:t>Ze względu na różna elastyczność dopasowywania się do zmian rynkowej stopy procentowej poszczególnych elementów aktywów i pasywów można wyróżnić 3 sytuacje:</a:t>
            </a:r>
          </a:p>
          <a:p>
            <a:pPr marL="514350" indent="-514350">
              <a:buAutoNum type="arabicPeriod"/>
            </a:pPr>
            <a:r>
              <a:rPr lang="pl-PL" sz="2800" dirty="0" smtClean="0"/>
              <a:t>Jeżeli zmiany rynkowej stopy procentowej wpływają w takim samym stopniu na zmiany stopy procentowej po stronie aktywów i pasywów, czyli ich elastyczność jest równa, to zmiany rynkowej stopy procentowej nie maja wpływu na wielkość wyniku z tytułu odsetek, Ryzyko jest zerowe.</a:t>
            </a:r>
          </a:p>
          <a:p>
            <a:pPr marL="514350" indent="-514350">
              <a:buAutoNum type="arabicPeriod"/>
            </a:pPr>
            <a:r>
              <a:rPr lang="pl-PL" sz="2800" dirty="0" smtClean="0"/>
              <a:t>Jeżeli zaś stopa procentowa aktywów o zmiennej stopie procentowej reaguje silniej na zmiany rynkowej stopy procentowej niż oprocentowanie pasywów, to elastyczność aktywów jest wyższa. Przy rosnących rynkowych stopach procentowych dochody z odsetek będą rosły szybciej niż wydatki na refinansowanie (bo stopy depozytów reagują wolniej). Natomiast przy spadających rynkowych stopach procentowych dochody odsetkowe będą spadały szybciej niż wydatki na ich refinansowania </a:t>
            </a:r>
            <a:r>
              <a:rPr lang="pl-PL" sz="2800" dirty="0"/>
              <a:t>(bo stopy depozytów reagują wolniej). </a:t>
            </a:r>
            <a:endParaRPr lang="pl-PL" sz="2800" dirty="0" smtClean="0"/>
          </a:p>
          <a:p>
            <a:pPr marL="514350" indent="-514350">
              <a:buAutoNum type="arabicPeriod"/>
            </a:pPr>
            <a:r>
              <a:rPr lang="pl-PL" sz="2800" dirty="0" smtClean="0"/>
              <a:t>W przypadku gdy stopy procentowe po stronie pasywów o zmiennej stopie procentowej reagują silniej na zmiany rynkowej stopy procentowej  niż oprocentowanie aktywów  to elastyczność pasywów jest wyższa. W sytuacji spadku rynkowych stóp procentowych, stopy depozytów spadają szybciej niż stopy procentowe kredytów co ma pozytywny wpływ na wynik banku, natomiast w przypadku wzrostu rynkowych stóp procentowych wpływ na wynik jest ujemny, bo stopy procentowe depozytów rosną szybciej niż stopy kredytów.</a:t>
            </a: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249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16632"/>
            <a:ext cx="10945215" cy="6696744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Elastyczność dopasowania stóp procentowych – </a:t>
            </a:r>
            <a:r>
              <a:rPr lang="pl-PL" dirty="0" smtClean="0"/>
              <a:t>definiuje się jako relację zmian stopy procentowej poszczególnych pozycji aktywów i pasywów do zmian rynkowej stopy procentowej.  Jest więc stopień reakcji oprocentowania aktywów lub pasywów na wahania rynkowej stopy procentowej.</a:t>
            </a:r>
          </a:p>
          <a:p>
            <a:pPr marL="0" indent="0">
              <a:buNone/>
            </a:pPr>
            <a:r>
              <a:rPr lang="pl-PL" dirty="0" smtClean="0"/>
              <a:t>W metodzie elastyczności (podobnie jak w metodzie luki) dokonuje się zestawienia niedopasowania elastyczności , w którym bada się osobno po stronie aktywów i pasywów segmenty pozycji o stałej stopie procentowej i segmenty pozycji </a:t>
            </a:r>
            <a:r>
              <a:rPr lang="pl-PL" dirty="0"/>
              <a:t>o zmiennej stopie procentowej </a:t>
            </a:r>
            <a:r>
              <a:rPr lang="pl-PL" dirty="0" smtClean="0"/>
              <a:t>zarówno pod względem ich wielkości jak i elastyczności dopasowania. </a:t>
            </a:r>
          </a:p>
          <a:p>
            <a:pPr marL="0" indent="0">
              <a:buNone/>
            </a:pPr>
            <a:r>
              <a:rPr lang="pl-PL" b="1" dirty="0" smtClean="0"/>
              <a:t>Podstawowym problemem badawczym jest oszacowanie współczynników elastyczności poszczególnych pozycji aktywów i pasywów i prognozowanie ich zmian w przyszłości.</a:t>
            </a:r>
          </a:p>
          <a:p>
            <a:pPr marL="0" indent="0">
              <a:buNone/>
            </a:pPr>
            <a:r>
              <a:rPr lang="pl-PL" b="1" dirty="0" smtClean="0"/>
              <a:t>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7005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6967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4. Zarządzanie ryzykiem stopy procentowej</a:t>
            </a:r>
          </a:p>
          <a:p>
            <a:pPr marL="0" indent="0">
              <a:buNone/>
            </a:pPr>
            <a:r>
              <a:rPr lang="pl-PL" dirty="0" smtClean="0"/>
              <a:t>Zarządzanie  ryzykiem stopy procentowej ma na celu maksymalne zredukowanie negatywnych skutków zmian stopy procentowej przy świadomości, że całkowicie takiego ryzyka w banku wyeliminować się nie da.</a:t>
            </a:r>
          </a:p>
          <a:p>
            <a:pPr marL="0" indent="0">
              <a:buNone/>
            </a:pPr>
            <a:r>
              <a:rPr lang="pl-PL" b="1" dirty="0" smtClean="0"/>
              <a:t>Etapy</a:t>
            </a:r>
            <a:r>
              <a:rPr lang="pl-PL" dirty="0" smtClean="0"/>
              <a:t> zarządzania ryzkiem stopy procentowej:</a:t>
            </a:r>
          </a:p>
          <a:p>
            <a:pPr marL="457200" indent="-457200">
              <a:buAutoNum type="arabicPeriod"/>
            </a:pPr>
            <a:r>
              <a:rPr lang="pl-PL" b="1" dirty="0" smtClean="0"/>
              <a:t>Identyfikacja i pomiar</a:t>
            </a:r>
          </a:p>
          <a:p>
            <a:pPr marL="457200" indent="-457200">
              <a:buAutoNum type="arabicPeriod"/>
            </a:pPr>
            <a:r>
              <a:rPr lang="pl-PL" b="1" dirty="0" smtClean="0"/>
              <a:t>Badanie wrażliwości banku na zmiany stopy procentowej</a:t>
            </a:r>
          </a:p>
          <a:p>
            <a:pPr marL="457200" indent="-457200">
              <a:buAutoNum type="arabicPeriod"/>
            </a:pPr>
            <a:r>
              <a:rPr lang="pl-PL" b="1" dirty="0" smtClean="0"/>
              <a:t>Wybór odpowiednich przedsięwzięć mających na celu zmniejszenie wielkości ryzyka</a:t>
            </a:r>
          </a:p>
          <a:p>
            <a:pPr marL="0" indent="0">
              <a:buNone/>
            </a:pPr>
            <a:r>
              <a:rPr lang="pl-PL" b="1" dirty="0" smtClean="0"/>
              <a:t>Ad. 1.</a:t>
            </a:r>
            <a:r>
              <a:rPr lang="pl-PL" b="1" dirty="0"/>
              <a:t> </a:t>
            </a:r>
            <a:r>
              <a:rPr lang="pl-PL" dirty="0" smtClean="0"/>
              <a:t>Zagrożeniem dla banku może być sytuacja, gdy przy </a:t>
            </a:r>
            <a:r>
              <a:rPr lang="pl-PL" b="1" dirty="0" smtClean="0"/>
              <a:t>rosnących rynkowych stopach procentowych </a:t>
            </a:r>
            <a:r>
              <a:rPr lang="pl-PL" dirty="0" smtClean="0"/>
              <a:t>występuje:</a:t>
            </a:r>
          </a:p>
          <a:p>
            <a:pPr marL="0" indent="0">
              <a:buNone/>
            </a:pPr>
            <a:r>
              <a:rPr lang="pl-PL" dirty="0" smtClean="0"/>
              <a:t>a) Nadwyżka po stronie aktywów o stałej stopie procentowej;</a:t>
            </a:r>
          </a:p>
          <a:p>
            <a:pPr marL="0" indent="0">
              <a:buNone/>
            </a:pPr>
            <a:r>
              <a:rPr lang="pl-PL" dirty="0" smtClean="0"/>
              <a:t>b) Wyższy wskaźnik </a:t>
            </a:r>
            <a:r>
              <a:rPr lang="pl-PL" i="1" dirty="0" err="1" smtClean="0"/>
              <a:t>duration</a:t>
            </a:r>
            <a:r>
              <a:rPr lang="pl-PL" dirty="0" smtClean="0"/>
              <a:t> po stronie aktywów o stałej stopie procentowej niż ten wskaźnik po stronie pasywów o stałej stopie procentowej (aktywa na dłużej związane niż pasywa – wzrost kosztów refinansowania);</a:t>
            </a:r>
          </a:p>
          <a:p>
            <a:pPr marL="0" indent="0">
              <a:buNone/>
            </a:pPr>
            <a:r>
              <a:rPr lang="pl-PL" dirty="0" smtClean="0"/>
              <a:t>c) Większa elastyczność dopasowywania po stronie pasywów niż aktywów do zmian rynkowej stopy procentowej.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4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16632"/>
            <a:ext cx="11017223" cy="6624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Zagrożeniem dla banku może być sytuacja, gdy przy </a:t>
            </a:r>
            <a:r>
              <a:rPr lang="pl-PL" b="1" dirty="0"/>
              <a:t>spadkowych rynkowych stopach procentowych </a:t>
            </a:r>
            <a:r>
              <a:rPr lang="pl-PL" dirty="0"/>
              <a:t>występuje:</a:t>
            </a:r>
          </a:p>
          <a:p>
            <a:pPr marL="0" indent="0">
              <a:buNone/>
            </a:pPr>
            <a:r>
              <a:rPr lang="pl-PL" dirty="0"/>
              <a:t>a) Nadwyżka pasywów o stałej stopie procentowej (luka ujemna); </a:t>
            </a:r>
          </a:p>
          <a:p>
            <a:pPr marL="0" indent="0">
              <a:buNone/>
            </a:pPr>
            <a:r>
              <a:rPr lang="pl-PL" dirty="0"/>
              <a:t>b) Wyższy wskaźnik </a:t>
            </a:r>
            <a:r>
              <a:rPr lang="pl-PL" i="1" dirty="0" err="1"/>
              <a:t>duration</a:t>
            </a:r>
            <a:r>
              <a:rPr lang="pl-PL" i="1" dirty="0"/>
              <a:t> </a:t>
            </a:r>
            <a:r>
              <a:rPr lang="pl-PL" dirty="0"/>
              <a:t>dla pasywów o stałej stopie procentowej niż dla aktywów; </a:t>
            </a:r>
          </a:p>
          <a:p>
            <a:pPr marL="0" indent="0">
              <a:buNone/>
            </a:pPr>
            <a:r>
              <a:rPr lang="pl-PL" dirty="0"/>
              <a:t>c) Większa elastyczność dopasowywania do zmian rynkowej stopy procentowej po stronie aktywów niż pasywów </a:t>
            </a: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Ad. 2. </a:t>
            </a:r>
            <a:r>
              <a:rPr lang="pl-PL" dirty="0"/>
              <a:t>O</a:t>
            </a:r>
            <a:r>
              <a:rPr lang="pl-PL" dirty="0" smtClean="0"/>
              <a:t>kreślenie wpływu oczekiwanych zmian rynkowej stopy procentowej na wynik z tytułu odsetek lub wynik finansowy i oszacowanie stopnia zagrożenia.</a:t>
            </a:r>
          </a:p>
          <a:p>
            <a:pPr marL="0" indent="0">
              <a:buNone/>
            </a:pPr>
            <a:r>
              <a:rPr lang="pl-PL" b="1" dirty="0" smtClean="0"/>
              <a:t>Ad.3. </a:t>
            </a:r>
            <a:r>
              <a:rPr lang="pl-PL" dirty="0" smtClean="0"/>
              <a:t>Przedsięwzięciami do minimalizacji ryzyka mogą być:</a:t>
            </a:r>
          </a:p>
          <a:p>
            <a:pPr>
              <a:buFontTx/>
              <a:buChar char="-"/>
            </a:pPr>
            <a:r>
              <a:rPr lang="pl-PL" dirty="0" smtClean="0"/>
              <a:t>wyznaczenie limitów,</a:t>
            </a:r>
          </a:p>
          <a:p>
            <a:pPr>
              <a:buFontTx/>
              <a:buChar char="-"/>
            </a:pPr>
            <a:r>
              <a:rPr lang="pl-PL" dirty="0"/>
              <a:t>z</a:t>
            </a:r>
            <a:r>
              <a:rPr lang="pl-PL" dirty="0" smtClean="0"/>
              <a:t>miana struktury aktywów i pasywów,</a:t>
            </a:r>
          </a:p>
          <a:p>
            <a:pPr>
              <a:buFontTx/>
              <a:buChar char="-"/>
            </a:pPr>
            <a:r>
              <a:rPr lang="pl-PL" dirty="0"/>
              <a:t>z</a:t>
            </a:r>
            <a:r>
              <a:rPr lang="pl-PL" dirty="0" smtClean="0"/>
              <a:t>awieranie większej liczby umów z klauzulą zmiany oprocentowania,</a:t>
            </a:r>
          </a:p>
          <a:p>
            <a:pPr>
              <a:buFontTx/>
              <a:buChar char="-"/>
            </a:pPr>
            <a:r>
              <a:rPr lang="pl-PL" dirty="0"/>
              <a:t>z</a:t>
            </a:r>
            <a:r>
              <a:rPr lang="pl-PL" dirty="0" smtClean="0"/>
              <a:t>abezpieczenie przed ryzykiem stopy procentowej przez derywaty, instrumenty pochodne.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44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Ryzyko Walutowe</a:t>
            </a:r>
          </a:p>
          <a:p>
            <a:pPr marL="0" indent="0">
              <a:buNone/>
            </a:pPr>
            <a:r>
              <a:rPr lang="pl-PL" b="1" dirty="0" smtClean="0"/>
              <a:t>Ryzyko walutowe – </a:t>
            </a:r>
            <a:r>
              <a:rPr lang="pl-PL" dirty="0" smtClean="0"/>
              <a:t>nazywane jest także </a:t>
            </a:r>
            <a:r>
              <a:rPr lang="pl-PL" b="1" dirty="0" smtClean="0"/>
              <a:t>ryzykiem kursu walutowego </a:t>
            </a:r>
            <a:r>
              <a:rPr lang="pl-PL" dirty="0" smtClean="0"/>
              <a:t>to zagrożenie  sytuacji finansowej banku wskutek niekorzystnej zmiany kursu walutowego.</a:t>
            </a:r>
          </a:p>
          <a:p>
            <a:pPr marL="0" indent="0">
              <a:buNone/>
            </a:pPr>
            <a:r>
              <a:rPr lang="pl-PL" b="1" dirty="0" smtClean="0"/>
              <a:t>Ryzyko </a:t>
            </a:r>
            <a:r>
              <a:rPr lang="pl-PL" b="1" dirty="0" smtClean="0"/>
              <a:t>konwersji – </a:t>
            </a:r>
            <a:r>
              <a:rPr lang="pl-PL" dirty="0" smtClean="0"/>
              <a:t>ograniczenia administracyjne możliwości zamiany jednej waluty na drugą w danym kraju.</a:t>
            </a:r>
          </a:p>
          <a:p>
            <a:pPr marL="0" indent="0">
              <a:buNone/>
            </a:pPr>
            <a:r>
              <a:rPr lang="pl-PL" b="1" dirty="0" smtClean="0"/>
              <a:t>Ryzyko transferu – </a:t>
            </a:r>
            <a:r>
              <a:rPr lang="pl-PL" dirty="0" smtClean="0"/>
              <a:t>zostaje ograniczony lub całkowicie zakazany transfer należności w danym kraju.</a:t>
            </a:r>
          </a:p>
          <a:p>
            <a:pPr marL="0" indent="0">
              <a:buNone/>
            </a:pPr>
            <a:r>
              <a:rPr lang="pl-PL" b="1" dirty="0" smtClean="0"/>
              <a:t>Ryzyko niezrealizowania transakcji </a:t>
            </a:r>
            <a:r>
              <a:rPr lang="pl-PL" dirty="0" smtClean="0"/>
              <a:t>– trudność lub niemożliwość wykonania przez partnera swoich zobowiązań w danej walucie.</a:t>
            </a:r>
          </a:p>
          <a:p>
            <a:pPr marL="0" indent="0">
              <a:buNone/>
            </a:pPr>
            <a:r>
              <a:rPr lang="pl-PL" dirty="0" smtClean="0"/>
              <a:t>Niekorzystne zmiany kursu walutowego mogą bardzo negatywnie wpływać na zysk banku.</a:t>
            </a:r>
          </a:p>
          <a:p>
            <a:pPr marL="0" indent="0">
              <a:buNone/>
            </a:pPr>
            <a:r>
              <a:rPr lang="pl-PL" b="1" dirty="0" smtClean="0"/>
              <a:t>Pozycja walutowa otwarta </a:t>
            </a:r>
            <a:r>
              <a:rPr lang="pl-PL" dirty="0" smtClean="0"/>
              <a:t>– to saldo wartości wszystkich aktywów i pasywów wykazywanych </a:t>
            </a:r>
            <a:r>
              <a:rPr lang="pl-PL" dirty="0"/>
              <a:t>(także z pozycjami </a:t>
            </a:r>
            <a:r>
              <a:rPr lang="pl-PL" dirty="0" smtClean="0"/>
              <a:t>pozabilansowymi w danej walucie obejmujące operacje kupna i sprzedaży w danej walucie po określonym z góry kursie.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54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44624"/>
            <a:ext cx="10873207" cy="66967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 smtClean="0"/>
              <a:t>Pozycja walutowa długa </a:t>
            </a:r>
            <a:r>
              <a:rPr lang="pl-PL" dirty="0" smtClean="0"/>
              <a:t>– gdy w banku wartość aktywów w obcej walucie przewyższa wartość pasywów w tej walucie ( z uwzględnieniem pozycji pozabilansowych). Przewaga należności nad zobowiązaniami w danej walucie.</a:t>
            </a:r>
          </a:p>
          <a:p>
            <a:pPr marL="0" indent="0">
              <a:buNone/>
            </a:pPr>
            <a:r>
              <a:rPr lang="pl-PL" b="1" dirty="0" smtClean="0"/>
              <a:t>Pozycja walutowa krótka </a:t>
            </a:r>
            <a:r>
              <a:rPr lang="pl-PL" dirty="0" smtClean="0"/>
              <a:t>– gdy w banku wartość pasywów w obcej walucie </a:t>
            </a:r>
            <a:r>
              <a:rPr lang="pl-PL" dirty="0"/>
              <a:t>( z uwzględnieniem pozycji pozabilansowych</a:t>
            </a:r>
            <a:r>
              <a:rPr lang="pl-PL" dirty="0" smtClean="0"/>
              <a:t>) przewyższa wartość aktywów w tej walucie. Bank zajmuje pozycję krótką, gdy zobowiązania są wyższe od należności w tej walucie.</a:t>
            </a:r>
          </a:p>
          <a:p>
            <a:pPr marL="0" indent="0">
              <a:buNone/>
            </a:pPr>
            <a:r>
              <a:rPr lang="pl-PL" b="1" dirty="0" smtClean="0"/>
              <a:t>Rodzaje kursów walutowych.</a:t>
            </a:r>
          </a:p>
          <a:p>
            <a:pPr marL="0" indent="0">
              <a:buNone/>
            </a:pPr>
            <a:r>
              <a:rPr lang="pl-PL" b="1" dirty="0" smtClean="0"/>
              <a:t>Kurs walutowy </a:t>
            </a:r>
            <a:r>
              <a:rPr lang="pl-PL" dirty="0" smtClean="0"/>
              <a:t>jest cena jednostki waluty obcej wyrażona w pieniądzu krajowym. </a:t>
            </a:r>
          </a:p>
          <a:p>
            <a:pPr marL="0" indent="0">
              <a:buNone/>
            </a:pPr>
            <a:r>
              <a:rPr lang="pl-PL" b="1" dirty="0" smtClean="0"/>
              <a:t>Kurs kupna </a:t>
            </a:r>
            <a:r>
              <a:rPr lang="pl-PL" dirty="0" smtClean="0"/>
              <a:t>danej waluty. </a:t>
            </a:r>
            <a:r>
              <a:rPr lang="pl-PL" b="1" dirty="0"/>
              <a:t>Kurs </a:t>
            </a:r>
            <a:r>
              <a:rPr lang="pl-PL" b="1" dirty="0" smtClean="0"/>
              <a:t>sprzedaży </a:t>
            </a:r>
            <a:r>
              <a:rPr lang="pl-PL" dirty="0"/>
              <a:t>danej waluty. 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Kurs natychmiastowy </a:t>
            </a:r>
            <a:r>
              <a:rPr lang="pl-PL" dirty="0" smtClean="0"/>
              <a:t>(kasowy, </a:t>
            </a:r>
            <a:r>
              <a:rPr lang="pl-PL" b="1" i="1" dirty="0" smtClean="0"/>
              <a:t>spot</a:t>
            </a:r>
            <a:r>
              <a:rPr lang="pl-PL" dirty="0" smtClean="0"/>
              <a:t>). </a:t>
            </a:r>
            <a:r>
              <a:rPr lang="pl-PL" b="1" dirty="0" smtClean="0"/>
              <a:t>Kurs terminowy (</a:t>
            </a:r>
            <a:r>
              <a:rPr lang="pl-PL" b="1" i="1" dirty="0" err="1" smtClean="0"/>
              <a:t>futures</a:t>
            </a:r>
            <a:r>
              <a:rPr lang="pl-PL" b="1" dirty="0" smtClean="0"/>
              <a:t>)</a:t>
            </a:r>
          </a:p>
          <a:p>
            <a:pPr marL="0" indent="0">
              <a:buNone/>
            </a:pPr>
            <a:r>
              <a:rPr lang="pl-PL" b="1" dirty="0" smtClean="0"/>
              <a:t>Kwantyfikacja ryzyka walutowego</a:t>
            </a:r>
          </a:p>
          <a:p>
            <a:pPr marL="0" indent="0">
              <a:buNone/>
            </a:pPr>
            <a:r>
              <a:rPr lang="pl-PL" dirty="0" smtClean="0"/>
              <a:t>Dla oceny ryzyka walutowego istotne znaczenie ma:</a:t>
            </a:r>
          </a:p>
          <a:p>
            <a:pPr>
              <a:buFontTx/>
              <a:buChar char="-"/>
            </a:pPr>
            <a:r>
              <a:rPr lang="pl-PL" dirty="0" smtClean="0"/>
              <a:t>Intensywność wahań kursu walutowego,</a:t>
            </a:r>
          </a:p>
          <a:p>
            <a:pPr>
              <a:buFontTx/>
              <a:buChar char="-"/>
            </a:pPr>
            <a:r>
              <a:rPr lang="pl-PL" dirty="0" smtClean="0"/>
              <a:t>Przewidywania trendu kursu walutowego w przyszłości</a:t>
            </a:r>
            <a:r>
              <a:rPr lang="pl-PL" b="1" dirty="0" smtClean="0"/>
              <a:t>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56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44624"/>
            <a:ext cx="10873207" cy="66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Odejście w roku 1973 od zasad kształtowania kursu walutowego ustalonych w </a:t>
            </a:r>
            <a:r>
              <a:rPr lang="pl-PL" dirty="0" err="1" smtClean="0"/>
              <a:t>Bretton</a:t>
            </a:r>
            <a:r>
              <a:rPr lang="pl-PL" dirty="0" smtClean="0"/>
              <a:t> </a:t>
            </a:r>
            <a:r>
              <a:rPr lang="pl-PL" dirty="0" err="1" smtClean="0"/>
              <a:t>Woods</a:t>
            </a:r>
            <a:r>
              <a:rPr lang="pl-PL" dirty="0" smtClean="0"/>
              <a:t> w lipcu 1944 r. – odstąpienie od parytetu złota w 1971 prezydent Nixon zawiesił wymienialność dolara na złoto. W 1978 roku dolar przestaje być walutą pośredniczącą w wymianie międzynarodowej i odniesieniem kursu walutowego. Kursy stałe z możliwością 1% odchyleń od ustalonych. Zakup i sprzedaż interwencyjna złota przez rząd USA.</a:t>
            </a:r>
          </a:p>
          <a:p>
            <a:pPr marL="0" indent="0">
              <a:buNone/>
            </a:pPr>
            <a:r>
              <a:rPr lang="pl-PL" b="1" dirty="0" smtClean="0"/>
              <a:t>Kursy stałe. Kursy płynne.</a:t>
            </a:r>
          </a:p>
          <a:p>
            <a:pPr marL="0" indent="0">
              <a:buNone/>
            </a:pPr>
            <a:r>
              <a:rPr lang="pl-PL" dirty="0" smtClean="0"/>
              <a:t>Zmiana kursu walutowego </a:t>
            </a:r>
            <a:r>
              <a:rPr lang="pl-PL" dirty="0" err="1" smtClean="0"/>
              <a:t>oddziaływuje</a:t>
            </a:r>
            <a:r>
              <a:rPr lang="pl-PL" dirty="0" smtClean="0"/>
              <a:t> na obie strony bilansu i pozycje pozabilansowe, może oddziaływać pozytywnie lub negatywnie.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dirty="0" smtClean="0"/>
              <a:t>W przypadku spadku kursu walutowego, czyli następuje aprecjacja (rewaluacja) waluty krajowej to: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dirty="0" smtClean="0"/>
              <a:t>jeżeli aktywa w obcej walucie przewyższają pasywa (pozycja długa) – występuje ryzyko;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dirty="0" smtClean="0"/>
              <a:t>jeżeli pasywa w obcej walucie przewyższają aktywa (pozycja krótka) – występuje szansa.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94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2. W przypadku </a:t>
            </a:r>
            <a:r>
              <a:rPr lang="pl-PL" dirty="0" smtClean="0"/>
              <a:t>wzrostu kursu walutowego, gdy następuje deprecjacja (dewaluacja) waluty krajowej to:</a:t>
            </a:r>
          </a:p>
          <a:p>
            <a:pPr>
              <a:buFontTx/>
              <a:buChar char="-"/>
            </a:pPr>
            <a:r>
              <a:rPr lang="pl-PL" dirty="0"/>
              <a:t>j</a:t>
            </a:r>
            <a:r>
              <a:rPr lang="pl-PL" dirty="0" smtClean="0"/>
              <a:t>eżeli aktywa w obcej walucie przewyższają pasywa (pozycja długa) – występuje szansa;</a:t>
            </a:r>
          </a:p>
          <a:p>
            <a:pPr>
              <a:buFontTx/>
              <a:buChar char="-"/>
            </a:pPr>
            <a:r>
              <a:rPr lang="pl-PL" dirty="0"/>
              <a:t>j</a:t>
            </a:r>
            <a:r>
              <a:rPr lang="pl-PL" dirty="0" smtClean="0"/>
              <a:t>eżeli pasywa w obcej walucie przewyższają aktywa (pozycja krótka) – występuje ryzyko.</a:t>
            </a:r>
          </a:p>
          <a:p>
            <a:pPr marL="0" indent="0">
              <a:buNone/>
            </a:pPr>
            <a:r>
              <a:rPr lang="pl-PL" dirty="0" smtClean="0"/>
              <a:t>Ryzyko walutowe = otwarta pozycja walutowa x procentowa zmiana kursu walutowego</a:t>
            </a:r>
          </a:p>
          <a:p>
            <a:pPr marL="0" indent="0">
              <a:buNone/>
            </a:pPr>
            <a:r>
              <a:rPr lang="pl-PL" dirty="0" smtClean="0"/>
              <a:t>Skala ryzyka walutowego w banku zależy od:</a:t>
            </a:r>
          </a:p>
          <a:p>
            <a:pPr marL="457200" indent="-457200">
              <a:buAutoNum type="arabicPeriod"/>
            </a:pPr>
            <a:r>
              <a:rPr lang="pl-PL" dirty="0" smtClean="0"/>
              <a:t>Wielkości otwartych pozycji walutowych,</a:t>
            </a:r>
          </a:p>
          <a:p>
            <a:pPr marL="457200" indent="-457200">
              <a:buAutoNum type="arabicPeriod"/>
            </a:pPr>
            <a:r>
              <a:rPr lang="pl-PL" dirty="0" smtClean="0"/>
              <a:t>Terminów zapadalności/wymagalności planowanych transakcji,</a:t>
            </a:r>
          </a:p>
          <a:p>
            <a:pPr marL="457200" indent="-457200">
              <a:buAutoNum type="arabicPeriod"/>
            </a:pPr>
            <a:r>
              <a:rPr lang="pl-PL" dirty="0" smtClean="0"/>
              <a:t>Zakresu zmian kursu walutowego.</a:t>
            </a:r>
          </a:p>
          <a:p>
            <a:pPr marL="0" indent="0">
              <a:buNone/>
            </a:pPr>
            <a:r>
              <a:rPr lang="pl-PL" dirty="0" smtClean="0"/>
              <a:t>Łączna pozycja walutowa = różnica miedzy sumą wartości wszystkich pozycji długich i krótkich w walutach obcych.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88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Strategie zarządzania ryzykiem walutowym</a:t>
            </a:r>
          </a:p>
          <a:p>
            <a:pPr marL="0" indent="0">
              <a:buNone/>
            </a:pPr>
            <a:r>
              <a:rPr lang="pl-PL" dirty="0" smtClean="0"/>
              <a:t>Zarządzanie ryzykiem walutowym ma na celu wczesne rozpoznanie zagrożenia  i podjęcie decyzji służących zredukowaniu wielkości tego ryzyka do dopuszczalnego poziomu, nie zapominając o możliwościach wykorzystania sytuacji do powiększenia zysku.</a:t>
            </a:r>
          </a:p>
          <a:p>
            <a:pPr marL="0" indent="0">
              <a:buNone/>
            </a:pPr>
            <a:r>
              <a:rPr lang="pl-PL" dirty="0" smtClean="0"/>
              <a:t>Banki przeprowadzają na dużą skalę w celach zarobkowych:</a:t>
            </a:r>
          </a:p>
          <a:p>
            <a:pPr>
              <a:buFontTx/>
              <a:buChar char="-"/>
            </a:pPr>
            <a:r>
              <a:rPr lang="pl-PL" dirty="0" smtClean="0"/>
              <a:t>Transakcje arbitrażowe – transakcje wymienne mające na celu wykorzystanie różnic kursowych występujących na różnych rynkach walutowych;</a:t>
            </a:r>
          </a:p>
          <a:p>
            <a:pPr>
              <a:buFontTx/>
              <a:buChar char="-"/>
            </a:pPr>
            <a:r>
              <a:rPr lang="pl-PL" dirty="0" smtClean="0"/>
              <a:t>Transakcje spekulacyjne – polegające na wykorzystaniu zmian kursów walut w czasie, czyli kupowaniu waluty gdy oczekiwany jest wzrost kursu i sprzedaży gdy oczekiwany jest spadek.</a:t>
            </a:r>
          </a:p>
          <a:p>
            <a:pPr>
              <a:buFontTx/>
              <a:buChar char="-"/>
            </a:pPr>
            <a:r>
              <a:rPr lang="pl-PL" dirty="0" smtClean="0"/>
              <a:t>Strategie zabezpieczenia się przed ryzykiem walutowym:</a:t>
            </a:r>
          </a:p>
          <a:p>
            <a:pPr marL="457200" indent="-457200">
              <a:buAutoNum type="arabicPeriod"/>
            </a:pPr>
            <a:r>
              <a:rPr lang="pl-PL" dirty="0" smtClean="0"/>
              <a:t>całkowite zabezpieczenie się przed ryzykiem walutowym poprzez domknięcie otwartych pozycji walutowych. Koszty zabezpieczenia powinny być mniejsze niż ryzyko potencjalnej straty;</a:t>
            </a:r>
          </a:p>
          <a:p>
            <a:pPr marL="457200" indent="-457200">
              <a:buAutoNum type="arabicPeriod"/>
            </a:pPr>
            <a:r>
              <a:rPr lang="pl-PL" dirty="0" smtClean="0"/>
              <a:t>Rezygnacja z zabezpieczenia, zakłada się że równica różnica między stratami i zyskami kursowymi będzie mniejsza niż koszty zabezpieczeń.</a:t>
            </a:r>
          </a:p>
          <a:p>
            <a:pPr marL="457200" indent="-457200">
              <a:buAutoNum type="arabicPeriod"/>
            </a:pPr>
            <a:r>
              <a:rPr lang="pl-PL" dirty="0" smtClean="0"/>
              <a:t>Kombinacja poprzednich strategii, dążenie do czę</a:t>
            </a:r>
            <a:r>
              <a:rPr lang="pl-PL" dirty="0"/>
              <a:t>ś</a:t>
            </a:r>
            <a:r>
              <a:rPr lang="pl-PL" dirty="0" smtClean="0"/>
              <a:t>ciowego zabezpieczenia tych transakcji, które mogą przynieść największą stratę a rezygnacja z zabezpieczenia gdy szacowane ryzyko zmian kursowych jest niewielkie.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96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Jak ograniczać ryzyko walutowe:</a:t>
            </a:r>
          </a:p>
          <a:p>
            <a:pPr>
              <a:buFontTx/>
              <a:buChar char="-"/>
            </a:pPr>
            <a:r>
              <a:rPr lang="pl-PL" dirty="0"/>
              <a:t>w</a:t>
            </a:r>
            <a:r>
              <a:rPr lang="pl-PL" dirty="0" smtClean="0"/>
              <a:t>yznaczyć limity wewnętrzne w banku w tym dla dealerów.</a:t>
            </a:r>
          </a:p>
          <a:p>
            <a:pPr>
              <a:buFontTx/>
              <a:buChar char="-"/>
            </a:pPr>
            <a:r>
              <a:rPr lang="pl-PL" dirty="0"/>
              <a:t>z</a:t>
            </a:r>
            <a:r>
              <a:rPr lang="pl-PL" dirty="0" smtClean="0"/>
              <a:t>awierać tradycyjne transakcje kasowe i terminowe,</a:t>
            </a:r>
          </a:p>
          <a:p>
            <a:pPr>
              <a:buFontTx/>
              <a:buChar char="-"/>
            </a:pPr>
            <a:r>
              <a:rPr lang="pl-PL" dirty="0"/>
              <a:t>o</a:t>
            </a:r>
            <a:r>
              <a:rPr lang="pl-PL" dirty="0" smtClean="0"/>
              <a:t>graniczyć transakcje spekulacyjne,</a:t>
            </a:r>
          </a:p>
          <a:p>
            <a:pPr>
              <a:buFontTx/>
              <a:buChar char="-"/>
            </a:pPr>
            <a:r>
              <a:rPr lang="pl-PL" dirty="0"/>
              <a:t>z</a:t>
            </a:r>
            <a:r>
              <a:rPr lang="pl-PL" dirty="0" smtClean="0"/>
              <a:t>abezpieczyć się przed ryzkiem walutowym za pomocą instrumentów pochodnych,</a:t>
            </a:r>
          </a:p>
          <a:p>
            <a:pPr>
              <a:buFontTx/>
              <a:buChar char="-"/>
            </a:pPr>
            <a:r>
              <a:rPr lang="pl-PL" dirty="0" smtClean="0"/>
              <a:t>zawierać transakcje tylko w walucie krajowej lub innej wybranej</a:t>
            </a:r>
          </a:p>
          <a:p>
            <a:pPr>
              <a:buFontTx/>
              <a:buChar char="-"/>
            </a:pPr>
            <a:r>
              <a:rPr lang="pl-PL" dirty="0"/>
              <a:t>s</a:t>
            </a:r>
            <a:r>
              <a:rPr lang="pl-PL" dirty="0" smtClean="0"/>
              <a:t>tosować klauzule kursowe.</a:t>
            </a:r>
          </a:p>
          <a:p>
            <a:pPr marL="0" indent="0">
              <a:buNone/>
            </a:pPr>
            <a:r>
              <a:rPr lang="pl-PL" b="1" dirty="0" smtClean="0"/>
              <a:t>Tradycyjne transakcje walutowe</a:t>
            </a:r>
          </a:p>
          <a:p>
            <a:pPr marL="0" indent="0">
              <a:buNone/>
            </a:pPr>
            <a:r>
              <a:rPr lang="pl-PL" dirty="0" smtClean="0"/>
              <a:t>Tradycyjne transakcje walutowe obejmują handel walutami dostępnymi w późniejszym terminie.</a:t>
            </a:r>
          </a:p>
          <a:p>
            <a:pPr marL="0" indent="0">
              <a:buNone/>
            </a:pPr>
            <a:r>
              <a:rPr lang="pl-PL" b="1" dirty="0" smtClean="0"/>
              <a:t>Marża terminowa </a:t>
            </a:r>
            <a:r>
              <a:rPr lang="pl-PL" dirty="0" smtClean="0"/>
              <a:t>– różnica miedzy kursem terminowym a kasowym danej waluty .</a:t>
            </a:r>
          </a:p>
          <a:p>
            <a:pPr marL="0" indent="0">
              <a:buNone/>
            </a:pPr>
            <a:r>
              <a:rPr lang="pl-PL" dirty="0" smtClean="0"/>
              <a:t>Jeśli ona jest dodatnia (kurs terminowy jest wyższy od kasowego) to waluta zagraniczna notowana jest </a:t>
            </a:r>
            <a:r>
              <a:rPr lang="pl-PL" b="1" dirty="0" smtClean="0"/>
              <a:t>na termin z premią (</a:t>
            </a:r>
            <a:r>
              <a:rPr lang="pl-PL" b="1" i="1" dirty="0" smtClean="0"/>
              <a:t>report</a:t>
            </a:r>
            <a:r>
              <a:rPr lang="pl-PL" b="1" dirty="0" smtClean="0"/>
              <a:t>).</a:t>
            </a:r>
          </a:p>
          <a:p>
            <a:pPr marL="0" indent="0">
              <a:buNone/>
            </a:pPr>
            <a:r>
              <a:rPr lang="pl-PL" dirty="0" smtClean="0"/>
              <a:t>Jeśli jest ujemna (kurs </a:t>
            </a:r>
            <a:r>
              <a:rPr lang="pl-PL" dirty="0"/>
              <a:t>terminowy </a:t>
            </a:r>
            <a:r>
              <a:rPr lang="pl-PL" dirty="0" smtClean="0"/>
              <a:t>jest niższy od kursu </a:t>
            </a:r>
            <a:r>
              <a:rPr lang="pl-PL" dirty="0"/>
              <a:t>kasowego) </a:t>
            </a:r>
            <a:r>
              <a:rPr lang="pl-PL" dirty="0" smtClean="0"/>
              <a:t>to waluta zagraniczna notowana jest na </a:t>
            </a:r>
            <a:r>
              <a:rPr lang="pl-PL" b="1" dirty="0" smtClean="0"/>
              <a:t>termin z dyskontem (</a:t>
            </a:r>
            <a:r>
              <a:rPr lang="pl-PL" b="1" i="1" dirty="0" smtClean="0"/>
              <a:t>deport</a:t>
            </a:r>
            <a:r>
              <a:rPr lang="pl-PL" b="1" dirty="0" smtClean="0"/>
              <a:t>).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4420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000" b="1" dirty="0" smtClean="0"/>
              <a:t>Ryzyko kraju</a:t>
            </a:r>
          </a:p>
          <a:p>
            <a:pPr marL="0" indent="0">
              <a:buNone/>
            </a:pPr>
            <a:r>
              <a:rPr lang="pl-PL" b="1" dirty="0" smtClean="0"/>
              <a:t>Ryzyko kraju – </a:t>
            </a:r>
            <a:r>
              <a:rPr lang="pl-PL" dirty="0" smtClean="0"/>
              <a:t>oznacza niebezpieczeństwo całkowitego zaprzestania lub ograniczenia regulowania należności zagranicznych przez dany kraj wobec innego kraju lub podmiotów z innych krajów. </a:t>
            </a:r>
          </a:p>
          <a:p>
            <a:pPr marL="0" indent="0">
              <a:buNone/>
            </a:pPr>
            <a:r>
              <a:rPr lang="pl-PL" b="1" dirty="0" smtClean="0"/>
              <a:t>Przyczyny polityczne – </a:t>
            </a:r>
            <a:r>
              <a:rPr lang="pl-PL" dirty="0" smtClean="0"/>
              <a:t>zmiana rządu, ustroju państwa, sojuszy zagranicznych, wojna, niepokoje społeczne, konfiskata majątków.</a:t>
            </a:r>
          </a:p>
          <a:p>
            <a:pPr marL="0" indent="0">
              <a:buNone/>
            </a:pPr>
            <a:r>
              <a:rPr lang="pl-PL" b="1" dirty="0" smtClean="0"/>
              <a:t>Przyczyny ekonomiczne – </a:t>
            </a:r>
            <a:r>
              <a:rPr lang="pl-PL" dirty="0" smtClean="0"/>
              <a:t>nadmierne zadłużenie kraju, słabe tempo wzrostu PKB, deficyt budżetowy, zły bilans handlowy i płatniczy.</a:t>
            </a:r>
          </a:p>
          <a:p>
            <a:pPr marL="0" indent="0">
              <a:buNone/>
            </a:pPr>
            <a:r>
              <a:rPr lang="pl-PL" b="1" dirty="0" smtClean="0"/>
              <a:t>Dłużnikiem może być państwo lub dłużnikiem może być podmiot zagraniczny. </a:t>
            </a:r>
            <a:r>
              <a:rPr lang="pl-PL" dirty="0" smtClean="0"/>
              <a:t>Zadłużenie  Polski z lat 1970-tych i 1980-tych negocjacje z Klubem Paryskim i Klubem Londyńskim. Restrukturyzacja długu, rezygnacja z części należności, udzielenie dodatkowych kredyt ów celem spłacenia starych, zmian a oprocentowania kredytów dogodne warunki spłaty kredytów.</a:t>
            </a:r>
          </a:p>
          <a:p>
            <a:pPr marL="0" indent="0">
              <a:buNone/>
            </a:pPr>
            <a:r>
              <a:rPr lang="pl-PL" b="1" dirty="0" smtClean="0"/>
              <a:t>Ryzyko transferu – </a:t>
            </a:r>
            <a:r>
              <a:rPr lang="pl-PL" dirty="0" smtClean="0"/>
              <a:t>np. dane państwo nie zgadza się na wywóz dewiz, wywóz surowców, transfer pieniądza.</a:t>
            </a:r>
          </a:p>
          <a:p>
            <a:pPr marL="0" indent="0">
              <a:buNone/>
            </a:pPr>
            <a:r>
              <a:rPr lang="pl-PL" dirty="0" smtClean="0"/>
              <a:t>Przypadek Grecji – 2010 – 2021 – zobowiązanie do spłaty zadłużenia, wyrzeczenia Greków, sprzedaż niektórych wysp.</a:t>
            </a:r>
          </a:p>
          <a:p>
            <a:pPr marL="0" indent="0">
              <a:buNone/>
            </a:pPr>
            <a:r>
              <a:rPr lang="pl-PL" dirty="0" smtClean="0"/>
              <a:t>Przypadek Cypru – utrata lokat obywateli aby ratować system bankowy.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284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3852" y="1"/>
            <a:ext cx="11134973" cy="6858000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Transakcje typu </a:t>
            </a:r>
            <a:r>
              <a:rPr lang="pl-PL" b="1" i="1" dirty="0" err="1" smtClean="0"/>
              <a:t>outright</a:t>
            </a:r>
            <a:r>
              <a:rPr lang="pl-PL" b="1" i="1" dirty="0" smtClean="0"/>
              <a:t>  </a:t>
            </a:r>
            <a:r>
              <a:rPr lang="pl-PL" dirty="0" smtClean="0"/>
              <a:t>- polegają na zakupie lub sprzedaży określonej kwoty dewiz w terminie późniejszym po kursie ustalonym przy zawieraniu transakcji. Transakcje typu </a:t>
            </a:r>
            <a:r>
              <a:rPr lang="pl-PL" dirty="0" err="1" smtClean="0"/>
              <a:t>outright</a:t>
            </a:r>
            <a:r>
              <a:rPr lang="pl-PL" dirty="0" smtClean="0"/>
              <a:t> zawierane są przez banki z klientami importerami i eksporterami. </a:t>
            </a:r>
            <a:r>
              <a:rPr lang="pl-PL" b="1" dirty="0" smtClean="0"/>
              <a:t>Importerzy</a:t>
            </a:r>
            <a:r>
              <a:rPr lang="pl-PL" dirty="0" smtClean="0"/>
              <a:t> przy płatnościach w terminie późniejszym mogą nabyć kwotę waluty potrzebną im w terminie późniejszym po z góry ustalonym kursie. </a:t>
            </a:r>
            <a:r>
              <a:rPr lang="pl-PL" b="1" dirty="0" smtClean="0"/>
              <a:t>Eksporterzy </a:t>
            </a:r>
            <a:r>
              <a:rPr lang="pl-PL" dirty="0" smtClean="0"/>
              <a:t>spodziewający się płatności w terminie późniejszym, mogą sprzedać tę kwotę dewiz po z góry określonym kursie. </a:t>
            </a:r>
          </a:p>
          <a:p>
            <a:pPr marL="0" indent="0">
              <a:buNone/>
            </a:pPr>
            <a:r>
              <a:rPr lang="pl-PL" b="1" dirty="0" smtClean="0"/>
              <a:t>Transakcje </a:t>
            </a:r>
            <a:r>
              <a:rPr lang="pl-PL" b="1" dirty="0" err="1" smtClean="0"/>
              <a:t>swapowe</a:t>
            </a:r>
            <a:r>
              <a:rPr lang="pl-PL" b="1" dirty="0" smtClean="0"/>
              <a:t> – </a:t>
            </a:r>
            <a:r>
              <a:rPr lang="pl-PL" dirty="0" smtClean="0"/>
              <a:t>zawierane są między bankami i przedsiębiorstwami oraz miedzy bankami komercyjnymi miedzy sobą a także miedzy bankami komercyjnymi i bankiem centralnym. Transakcje te polegają na:</a:t>
            </a:r>
          </a:p>
          <a:p>
            <a:pPr>
              <a:buFontTx/>
              <a:buChar char="-"/>
            </a:pPr>
            <a:r>
              <a:rPr lang="pl-PL" dirty="0" smtClean="0"/>
              <a:t>sprzedaży waluty X za walutę Y na rynku natychmiastowym i jednoczesnym kupnie tej samej ilości waluty X za walutę Y z późniejszym terminem odbioru,</a:t>
            </a:r>
          </a:p>
          <a:p>
            <a:pPr>
              <a:buFontTx/>
              <a:buChar char="-"/>
            </a:pPr>
            <a:r>
              <a:rPr lang="pl-PL" dirty="0" smtClean="0"/>
              <a:t>kupnie </a:t>
            </a:r>
            <a:r>
              <a:rPr lang="pl-PL" dirty="0"/>
              <a:t>waluty X za walutę Y na rynku natychmiastowym i jednoczesnej </a:t>
            </a:r>
            <a:r>
              <a:rPr lang="pl-PL" dirty="0" smtClean="0"/>
              <a:t>sprzedaży tej </a:t>
            </a:r>
            <a:r>
              <a:rPr lang="pl-PL" dirty="0"/>
              <a:t>samej ilości waluty X za walutę Y z późniejszym terminem </a:t>
            </a:r>
            <a:r>
              <a:rPr lang="pl-PL" dirty="0" smtClean="0"/>
              <a:t>odbioru.</a:t>
            </a:r>
          </a:p>
          <a:p>
            <a:pPr marL="0" indent="0">
              <a:buNone/>
            </a:pPr>
            <a:r>
              <a:rPr lang="pl-PL" dirty="0" smtClean="0"/>
              <a:t>Tradycyjne transakcje terminowe są szeroko rozpowszechnione jako forma zabezpieczenia przed wahaniami kursowymi.</a:t>
            </a:r>
            <a:endParaRPr lang="pl-PL" dirty="0"/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42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7413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2800" b="1" dirty="0" smtClean="0"/>
              <a:t>Ryzyko operacyjne </a:t>
            </a:r>
          </a:p>
          <a:p>
            <a:pPr marL="0" indent="0">
              <a:buNone/>
            </a:pPr>
            <a:r>
              <a:rPr lang="pl-PL" dirty="0" smtClean="0"/>
              <a:t>Ryzyko operacyjne jest najmłodszym rodzajem ryzyka zidentyfikowanym i poddanym badaniom w naukach bankowych.</a:t>
            </a:r>
          </a:p>
          <a:p>
            <a:pPr marL="0" indent="0">
              <a:buNone/>
            </a:pPr>
            <a:r>
              <a:rPr lang="pl-PL" dirty="0" smtClean="0"/>
              <a:t>W NUK w Bazylei II podano po raz pierwszy pełną definicję </a:t>
            </a:r>
            <a:r>
              <a:rPr lang="pl-PL" b="1" dirty="0" smtClean="0"/>
              <a:t>ryzyka operacyjnego jako: </a:t>
            </a:r>
            <a:r>
              <a:rPr lang="pl-PL" dirty="0" smtClean="0"/>
              <a:t>ryzyka straty wynikającej z </a:t>
            </a:r>
            <a:r>
              <a:rPr lang="pl-PL" dirty="0" smtClean="0">
                <a:solidFill>
                  <a:srgbClr val="FF0000"/>
                </a:solidFill>
              </a:rPr>
              <a:t>(1) </a:t>
            </a:r>
            <a:r>
              <a:rPr lang="pl-PL" dirty="0" smtClean="0"/>
              <a:t>zawodności procesów wewnętrznych banku, </a:t>
            </a:r>
            <a:r>
              <a:rPr lang="pl-PL" dirty="0" smtClean="0">
                <a:solidFill>
                  <a:srgbClr val="FF0000"/>
                </a:solidFill>
              </a:rPr>
              <a:t>(2) </a:t>
            </a:r>
            <a:r>
              <a:rPr lang="pl-PL" dirty="0" smtClean="0"/>
              <a:t>ludzi, </a:t>
            </a:r>
            <a:r>
              <a:rPr lang="pl-PL" dirty="0" smtClean="0">
                <a:solidFill>
                  <a:srgbClr val="FF0000"/>
                </a:solidFill>
              </a:rPr>
              <a:t>(3) </a:t>
            </a:r>
            <a:r>
              <a:rPr lang="pl-PL" dirty="0" smtClean="0"/>
              <a:t>systemów technicznych i </a:t>
            </a:r>
            <a:r>
              <a:rPr lang="pl-PL" dirty="0" smtClean="0">
                <a:solidFill>
                  <a:srgbClr val="FF0000"/>
                </a:solidFill>
              </a:rPr>
              <a:t>(4) </a:t>
            </a:r>
            <a:r>
              <a:rPr lang="pl-PL" dirty="0" smtClean="0"/>
              <a:t>zdarzeń zewnętrznych. Należy koncentrować uwagę na zdarzeniach o niskiej częstotliwości ale dużej dotkliwości. Obejmuje ono ryzyko prawne ale nie obejmuje ryzyka strategicznego i reputacji.</a:t>
            </a:r>
          </a:p>
          <a:p>
            <a:pPr marL="0" indent="0">
              <a:buNone/>
            </a:pPr>
            <a:r>
              <a:rPr lang="pl-PL" dirty="0" smtClean="0"/>
              <a:t>Najmniej zaawansowane metody pomiaru i zarzadzania ryzykiem operacyjnym.</a:t>
            </a:r>
          </a:p>
          <a:p>
            <a:pPr marL="0" indent="0">
              <a:buNone/>
            </a:pPr>
            <a:r>
              <a:rPr lang="pl-PL" b="1" dirty="0" smtClean="0"/>
              <a:t>Metody oceny ryzyka operacyjnego:</a:t>
            </a:r>
          </a:p>
          <a:p>
            <a:pPr marL="0" indent="0">
              <a:buNone/>
            </a:pPr>
            <a:r>
              <a:rPr lang="pl-PL" dirty="0" smtClean="0"/>
              <a:t>- ilościowe,</a:t>
            </a:r>
          </a:p>
          <a:p>
            <a:pPr>
              <a:buFontTx/>
              <a:buChar char="-"/>
            </a:pPr>
            <a:r>
              <a:rPr lang="pl-PL" dirty="0" smtClean="0"/>
              <a:t>jakościowe,</a:t>
            </a:r>
          </a:p>
          <a:p>
            <a:pPr>
              <a:buFontTx/>
              <a:buChar char="-"/>
            </a:pPr>
            <a:r>
              <a:rPr lang="pl-PL" dirty="0"/>
              <a:t>m</a:t>
            </a:r>
            <a:r>
              <a:rPr lang="pl-PL" dirty="0" smtClean="0"/>
              <a:t>ieszane. </a:t>
            </a:r>
          </a:p>
          <a:p>
            <a:pPr marL="0" indent="0">
              <a:buNone/>
            </a:pPr>
            <a:r>
              <a:rPr lang="pl-PL" dirty="0" smtClean="0"/>
              <a:t>W dotychczasowej praktyce wyróżnić można 7 kategorii strat operacyjnych:</a:t>
            </a:r>
          </a:p>
          <a:p>
            <a:pPr marL="457200" indent="-457200">
              <a:buAutoNum type="arabicPeriod"/>
            </a:pPr>
            <a:r>
              <a:rPr lang="pl-PL" dirty="0"/>
              <a:t>o</a:t>
            </a:r>
            <a:r>
              <a:rPr lang="pl-PL" dirty="0" smtClean="0"/>
              <a:t>szustwa wewnętrzne,</a:t>
            </a:r>
          </a:p>
          <a:p>
            <a:pPr marL="457200" indent="-457200">
              <a:buAutoNum type="arabicPeriod"/>
            </a:pPr>
            <a:r>
              <a:rPr lang="pl-PL" dirty="0"/>
              <a:t>o</a:t>
            </a:r>
            <a:r>
              <a:rPr lang="pl-PL" dirty="0" smtClean="0"/>
              <a:t>szustwa zewnętrzne,</a:t>
            </a:r>
          </a:p>
          <a:p>
            <a:pPr marL="457200" indent="-457200">
              <a:buAutoNum type="arabicPeriod"/>
            </a:pPr>
            <a:r>
              <a:rPr lang="pl-PL" dirty="0"/>
              <a:t>k</a:t>
            </a:r>
            <a:r>
              <a:rPr lang="pl-PL" dirty="0" smtClean="0"/>
              <a:t>adry i BHP,</a:t>
            </a:r>
          </a:p>
          <a:p>
            <a:pPr marL="457200" indent="-457200">
              <a:buAutoNum type="arabicPeriod"/>
            </a:pPr>
            <a:r>
              <a:rPr lang="pl-PL" dirty="0"/>
              <a:t>k</a:t>
            </a:r>
            <a:r>
              <a:rPr lang="pl-PL" dirty="0" smtClean="0"/>
              <a:t>lienci produkty i praktyka biznesowa, </a:t>
            </a:r>
          </a:p>
          <a:p>
            <a:pPr marL="457200" indent="-457200">
              <a:buAutoNum type="arabicPeriod"/>
            </a:pPr>
            <a:r>
              <a:rPr lang="pl-PL" dirty="0" smtClean="0"/>
              <a:t>uszkodzenia majątku,</a:t>
            </a:r>
          </a:p>
          <a:p>
            <a:pPr marL="457200" indent="-457200">
              <a:buAutoNum type="arabicPeriod"/>
            </a:pPr>
            <a:r>
              <a:rPr lang="pl-PL" dirty="0" smtClean="0"/>
              <a:t>zakłócenia działalności i błędy systemów,</a:t>
            </a:r>
          </a:p>
          <a:p>
            <a:pPr marL="457200" indent="-457200">
              <a:buAutoNum type="arabicPeriod"/>
            </a:pPr>
            <a:r>
              <a:rPr lang="pl-PL" dirty="0"/>
              <a:t>d</a:t>
            </a:r>
            <a:r>
              <a:rPr lang="pl-PL" dirty="0" smtClean="0"/>
              <a:t>okonywanie transakcji, zarządzanie procesami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32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Zbieranie danych do bazy strat historycznych.</a:t>
            </a:r>
          </a:p>
          <a:p>
            <a:pPr marL="0" indent="0">
              <a:buNone/>
            </a:pPr>
            <a:r>
              <a:rPr lang="pl-PL" dirty="0" smtClean="0"/>
              <a:t>Przykłady najbardziej znanych nieuczciwych </a:t>
            </a:r>
            <a:r>
              <a:rPr lang="pl-PL" dirty="0" err="1" smtClean="0"/>
              <a:t>traderów</a:t>
            </a:r>
            <a:r>
              <a:rPr lang="pl-PL" dirty="0" smtClean="0"/>
              <a:t> (</a:t>
            </a:r>
            <a:r>
              <a:rPr lang="pl-PL" i="1" dirty="0" err="1" smtClean="0"/>
              <a:t>rogue</a:t>
            </a:r>
            <a:r>
              <a:rPr lang="pl-PL" i="1" dirty="0" smtClean="0"/>
              <a:t> </a:t>
            </a:r>
            <a:r>
              <a:rPr lang="pl-PL" i="1" dirty="0" err="1" smtClean="0"/>
              <a:t>trader</a:t>
            </a:r>
            <a:r>
              <a:rPr lang="pl-PL" dirty="0" smtClean="0"/>
              <a:t>): Nick </a:t>
            </a:r>
            <a:r>
              <a:rPr lang="pl-PL" dirty="0" err="1" smtClean="0"/>
              <a:t>Leeson</a:t>
            </a:r>
            <a:r>
              <a:rPr lang="pl-PL" dirty="0" smtClean="0"/>
              <a:t> – 1,5 mld USD (</a:t>
            </a:r>
            <a:r>
              <a:rPr lang="pl-PL" dirty="0" err="1"/>
              <a:t>B</a:t>
            </a:r>
            <a:r>
              <a:rPr lang="pl-PL" dirty="0" err="1" smtClean="0"/>
              <a:t>arings</a:t>
            </a:r>
            <a:r>
              <a:rPr lang="pl-PL" dirty="0" smtClean="0"/>
              <a:t> Bank, Singapur/ Wielka Brytania 1995 r. – 100 letni banku upadł, kupili Holendrzy za 1 funta); John </a:t>
            </a:r>
            <a:r>
              <a:rPr lang="pl-PL" dirty="0" err="1" smtClean="0"/>
              <a:t>Rusnak</a:t>
            </a:r>
            <a:r>
              <a:rPr lang="pl-PL" dirty="0" smtClean="0"/>
              <a:t>  5 mld USD (</a:t>
            </a:r>
            <a:r>
              <a:rPr lang="pl-PL" dirty="0" err="1" smtClean="0"/>
              <a:t>Allfirst</a:t>
            </a:r>
            <a:r>
              <a:rPr lang="pl-PL" dirty="0" smtClean="0"/>
              <a:t> bank, USA, 2002 r.), Jerome </a:t>
            </a:r>
            <a:r>
              <a:rPr lang="pl-PL" dirty="0" err="1" smtClean="0"/>
              <a:t>Kerviel</a:t>
            </a:r>
            <a:r>
              <a:rPr lang="pl-PL" dirty="0" smtClean="0"/>
              <a:t> (</a:t>
            </a:r>
            <a:r>
              <a:rPr lang="pl-PL" dirty="0" err="1" smtClean="0"/>
              <a:t>Societe</a:t>
            </a:r>
            <a:r>
              <a:rPr lang="pl-PL" dirty="0" smtClean="0"/>
              <a:t> Generale, Francja 2008 rok).</a:t>
            </a:r>
          </a:p>
          <a:p>
            <a:pPr marL="0" indent="0">
              <a:buNone/>
            </a:pPr>
            <a:r>
              <a:rPr lang="pl-PL" dirty="0" smtClean="0"/>
              <a:t>Ataki terrorystyczne, trzęsienia ziemi , tsunami, zdarzenia losowe przyczyniły się do tego, że powstała konieczność tworzenia planów utrzymania ciągłości działania nie tylko w bankach ale też w oddziałach.</a:t>
            </a:r>
          </a:p>
          <a:p>
            <a:pPr marL="0" indent="0">
              <a:buNone/>
            </a:pPr>
            <a:r>
              <a:rPr lang="pl-PL" b="1" dirty="0" smtClean="0"/>
              <a:t>Defraudacja – oszustwa bankowe</a:t>
            </a:r>
            <a:r>
              <a:rPr lang="pl-PL" dirty="0" smtClean="0"/>
              <a:t> popełniane przez pracowników banku i osoby trzecie.</a:t>
            </a:r>
          </a:p>
          <a:p>
            <a:pPr marL="0" indent="0">
              <a:buNone/>
            </a:pPr>
            <a:r>
              <a:rPr lang="pl-PL" b="1" dirty="0" smtClean="0"/>
              <a:t>Cyberprzestępczość</a:t>
            </a:r>
            <a:r>
              <a:rPr lang="pl-PL" dirty="0" smtClean="0"/>
              <a:t> – to czyny zabronione przez ustawę, karalne dokonywane na systemach informatycznych, sieci (transmisyjnych i bankowych), danych elektronicznie przetwarzanych jak również przy użyciu tych systemów, sieci i danych.</a:t>
            </a:r>
          </a:p>
          <a:p>
            <a:pPr>
              <a:buFontTx/>
              <a:buChar char="-"/>
            </a:pPr>
            <a:r>
              <a:rPr lang="pl-PL" dirty="0" smtClean="0"/>
              <a:t>Rozpowszechnianie wirusów,</a:t>
            </a:r>
          </a:p>
          <a:p>
            <a:pPr>
              <a:buFontTx/>
              <a:buChar char="-"/>
            </a:pPr>
            <a:r>
              <a:rPr lang="pl-PL" dirty="0" smtClean="0"/>
              <a:t>Nielegalne pobieranie plików,</a:t>
            </a:r>
          </a:p>
          <a:p>
            <a:pPr>
              <a:buFontTx/>
              <a:buChar char="-"/>
            </a:pPr>
            <a:r>
              <a:rPr lang="pl-PL" b="1" dirty="0" err="1" smtClean="0"/>
              <a:t>Phishing</a:t>
            </a:r>
            <a:r>
              <a:rPr lang="pl-PL" dirty="0"/>
              <a:t> </a:t>
            </a:r>
            <a:r>
              <a:rPr lang="pl-PL" dirty="0" smtClean="0"/>
              <a:t>– łowienie haseł, nielegalne pozyskiwanie poufnych informacji, wysyłanie maili (</a:t>
            </a:r>
            <a:r>
              <a:rPr lang="pl-PL" dirty="0" err="1" smtClean="0"/>
              <a:t>fakemail</a:t>
            </a:r>
            <a:r>
              <a:rPr lang="pl-PL" dirty="0" smtClean="0"/>
              <a:t>) aby się zalogować na fałszywej stronie, </a:t>
            </a:r>
          </a:p>
          <a:p>
            <a:pPr>
              <a:buFontTx/>
              <a:buChar char="-"/>
            </a:pPr>
            <a:r>
              <a:rPr lang="pl-PL" b="1" dirty="0" smtClean="0"/>
              <a:t>Pharming</a:t>
            </a:r>
            <a:r>
              <a:rPr lang="pl-PL" dirty="0" smtClean="0"/>
              <a:t> – fałszowanie adresów IP przypisanych nazwom domen i wpisywanie do serwerów DNS,</a:t>
            </a:r>
          </a:p>
          <a:p>
            <a:pPr>
              <a:buFontTx/>
              <a:buChar char="-"/>
            </a:pPr>
            <a:r>
              <a:rPr lang="pl-PL" b="1" dirty="0" err="1" smtClean="0"/>
              <a:t>Spoofing</a:t>
            </a:r>
            <a:r>
              <a:rPr lang="pl-PL" b="1" dirty="0" smtClean="0"/>
              <a:t> </a:t>
            </a:r>
            <a:r>
              <a:rPr lang="pl-PL" dirty="0" smtClean="0"/>
              <a:t>– łamanie zabezpieczeń autoryzacyjnych opartych na adresie internetowym lub nazwie hosta,</a:t>
            </a:r>
          </a:p>
          <a:p>
            <a:pPr>
              <a:buFontTx/>
              <a:buChar char="-"/>
            </a:pPr>
            <a:r>
              <a:rPr lang="pl-PL" b="1" dirty="0" smtClean="0"/>
              <a:t>IP </a:t>
            </a:r>
            <a:r>
              <a:rPr lang="pl-PL" b="1" dirty="0" err="1" smtClean="0"/>
              <a:t>spoofing</a:t>
            </a:r>
            <a:r>
              <a:rPr lang="pl-PL" b="1" dirty="0" smtClean="0"/>
              <a:t> </a:t>
            </a:r>
            <a:r>
              <a:rPr lang="pl-PL" dirty="0" smtClean="0"/>
              <a:t>– podmiana źródłowego adresu IP (maskarada),</a:t>
            </a:r>
          </a:p>
        </p:txBody>
      </p:sp>
    </p:spTree>
    <p:extLst>
      <p:ext uri="{BB962C8B-B14F-4D97-AF65-F5344CB8AC3E}">
        <p14:creationId xmlns:p14="http://schemas.microsoft.com/office/powerpoint/2010/main" val="17837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16632"/>
            <a:ext cx="10945215" cy="6696744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pl-PL" b="1" dirty="0"/>
              <a:t>Smishing</a:t>
            </a:r>
            <a:r>
              <a:rPr lang="pl-PL" dirty="0"/>
              <a:t> – wysyłanie na numery telefonów wiadomości SMS z linkiem aby wejść na fałszywą stronę banku w celu weryfikacji ostatniej transakcji kartą płatniczą aby przejąć </a:t>
            </a:r>
            <a:r>
              <a:rPr lang="pl-PL" dirty="0" smtClean="0"/>
              <a:t>kontrolę </a:t>
            </a:r>
            <a:r>
              <a:rPr lang="pl-PL" dirty="0"/>
              <a:t>nad wszystkimi transakcjami w bankowości </a:t>
            </a:r>
            <a:r>
              <a:rPr lang="pl-PL" dirty="0" smtClean="0"/>
              <a:t>mobilnej </a:t>
            </a:r>
            <a:r>
              <a:rPr lang="pl-PL" dirty="0"/>
              <a:t>i wyłudzić inne dane,</a:t>
            </a:r>
          </a:p>
          <a:p>
            <a:pPr>
              <a:buFontTx/>
              <a:buChar char="-"/>
            </a:pPr>
            <a:r>
              <a:rPr lang="pl-PL" b="1" dirty="0" err="1"/>
              <a:t>Spamming</a:t>
            </a:r>
            <a:r>
              <a:rPr lang="pl-PL" dirty="0"/>
              <a:t> </a:t>
            </a:r>
            <a:r>
              <a:rPr lang="pl-PL" dirty="0" smtClean="0"/>
              <a:t>– przesyłanie niezamówionych informacji handlowych, np. spam nigeryjski - oszust </a:t>
            </a:r>
            <a:r>
              <a:rPr lang="pl-PL" dirty="0"/>
              <a:t>proponuje ofierze podział </a:t>
            </a:r>
            <a:r>
              <a:rPr lang="pl-PL" dirty="0" smtClean="0"/>
              <a:t>pieniędzy</a:t>
            </a:r>
            <a:r>
              <a:rPr lang="pl-PL" dirty="0"/>
              <a:t> ze źródła o wątpliwej </a:t>
            </a:r>
            <a:r>
              <a:rPr lang="pl-PL" dirty="0" smtClean="0"/>
              <a:t>legalności, gdy wykona przelew</a:t>
            </a:r>
            <a:r>
              <a:rPr lang="pl-PL" dirty="0"/>
              <a:t> na </a:t>
            </a:r>
            <a:r>
              <a:rPr lang="pl-PL" dirty="0" smtClean="0"/>
              <a:t>jego</a:t>
            </a:r>
            <a:r>
              <a:rPr lang="pl-PL" dirty="0"/>
              <a:t> </a:t>
            </a:r>
            <a:r>
              <a:rPr lang="pl-PL" dirty="0" smtClean="0"/>
              <a:t>konto celem pokrycia kosztów administracyjnych, rodzaj</a:t>
            </a:r>
            <a:r>
              <a:rPr lang="pl-PL" dirty="0"/>
              <a:t> </a:t>
            </a:r>
            <a:r>
              <a:rPr lang="pl-PL" dirty="0" smtClean="0"/>
              <a:t>spamu oszustwa polegający </a:t>
            </a:r>
            <a:r>
              <a:rPr lang="pl-PL" dirty="0"/>
              <a:t>na wciągnięciu ofiary w fikcyjny transfer wielkiej kwoty pieniędzy (rzędu kilku milionów </a:t>
            </a:r>
            <a:r>
              <a:rPr lang="pl-PL" dirty="0" smtClean="0"/>
              <a:t>USD) </a:t>
            </a:r>
            <a:r>
              <a:rPr lang="pl-PL" dirty="0"/>
              <a:t>najczęściej z któregoś z krajów </a:t>
            </a:r>
            <a:r>
              <a:rPr lang="pl-PL" dirty="0" smtClean="0"/>
              <a:t>afrykańskich</a:t>
            </a:r>
          </a:p>
          <a:p>
            <a:pPr>
              <a:buFontTx/>
              <a:buChar char="-"/>
            </a:pPr>
            <a:r>
              <a:rPr lang="pl-PL" b="1" dirty="0" err="1" smtClean="0"/>
              <a:t>Vishing</a:t>
            </a:r>
            <a:r>
              <a:rPr lang="pl-PL" dirty="0" smtClean="0"/>
              <a:t> </a:t>
            </a:r>
            <a:r>
              <a:rPr lang="pl-PL" dirty="0"/>
              <a:t>– (</a:t>
            </a:r>
            <a:r>
              <a:rPr lang="pl-PL" i="1" dirty="0" err="1"/>
              <a:t>phishing</a:t>
            </a:r>
            <a:r>
              <a:rPr lang="pl-PL" i="1" dirty="0"/>
              <a:t> by VoIP – Voice </a:t>
            </a:r>
            <a:r>
              <a:rPr lang="pl-PL" i="1" dirty="0" err="1"/>
              <a:t>over</a:t>
            </a:r>
            <a:r>
              <a:rPr lang="pl-PL" i="1" dirty="0"/>
              <a:t> Internet </a:t>
            </a:r>
            <a:r>
              <a:rPr lang="pl-PL" i="1" dirty="0" err="1"/>
              <a:t>Protocol</a:t>
            </a:r>
            <a:r>
              <a:rPr lang="pl-PL" i="1" dirty="0"/>
              <a:t>) –</a:t>
            </a:r>
            <a:r>
              <a:rPr lang="pl-PL" dirty="0"/>
              <a:t> przestępstwa przez telefonię internetową, wysyłane są do ofiar e-maile z prośbą o kontakt </a:t>
            </a:r>
            <a:r>
              <a:rPr lang="pl-PL" dirty="0" smtClean="0"/>
              <a:t>telefoniczny </a:t>
            </a:r>
            <a:r>
              <a:rPr lang="pl-PL" dirty="0"/>
              <a:t>podanym </a:t>
            </a:r>
            <a:r>
              <a:rPr lang="pl-PL" dirty="0" smtClean="0"/>
              <a:t>numerem </a:t>
            </a:r>
            <a:r>
              <a:rPr lang="pl-PL" dirty="0"/>
              <a:t>( często zaczynającym się 0-800….) i automat żąda </a:t>
            </a:r>
            <a:r>
              <a:rPr lang="pl-PL" dirty="0" smtClean="0"/>
              <a:t>podania </a:t>
            </a:r>
            <a:r>
              <a:rPr lang="pl-PL" dirty="0"/>
              <a:t>konkretnych danych dostępu do rachunku i karty kredytowej,</a:t>
            </a:r>
            <a:endParaRPr lang="pl-PL" i="1" dirty="0"/>
          </a:p>
          <a:p>
            <a:pPr>
              <a:buFontTx/>
              <a:buChar char="-"/>
            </a:pPr>
            <a:r>
              <a:rPr lang="pl-PL" dirty="0"/>
              <a:t>Kradzież danych dotyczących kont bankowych, kart kredytowych, kodów BLIK i innych a także danych osobowych</a:t>
            </a:r>
          </a:p>
          <a:p>
            <a:pPr>
              <a:buFontTx/>
              <a:buChar char="-"/>
            </a:pPr>
            <a:r>
              <a:rPr lang="pl-PL" b="1" dirty="0" err="1"/>
              <a:t>Sniffing</a:t>
            </a:r>
            <a:r>
              <a:rPr lang="pl-PL" dirty="0"/>
              <a:t> – podsłuchiwanie transmisji w sieci (głównie w sieciach publicznych)w celu zdobycia identyfikatorów i haseł do </a:t>
            </a:r>
            <a:r>
              <a:rPr lang="pl-PL" dirty="0" smtClean="0"/>
              <a:t>logowania</a:t>
            </a:r>
          </a:p>
          <a:p>
            <a:pPr marL="0" indent="0">
              <a:buNone/>
            </a:pPr>
            <a:r>
              <a:rPr lang="pl-PL" b="1" dirty="0" smtClean="0"/>
              <a:t>Przestępstwa prania pieniędzy</a:t>
            </a:r>
          </a:p>
          <a:p>
            <a:pPr marL="457200" indent="-457200">
              <a:buAutoNum type="arabicPeriod"/>
            </a:pPr>
            <a:r>
              <a:rPr lang="pl-PL" dirty="0" smtClean="0"/>
              <a:t>Faza lokowania – wprowadzenie do obrotu środków pochodzących z przestępstwa;</a:t>
            </a:r>
          </a:p>
          <a:p>
            <a:pPr marL="457200" indent="-457200">
              <a:buAutoNum type="arabicPeriod"/>
            </a:pPr>
            <a:r>
              <a:rPr lang="pl-PL" dirty="0" smtClean="0"/>
              <a:t>Faza maskowania – maskowanie pochodzenia przestępczego pieniędzy przez dokonywanie kolejnych transakcji;</a:t>
            </a:r>
          </a:p>
          <a:p>
            <a:pPr marL="457200" indent="-457200">
              <a:buAutoNum type="arabicPeriod"/>
            </a:pPr>
            <a:r>
              <a:rPr lang="pl-PL" dirty="0" smtClean="0"/>
              <a:t>Faza legitymizacji – uzasadnianie obecności środków w obrocie gospodarczym.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40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97868" y="116632"/>
                <a:ext cx="10801199" cy="655272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pl-PL" sz="2800" b="1" dirty="0" smtClean="0"/>
                  <a:t>Modele </a:t>
                </a:r>
                <a:r>
                  <a:rPr lang="pl-PL" sz="2800" b="1" dirty="0" err="1" smtClean="0"/>
                  <a:t>VaR</a:t>
                </a:r>
                <a:endParaRPr lang="pl-PL" sz="2800" b="1" dirty="0" smtClean="0"/>
              </a:p>
              <a:p>
                <a:pPr marL="0" indent="0">
                  <a:buNone/>
                </a:pPr>
                <a:r>
                  <a:rPr lang="pl-PL" b="1" dirty="0" err="1" smtClean="0"/>
                  <a:t>Var</a:t>
                </a:r>
                <a:r>
                  <a:rPr lang="pl-PL" b="1" dirty="0" smtClean="0"/>
                  <a:t> (</a:t>
                </a:r>
                <a:r>
                  <a:rPr lang="pl-PL" b="1" i="1" dirty="0" smtClean="0"/>
                  <a:t>Value </a:t>
                </a:r>
                <a:r>
                  <a:rPr lang="pl-PL" b="1" i="1" dirty="0" err="1" smtClean="0"/>
                  <a:t>at</a:t>
                </a:r>
                <a:r>
                  <a:rPr lang="pl-PL" b="1" i="1" dirty="0" smtClean="0"/>
                  <a:t> </a:t>
                </a:r>
                <a:r>
                  <a:rPr lang="pl-PL" b="1" i="1" dirty="0" err="1" smtClean="0"/>
                  <a:t>Risk</a:t>
                </a:r>
                <a:r>
                  <a:rPr lang="pl-PL" b="1" dirty="0" smtClean="0"/>
                  <a:t>) </a:t>
                </a:r>
                <a:r>
                  <a:rPr lang="pl-PL" dirty="0" smtClean="0"/>
                  <a:t>–jest miarą strat opartą na modelowaniu statystycznym pozwalającym oszacować straty wynikające z różnych </a:t>
                </a:r>
                <a:r>
                  <a:rPr lang="pl-PL" dirty="0" err="1" smtClean="0"/>
                  <a:t>ryzyk</a:t>
                </a:r>
                <a:r>
                  <a:rPr lang="pl-PL" dirty="0" smtClean="0"/>
                  <a:t> bankowych.</a:t>
                </a:r>
              </a:p>
              <a:p>
                <a:pPr marL="0" indent="0">
                  <a:buNone/>
                </a:pPr>
                <a:r>
                  <a:rPr lang="pl-PL" dirty="0" smtClean="0"/>
                  <a:t>Modele </a:t>
                </a:r>
                <a:r>
                  <a:rPr lang="pl-PL" dirty="0" err="1" smtClean="0"/>
                  <a:t>VaR</a:t>
                </a:r>
                <a:r>
                  <a:rPr lang="pl-PL" dirty="0" smtClean="0"/>
                  <a:t> mogą być stosowane do ryzyka:</a:t>
                </a:r>
              </a:p>
              <a:p>
                <a:pPr>
                  <a:buFontTx/>
                  <a:buChar char="-"/>
                </a:pPr>
                <a:r>
                  <a:rPr lang="pl-PL" dirty="0" smtClean="0"/>
                  <a:t>kredytowego;</a:t>
                </a:r>
              </a:p>
              <a:p>
                <a:pPr>
                  <a:buFontTx/>
                  <a:buChar char="-"/>
                </a:pPr>
                <a:r>
                  <a:rPr lang="pl-PL" dirty="0" smtClean="0"/>
                  <a:t>stopy procentowej</a:t>
                </a:r>
                <a:r>
                  <a:rPr lang="pl-PL" dirty="0"/>
                  <a:t>;</a:t>
                </a:r>
                <a:endParaRPr lang="pl-PL" dirty="0" smtClean="0"/>
              </a:p>
              <a:p>
                <a:pPr>
                  <a:buFontTx/>
                  <a:buChar char="-"/>
                </a:pPr>
                <a:r>
                  <a:rPr lang="pl-PL" dirty="0"/>
                  <a:t>r</a:t>
                </a:r>
                <a:r>
                  <a:rPr lang="pl-PL" dirty="0" smtClean="0"/>
                  <a:t>ynkowego;</a:t>
                </a:r>
              </a:p>
              <a:p>
                <a:pPr>
                  <a:buFontTx/>
                  <a:buChar char="-"/>
                </a:pPr>
                <a:r>
                  <a:rPr lang="pl-PL" dirty="0" smtClean="0"/>
                  <a:t>Operacyjnego.</a:t>
                </a:r>
              </a:p>
              <a:p>
                <a:pPr marL="0" indent="0">
                  <a:buNone/>
                </a:pPr>
                <a:r>
                  <a:rPr lang="pl-PL" dirty="0" smtClean="0"/>
                  <a:t>Interpretacja </a:t>
                </a:r>
                <a:r>
                  <a:rPr lang="pl-PL" dirty="0" err="1" smtClean="0"/>
                  <a:t>VaR</a:t>
                </a:r>
                <a:r>
                  <a:rPr lang="pl-PL" dirty="0" smtClean="0"/>
                  <a:t> np.  </a:t>
                </a:r>
                <a:r>
                  <a:rPr lang="pl-PL" dirty="0" err="1" smtClean="0"/>
                  <a:t>VaR</a:t>
                </a:r>
                <a:r>
                  <a:rPr lang="pl-PL" dirty="0" smtClean="0"/>
                  <a:t> dla 365 dni przy poziomie istotności 1%(w 1 przypadku na 100) wynosi 1 mln zł czyli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𝑉𝑎𝑅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99%</m:t>
                        </m:r>
                      </m:sub>
                    </m:sSub>
                  </m:oMath>
                </a14:m>
                <a:r>
                  <a:rPr lang="pl-PL" dirty="0" smtClean="0"/>
                  <a:t> = 1 000 000 zł co oznacza, że Bank może stracić w danym roku na swoim portfelu (np. klientowskim) z prawdopodobieństwem 99%</a:t>
                </a:r>
                <a:r>
                  <a:rPr lang="pl-PL" dirty="0"/>
                  <a:t> nie więcej niż 1 mln </a:t>
                </a:r>
                <a:r>
                  <a:rPr lang="pl-PL" dirty="0" smtClean="0"/>
                  <a:t>zł.</a:t>
                </a:r>
              </a:p>
              <a:p>
                <a:pPr marL="0" indent="0">
                  <a:buNone/>
                </a:pPr>
                <a:r>
                  <a:rPr lang="pl-PL" dirty="0" smtClean="0"/>
                  <a:t>Dla </a:t>
                </a:r>
                <a:r>
                  <a:rPr lang="pl-PL" b="1" dirty="0" smtClean="0"/>
                  <a:t>ryzyka rynkowego </a:t>
                </a:r>
                <a:r>
                  <a:rPr lang="pl-PL" dirty="0" smtClean="0"/>
                  <a:t>podstawowe metody szacowania </a:t>
                </a:r>
                <a:r>
                  <a:rPr lang="pl-PL" dirty="0" err="1" smtClean="0"/>
                  <a:t>VaR</a:t>
                </a:r>
                <a:r>
                  <a:rPr lang="pl-PL" dirty="0" smtClean="0"/>
                  <a:t> to:</a:t>
                </a:r>
              </a:p>
              <a:p>
                <a:pPr>
                  <a:buFontTx/>
                  <a:buChar char="-"/>
                </a:pPr>
                <a:r>
                  <a:rPr lang="pl-PL" dirty="0" smtClean="0"/>
                  <a:t>Metoda wariancji-kowariancji,</a:t>
                </a:r>
              </a:p>
              <a:p>
                <a:pPr>
                  <a:buFontTx/>
                  <a:buChar char="-"/>
                </a:pPr>
                <a:r>
                  <a:rPr lang="pl-PL" dirty="0" smtClean="0"/>
                  <a:t>Symulacja historyczna,</a:t>
                </a:r>
              </a:p>
              <a:p>
                <a:pPr>
                  <a:buFontTx/>
                  <a:buChar char="-"/>
                </a:pPr>
                <a:r>
                  <a:rPr lang="pl-PL" dirty="0" smtClean="0"/>
                  <a:t>Symulacja Monte Carlo.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868" y="116632"/>
                <a:ext cx="10801199" cy="6552728"/>
              </a:xfrm>
              <a:blipFill rotWithShape="0">
                <a:blip r:embed="rId2"/>
                <a:stretch>
                  <a:fillRect l="-1016" t="-260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Dla </a:t>
            </a:r>
            <a:r>
              <a:rPr lang="pl-PL" b="1" dirty="0"/>
              <a:t>ryzyka </a:t>
            </a:r>
            <a:r>
              <a:rPr lang="pl-PL" b="1" dirty="0" smtClean="0"/>
              <a:t>kredytowego </a:t>
            </a:r>
            <a:r>
              <a:rPr lang="pl-PL" dirty="0"/>
              <a:t>podstawowe metody szacowania </a:t>
            </a:r>
            <a:r>
              <a:rPr lang="pl-PL" dirty="0" err="1"/>
              <a:t>VaR</a:t>
            </a:r>
            <a:r>
              <a:rPr lang="pl-PL" dirty="0"/>
              <a:t> to</a:t>
            </a:r>
            <a:r>
              <a:rPr lang="pl-PL" dirty="0" smtClean="0"/>
              <a:t>:</a:t>
            </a:r>
          </a:p>
          <a:p>
            <a:pPr>
              <a:buFontTx/>
              <a:buChar char="-"/>
            </a:pPr>
            <a:r>
              <a:rPr lang="pl-PL" dirty="0" smtClean="0"/>
              <a:t>Modele szacujące straty kredytowe </a:t>
            </a:r>
            <a:r>
              <a:rPr lang="pl-PL" i="1" dirty="0" smtClean="0"/>
              <a:t>(</a:t>
            </a:r>
            <a:r>
              <a:rPr lang="pl-PL" i="1" dirty="0" err="1" smtClean="0"/>
              <a:t>defauld</a:t>
            </a:r>
            <a:r>
              <a:rPr lang="pl-PL" dirty="0" smtClean="0"/>
              <a:t>);</a:t>
            </a:r>
          </a:p>
          <a:p>
            <a:pPr>
              <a:buFontTx/>
              <a:buChar char="-"/>
            </a:pPr>
            <a:r>
              <a:rPr lang="pl-PL" dirty="0" smtClean="0"/>
              <a:t>Modele szacujące zmianę wartości rynkowej portfela kredytowego na skutek pogorszenia standingu kredytobiorcy (</a:t>
            </a:r>
            <a:r>
              <a:rPr lang="pl-PL" i="1" dirty="0" smtClean="0"/>
              <a:t>MTM – </a:t>
            </a:r>
            <a:r>
              <a:rPr lang="pl-PL" i="1" dirty="0" err="1" smtClean="0"/>
              <a:t>markt</a:t>
            </a:r>
            <a:r>
              <a:rPr lang="pl-PL" i="1" dirty="0" smtClean="0"/>
              <a:t>-to-market</a:t>
            </a:r>
            <a:r>
              <a:rPr lang="pl-PL" dirty="0" smtClean="0"/>
              <a:t>);</a:t>
            </a:r>
          </a:p>
          <a:p>
            <a:pPr marL="0" indent="0">
              <a:buNone/>
            </a:pPr>
            <a:r>
              <a:rPr lang="pl-PL" dirty="0"/>
              <a:t>Dla </a:t>
            </a:r>
            <a:r>
              <a:rPr lang="pl-PL" b="1" dirty="0"/>
              <a:t>ryzyka </a:t>
            </a:r>
            <a:r>
              <a:rPr lang="pl-PL" b="1" dirty="0" smtClean="0"/>
              <a:t>operacyjnego </a:t>
            </a:r>
            <a:r>
              <a:rPr lang="pl-PL" dirty="0"/>
              <a:t>podstawowe metody szacowania </a:t>
            </a:r>
            <a:r>
              <a:rPr lang="pl-PL" dirty="0" err="1"/>
              <a:t>VaR</a:t>
            </a:r>
            <a:r>
              <a:rPr lang="pl-PL" dirty="0"/>
              <a:t> to</a:t>
            </a:r>
            <a:r>
              <a:rPr lang="pl-PL" dirty="0" smtClean="0"/>
              <a:t>:</a:t>
            </a:r>
          </a:p>
          <a:p>
            <a:pPr>
              <a:buFontTx/>
              <a:buChar char="-"/>
            </a:pPr>
            <a:r>
              <a:rPr lang="pl-PL" dirty="0" smtClean="0"/>
              <a:t>Metoda podstawowego wskaźnika (</a:t>
            </a:r>
            <a:r>
              <a:rPr lang="pl-PL" i="1" dirty="0" smtClean="0"/>
              <a:t>BIA - Basic </a:t>
            </a:r>
            <a:r>
              <a:rPr lang="pl-PL" i="1" dirty="0" err="1" smtClean="0"/>
              <a:t>Indicator</a:t>
            </a:r>
            <a:r>
              <a:rPr lang="pl-PL" i="1" dirty="0" smtClean="0"/>
              <a:t> </a:t>
            </a:r>
            <a:r>
              <a:rPr lang="pl-PL" i="1" dirty="0" err="1" smtClean="0"/>
              <a:t>Approach</a:t>
            </a:r>
            <a:r>
              <a:rPr lang="pl-PL" dirty="0" smtClean="0"/>
              <a:t>);</a:t>
            </a:r>
          </a:p>
          <a:p>
            <a:pPr>
              <a:buFontTx/>
              <a:buChar char="-"/>
            </a:pPr>
            <a:r>
              <a:rPr lang="pl-PL" dirty="0" smtClean="0"/>
              <a:t>Metoda standardowa (</a:t>
            </a:r>
            <a:r>
              <a:rPr lang="pl-PL" i="1" dirty="0" smtClean="0"/>
              <a:t>TSA – </a:t>
            </a:r>
            <a:r>
              <a:rPr lang="pl-PL" i="1" dirty="0" err="1"/>
              <a:t>S</a:t>
            </a:r>
            <a:r>
              <a:rPr lang="pl-PL" i="1" dirty="0" err="1" smtClean="0"/>
              <a:t>tandardizet</a:t>
            </a:r>
            <a:r>
              <a:rPr lang="pl-PL" i="1" dirty="0" smtClean="0"/>
              <a:t> </a:t>
            </a:r>
            <a:r>
              <a:rPr lang="pl-PL" i="1" dirty="0" err="1" smtClean="0"/>
              <a:t>Approach</a:t>
            </a:r>
            <a:r>
              <a:rPr lang="pl-PL" dirty="0" smtClean="0"/>
              <a:t>);</a:t>
            </a:r>
          </a:p>
          <a:p>
            <a:pPr>
              <a:buFontTx/>
              <a:buChar char="-"/>
            </a:pPr>
            <a:r>
              <a:rPr lang="pl-PL" dirty="0" smtClean="0"/>
              <a:t>Metody zaawansowane (</a:t>
            </a:r>
            <a:r>
              <a:rPr lang="pl-PL" i="1" dirty="0" smtClean="0"/>
              <a:t>AMA – Advanced </a:t>
            </a:r>
            <a:r>
              <a:rPr lang="pl-PL" i="1" dirty="0" err="1" smtClean="0"/>
              <a:t>Measurment</a:t>
            </a:r>
            <a:r>
              <a:rPr lang="pl-PL" i="1" dirty="0" smtClean="0"/>
              <a:t> </a:t>
            </a:r>
            <a:r>
              <a:rPr lang="pl-PL" i="1" dirty="0" err="1" smtClean="0"/>
              <a:t>Approaches</a:t>
            </a:r>
            <a:r>
              <a:rPr lang="pl-PL" dirty="0" smtClean="0"/>
              <a:t>) w tym głównie metoda rozkładu strat (</a:t>
            </a:r>
            <a:r>
              <a:rPr lang="pl-PL" i="1" dirty="0" smtClean="0"/>
              <a:t>LDA – </a:t>
            </a:r>
            <a:r>
              <a:rPr lang="pl-PL" i="1" dirty="0" err="1" smtClean="0"/>
              <a:t>Loss</a:t>
            </a:r>
            <a:r>
              <a:rPr lang="pl-PL" i="1" dirty="0" smtClean="0"/>
              <a:t> Distribution </a:t>
            </a:r>
            <a:r>
              <a:rPr lang="pl-PL" i="1" dirty="0" err="1" smtClean="0"/>
              <a:t>Approach</a:t>
            </a:r>
            <a:r>
              <a:rPr lang="pl-PL" dirty="0" smtClean="0"/>
              <a:t>).</a:t>
            </a:r>
          </a:p>
          <a:p>
            <a:pPr marL="0" indent="0">
              <a:buNone/>
            </a:pPr>
            <a:r>
              <a:rPr lang="pl-PL" b="1" i="1" dirty="0" err="1" smtClean="0"/>
              <a:t>Backtesting</a:t>
            </a:r>
            <a:r>
              <a:rPr lang="pl-PL" dirty="0" smtClean="0"/>
              <a:t> – porównanie wartości otrzymanych za pomocą modelu z faktycznymi wartościami, że obliczone </a:t>
            </a:r>
            <a:r>
              <a:rPr lang="pl-PL" dirty="0" err="1" smtClean="0"/>
              <a:t>VaR</a:t>
            </a:r>
            <a:r>
              <a:rPr lang="pl-PL" dirty="0" smtClean="0"/>
              <a:t> dobrze odpowiadają rzeczywistym zmianom wartości strat.</a:t>
            </a:r>
          </a:p>
          <a:p>
            <a:pPr marL="0" indent="0">
              <a:buNone/>
            </a:pPr>
            <a:r>
              <a:rPr lang="pl-PL" b="1" i="1" dirty="0" err="1" smtClean="0"/>
              <a:t>Stress-testing</a:t>
            </a:r>
            <a:r>
              <a:rPr lang="pl-PL" dirty="0" smtClean="0"/>
              <a:t> – sprawdzanie odporności banków na zdarzenia szokowe, metodą testowania napięć jest </a:t>
            </a:r>
            <a:r>
              <a:rPr lang="pl-PL" b="1" dirty="0" smtClean="0"/>
              <a:t>metoda scenariuszy, </a:t>
            </a:r>
            <a:r>
              <a:rPr lang="pl-PL" dirty="0" smtClean="0"/>
              <a:t>która polega na analizie scenariuszy historycznych.</a:t>
            </a:r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14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3048000"/>
          </a:xfrm>
        </p:spPr>
        <p:txBody>
          <a:bodyPr/>
          <a:lstStyle/>
          <a:p>
            <a:pPr algn="ctr"/>
            <a:r>
              <a:rPr lang="pl-PL" smtClean="0"/>
              <a:t>Dziękuję </a:t>
            </a:r>
            <a:r>
              <a:rPr lang="pl-PL" dirty="0" smtClean="0"/>
              <a:t>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79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200" cy="6696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Rola </a:t>
            </a:r>
            <a:r>
              <a:rPr lang="pl-PL" b="1" dirty="0" smtClean="0"/>
              <a:t>agencji ratingowych </a:t>
            </a:r>
            <a:r>
              <a:rPr lang="pl-PL" dirty="0" smtClean="0"/>
              <a:t>w ocenie standingu ekonomicznego poszczególnych krajów. </a:t>
            </a:r>
          </a:p>
          <a:p>
            <a:pPr marL="457200" indent="-457200">
              <a:buAutoNum type="arabicPeriod"/>
            </a:pPr>
            <a:r>
              <a:rPr lang="pl-PL" dirty="0" smtClean="0"/>
              <a:t>Agencja Standard &amp; </a:t>
            </a:r>
            <a:r>
              <a:rPr lang="pl-PL" dirty="0" err="1" smtClean="0"/>
              <a:t>Poor’s</a:t>
            </a:r>
            <a:r>
              <a:rPr lang="pl-PL" dirty="0" smtClean="0"/>
              <a:t> – Skala ocen od AAA do D;</a:t>
            </a:r>
          </a:p>
          <a:p>
            <a:pPr marL="457200" indent="-457200">
              <a:buAutoNum type="arabicPeriod"/>
            </a:pPr>
            <a:r>
              <a:rPr lang="pl-PL" dirty="0" smtClean="0"/>
              <a:t>Agencja </a:t>
            </a:r>
            <a:r>
              <a:rPr lang="pl-PL" dirty="0" err="1" smtClean="0"/>
              <a:t>Fitsch</a:t>
            </a:r>
            <a:r>
              <a:rPr lang="pl-PL" dirty="0" smtClean="0"/>
              <a:t> </a:t>
            </a:r>
            <a:r>
              <a:rPr lang="pl-PL" dirty="0" err="1" smtClean="0"/>
              <a:t>Ratings</a:t>
            </a:r>
            <a:r>
              <a:rPr lang="pl-PL" dirty="0" smtClean="0"/>
              <a:t> - skala ocen od AAA do </a:t>
            </a:r>
            <a:r>
              <a:rPr lang="pl-PL" dirty="0" err="1" smtClean="0"/>
              <a:t>Dł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Agencja </a:t>
            </a:r>
            <a:r>
              <a:rPr lang="pl-PL" dirty="0" err="1" smtClean="0"/>
              <a:t>Moody’s</a:t>
            </a:r>
            <a:r>
              <a:rPr lang="pl-PL" dirty="0" smtClean="0"/>
              <a:t> – skala ocen od </a:t>
            </a:r>
            <a:r>
              <a:rPr lang="pl-PL" dirty="0" err="1" smtClean="0"/>
              <a:t>Aaa</a:t>
            </a:r>
            <a:r>
              <a:rPr lang="pl-PL" dirty="0" smtClean="0"/>
              <a:t> do C – przewiduje 9 klas ryzyka kraju.</a:t>
            </a:r>
          </a:p>
          <a:p>
            <a:pPr marL="0" indent="0">
              <a:buNone/>
            </a:pPr>
            <a:r>
              <a:rPr lang="pl-PL" dirty="0" smtClean="0"/>
              <a:t>Jaką pozycje zajmuje Polska w ocenach tych agencji ?</a:t>
            </a:r>
          </a:p>
          <a:p>
            <a:pPr marL="0" indent="0">
              <a:buNone/>
            </a:pPr>
            <a:r>
              <a:rPr lang="pl-PL" dirty="0" smtClean="0"/>
              <a:t>Jak zarządzać w banku ryzykiem kraju ?</a:t>
            </a:r>
          </a:p>
          <a:p>
            <a:pPr marL="457200" indent="-457200">
              <a:buAutoNum type="arabicParenR"/>
            </a:pPr>
            <a:r>
              <a:rPr lang="pl-PL" dirty="0" smtClean="0"/>
              <a:t>Ustalić limity zaangażowania kredytowego w dany kraju, a także możliwość i poziom udzielanych gwarancji i poręczeń,</a:t>
            </a:r>
          </a:p>
          <a:p>
            <a:pPr marL="457200" indent="-457200">
              <a:buAutoNum type="arabicParenR"/>
            </a:pPr>
            <a:r>
              <a:rPr lang="pl-PL" dirty="0" smtClean="0"/>
              <a:t>Bieżąca analiza sytuacji w danym kraju, śledzenie jego ratingu,</a:t>
            </a:r>
          </a:p>
          <a:p>
            <a:pPr marL="457200" indent="-457200">
              <a:buAutoNum type="arabicParenR"/>
            </a:pPr>
            <a:r>
              <a:rPr lang="pl-PL" dirty="0" smtClean="0"/>
              <a:t>Dywersyfikacja zaangażowania kredytowego w danym kraju co do branż, segmentów podmiotów, wydatków rządowych,</a:t>
            </a:r>
          </a:p>
          <a:p>
            <a:pPr marL="457200" indent="-457200">
              <a:buAutoNum type="arabicParenR"/>
            </a:pPr>
            <a:r>
              <a:rPr lang="pl-PL" dirty="0" smtClean="0"/>
              <a:t>Limity na poszczególne kraje powinny być w odpowiedniej relacji do kapitałów własnych banku, biorąc pod uwagę walutę rodzaj finasowania i okres finasowania.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298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800" b="1" dirty="0" smtClean="0"/>
              <a:t>Ryzyko stopy procentowej</a:t>
            </a:r>
          </a:p>
          <a:p>
            <a:pPr marL="0" indent="0">
              <a:buNone/>
            </a:pPr>
            <a:r>
              <a:rPr lang="pl-PL" b="1" dirty="0" smtClean="0"/>
              <a:t>Ryzyko stopy procentowej – </a:t>
            </a:r>
            <a:r>
              <a:rPr lang="pl-PL" dirty="0" smtClean="0"/>
              <a:t>jest to niebezpieczeństwo negatywnego wpływu zmian rynkowej stopy procentowej na sytuację finansową banku.</a:t>
            </a:r>
          </a:p>
          <a:p>
            <a:pPr marL="0" indent="0">
              <a:buNone/>
            </a:pPr>
            <a:r>
              <a:rPr lang="pl-PL" dirty="0" smtClean="0"/>
              <a:t>Niespodziewane zmiany na rynku poziomu stóp procentowych mogą wpływać pozytywnie i lub negatywnie na wynik finansowy banku i wielkość funduszy własnych. </a:t>
            </a:r>
          </a:p>
          <a:p>
            <a:pPr marL="0" indent="0">
              <a:buNone/>
            </a:pPr>
            <a:r>
              <a:rPr lang="pl-PL" dirty="0" smtClean="0"/>
              <a:t>Współczesny rynek finansowy cechuje się dużym poziomem wahań (</a:t>
            </a:r>
            <a:r>
              <a:rPr lang="pl-PL" i="1" dirty="0" err="1" smtClean="0"/>
              <a:t>volatility</a:t>
            </a:r>
            <a:r>
              <a:rPr lang="pl-PL" dirty="0" smtClean="0"/>
              <a:t> -zmiennością) stóp procentowych. </a:t>
            </a:r>
            <a:r>
              <a:rPr lang="pl-PL" dirty="0" smtClean="0"/>
              <a:t>Kształtowanie </a:t>
            </a:r>
            <a:r>
              <a:rPr lang="pl-PL" dirty="0" smtClean="0"/>
              <a:t>się stóp procentowych zależy od:</a:t>
            </a:r>
          </a:p>
          <a:p>
            <a:pPr>
              <a:buFontTx/>
              <a:buChar char="-"/>
            </a:pPr>
            <a:r>
              <a:rPr lang="pl-PL" dirty="0" smtClean="0"/>
              <a:t>Sytuacji makroekonomicznej;</a:t>
            </a:r>
          </a:p>
          <a:p>
            <a:pPr>
              <a:buFontTx/>
              <a:buChar char="-"/>
            </a:pPr>
            <a:r>
              <a:rPr lang="pl-PL" dirty="0" smtClean="0"/>
              <a:t>Polityki pieniężnej banku centralnego;</a:t>
            </a:r>
          </a:p>
          <a:p>
            <a:pPr>
              <a:buFontTx/>
              <a:buChar char="-"/>
            </a:pPr>
            <a:r>
              <a:rPr lang="pl-PL" dirty="0" smtClean="0"/>
              <a:t>Sakli deficytu budżetowego;</a:t>
            </a:r>
          </a:p>
          <a:p>
            <a:pPr>
              <a:buFontTx/>
              <a:buChar char="-"/>
            </a:pPr>
            <a:r>
              <a:rPr lang="pl-PL" dirty="0" smtClean="0"/>
              <a:t>Poziomu  inflacji;</a:t>
            </a:r>
          </a:p>
          <a:p>
            <a:pPr>
              <a:buFontTx/>
              <a:buChar char="-"/>
            </a:pPr>
            <a:r>
              <a:rPr lang="pl-PL" dirty="0" smtClean="0"/>
              <a:t>Relacji między podażą i popytem na pieniądz.</a:t>
            </a:r>
          </a:p>
          <a:p>
            <a:pPr marL="0" indent="0">
              <a:buNone/>
            </a:pPr>
            <a:r>
              <a:rPr lang="pl-PL" b="1" dirty="0" smtClean="0"/>
              <a:t>Rola stóp referencyjnych takich jak WIBOR, LIBOR, EURIBOR –</a:t>
            </a:r>
            <a:r>
              <a:rPr lang="pl-PL" dirty="0" smtClean="0"/>
              <a:t>stanowią dla banków istotny poziom odniesienia i wskazania kierunków zmian stóp procentowych.</a:t>
            </a:r>
            <a:endParaRPr lang="pl-PL" b="1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05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336703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Krzywa dochodowości  - </a:t>
            </a:r>
            <a:r>
              <a:rPr lang="pl-PL" dirty="0" smtClean="0"/>
              <a:t>krzywa terminowej struktury stóp procentowych odzwierciedlająca związek miedzy wysokością stóp procentowych a różnymi przedziałami czasowymi.</a:t>
            </a:r>
          </a:p>
          <a:p>
            <a:pPr marL="457200" indent="-457200">
              <a:buAutoNum type="arabicParenR"/>
            </a:pPr>
            <a:r>
              <a:rPr lang="pl-PL" dirty="0" smtClean="0"/>
              <a:t>Przebieg normalny – stawki oprocentowania dla kredytów i depozytów krótkoterminowych </a:t>
            </a:r>
            <a:r>
              <a:rPr lang="pl-PL" dirty="0" smtClean="0"/>
              <a:t>są </a:t>
            </a:r>
            <a:r>
              <a:rPr lang="pl-PL" dirty="0" smtClean="0"/>
              <a:t>niższe niż długoterminowych;</a:t>
            </a:r>
          </a:p>
          <a:p>
            <a:pPr marL="457200" indent="-457200">
              <a:buAutoNum type="arabicParenR"/>
            </a:pPr>
            <a:r>
              <a:rPr lang="pl-PL" dirty="0" smtClean="0"/>
              <a:t>Przebieg płaski – stawki oprocentowania kredytów i depozytów </a:t>
            </a:r>
            <a:r>
              <a:rPr lang="pl-PL" dirty="0" smtClean="0"/>
              <a:t>są </a:t>
            </a:r>
            <a:r>
              <a:rPr lang="pl-PL" dirty="0" smtClean="0"/>
              <a:t>takie same;</a:t>
            </a:r>
          </a:p>
          <a:p>
            <a:pPr marL="457200" indent="-457200">
              <a:buAutoNum type="arabicParenR"/>
            </a:pPr>
            <a:r>
              <a:rPr lang="pl-PL" dirty="0" smtClean="0"/>
              <a:t>Przebieg inwersyjny (odwrotny) – stawki oprocentowania kredytów i depozytów krótkoterminowych są wyższe niż długoterminowych.</a:t>
            </a:r>
          </a:p>
          <a:p>
            <a:pPr marL="0" indent="0">
              <a:buNone/>
            </a:pPr>
            <a:r>
              <a:rPr lang="pl-PL" dirty="0" smtClean="0"/>
              <a:t>Wyróżnić można pozycje bilansowe niewrażliwe na wahania rynkowych stóp procentowych (np. gotówka w kasie, rezerwa w BC) czyli pozycje </a:t>
            </a:r>
            <a:r>
              <a:rPr lang="pl-PL" b="1" dirty="0" smtClean="0"/>
              <a:t>niereaguj</a:t>
            </a:r>
            <a:r>
              <a:rPr lang="pl-PL" b="1" dirty="0"/>
              <a:t>ą</a:t>
            </a:r>
            <a:r>
              <a:rPr lang="pl-PL" b="1" dirty="0" smtClean="0"/>
              <a:t>ce na zmiany rynkowej stopy procentowej </a:t>
            </a:r>
            <a:r>
              <a:rPr lang="pl-PL" dirty="0" smtClean="0"/>
              <a:t>pozycje wrażliwe na fluktuacje stóp rynkowych (np. kredyty dla podmiotów gospodarczych os. </a:t>
            </a:r>
            <a:r>
              <a:rPr lang="pl-PL" dirty="0"/>
              <a:t>f</a:t>
            </a:r>
            <a:r>
              <a:rPr lang="pl-PL" dirty="0" smtClean="0"/>
              <a:t>iz. </a:t>
            </a:r>
            <a:r>
              <a:rPr lang="pl-PL" b="1" dirty="0" smtClean="0"/>
              <a:t>, </a:t>
            </a:r>
            <a:r>
              <a:rPr lang="pl-PL" dirty="0" smtClean="0"/>
              <a:t>depozyty terminowe) czyli pozycje </a:t>
            </a:r>
            <a:r>
              <a:rPr lang="pl-PL" b="1" dirty="0" smtClean="0"/>
              <a:t>reagujące na zmiany rynkowej stopy procentowej.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996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Przyczyny zagrożenia ryzykiem stopy procentowej</a:t>
            </a:r>
          </a:p>
          <a:p>
            <a:pPr marL="0" indent="0">
              <a:buNone/>
            </a:pPr>
            <a:r>
              <a:rPr lang="pl-PL" dirty="0" smtClean="0"/>
              <a:t>Główną przyczyna zagrożenia ryzykiem stopy procentowej jest </a:t>
            </a:r>
            <a:r>
              <a:rPr lang="pl-PL" b="1" dirty="0" smtClean="0"/>
              <a:t>nierównomierna elastyczność dopasowania się do zmian rynkowej stopy procentowej po stronie aktywów i pasywów.</a:t>
            </a:r>
            <a:r>
              <a:rPr lang="pl-PL" dirty="0" smtClean="0"/>
              <a:t> Skutkiem może być zmniejszenie różnicy miedzy odsetkami otrzymanymi i płaconymi przez bank w sytuacji:</a:t>
            </a:r>
          </a:p>
          <a:p>
            <a:pPr marL="0" indent="0">
              <a:buNone/>
            </a:pPr>
            <a:r>
              <a:rPr lang="pl-PL" dirty="0" smtClean="0"/>
              <a:t>1&gt; przy rosnącym poziomie rynkowych stóp procentowych wzrastają odsetki </a:t>
            </a:r>
            <a:r>
              <a:rPr lang="pl-PL" dirty="0" smtClean="0"/>
              <a:t>po </a:t>
            </a:r>
            <a:r>
              <a:rPr lang="pl-PL" dirty="0" smtClean="0"/>
              <a:t>stronie pasywów i równocześnie nie ma możliwości podniesienia stopy procentowej aktywów (zapisy w umowach kredytobiorców);</a:t>
            </a:r>
          </a:p>
          <a:p>
            <a:pPr marL="0" indent="0">
              <a:buNone/>
            </a:pPr>
            <a:r>
              <a:rPr lang="pl-PL" dirty="0" smtClean="0"/>
              <a:t>2&gt; przy spadającym poziomie rynkowych stóp procentowych odsetki otrzymane po stronie aktywów spadają a nie ma możliwości obniżenia odsetek płaconych przez bank po stronie pasywów (umowy lokat deponentów). </a:t>
            </a:r>
          </a:p>
          <a:p>
            <a:pPr marL="0" indent="0">
              <a:buNone/>
            </a:pPr>
            <a:r>
              <a:rPr lang="pl-PL" dirty="0" smtClean="0"/>
              <a:t>Ryzyko dla banku występuje w </a:t>
            </a:r>
            <a:r>
              <a:rPr lang="pl-PL" b="1" dirty="0" smtClean="0"/>
              <a:t>2 przypadkach</a:t>
            </a:r>
            <a:r>
              <a:rPr lang="pl-PL" dirty="0" smtClean="0"/>
              <a:t>:</a:t>
            </a:r>
          </a:p>
          <a:p>
            <a:pPr marL="457200" indent="-457200">
              <a:buAutoNum type="arabicPeriod"/>
            </a:pPr>
            <a:r>
              <a:rPr lang="pl-PL" dirty="0" smtClean="0"/>
              <a:t>Gdy bank finansuje długoterminowe aktywa o zmiennym oprocentowaniu średnioterminowymi lub krótkoterminowymi depozytami o stałym oprocentowaniu  a jednocześnie</a:t>
            </a:r>
            <a:r>
              <a:rPr lang="pl-PL" b="1" dirty="0" smtClean="0"/>
              <a:t> stopy procentowe na rynku spadną,</a:t>
            </a:r>
          </a:p>
          <a:p>
            <a:pPr marL="457200" indent="-457200">
              <a:buAutoNum type="arabicPeriod"/>
            </a:pPr>
            <a:r>
              <a:rPr lang="pl-PL" dirty="0" smtClean="0"/>
              <a:t>Gdy bank  finansuje długoterminowe kredyty o stałym oprocentowaniu depozytami o krótszych terminach wymagalności i jednocześnie </a:t>
            </a:r>
            <a:r>
              <a:rPr lang="pl-PL" b="1" dirty="0" smtClean="0"/>
              <a:t>stopy procentowe na rynku wzrosną.</a:t>
            </a:r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13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16632"/>
            <a:ext cx="10945215" cy="6624736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Ryzyko związane z pozycjami o zmiennej stopie oprocentowania </a:t>
            </a:r>
            <a:r>
              <a:rPr lang="pl-PL" dirty="0" smtClean="0"/>
              <a:t>określić można jako niebezpieczeństwo zmniejszania się różnicy miedzy kwotą otrzymanych a kwotą płaconych odsetek, przy zmianach rynkowej stopy procentowej na skutek zróżnicowanej elastyczności dopasowania się do nowych stawek oprocentowania różnych pozycji bilansowych.</a:t>
            </a:r>
          </a:p>
          <a:p>
            <a:pPr marL="0" indent="0">
              <a:buNone/>
            </a:pPr>
            <a:r>
              <a:rPr lang="pl-PL" dirty="0" smtClean="0"/>
              <a:t>Wyróżnić można </a:t>
            </a:r>
            <a:r>
              <a:rPr lang="pl-PL" b="1" dirty="0" smtClean="0"/>
              <a:t>3 sytuacje</a:t>
            </a:r>
            <a:r>
              <a:rPr lang="pl-PL" dirty="0" smtClean="0"/>
              <a:t>:</a:t>
            </a:r>
          </a:p>
          <a:p>
            <a:pPr marL="0" indent="0">
              <a:buNone/>
            </a:pPr>
            <a:r>
              <a:rPr lang="pl-PL" dirty="0" smtClean="0"/>
              <a:t>1&lt; stopa oprocentowania aktywów i pasywów ma tę sama elastyczność,</a:t>
            </a:r>
          </a:p>
          <a:p>
            <a:pPr marL="0" indent="0">
              <a:buNone/>
            </a:pPr>
            <a:r>
              <a:rPr lang="pl-PL" dirty="0" smtClean="0"/>
              <a:t>2&lt; stopa oprocentowania aktywów reaguje silniej na zmiany rynkowej stopy procentowej niż stopa oprocentowania pasywów,</a:t>
            </a:r>
          </a:p>
          <a:p>
            <a:pPr marL="0" indent="0">
              <a:buNone/>
            </a:pPr>
            <a:r>
              <a:rPr lang="pl-PL" dirty="0" smtClean="0"/>
              <a:t>3&lt; stopa procentowania pasywów reaguje silniej na zmiany rynkowej stopy procentowej niż stopa oprocentowania aktywów.</a:t>
            </a:r>
          </a:p>
          <a:p>
            <a:pPr marL="0" indent="0">
              <a:buNone/>
            </a:pPr>
            <a:r>
              <a:rPr lang="pl-PL" b="1" dirty="0" smtClean="0"/>
              <a:t>Ryzyko związane z transakcjami papierami wartościowymi o stałym oprocentowaniu – </a:t>
            </a:r>
            <a:r>
              <a:rPr lang="pl-PL" dirty="0" smtClean="0"/>
              <a:t>wraz ze wzrostem stopy procentowej obniża się kurs papierów wartościowych o stałym oprocentowaniu. </a:t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511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624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b="1" dirty="0" smtClean="0"/>
              <a:t>Metody kwantyfikacji (mierzenia) ryzyka stopy procentowej</a:t>
            </a:r>
          </a:p>
          <a:p>
            <a:pPr marL="457200" indent="-457200">
              <a:buAutoNum type="arabicPeriod"/>
            </a:pPr>
            <a:r>
              <a:rPr lang="pl-PL" b="1" dirty="0" smtClean="0"/>
              <a:t>Metoda luki – </a:t>
            </a:r>
            <a:r>
              <a:rPr lang="pl-PL" dirty="0" smtClean="0"/>
              <a:t>nazywana także bilansem niedopasowania, polega na analizie niedopasowania aktywów i pasywów w wybranych okresach i służy do pomiaru i zarządzania ryzykiem stopy procentowej wynikającym z niedopasowania  terminów zmiany oprocentowania po stronie aktywów i pasywów dla pozycji o stałym oprocentowaniu. Zestawia się pozycje aktywów i pasywów o stałym oprocentowaniu w poszczególnych okresach w zależności od terminów, w których mogą być dokonywane zmiany stopy procentowej.</a:t>
            </a:r>
          </a:p>
          <a:p>
            <a:pPr marL="0" indent="0">
              <a:buNone/>
            </a:pPr>
            <a:r>
              <a:rPr lang="pl-PL" dirty="0" smtClean="0"/>
              <a:t>W wyniku takie zestawienia można obliczyć: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/>
              <a:t>lukę – </a:t>
            </a:r>
            <a:r>
              <a:rPr lang="pl-PL" dirty="0" smtClean="0"/>
              <a:t>czyli różnicę między aktywami i pasywami w określonym momencie w przyszłości i mogą być 2 przypadki:</a:t>
            </a:r>
          </a:p>
          <a:p>
            <a:pPr marL="0" indent="0">
              <a:buNone/>
            </a:pPr>
            <a:r>
              <a:rPr lang="pl-PL" dirty="0" smtClean="0"/>
              <a:t>a) </a:t>
            </a:r>
            <a:r>
              <a:rPr lang="pl-PL" b="1" dirty="0"/>
              <a:t>l</a:t>
            </a:r>
            <a:r>
              <a:rPr lang="pl-PL" b="1" dirty="0" smtClean="0"/>
              <a:t>uki dodatniej – </a:t>
            </a:r>
            <a:r>
              <a:rPr lang="pl-PL" dirty="0" smtClean="0"/>
              <a:t>czyli nadwyżka aktywów nad pasywami;</a:t>
            </a:r>
          </a:p>
          <a:p>
            <a:pPr marL="0" indent="0">
              <a:buNone/>
            </a:pPr>
            <a:r>
              <a:rPr lang="pl-PL" dirty="0" smtClean="0"/>
              <a:t>b) </a:t>
            </a:r>
            <a:r>
              <a:rPr lang="pl-PL" b="1" dirty="0"/>
              <a:t>l</a:t>
            </a:r>
            <a:r>
              <a:rPr lang="pl-PL" b="1" dirty="0" smtClean="0"/>
              <a:t>uki ujemnej </a:t>
            </a:r>
            <a:r>
              <a:rPr lang="pl-PL" dirty="0" smtClean="0"/>
              <a:t>– czyli nadwyżka pasywów na d aktywami;</a:t>
            </a:r>
          </a:p>
          <a:p>
            <a:pPr marL="0" indent="0">
              <a:buNone/>
            </a:pPr>
            <a:r>
              <a:rPr lang="pl-PL" dirty="0" smtClean="0"/>
              <a:t>c) </a:t>
            </a:r>
            <a:r>
              <a:rPr lang="pl-PL" b="1" dirty="0" smtClean="0"/>
              <a:t>luki neutralnej (zerowej) </a:t>
            </a:r>
            <a:r>
              <a:rPr lang="pl-PL" dirty="0" smtClean="0"/>
              <a:t>– w której aktywa są równe pasywom.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l</a:t>
            </a:r>
            <a:r>
              <a:rPr lang="pl-PL" b="1" dirty="0" smtClean="0"/>
              <a:t>ukę skumulowaną – </a:t>
            </a:r>
            <a:r>
              <a:rPr lang="pl-PL" dirty="0" smtClean="0"/>
              <a:t>czyli sumę luk w poszczególnych okresach wybranych do badań;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/>
              <a:t>Współczynnik luki – </a:t>
            </a:r>
            <a:r>
              <a:rPr lang="pl-PL" dirty="0" smtClean="0"/>
              <a:t>czyli relację luki do aktywów (albo pasywów) o stałej stopie procentowej lub sumy bilansowej albo dochodów z odsetek netto itp.</a:t>
            </a:r>
          </a:p>
          <a:p>
            <a:pPr marL="0" indent="0">
              <a:buNone/>
            </a:pPr>
            <a:r>
              <a:rPr lang="pl-PL" dirty="0" smtClean="0"/>
              <a:t>Dla banku ryzyko wystąpi wtedy gdy przy istnieniu nadwyżki po stronie aktywów wzrośnie rynkowa stopa procentowa albo przy istnieniu nadwyżki po stronie pasywów rynkowa stopa procentowa obniży się. </a:t>
            </a:r>
          </a:p>
          <a:p>
            <a:pPr marL="0" indent="0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4595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552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Dla potrzeb zarządzania ryzykiem oblicza się niekiedy </a:t>
            </a:r>
            <a:r>
              <a:rPr lang="pl-PL" b="1" dirty="0" smtClean="0"/>
              <a:t>graniczne stopy procentowe </a:t>
            </a:r>
            <a:r>
              <a:rPr lang="pl-PL" dirty="0" smtClean="0"/>
              <a:t>przy których można zamknąć otwarte pozycje odsetkowe.</a:t>
            </a:r>
          </a:p>
          <a:p>
            <a:pPr marL="0" indent="0">
              <a:buNone/>
            </a:pPr>
            <a:r>
              <a:rPr lang="pl-PL" dirty="0" smtClean="0"/>
              <a:t>Zaletą metody luki jest prostota obliczeń i relatywnie niski koszt obliczeń. Można tu ustalić </a:t>
            </a:r>
            <a:r>
              <a:rPr lang="pl-PL" b="1" dirty="0" smtClean="0"/>
              <a:t>limity</a:t>
            </a:r>
            <a:r>
              <a:rPr lang="pl-PL" dirty="0" smtClean="0"/>
              <a:t> w banku jak np. nadwyżka po stronie aktywów lub pasywów o stałej stopie procentowej nie powinna przekraczać 15% sumy aktywów   albo np. negatywne oddziaływania ryzyka stopy procentowej przy zakładanej zmianie rynkowej stopy procentowej o 1% nie powinno przekroczyć 10 % planowanego wyniku z tytułu odsetek.</a:t>
            </a:r>
          </a:p>
          <a:p>
            <a:pPr marL="0" indent="0">
              <a:buNone/>
            </a:pPr>
            <a:r>
              <a:rPr lang="pl-PL" b="1" dirty="0" smtClean="0"/>
              <a:t>2. Metoda analizy okresowej, metoda </a:t>
            </a:r>
            <a:r>
              <a:rPr lang="pl-PL" b="1" i="1" dirty="0" err="1" smtClean="0"/>
              <a:t>duration</a:t>
            </a:r>
            <a:endParaRPr lang="pl-PL" b="1" i="1" dirty="0" smtClean="0"/>
          </a:p>
          <a:p>
            <a:pPr marL="0" indent="0">
              <a:buNone/>
            </a:pPr>
            <a:r>
              <a:rPr lang="pl-PL" b="1" i="1" dirty="0" err="1" smtClean="0"/>
              <a:t>Duration</a:t>
            </a:r>
            <a:r>
              <a:rPr lang="pl-PL" b="1" i="1" dirty="0" smtClean="0"/>
              <a:t> </a:t>
            </a:r>
            <a:r>
              <a:rPr lang="pl-PL" dirty="0" smtClean="0"/>
              <a:t>(</a:t>
            </a:r>
            <a:r>
              <a:rPr lang="pl-PL" i="1" dirty="0" err="1" smtClean="0"/>
              <a:t>duration</a:t>
            </a:r>
            <a:r>
              <a:rPr lang="pl-PL" i="1" dirty="0" smtClean="0"/>
              <a:t> </a:t>
            </a:r>
            <a:r>
              <a:rPr lang="pl-PL" dirty="0" err="1" smtClean="0"/>
              <a:t>Macaulaya</a:t>
            </a:r>
            <a:r>
              <a:rPr lang="pl-PL" i="1" dirty="0" smtClean="0"/>
              <a:t>) </a:t>
            </a:r>
            <a:r>
              <a:rPr lang="pl-PL" dirty="0" smtClean="0"/>
              <a:t>jest to średni ważony okres oczekiwania na wpływy środków pieniężnych z danego instrumentu finansowego. </a:t>
            </a:r>
            <a:r>
              <a:rPr lang="pl-PL" dirty="0" err="1" smtClean="0"/>
              <a:t>Durację</a:t>
            </a:r>
            <a:r>
              <a:rPr lang="pl-PL" dirty="0" smtClean="0"/>
              <a:t> oblicza się przy wykorzystaniu sumy wszystkich przyszłych przepływów środków pieniężnych uzyskanych z tego instrumentu w terminach ich zapadalności ważonych numerem okresu.</a:t>
            </a:r>
            <a:r>
              <a:rPr lang="pl-PL" i="1" dirty="0" smtClean="0"/>
              <a:t> </a:t>
            </a:r>
          </a:p>
          <a:p>
            <a:pPr marL="0" indent="0">
              <a:buNone/>
            </a:pPr>
            <a:r>
              <a:rPr lang="pl-PL" b="1" i="1" dirty="0" err="1" smtClean="0"/>
              <a:t>Duration</a:t>
            </a:r>
            <a:r>
              <a:rPr lang="pl-PL" b="1" i="1" dirty="0" smtClean="0"/>
              <a:t> – </a:t>
            </a:r>
            <a:r>
              <a:rPr lang="pl-PL" dirty="0" smtClean="0"/>
              <a:t>definiuje się jako iloraz, w którym w liczniku znajduje się suma ważona (wagami są numery okresów) wartości bieżących, a w mianowniku suma nieważona wartości bieżących. Wskaźnik ten można interpretować jako przeciętny czas zaangażowania środków finansowych determinowanych czasową strukturą strumienia płatności. Wskaźnik </a:t>
            </a:r>
            <a:r>
              <a:rPr lang="pl-PL" i="1" dirty="0" err="1" smtClean="0"/>
              <a:t>duration</a:t>
            </a:r>
            <a:r>
              <a:rPr lang="pl-PL" i="1" dirty="0" smtClean="0"/>
              <a:t> </a:t>
            </a:r>
            <a:r>
              <a:rPr lang="pl-PL" dirty="0" smtClean="0"/>
              <a:t>jest wyższy gdy czas pozostały do terminu oprocentowania jest dłuższy. Gdy w początkowym okresie są wysokie wpływy z tytułu odsetek lub spłaty kapitału to wartość </a:t>
            </a:r>
            <a:r>
              <a:rPr lang="pl-PL" i="1" dirty="0" err="1" smtClean="0"/>
              <a:t>duration</a:t>
            </a:r>
            <a:r>
              <a:rPr lang="pl-PL" dirty="0" smtClean="0"/>
              <a:t> jest niższa niż w sytuacji gdy większy wpływy realizowane są w końcowym okresie.  Wpływ też ma stopa dyskontowa, czas rozpoczynania płatności. Im wskaźnik ma wartość mniejszą tym lepiej. </a:t>
            </a:r>
          </a:p>
          <a:p>
            <a:pPr marL="0" indent="0">
              <a:buNone/>
            </a:pP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24338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ymbole walut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31_TF02895262.potx" id="{ADED521E-63B4-4D8B-B7AC-9933AF16EFBF}" vid="{5BC4CF27-5174-4C0F-AA65-6D5040B96EB7}"/>
    </a:ext>
  </a:extLst>
</a:theme>
</file>

<file path=ppt/theme/theme2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4335</TotalTime>
  <Words>3414</Words>
  <Application>Microsoft Office PowerPoint</Application>
  <PresentationFormat>Niestandardowy</PresentationFormat>
  <Paragraphs>210</Paragraphs>
  <Slides>26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Arial</vt:lpstr>
      <vt:lpstr>Cambria</vt:lpstr>
      <vt:lpstr>Cambria Math</vt:lpstr>
      <vt:lpstr>Wingdings</vt:lpstr>
      <vt:lpstr>Symbole walut 16:9</vt:lpstr>
      <vt:lpstr>                    Bankowość  Ćwiczenia 7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Pojęcie banku Bank jest przedsiębiorstwem, które zaciąga i udziela kredyty, świadczy usługi w obrocie pienieznym, kredytowym i kmapitałowym oraz ofer  2. Istota systemu bankowego</dc:title>
  <dc:creator>Wincenty Kulpa</dc:creator>
  <cp:lastModifiedBy>Wincenty Kulpa</cp:lastModifiedBy>
  <cp:revision>282</cp:revision>
  <dcterms:created xsi:type="dcterms:W3CDTF">2021-02-05T16:16:55Z</dcterms:created>
  <dcterms:modified xsi:type="dcterms:W3CDTF">2021-05-03T09:02:24Z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