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0" r:id="rId2"/>
    <p:sldId id="310" r:id="rId3"/>
    <p:sldId id="277" r:id="rId4"/>
    <p:sldId id="311" r:id="rId5"/>
    <p:sldId id="312" r:id="rId6"/>
    <p:sldId id="321" r:id="rId7"/>
    <p:sldId id="322" r:id="rId8"/>
    <p:sldId id="323" r:id="rId9"/>
    <p:sldId id="326" r:id="rId10"/>
    <p:sldId id="313" r:id="rId11"/>
    <p:sldId id="324" r:id="rId12"/>
    <p:sldId id="325" r:id="rId13"/>
    <p:sldId id="41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91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CEA272-D57E-4173-9083-674B76AEF726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428026E-4387-4869-B632-22BEA9E64B7D}">
      <dgm:prSet/>
      <dgm:spPr/>
      <dgm:t>
        <a:bodyPr/>
        <a:lstStyle/>
        <a:p>
          <a:r>
            <a:rPr lang="pl-PL"/>
            <a:t>W morfologicznej analizie budowy ciała ludzkiego poddaje się zwykle wysokość i masę ciała.</a:t>
          </a:r>
          <a:endParaRPr lang="en-US"/>
        </a:p>
      </dgm:t>
    </dgm:pt>
    <dgm:pt modelId="{399BA690-2418-4278-91CA-51044FEB3BCE}" type="parTrans" cxnId="{40CA08FC-3C8D-4B39-9B18-3AD4B56C3E37}">
      <dgm:prSet/>
      <dgm:spPr/>
      <dgm:t>
        <a:bodyPr/>
        <a:lstStyle/>
        <a:p>
          <a:endParaRPr lang="en-US"/>
        </a:p>
      </dgm:t>
    </dgm:pt>
    <dgm:pt modelId="{EB40AE43-556C-4CD4-B562-83EC078D47CE}" type="sibTrans" cxnId="{40CA08FC-3C8D-4B39-9B18-3AD4B56C3E37}">
      <dgm:prSet/>
      <dgm:spPr/>
      <dgm:t>
        <a:bodyPr/>
        <a:lstStyle/>
        <a:p>
          <a:endParaRPr lang="en-US"/>
        </a:p>
      </dgm:t>
    </dgm:pt>
    <dgm:pt modelId="{E5204609-9D74-4F6F-A536-514F38270CEC}">
      <dgm:prSet/>
      <dgm:spPr/>
      <dgm:t>
        <a:bodyPr/>
        <a:lstStyle/>
        <a:p>
          <a:r>
            <a:rPr lang="pl-PL"/>
            <a:t>Wielkości i masa ciała są miernikiem prawidłowości rozwoju fizycznego i stopnia odżywienia dzieci oraz młodzieży.</a:t>
          </a:r>
          <a:endParaRPr lang="en-US"/>
        </a:p>
      </dgm:t>
    </dgm:pt>
    <dgm:pt modelId="{E79BF62D-DA53-4022-9404-79C4EB8A6147}" type="parTrans" cxnId="{B95ACCBE-4D7C-4200-A841-1479D3FF137F}">
      <dgm:prSet/>
      <dgm:spPr/>
      <dgm:t>
        <a:bodyPr/>
        <a:lstStyle/>
        <a:p>
          <a:endParaRPr lang="en-US"/>
        </a:p>
      </dgm:t>
    </dgm:pt>
    <dgm:pt modelId="{F23B6D09-4C3B-403E-8249-8170D0336DB1}" type="sibTrans" cxnId="{B95ACCBE-4D7C-4200-A841-1479D3FF137F}">
      <dgm:prSet/>
      <dgm:spPr/>
      <dgm:t>
        <a:bodyPr/>
        <a:lstStyle/>
        <a:p>
          <a:endParaRPr lang="en-US"/>
        </a:p>
      </dgm:t>
    </dgm:pt>
    <dgm:pt modelId="{ACB91E5A-7B8B-450F-B7A7-4E9B87A16527}">
      <dgm:prSet/>
      <dgm:spPr/>
      <dgm:t>
        <a:bodyPr/>
        <a:lstStyle/>
        <a:p>
          <a:r>
            <a:rPr lang="pl-PL" dirty="0"/>
            <a:t>Masa ciała jest determinowana przez wysokość ciała. Zależności tę są wykorzystywane w np. wskaźnikach wagowo- wzrostowych. </a:t>
          </a:r>
          <a:endParaRPr lang="en-US" dirty="0"/>
        </a:p>
      </dgm:t>
    </dgm:pt>
    <dgm:pt modelId="{527F1FD6-4325-45B2-937C-F26CB990D18E}" type="parTrans" cxnId="{19F99377-CA03-4EEA-94B4-FF1229D033F0}">
      <dgm:prSet/>
      <dgm:spPr/>
      <dgm:t>
        <a:bodyPr/>
        <a:lstStyle/>
        <a:p>
          <a:endParaRPr lang="en-US"/>
        </a:p>
      </dgm:t>
    </dgm:pt>
    <dgm:pt modelId="{17C86BB8-E8B4-4F24-99F7-81E8276EFD73}" type="sibTrans" cxnId="{19F99377-CA03-4EEA-94B4-FF1229D033F0}">
      <dgm:prSet/>
      <dgm:spPr/>
      <dgm:t>
        <a:bodyPr/>
        <a:lstStyle/>
        <a:p>
          <a:endParaRPr lang="en-US"/>
        </a:p>
      </dgm:t>
    </dgm:pt>
    <dgm:pt modelId="{2665E47B-8191-4A12-B413-59D46400CF97}" type="pres">
      <dgm:prSet presAssocID="{D4CEA272-D57E-4173-9083-674B76AEF72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07D7382-7694-4411-A72F-43106BEEFA8C}" type="pres">
      <dgm:prSet presAssocID="{3428026E-4387-4869-B632-22BEA9E64B7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C31A437-A1B3-4A97-B21F-CF8761BAFAD5}" type="pres">
      <dgm:prSet presAssocID="{EB40AE43-556C-4CD4-B562-83EC078D47CE}" presName="spacer" presStyleCnt="0"/>
      <dgm:spPr/>
    </dgm:pt>
    <dgm:pt modelId="{1DB0BB73-DA91-4CFA-9923-9C76CEF28B22}" type="pres">
      <dgm:prSet presAssocID="{E5204609-9D74-4F6F-A536-514F38270CE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B0A9689-CBC6-41C9-B880-4CE67ACA2EB5}" type="pres">
      <dgm:prSet presAssocID="{F23B6D09-4C3B-403E-8249-8170D0336DB1}" presName="spacer" presStyleCnt="0"/>
      <dgm:spPr/>
    </dgm:pt>
    <dgm:pt modelId="{7F805C9A-425C-42FA-9630-ECB2BA447D30}" type="pres">
      <dgm:prSet presAssocID="{ACB91E5A-7B8B-450F-B7A7-4E9B87A16527}" presName="parentText" presStyleLbl="node1" presStyleIdx="2" presStyleCnt="3" custLinFactY="-96398" custLinFactNeighborX="-52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9F99377-CA03-4EEA-94B4-FF1229D033F0}" srcId="{D4CEA272-D57E-4173-9083-674B76AEF726}" destId="{ACB91E5A-7B8B-450F-B7A7-4E9B87A16527}" srcOrd="2" destOrd="0" parTransId="{527F1FD6-4325-45B2-937C-F26CB990D18E}" sibTransId="{17C86BB8-E8B4-4F24-99F7-81E8276EFD73}"/>
    <dgm:cxn modelId="{40CA08FC-3C8D-4B39-9B18-3AD4B56C3E37}" srcId="{D4CEA272-D57E-4173-9083-674B76AEF726}" destId="{3428026E-4387-4869-B632-22BEA9E64B7D}" srcOrd="0" destOrd="0" parTransId="{399BA690-2418-4278-91CA-51044FEB3BCE}" sibTransId="{EB40AE43-556C-4CD4-B562-83EC078D47CE}"/>
    <dgm:cxn modelId="{8B42243A-3263-4B8A-BFBB-28AF39B812AD}" type="presOf" srcId="{D4CEA272-D57E-4173-9083-674B76AEF726}" destId="{2665E47B-8191-4A12-B413-59D46400CF97}" srcOrd="0" destOrd="0" presId="urn:microsoft.com/office/officeart/2005/8/layout/vList2"/>
    <dgm:cxn modelId="{D19DE25B-94A4-4CBF-A52B-9E3B1E6FB179}" type="presOf" srcId="{E5204609-9D74-4F6F-A536-514F38270CEC}" destId="{1DB0BB73-DA91-4CFA-9923-9C76CEF28B22}" srcOrd="0" destOrd="0" presId="urn:microsoft.com/office/officeart/2005/8/layout/vList2"/>
    <dgm:cxn modelId="{B95ACCBE-4D7C-4200-A841-1479D3FF137F}" srcId="{D4CEA272-D57E-4173-9083-674B76AEF726}" destId="{E5204609-9D74-4F6F-A536-514F38270CEC}" srcOrd="1" destOrd="0" parTransId="{E79BF62D-DA53-4022-9404-79C4EB8A6147}" sibTransId="{F23B6D09-4C3B-403E-8249-8170D0336DB1}"/>
    <dgm:cxn modelId="{E32FFCDF-4090-43CE-B536-C24ED1811968}" type="presOf" srcId="{3428026E-4387-4869-B632-22BEA9E64B7D}" destId="{407D7382-7694-4411-A72F-43106BEEFA8C}" srcOrd="0" destOrd="0" presId="urn:microsoft.com/office/officeart/2005/8/layout/vList2"/>
    <dgm:cxn modelId="{CF3F0AE2-E71E-4BB8-9DCB-4FDC4DE33F1E}" type="presOf" srcId="{ACB91E5A-7B8B-450F-B7A7-4E9B87A16527}" destId="{7F805C9A-425C-42FA-9630-ECB2BA447D30}" srcOrd="0" destOrd="0" presId="urn:microsoft.com/office/officeart/2005/8/layout/vList2"/>
    <dgm:cxn modelId="{EE85346C-C3FB-4AD6-875F-231590EC9134}" type="presParOf" srcId="{2665E47B-8191-4A12-B413-59D46400CF97}" destId="{407D7382-7694-4411-A72F-43106BEEFA8C}" srcOrd="0" destOrd="0" presId="urn:microsoft.com/office/officeart/2005/8/layout/vList2"/>
    <dgm:cxn modelId="{44F1981B-62F3-4901-990A-84B661637519}" type="presParOf" srcId="{2665E47B-8191-4A12-B413-59D46400CF97}" destId="{6C31A437-A1B3-4A97-B21F-CF8761BAFAD5}" srcOrd="1" destOrd="0" presId="urn:microsoft.com/office/officeart/2005/8/layout/vList2"/>
    <dgm:cxn modelId="{C99BB1E8-D2B3-4456-A014-06E57C497222}" type="presParOf" srcId="{2665E47B-8191-4A12-B413-59D46400CF97}" destId="{1DB0BB73-DA91-4CFA-9923-9C76CEF28B22}" srcOrd="2" destOrd="0" presId="urn:microsoft.com/office/officeart/2005/8/layout/vList2"/>
    <dgm:cxn modelId="{84582113-9A7B-42D9-8113-F3FAC3E711A8}" type="presParOf" srcId="{2665E47B-8191-4A12-B413-59D46400CF97}" destId="{5B0A9689-CBC6-41C9-B880-4CE67ACA2EB5}" srcOrd="3" destOrd="0" presId="urn:microsoft.com/office/officeart/2005/8/layout/vList2"/>
    <dgm:cxn modelId="{D469BCA4-67B2-409D-B65C-43BE6A96D222}" type="presParOf" srcId="{2665E47B-8191-4A12-B413-59D46400CF97}" destId="{7F805C9A-425C-42FA-9630-ECB2BA447D30}" srcOrd="4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7D7382-7694-4411-A72F-43106BEEFA8C}">
      <dsp:nvSpPr>
        <dsp:cNvPr id="0" name=""/>
        <dsp:cNvSpPr/>
      </dsp:nvSpPr>
      <dsp:spPr>
        <a:xfrm>
          <a:off x="0" y="607125"/>
          <a:ext cx="6628804" cy="121094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/>
            <a:t>W morfologicznej analizie budowy ciała ludzkiego poddaje się zwykle wysokość i masę ciała.</a:t>
          </a:r>
          <a:endParaRPr lang="en-US" sz="2300" kern="1200"/>
        </a:p>
      </dsp:txBody>
      <dsp:txXfrm>
        <a:off x="59114" y="666239"/>
        <a:ext cx="6510576" cy="1092721"/>
      </dsp:txXfrm>
    </dsp:sp>
    <dsp:sp modelId="{1DB0BB73-DA91-4CFA-9923-9C76CEF28B22}">
      <dsp:nvSpPr>
        <dsp:cNvPr id="0" name=""/>
        <dsp:cNvSpPr/>
      </dsp:nvSpPr>
      <dsp:spPr>
        <a:xfrm>
          <a:off x="0" y="1884315"/>
          <a:ext cx="6628804" cy="1210949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/>
            <a:t>Wielkości i masa ciała są miernikiem prawidłowości rozwoju fizycznego i stopnia odżywienia dzieci oraz młodzieży.</a:t>
          </a:r>
          <a:endParaRPr lang="en-US" sz="2300" kern="1200"/>
        </a:p>
      </dsp:txBody>
      <dsp:txXfrm>
        <a:off x="59114" y="1943429"/>
        <a:ext cx="6510576" cy="1092721"/>
      </dsp:txXfrm>
    </dsp:sp>
    <dsp:sp modelId="{7F805C9A-425C-42FA-9630-ECB2BA447D30}">
      <dsp:nvSpPr>
        <dsp:cNvPr id="0" name=""/>
        <dsp:cNvSpPr/>
      </dsp:nvSpPr>
      <dsp:spPr>
        <a:xfrm>
          <a:off x="0" y="1927933"/>
          <a:ext cx="6628804" cy="1210949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Masa ciała jest determinowana przez wysokość ciała. Zależności tę są wykorzystywane w np. wskaźnikach wagowo- wzrostowych. </a:t>
          </a:r>
          <a:endParaRPr lang="en-US" sz="2300" kern="1200" dirty="0"/>
        </a:p>
      </dsp:txBody>
      <dsp:txXfrm>
        <a:off x="59114" y="1987047"/>
        <a:ext cx="6510576" cy="1092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EF0B-1635-4908-940F-959CEE9EF448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2869-4158-4524-84C9-C99AA180FE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48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EF0B-1635-4908-940F-959CEE9EF448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2869-4158-4524-84C9-C99AA180FE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7773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EF0B-1635-4908-940F-959CEE9EF448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2869-4158-4524-84C9-C99AA180FE2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8722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EF0B-1635-4908-940F-959CEE9EF448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2869-4158-4524-84C9-C99AA180FE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554476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EF0B-1635-4908-940F-959CEE9EF448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2869-4158-4524-84C9-C99AA180FE2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729900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EF0B-1635-4908-940F-959CEE9EF448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2869-4158-4524-84C9-C99AA180FE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123812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EF0B-1635-4908-940F-959CEE9EF448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2869-4158-4524-84C9-C99AA180FE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76821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EF0B-1635-4908-940F-959CEE9EF448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2869-4158-4524-84C9-C99AA180FE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7180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EF0B-1635-4908-940F-959CEE9EF448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2869-4158-4524-84C9-C99AA180FE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83360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EF0B-1635-4908-940F-959CEE9EF448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2869-4158-4524-84C9-C99AA180FE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5283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EF0B-1635-4908-940F-959CEE9EF448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2869-4158-4524-84C9-C99AA180FE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9322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EF0B-1635-4908-940F-959CEE9EF448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2869-4158-4524-84C9-C99AA180FE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70701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EF0B-1635-4908-940F-959CEE9EF448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2869-4158-4524-84C9-C99AA180FE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32363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EF0B-1635-4908-940F-959CEE9EF448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2869-4158-4524-84C9-C99AA180FE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62901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EF0B-1635-4908-940F-959CEE9EF448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2869-4158-4524-84C9-C99AA180FE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788892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EF0B-1635-4908-940F-959CEE9EF448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2869-4158-4524-84C9-C99AA180FE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89086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9EF0B-1635-4908-940F-959CEE9EF448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2722869-4158-4524-84C9-C99AA180FE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18032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LABORATORIUM 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/>
              <a:t>METODY OCENY WYNIKÓW POMIARÓW ANTROPOMETRYCZNYCH: OCENA SKŁADU CIAŁA</a:t>
            </a:r>
          </a:p>
          <a:p>
            <a:pPr>
              <a:buNone/>
            </a:pPr>
            <a:r>
              <a:rPr lang="pl-PL" dirty="0"/>
              <a:t>ZASTOSOWANIE METODY BIOIMPEDANCJI -BIA- W PRAKTYCE ,POMIARY ZA POMOCĄ  URZĄDZENIA „TANITA”, ANALIZA WYNIKÓW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Autorzy: Agnieszka </a:t>
            </a:r>
            <a:r>
              <a:rPr lang="pl-PL" dirty="0" err="1"/>
              <a:t>Ursel</a:t>
            </a:r>
            <a:r>
              <a:rPr lang="pl-PL" dirty="0"/>
              <a:t> ,Magdalena </a:t>
            </a:r>
            <a:r>
              <a:rPr lang="pl-PL" dirty="0" err="1"/>
              <a:t>Sypek</a:t>
            </a:r>
            <a:r>
              <a:rPr lang="pl-PL" dirty="0"/>
              <a:t> –</a:t>
            </a:r>
            <a:r>
              <a:rPr lang="pl-PL" dirty="0" err="1"/>
              <a:t>Kleiba</a:t>
            </a:r>
            <a:r>
              <a:rPr lang="pl-PL" dirty="0"/>
              <a:t>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3F50BA6-4F87-4BF2-9E08-010EA0AA6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" y="253094"/>
            <a:ext cx="11944349" cy="930728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rgbClr val="FF0000"/>
                </a:solidFill>
                <a:cs typeface="Arial"/>
              </a:rPr>
              <a:t>Bioelektryczna BIA metoda oceny składników tkankowych ciała 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E8FD3B26-F0D6-45CA-86C7-33B33980F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011" y="955221"/>
            <a:ext cx="10672355" cy="5870091"/>
          </a:xfrm>
        </p:spPr>
        <p:txBody>
          <a:bodyPr>
            <a:normAutofit/>
          </a:bodyPr>
          <a:lstStyle/>
          <a:p>
            <a:pPr marL="344170" indent="-344170"/>
            <a:r>
              <a:rPr lang="pl-PL" sz="2400" dirty="0">
                <a:cs typeface="Arial"/>
              </a:rPr>
              <a:t>Metoda oparta na pomiarze oporu elektrycznego w organizmie badanego. Opór jest zmienny w zależności od proporcji składu ciała badanego.</a:t>
            </a:r>
          </a:p>
          <a:p>
            <a:pPr marL="344170" indent="-344170"/>
            <a:r>
              <a:rPr lang="pl-PL" sz="2400" dirty="0">
                <a:cs typeface="Arial"/>
              </a:rPr>
              <a:t>Urządzeniem pomiarowym jest </a:t>
            </a:r>
            <a:r>
              <a:rPr lang="pl-PL" sz="2400" dirty="0">
                <a:solidFill>
                  <a:srgbClr val="FF0000"/>
                </a:solidFill>
                <a:cs typeface="Arial"/>
              </a:rPr>
              <a:t>analizator impedancji (B.I.A.). </a:t>
            </a:r>
            <a:r>
              <a:rPr lang="pl-PL" sz="2400" dirty="0">
                <a:cs typeface="Arial"/>
              </a:rPr>
              <a:t>Za pomocą 4 lub więcej elektrod przepuszczony jest przez organizm prąd zmienny o napięciu 12 V, o częstotliwości 50 Hz. Analizator mierzy 2 składowe oporności: rezystancję i reaktancję.</a:t>
            </a:r>
          </a:p>
          <a:p>
            <a:pPr marL="344170" indent="-344170"/>
            <a:r>
              <a:rPr lang="pl-PL" sz="2400" dirty="0">
                <a:cs typeface="Arial"/>
              </a:rPr>
              <a:t>Rezystancja (opór Ohma) to oporność induktywna prądu zmiennego, koreluje  mocno z objętością ciała i jest odwrotnie proporcjonalna do całkowitej wody ciała.</a:t>
            </a:r>
          </a:p>
          <a:p>
            <a:pPr marL="344170" indent="-344170"/>
            <a:r>
              <a:rPr lang="pl-PL" sz="2400" dirty="0">
                <a:cs typeface="Arial"/>
              </a:rPr>
              <a:t>Reaktancja to oporność bierna powstająca tylko w błonach komórkowych, określa masę komórkową. </a:t>
            </a:r>
          </a:p>
          <a:p>
            <a:pPr marL="344170" indent="-344170"/>
            <a:endParaRPr lang="pl-PL" sz="2400" dirty="0"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5449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6F40DFD-DC24-469A-9A39-65C97A750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34736"/>
            <a:ext cx="11340193" cy="881743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Bioelektryczna  metoda oceny składników tkankowych ciała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AE9885E3-89F4-4321-B8AA-E8CF14CFC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159329"/>
            <a:ext cx="10789921" cy="5189219"/>
          </a:xfrm>
        </p:spPr>
        <p:txBody>
          <a:bodyPr>
            <a:normAutofit lnSpcReduction="10000"/>
          </a:bodyPr>
          <a:lstStyle/>
          <a:p>
            <a:pPr marL="344170" indent="-344170"/>
            <a:r>
              <a:rPr lang="pl-PL" sz="2400" dirty="0">
                <a:cs typeface="Arial"/>
              </a:rPr>
              <a:t>Kąt fazowy  opisuje stosunki między rezystancją a reaktancją, wynosi i człowieka 4-15%. Kąt ten rośnie ze wzrostem błon komórkowych, a maleje gdy zwiększa się ilość tłuszczy, białek,  wody z elektrolitami.</a:t>
            </a:r>
          </a:p>
          <a:p>
            <a:pPr marL="344170" indent="-344170"/>
            <a:r>
              <a:rPr lang="pl-PL" sz="2400" dirty="0">
                <a:cs typeface="Arial"/>
              </a:rPr>
              <a:t>Analizator współpracuje z programem komputerowym.</a:t>
            </a:r>
          </a:p>
          <a:p>
            <a:pPr marL="344170" indent="-344170"/>
            <a:r>
              <a:rPr lang="pl-PL" sz="2400" dirty="0">
                <a:cs typeface="Arial"/>
              </a:rPr>
              <a:t>Ocenę składu ciała otrzymuje się po wprowadzeniu następujących danych osoby badanej: wiek, płeć, wysokość ciała, masa ciała( automatycznie z wagi wbudowanej w analizator oraz uzyskane z pomiaru rezystencję i reaktancję ( automatycznie z aparatu). Urządzenie umożliwia analizę danych w trybie sportowca lub normalnym.</a:t>
            </a:r>
          </a:p>
          <a:p>
            <a:pPr marL="344170" indent="-344170"/>
            <a:r>
              <a:rPr lang="pl-PL" sz="2400" dirty="0">
                <a:cs typeface="Arial"/>
              </a:rPr>
              <a:t>Uzyskuje się wyniki o składzie ciała: woda ciała w litrach i odsetkach masy ciała, tkanka tłuszczowa w kilogramach i odsetkach masy ciała, beztłuszczowa masa ciała i jej odsetki, komórkowa i pozakomórkowa masa ciała, gęstość ciała. </a:t>
            </a:r>
          </a:p>
        </p:txBody>
      </p:sp>
    </p:spTree>
    <p:extLst>
      <p:ext uri="{BB962C8B-B14F-4D97-AF65-F5344CB8AC3E}">
        <p14:creationId xmlns="" xmlns:p14="http://schemas.microsoft.com/office/powerpoint/2010/main" val="2393802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E3906B0-843F-4418-AEDF-EE292C506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763" y="204107"/>
            <a:ext cx="12034157" cy="489857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Bioelektryczna  metoda oceny składników tkankowych ciała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8ADDF04-33BA-4F02-868A-CC4CD4307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4" y="1085851"/>
            <a:ext cx="10099876" cy="4964094"/>
          </a:xfrm>
        </p:spPr>
        <p:txBody>
          <a:bodyPr>
            <a:normAutofit/>
          </a:bodyPr>
          <a:lstStyle/>
          <a:p>
            <a:pPr marL="344170" indent="-344170"/>
            <a:r>
              <a:rPr lang="pl-PL" sz="2400" dirty="0">
                <a:cs typeface="Arial"/>
              </a:rPr>
              <a:t>W ocenie </a:t>
            </a:r>
            <a:r>
              <a:rPr lang="pl-PL" sz="2400">
                <a:cs typeface="Arial"/>
              </a:rPr>
              <a:t>za pomocą BIA </a:t>
            </a:r>
            <a:r>
              <a:rPr lang="pl-PL" sz="2400" dirty="0">
                <a:cs typeface="Arial"/>
              </a:rPr>
              <a:t>ciało szczupłe dzieli się na 2 składowe: masę komórkową i pozakomórkową.</a:t>
            </a:r>
          </a:p>
          <a:p>
            <a:pPr marL="344170" indent="-344170"/>
            <a:r>
              <a:rPr lang="pl-PL" sz="2400" dirty="0">
                <a:cs typeface="Arial"/>
              </a:rPr>
              <a:t>Masa komórkowa to  suma komórek somatycznych.</a:t>
            </a:r>
          </a:p>
          <a:p>
            <a:pPr marL="344170" indent="-344170"/>
            <a:r>
              <a:rPr lang="pl-PL" sz="2400" dirty="0">
                <a:cs typeface="Arial"/>
              </a:rPr>
              <a:t>Masa pozakomórkowa to to płyny ustrojowe i stałe składniki pozakomórkowe np. szkielet.</a:t>
            </a:r>
          </a:p>
        </p:txBody>
      </p:sp>
    </p:spTree>
    <p:extLst>
      <p:ext uri="{BB962C8B-B14F-4D97-AF65-F5344CB8AC3E}">
        <p14:creationId xmlns="" xmlns:p14="http://schemas.microsoft.com/office/powerpoint/2010/main" val="2339007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ADE12E3-33DC-4977-9570-97D82A02A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FA13E8D-A860-43F6-9C24-AC9AD63F1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Bibliografia :</a:t>
            </a:r>
          </a:p>
          <a:p>
            <a:r>
              <a:rPr lang="pl-PL" dirty="0"/>
              <a:t>Red. Charzewski J., „Antropologia”,  wyd. I, AWF im. J. Piłsudskiego, Warszawa 2011 </a:t>
            </a:r>
          </a:p>
          <a:p>
            <a:r>
              <a:rPr lang="pl-PL" dirty="0"/>
              <a:t>Red. Gołąb S., Chrzanowska M., Przewodnik do ćwiczeń z antropologii, wyd. III poprawione i uzupełnione, AWF Kraków 2014</a:t>
            </a:r>
          </a:p>
          <a:p>
            <a:r>
              <a:rPr lang="pl-PL" dirty="0"/>
              <a:t>Wolański N., Kaczmarek M., Rozwój biologiczny człowieka od poczęcia do śmierci, wyd. IX, PWN Warszawa 2018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730594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9FB1202-79CC-45FB-81BF-A0CC1A29D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pl-PL" sz="3100" dirty="0">
                <a:cs typeface="Arial"/>
              </a:rPr>
              <a:t>Ocena składu ciała                   </a:t>
            </a:r>
            <a:endParaRPr lang="pl-PL" sz="3100" dirty="0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="" xmlns:a16="http://schemas.microsoft.com/office/drawing/2014/main" id="{8042EECA-D3C6-4828-A1E2-BF2B46D78A7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22687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FCC1C0B-4D3F-4458-8C1C-1CE08DE4A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268" y="274638"/>
            <a:ext cx="9887131" cy="835705"/>
          </a:xfrm>
        </p:spPr>
        <p:txBody>
          <a:bodyPr/>
          <a:lstStyle/>
          <a:p>
            <a:r>
              <a:rPr lang="pl-PL" dirty="0">
                <a:cs typeface="Arial"/>
              </a:rPr>
              <a:t>Ocena składu ciała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78045C2-F9C6-4FDD-8B9C-14CFAC463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940527"/>
            <a:ext cx="10659291" cy="5563944"/>
          </a:xfrm>
        </p:spPr>
        <p:txBody>
          <a:bodyPr>
            <a:normAutofit/>
          </a:bodyPr>
          <a:lstStyle/>
          <a:p>
            <a:pPr marL="0" indent="0">
              <a:buFont typeface="Courier New" pitchFamily="49" charset="0"/>
              <a:buChar char="o"/>
            </a:pPr>
            <a:r>
              <a:rPr lang="pl-PL" sz="2800" dirty="0">
                <a:cs typeface="Arial"/>
              </a:rPr>
              <a:t>   Istnieją </a:t>
            </a:r>
            <a:r>
              <a:rPr lang="pl-PL" sz="2800" dirty="0">
                <a:solidFill>
                  <a:srgbClr val="FFC000"/>
                </a:solidFill>
                <a:cs typeface="Arial"/>
              </a:rPr>
              <a:t>wskaźniki wagowo- wzrostowe poddające ocenie</a:t>
            </a:r>
            <a:r>
              <a:rPr lang="pl-PL" sz="2800" dirty="0">
                <a:cs typeface="Arial"/>
              </a:rPr>
              <a:t> ogólną budowę ciała w wymiarze </a:t>
            </a:r>
            <a:r>
              <a:rPr lang="pl-PL" sz="2800" dirty="0">
                <a:solidFill>
                  <a:srgbClr val="FFC000"/>
                </a:solidFill>
                <a:cs typeface="Arial"/>
              </a:rPr>
              <a:t>smukłości – tęgości (</a:t>
            </a:r>
            <a:r>
              <a:rPr lang="pl-PL" sz="2800" dirty="0">
                <a:cs typeface="Arial"/>
              </a:rPr>
              <a:t>niedowagi – nadwagi). O wielkości masy ciała decydują także wymiary poprzeczne ciała, masywność szkieletu, objętość tkanek miękkich - tkanki mięśniowej i tłuszczowej w budowie.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FFC000"/>
                </a:solidFill>
                <a:cs typeface="Arial"/>
              </a:rPr>
              <a:t> </a:t>
            </a:r>
            <a:r>
              <a:rPr lang="pl-PL" sz="2800" u="sng" dirty="0">
                <a:solidFill>
                  <a:srgbClr val="FFC000"/>
                </a:solidFill>
                <a:cs typeface="Arial"/>
              </a:rPr>
              <a:t>Masa ciała nie jest cecha jednorodną, jest sumą kilku składowych  określonych jako składniki tkankowe ciała albo komponenty ciała.</a:t>
            </a:r>
            <a:r>
              <a:rPr lang="pl-PL" sz="2800" b="1" u="sng" dirty="0">
                <a:solidFill>
                  <a:srgbClr val="FFC000"/>
                </a:solidFill>
                <a:cs typeface="Arial"/>
              </a:rPr>
              <a:t> </a:t>
            </a:r>
            <a:endParaRPr lang="pl-PL" sz="2800" u="sng" dirty="0">
              <a:solidFill>
                <a:srgbClr val="FFC000"/>
              </a:solidFill>
              <a:cs typeface="Arial"/>
            </a:endParaRPr>
          </a:p>
          <a:p>
            <a:pPr marL="0" indent="0">
              <a:buFont typeface="Courier New" pitchFamily="49" charset="0"/>
              <a:buChar char="o"/>
            </a:pPr>
            <a:r>
              <a:rPr lang="pl-PL" sz="2800" b="1" dirty="0">
                <a:solidFill>
                  <a:srgbClr val="FF0000"/>
                </a:solidFill>
                <a:cs typeface="Arial"/>
              </a:rPr>
              <a:t> W sporcie znajomość składników tkankowych charakteryzuje morfologicznie sportowca, zaś metody oceny tych składników mają znaczenie w badaniach w zakresie budowy i wydolności organizmu. </a:t>
            </a:r>
          </a:p>
          <a:p>
            <a:pPr marL="0" indent="0">
              <a:buNone/>
            </a:pPr>
            <a:endParaRPr lang="pl-PL" sz="2800" dirty="0"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9766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7E3C4A8-12AB-48A9-BB8D-A797DA91C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  <a:cs typeface="Arial"/>
              </a:rPr>
              <a:t>Metody badania komponentów budowy 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A1C5E0C4-B9A7-4633-90F8-4AB7AEF70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8171"/>
            <a:ext cx="8596668" cy="4343191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pl-PL" sz="2400" dirty="0">
                <a:solidFill>
                  <a:srgbClr val="FF0000"/>
                </a:solidFill>
                <a:cs typeface="Arial"/>
              </a:rPr>
              <a:t>Metody bezpośrednie </a:t>
            </a:r>
          </a:p>
          <a:p>
            <a:pPr marL="457200" indent="-457200">
              <a:buNone/>
            </a:pPr>
            <a:endParaRPr lang="pl-PL" sz="2400" dirty="0">
              <a:cs typeface="Arial"/>
            </a:endParaRPr>
          </a:p>
          <a:p>
            <a:pPr marL="342900" indent="-342900"/>
            <a:r>
              <a:rPr lang="pl-PL" sz="2400" dirty="0">
                <a:solidFill>
                  <a:srgbClr val="FFC000"/>
                </a:solidFill>
                <a:cs typeface="Arial"/>
              </a:rPr>
              <a:t>Metoda anatomicznej analizy zwłok </a:t>
            </a:r>
            <a:r>
              <a:rPr lang="pl-PL" sz="2400" dirty="0">
                <a:cs typeface="Arial"/>
              </a:rPr>
              <a:t>– możliwa do wykorzystania przez specjalistę anatomopatologa: polega na mechanicznym selekcji/rozdzieleniu tkanek oraz  narządów. Następnie na zważeniu  ich i określeniu  procentowej ich zawartości w ogólnej masie ciała.</a:t>
            </a:r>
          </a:p>
          <a:p>
            <a:pPr marL="342900" indent="-342900"/>
            <a:r>
              <a:rPr lang="pl-PL" sz="2400" dirty="0">
                <a:solidFill>
                  <a:srgbClr val="FFC000"/>
                </a:solidFill>
                <a:cs typeface="Arial"/>
              </a:rPr>
              <a:t>Metoda chemicznej analizy zwłok </a:t>
            </a:r>
            <a:r>
              <a:rPr lang="pl-PL" sz="2400" dirty="0">
                <a:cs typeface="Arial"/>
              </a:rPr>
              <a:t>- polega na analizie składu ciała w kategoriach chemicznych (woda ciała, tłuszcz ekstrakcji eterowej, białka, popiół zawierający składniki mineralne  kości i tkanek miękkich).</a:t>
            </a:r>
          </a:p>
        </p:txBody>
      </p:sp>
    </p:spTree>
    <p:extLst>
      <p:ext uri="{BB962C8B-B14F-4D97-AF65-F5344CB8AC3E}">
        <p14:creationId xmlns="" xmlns:p14="http://schemas.microsoft.com/office/powerpoint/2010/main" val="247112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7E764A2-591F-4C34-A543-F1E97C5A0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74638"/>
            <a:ext cx="9926320" cy="744265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0000"/>
                </a:solidFill>
                <a:cs typeface="Arial"/>
              </a:rPr>
              <a:t>Metody badania komponentów budowy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A4531EC-1795-41F8-89EB-8E5382A4E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646" y="1005840"/>
            <a:ext cx="10868297" cy="557784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endParaRPr lang="pl-PL" sz="2400" dirty="0">
              <a:cs typeface="Arial"/>
            </a:endParaRPr>
          </a:p>
          <a:p>
            <a:pPr marL="0" indent="0">
              <a:buNone/>
            </a:pPr>
            <a:r>
              <a:rPr lang="pl-PL" sz="2400" dirty="0">
                <a:solidFill>
                  <a:schemeClr val="accent2">
                    <a:lumMod val="60000"/>
                    <a:lumOff val="40000"/>
                  </a:schemeClr>
                </a:solidFill>
                <a:cs typeface="Arial"/>
              </a:rPr>
              <a:t>2. </a:t>
            </a:r>
            <a:r>
              <a:rPr lang="pl-PL" sz="2400" dirty="0">
                <a:solidFill>
                  <a:srgbClr val="FF0000"/>
                </a:solidFill>
                <a:cs typeface="Arial"/>
              </a:rPr>
              <a:t>Metody pośrednie analizy ciała</a:t>
            </a:r>
          </a:p>
          <a:p>
            <a:pPr marL="0" indent="0">
              <a:buNone/>
            </a:pPr>
            <a:endParaRPr lang="pl-PL" sz="2400" dirty="0">
              <a:solidFill>
                <a:srgbClr val="FF0000"/>
              </a:solidFill>
              <a:cs typeface="Arial"/>
            </a:endParaRPr>
          </a:p>
          <a:p>
            <a:pPr marL="342900" indent="-342900"/>
            <a:r>
              <a:rPr lang="pl-PL" sz="2400" dirty="0">
                <a:cs typeface="Arial"/>
              </a:rPr>
              <a:t>Metoda densytometryczna</a:t>
            </a:r>
          </a:p>
          <a:p>
            <a:pPr marL="342900" indent="-342900"/>
            <a:r>
              <a:rPr lang="pl-PL" sz="2400" dirty="0">
                <a:cs typeface="Arial"/>
              </a:rPr>
              <a:t>Metoda hydrometryczna TBW –Total Body </a:t>
            </a:r>
            <a:r>
              <a:rPr lang="pl-PL" sz="2400" dirty="0" err="1">
                <a:cs typeface="Arial"/>
              </a:rPr>
              <a:t>Water</a:t>
            </a:r>
            <a:endParaRPr lang="pl-PL" sz="2400" dirty="0">
              <a:cs typeface="Arial"/>
            </a:endParaRPr>
          </a:p>
          <a:p>
            <a:pPr marL="342900" indent="-342900"/>
            <a:r>
              <a:rPr lang="pl-PL" sz="2400" dirty="0">
                <a:cs typeface="Arial"/>
              </a:rPr>
              <a:t>Metoda radiometryczna –potasowa</a:t>
            </a:r>
          </a:p>
          <a:p>
            <a:pPr marL="342900" indent="-342900"/>
            <a:r>
              <a:rPr lang="pl-PL" sz="2400" dirty="0">
                <a:cs typeface="Arial"/>
              </a:rPr>
              <a:t>Metoda rentgenometryczna – przy użyciu miękkich rentgenogramów</a:t>
            </a:r>
          </a:p>
          <a:p>
            <a:pPr marL="342900" indent="-342900"/>
            <a:r>
              <a:rPr lang="pl-PL" sz="2400" dirty="0">
                <a:solidFill>
                  <a:srgbClr val="FF0000"/>
                </a:solidFill>
                <a:cs typeface="Arial"/>
              </a:rPr>
              <a:t>Metoda antropometryczna</a:t>
            </a:r>
          </a:p>
          <a:p>
            <a:pPr marL="342900" indent="-342900"/>
            <a:r>
              <a:rPr lang="pl-PL" sz="2400" dirty="0">
                <a:cs typeface="Arial"/>
              </a:rPr>
              <a:t>Ultrasonografia</a:t>
            </a:r>
          </a:p>
          <a:p>
            <a:pPr marL="342900" indent="-342900"/>
            <a:r>
              <a:rPr lang="pl-PL" sz="2400" dirty="0">
                <a:cs typeface="Arial"/>
              </a:rPr>
              <a:t>Badanie przewodnictwa elektrycznego TOBEC</a:t>
            </a:r>
          </a:p>
          <a:p>
            <a:pPr marL="342900" indent="-342900"/>
            <a:r>
              <a:rPr lang="pl-PL" sz="2400" b="1" dirty="0">
                <a:solidFill>
                  <a:srgbClr val="FF0000"/>
                </a:solidFill>
                <a:cs typeface="Arial"/>
              </a:rPr>
              <a:t>Badanie impedancji (oporności) elektrycznej tkanek BIA</a:t>
            </a:r>
          </a:p>
          <a:p>
            <a:pPr marL="342900" indent="-342900"/>
            <a:r>
              <a:rPr lang="pl-PL" sz="2400" dirty="0">
                <a:cs typeface="Arial"/>
              </a:rPr>
              <a:t>Tomografia komputerowa i rezonans magnetyczny</a:t>
            </a:r>
          </a:p>
          <a:p>
            <a:pPr marL="342900" indent="-342900"/>
            <a:r>
              <a:rPr lang="pl-PL" sz="2400" b="1" dirty="0">
                <a:solidFill>
                  <a:srgbClr val="FF0000"/>
                </a:solidFill>
                <a:cs typeface="Arial"/>
              </a:rPr>
              <a:t>Pomiar grubości fałdów skórno- tłuszczowych- OMÓWIONE ZOSTAŁY NA LAB. V</a:t>
            </a:r>
          </a:p>
        </p:txBody>
      </p:sp>
    </p:spTree>
    <p:extLst>
      <p:ext uri="{BB962C8B-B14F-4D97-AF65-F5344CB8AC3E}">
        <p14:creationId xmlns="" xmlns:p14="http://schemas.microsoft.com/office/powerpoint/2010/main" val="1800672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855D9D6-589B-4610-9045-298827EF6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cs typeface="Arial"/>
              </a:rPr>
              <a:t>Średnice kończyn                 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6BE078A2-DB46-4884-872D-E77786A99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1227909"/>
            <a:ext cx="10829109" cy="5159828"/>
          </a:xfrm>
        </p:spPr>
        <p:txBody>
          <a:bodyPr>
            <a:normAutofit/>
          </a:bodyPr>
          <a:lstStyle/>
          <a:p>
            <a:pPr marL="344170" indent="-344170"/>
            <a:r>
              <a:rPr lang="pl-PL" sz="2400" dirty="0">
                <a:cs typeface="Arial"/>
              </a:rPr>
              <a:t>Dokonując pomiarów obwodów kończyn można opisać rozwój umięśnienia. Należy jednak pamiętać, że pomiar obwodu to składowa grubości kości, wielkości umięśnienia i grubości tkanki tłuszczowej podskórnej.</a:t>
            </a:r>
          </a:p>
          <a:p>
            <a:pPr marL="344170" indent="-344170"/>
            <a:r>
              <a:rPr lang="pl-PL" dirty="0">
                <a:cs typeface="Arial"/>
              </a:rPr>
              <a:t>W celu wiarygodności oceny wyników stosuje się metodę wyliczania średnicy kończyn, uwzględniającą usunięcie grubości podskórnej tkanki tłuszczowej:</a:t>
            </a:r>
          </a:p>
          <a:p>
            <a:pPr marL="344170" indent="-344170"/>
            <a:r>
              <a:rPr lang="pl-PL" sz="2400" dirty="0">
                <a:cs typeface="Arial" panose="020B0604020202020204"/>
              </a:rPr>
              <a:t>U sportowców ze względu na mały stopień otłuszczenia różnice w obwodach wynikają  z różnic w umięśnieniu.</a:t>
            </a:r>
            <a:endParaRPr lang="pl-PL" dirty="0">
              <a:cs typeface="Arial" panose="020B0604020202020204"/>
            </a:endParaRPr>
          </a:p>
          <a:p>
            <a:pPr marL="344170" indent="-344170"/>
            <a:r>
              <a:rPr lang="pl-PL" sz="2400" dirty="0">
                <a:cs typeface="Arial" panose="020B0604020202020204"/>
              </a:rPr>
              <a:t>U osób nie uprawiających wyczynowo sportu, mogą występować istotne różnice w otłuszczeniu i umięśnieniu. Grubość fałdu skórno- tłuszczowego może zafałszować ocenę umięśnienia, dlatego wykorzystuje się wzór:</a:t>
            </a:r>
          </a:p>
          <a:p>
            <a:pPr marL="0" indent="0">
              <a:buNone/>
            </a:pPr>
            <a:r>
              <a:rPr lang="pl-PL" sz="2400" dirty="0">
                <a:cs typeface="Arial" panose="020B0604020202020204"/>
              </a:rPr>
              <a:t>d=c/pi-S</a:t>
            </a:r>
          </a:p>
          <a:p>
            <a:pPr marL="0" indent="0">
              <a:buNone/>
            </a:pPr>
            <a:endParaRPr lang="pl-PL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5236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FA9ECE2-EBB4-4254-BF33-FCE4E5E1F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C000"/>
                </a:solidFill>
                <a:cs typeface="Arial"/>
              </a:rPr>
              <a:t>Metoda densytometryczna            </a:t>
            </a:r>
            <a:endParaRPr lang="pl-PL" dirty="0">
              <a:solidFill>
                <a:srgbClr val="FFC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9FA4056B-A22B-442C-BFBE-07B1E8256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4" y="1600201"/>
            <a:ext cx="10135326" cy="4696096"/>
          </a:xfrm>
        </p:spPr>
        <p:txBody>
          <a:bodyPr>
            <a:normAutofit/>
          </a:bodyPr>
          <a:lstStyle/>
          <a:p>
            <a:pPr marL="344170" indent="-344170">
              <a:buNone/>
            </a:pPr>
            <a:r>
              <a:rPr lang="pl-PL" sz="2400" dirty="0">
                <a:cs typeface="Arial" panose="020B0604020202020204"/>
              </a:rPr>
              <a:t>Metoda laboratoryjna, dokładnie oceniająca ilościowo:</a:t>
            </a:r>
          </a:p>
          <a:p>
            <a:pPr marL="344170" indent="-344170">
              <a:buNone/>
            </a:pPr>
            <a:endParaRPr lang="pl-PL" sz="2400" dirty="0">
              <a:cs typeface="Arial" panose="020B0604020202020204"/>
            </a:endParaRPr>
          </a:p>
          <a:p>
            <a:pPr marL="457200" indent="-457200">
              <a:buAutoNum type="arabicPeriod"/>
            </a:pPr>
            <a:r>
              <a:rPr lang="pl-PL" sz="2400" dirty="0">
                <a:cs typeface="Arial" panose="020B0604020202020204"/>
              </a:rPr>
              <a:t>Masę całkowitego tłuszczu ciała</a:t>
            </a:r>
          </a:p>
          <a:p>
            <a:pPr marL="457200" indent="-457200">
              <a:buAutoNum type="arabicPeriod"/>
            </a:pPr>
            <a:r>
              <a:rPr lang="pl-PL" sz="2400" dirty="0">
                <a:cs typeface="Arial" panose="020B0604020202020204"/>
              </a:rPr>
              <a:t>Masę ciała wolnego od tłuszczu, tak zwana tkankę aktywną ( bierze udział w metabolizmie, funkcjach ruchowych - mięśnie, kościec, narządy wewnętrzne, tkanka nerwowa). Stopień uwodnienia ciała szczupłego ocenia się na  73%, z czego 20% stanowią składniki komórkowe, a tylko 2% - 5%  lipidy tkanki nerwowej.</a:t>
            </a:r>
          </a:p>
          <a:p>
            <a:pPr marL="344170" indent="-344170"/>
            <a:endParaRPr lang="pl-PL" sz="2400" dirty="0">
              <a:cs typeface="Arial" panose="020B0604020202020204"/>
            </a:endParaRPr>
          </a:p>
          <a:p>
            <a:pPr marL="457200" indent="-457200">
              <a:buAutoNum type="arabicPeriod"/>
            </a:pPr>
            <a:endParaRPr lang="pl-PL" sz="2400" dirty="0">
              <a:cs typeface="Arial" panose="020B0604020202020204"/>
            </a:endParaRPr>
          </a:p>
          <a:p>
            <a:pPr marL="457200" indent="-457200">
              <a:buAutoNum type="arabicPeriod"/>
            </a:pPr>
            <a:endParaRPr lang="pl-PL" sz="2400" dirty="0">
              <a:cs typeface="Arial" panose="020B0604020202020204"/>
            </a:endParaRPr>
          </a:p>
          <a:p>
            <a:pPr marL="457200" indent="-457200">
              <a:buAutoNum type="arabicPeriod"/>
            </a:pPr>
            <a:endParaRPr lang="pl-PL" sz="2400" dirty="0">
              <a:cs typeface="Arial" panose="020B0604020202020204"/>
            </a:endParaRPr>
          </a:p>
          <a:p>
            <a:pPr marL="457200" indent="-457200">
              <a:buAutoNum type="arabicPeriod"/>
            </a:pPr>
            <a:endParaRPr lang="pl-PL" sz="2400" dirty="0">
              <a:cs typeface="Arial" panose="020B0604020202020204"/>
            </a:endParaRPr>
          </a:p>
          <a:p>
            <a:pPr marL="0" indent="0">
              <a:buNone/>
            </a:pPr>
            <a:endParaRPr lang="pl-PL" sz="2400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8264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0B2CEB9-4B52-409F-9F14-4E8EF3607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C000"/>
                </a:solidFill>
                <a:cs typeface="Arial"/>
              </a:rPr>
              <a:t>Metoda hydrometryczna            </a:t>
            </a:r>
            <a:endParaRPr lang="pl-PL" dirty="0">
              <a:solidFill>
                <a:srgbClr val="FFC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B5C823CC-456A-4A83-8B30-FBD9D9DB4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664" y="1567543"/>
            <a:ext cx="10135684" cy="5081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cs typeface="Arial"/>
              </a:rPr>
              <a:t>Całkowitą masę ciała u ssaków w 2/3 stanowi woda Całkowitą wodę ciała podzielona została na :</a:t>
            </a:r>
          </a:p>
          <a:p>
            <a:pPr marL="0" indent="0">
              <a:buNone/>
            </a:pPr>
            <a:r>
              <a:rPr lang="pl-PL" sz="2400" dirty="0">
                <a:cs typeface="Arial"/>
              </a:rPr>
              <a:t>1) wodę śródkomórkową około - 55% ;</a:t>
            </a:r>
          </a:p>
          <a:p>
            <a:pPr marL="0" indent="0">
              <a:buNone/>
            </a:pPr>
            <a:r>
              <a:rPr lang="pl-PL" sz="2400" dirty="0">
                <a:cs typeface="Arial"/>
              </a:rPr>
              <a:t>2) wodę pozakomórkową 45%.</a:t>
            </a:r>
          </a:p>
          <a:p>
            <a:pPr marL="344170" indent="-344170"/>
            <a:r>
              <a:rPr lang="pl-PL" sz="2400" dirty="0">
                <a:cs typeface="Arial"/>
              </a:rPr>
              <a:t>Obie składowe określa się przy użyciu technik rozcieńczeń( czyli na wprowadzeniu do ustroju pacjenta specjalnych substancji bardzo dobrze rozpuszczalnych w płynach ciała, lecz nie możliwych do wchłaniania przez inne składniki tkanek ciała ludzkiego  .</a:t>
            </a:r>
          </a:p>
          <a:p>
            <a:pPr marL="344170" indent="-344170"/>
            <a:r>
              <a:rPr lang="pl-PL" sz="2400" dirty="0">
                <a:cs typeface="Arial"/>
              </a:rPr>
              <a:t>Badanie tą metodą pozwala na ocenę ilości całkowitego tłuszczu ciała i masy ciała beztłuszczowego. W metodzie tej wykorzystuje się stałe wiadome,  że woda stanowi 73,2% masy ciała beztłuszczowego a także, że tkanka tłuszczowa nie zawiera wody.</a:t>
            </a:r>
          </a:p>
          <a:p>
            <a:pPr marL="344170" indent="-344170"/>
            <a:endParaRPr lang="pl-PL" sz="2400" dirty="0"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9742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3829D77-FB2B-40E9-A36C-7E1F3AE91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>
                <a:cs typeface="Arial"/>
              </a:rPr>
              <a:t>Szacowanie  składników  tkankowych ciała z pomiarów antropometrycznych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942D80C1-2B64-48A6-AFB8-B24528EC4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9" y="1930401"/>
            <a:ext cx="9739992" cy="4110962"/>
          </a:xfrm>
        </p:spPr>
        <p:txBody>
          <a:bodyPr/>
          <a:lstStyle/>
          <a:p>
            <a:pPr marL="344170" indent="-344170"/>
            <a:r>
              <a:rPr lang="pl-PL" sz="2400" dirty="0">
                <a:cs typeface="Arial"/>
              </a:rPr>
              <a:t>Wybór metody badawczej zależy od celów badania, najprostsze z nich używane w ocenie stanu odżywienia: to ocena otłuszczenia poprzez pomiar grubości tkanki tłuszczowej podskórnej przy użyciu fałdomierza, lub BIA.</a:t>
            </a:r>
          </a:p>
        </p:txBody>
      </p:sp>
    </p:spTree>
    <p:extLst>
      <p:ext uri="{BB962C8B-B14F-4D97-AF65-F5344CB8AC3E}">
        <p14:creationId xmlns="" xmlns:p14="http://schemas.microsoft.com/office/powerpoint/2010/main" val="327810148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749</Words>
  <Application>Microsoft Office PowerPoint</Application>
  <PresentationFormat>Niestandardowy</PresentationFormat>
  <Paragraphs>78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Faseta</vt:lpstr>
      <vt:lpstr>LABORATORIUM 7</vt:lpstr>
      <vt:lpstr>Ocena składu ciała                   </vt:lpstr>
      <vt:lpstr>Ocena składu ciała</vt:lpstr>
      <vt:lpstr>Metody badania komponentów budowy </vt:lpstr>
      <vt:lpstr>Metody badania komponentów budowy</vt:lpstr>
      <vt:lpstr>Średnice kończyn                 </vt:lpstr>
      <vt:lpstr>Metoda densytometryczna            </vt:lpstr>
      <vt:lpstr>Metoda hydrometryczna            </vt:lpstr>
      <vt:lpstr>Szacowanie  składników  tkankowych ciała z pomiarów antropometrycznych</vt:lpstr>
      <vt:lpstr>Bioelektryczna BIA metoda oceny składników tkankowych ciała </vt:lpstr>
      <vt:lpstr>Bioelektryczna  metoda oceny składników tkankowych ciała </vt:lpstr>
      <vt:lpstr>Bioelektryczna  metoda oceny składników tkankowych ciała 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LABORATORIUM 7</dc:title>
  <dc:creator>Mikołaj</dc:creator>
  <cp:lastModifiedBy>Acer</cp:lastModifiedBy>
  <cp:revision>2</cp:revision>
  <dcterms:created xsi:type="dcterms:W3CDTF">2021-02-13T14:17:00Z</dcterms:created>
  <dcterms:modified xsi:type="dcterms:W3CDTF">2021-02-15T09:48:34Z</dcterms:modified>
</cp:coreProperties>
</file>