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4" r:id="rId2"/>
    <p:sldId id="303" r:id="rId3"/>
    <p:sldId id="420" r:id="rId4"/>
    <p:sldId id="421" r:id="rId5"/>
    <p:sldId id="422" r:id="rId6"/>
    <p:sldId id="423" r:id="rId7"/>
    <p:sldId id="410" r:id="rId8"/>
    <p:sldId id="304" r:id="rId9"/>
    <p:sldId id="305" r:id="rId10"/>
    <p:sldId id="412" r:id="rId11"/>
    <p:sldId id="424" r:id="rId12"/>
    <p:sldId id="416" r:id="rId13"/>
    <p:sldId id="415" r:id="rId14"/>
    <p:sldId id="417" r:id="rId15"/>
    <p:sldId id="418" r:id="rId16"/>
    <p:sldId id="409" r:id="rId17"/>
    <p:sldId id="408" r:id="rId18"/>
    <p:sldId id="307" r:id="rId19"/>
    <p:sldId id="425" r:id="rId20"/>
    <p:sldId id="308" r:id="rId21"/>
    <p:sldId id="309" r:id="rId22"/>
    <p:sldId id="371" r:id="rId23"/>
    <p:sldId id="41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7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047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049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33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4196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4440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6235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7174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453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925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95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0736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016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6686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0794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699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9223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A2E5-2A06-4251-A351-0CAF1A06231E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B42AA6-434B-4369-93B8-1D7A5C2AD5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519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amotoja.pl/siatki-centylowe-jak-je-odczytywac,siatki-centylowe-niemowle-artykul,13914,r1p1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amaortodonta.pl/wymiana-zebow-mlecznych-na-stal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1AF895-A8F0-4BDC-BD7B-E9DB6656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253306" cy="1778000"/>
          </a:xfrm>
        </p:spPr>
        <p:txBody>
          <a:bodyPr>
            <a:normAutofit/>
          </a:bodyPr>
          <a:lstStyle/>
          <a:p>
            <a:pPr algn="r"/>
            <a:r>
              <a:rPr lang="pl-PL" sz="7200" b="1" dirty="0"/>
              <a:t>LABORATORIUM 6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A4D70C-8C06-4BBF-960D-A56E7363C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773680"/>
            <a:ext cx="9475957" cy="3267682"/>
          </a:xfrm>
        </p:spPr>
        <p:txBody>
          <a:bodyPr>
            <a:normAutofit/>
          </a:bodyPr>
          <a:lstStyle/>
          <a:p>
            <a:r>
              <a:rPr lang="pl-PL" dirty="0"/>
              <a:t>METODY OCENY WYNIKÓW POMIARÓW ANTROPOMETRYCZNYCH OCENA WIEKU ROZWOJOWEGO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Cel laboratorium: zapoznanie się z:</a:t>
            </a:r>
          </a:p>
          <a:p>
            <a:r>
              <a:rPr lang="pl-PL" dirty="0"/>
              <a:t> metodami oceny wieku rozwojowego( metoda siatek centylowych, metoda kryterium zębowego, wieku szkieletowego, kryterium wtórnych cech płciowych).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4136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EEA150-EB05-4416-9790-4DEBF82C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120771"/>
            <a:ext cx="8510522" cy="577970"/>
          </a:xfrm>
        </p:spPr>
        <p:txBody>
          <a:bodyPr>
            <a:normAutofit fontScale="90000"/>
          </a:bodyPr>
          <a:lstStyle/>
          <a:p>
            <a:r>
              <a:rPr lang="pl-PL" dirty="0"/>
              <a:t>Siatki centylowe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F6ADB9-3BD0-488B-86D4-BF9D7A95D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690114"/>
            <a:ext cx="11602527" cy="59953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Siatka centylowa 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służy do obiektywnej oceny rozwoju fizycznego dzieci. Najczęściej oceniane są: przebieg wzrostu,  przybór masy ciała, przybór obwodu głowy na tle danej populacji ( najczęściej mieszkańców danego kraju ).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Centyl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oznacza pozycję , jaką zajmuje dane dziecko w stosunku do rozkładu danej cechy w populacji. Np. jeśli wysokość dziecka znajduje się na 25. 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centylu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oznacza , że 25%  jego rówieśników tej samej płci i w tym samym wieku, ma taką samą lub mniejszą wysokość ciała.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metodzie dane nanosi się na dwie osie: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 pozioma – wiek dziecka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 pionowa – oceniany parametr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siatkę przebiega kilka krzywych, najwyżej biegnie linia 97.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centyla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oznacza ona, że u 97% dzieci z danej populacji oceniany parametr ma niższą wartość.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Następne linie oznaczają 90., 75., 50., 25., 10., i 3.,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centyl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naniesieniu danych na osie z punktów na odpowiadających wartościom danych parametrów prowadzi się proste prostopadłe do danej osi, zaznacza miejsce ich przecięcia i określa jego położenie względem jednej z przechodzących przez siatkę krzywych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50.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centyl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oznacza, że u połowy dzieci z danej populacji parametr przyjmuje wartości mniejsze, a u drugiej połowy większe. Za normę przyjmuje się obszar miedzy 3. A 97.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centylem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Ważne jest, aby krzywa rozwoju dziecka utrzymywała się mniej więcej w tym samym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centylu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proporcje wartości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centyli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różnych parametrów były w miarę stałe.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1876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Siatki centylowe – interpretacja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1496291"/>
            <a:ext cx="10485472" cy="4916384"/>
          </a:xfrm>
        </p:spPr>
        <p:txBody>
          <a:bodyPr>
            <a:noAutofit/>
          </a:bodyPr>
          <a:lstStyle/>
          <a:p>
            <a:r>
              <a:rPr lang="pl-PL" sz="3200" dirty="0" smtClean="0"/>
              <a:t>Siatki centylowe – interpretacja </a:t>
            </a:r>
          </a:p>
          <a:p>
            <a:r>
              <a:rPr lang="pl-PL" sz="3200" dirty="0" smtClean="0"/>
              <a:t>wąska norma: 25 – 75 </a:t>
            </a:r>
            <a:r>
              <a:rPr lang="pl-PL" sz="3200" dirty="0" err="1" smtClean="0"/>
              <a:t>centyl</a:t>
            </a:r>
            <a:r>
              <a:rPr lang="pl-PL" sz="3200" dirty="0" smtClean="0"/>
              <a:t>, </a:t>
            </a:r>
          </a:p>
          <a:p>
            <a:r>
              <a:rPr lang="pl-PL" sz="3200" dirty="0" smtClean="0"/>
              <a:t>szeroka norma: 10 – 90 </a:t>
            </a:r>
            <a:r>
              <a:rPr lang="pl-PL" sz="3200" dirty="0" err="1" smtClean="0"/>
              <a:t>centyl</a:t>
            </a:r>
            <a:r>
              <a:rPr lang="pl-PL" sz="3200" dirty="0" smtClean="0"/>
              <a:t>, </a:t>
            </a:r>
          </a:p>
          <a:p>
            <a:r>
              <a:rPr lang="pl-PL" sz="3200" dirty="0" smtClean="0"/>
              <a:t>granice patologii &lt; 3 i &gt; 97 </a:t>
            </a:r>
            <a:r>
              <a:rPr lang="pl-PL" sz="3200" dirty="0" err="1" smtClean="0"/>
              <a:t>centyla</a:t>
            </a:r>
            <a:r>
              <a:rPr lang="pl-PL" sz="3200" dirty="0" smtClean="0"/>
              <a:t>, </a:t>
            </a:r>
          </a:p>
          <a:p>
            <a:r>
              <a:rPr lang="pl-PL" sz="3200" dirty="0" smtClean="0"/>
              <a:t>strefa obserwacyjna: 3 – 10 oraz 90 – 97 </a:t>
            </a:r>
            <a:r>
              <a:rPr lang="pl-PL" sz="3200" dirty="0" err="1" smtClean="0"/>
              <a:t>centyl</a:t>
            </a:r>
            <a:r>
              <a:rPr lang="pl-PL" sz="3200" dirty="0" smtClean="0"/>
              <a:t>, </a:t>
            </a:r>
          </a:p>
          <a:p>
            <a:r>
              <a:rPr lang="pl-PL" sz="3200" dirty="0" smtClean="0"/>
              <a:t>patologia - zmiana toru rozwojowego o więcej niż 2 kanały centylowe </a:t>
            </a:r>
            <a:endParaRPr lang="pl-PL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3EC115-F999-4A35-8877-3E541E26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075" y="5676899"/>
            <a:ext cx="3448049" cy="866775"/>
          </a:xfrm>
        </p:spPr>
        <p:txBody>
          <a:bodyPr>
            <a:noAutofit/>
          </a:bodyPr>
          <a:lstStyle/>
          <a:p>
            <a:r>
              <a:rPr lang="pl-PL" sz="1200" dirty="0"/>
              <a:t>Obraz pochodzi z: https://mamotoja.pl/siatki-centylowe-jak-je-odczytywac,siatki-centylowe-niemowle-artykul,13914,r1p1.html; data dostępu 25.05.2020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99587F3-685D-4C84-BDA2-8E876BA96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185974"/>
            <a:ext cx="5715000" cy="65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00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6670FB-5E8A-4791-A2A5-D8DBAFD2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448547" y="5953125"/>
            <a:ext cx="4562473" cy="685800"/>
          </a:xfrm>
        </p:spPr>
        <p:txBody>
          <a:bodyPr>
            <a:normAutofit/>
          </a:bodyPr>
          <a:lstStyle/>
          <a:p>
            <a:r>
              <a:rPr lang="pl-PL" sz="1100" dirty="0"/>
              <a:t>Obraz pochodzi z: </a:t>
            </a:r>
            <a:r>
              <a:rPr lang="pl-PL" sz="1100" dirty="0">
                <a:hlinkClick r:id="rId2"/>
              </a:rPr>
              <a:t>https://mamotoja.pl/siatki-centylowe-jak-je-odczytywac,siatki-centylowe-niemowle-artykul,13914,r1p1.html</a:t>
            </a:r>
            <a:r>
              <a:rPr lang="pl-PL" sz="1100" dirty="0"/>
              <a:t>; data dostępu 25.05.2020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28D4E76F-656F-4038-A3C0-EAFF12E0B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295275"/>
            <a:ext cx="55245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37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655208-9679-464A-8231-31C36EA8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0" y="5800725"/>
            <a:ext cx="4181475" cy="914399"/>
          </a:xfrm>
        </p:spPr>
        <p:txBody>
          <a:bodyPr>
            <a:normAutofit/>
          </a:bodyPr>
          <a:lstStyle/>
          <a:p>
            <a:r>
              <a:rPr lang="pl-PL" sz="1100" dirty="0"/>
              <a:t>Obraz pochodzi z: https://mamotoja.pl/siatki-centylowe-jak-je-odczytywac,siatki-centylowe-niemowle-artykul,13914,r1p1.html; data dostępu 25.05.2020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34125D92-4135-428D-BBB2-0C9DA5125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457" y="205922"/>
            <a:ext cx="5837743" cy="64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95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89B281-A26D-47D0-9A03-6527C482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0" y="5524500"/>
            <a:ext cx="3829050" cy="847724"/>
          </a:xfrm>
        </p:spPr>
        <p:txBody>
          <a:bodyPr>
            <a:normAutofit/>
          </a:bodyPr>
          <a:lstStyle/>
          <a:p>
            <a:r>
              <a:rPr lang="pl-PL" sz="1100" dirty="0"/>
              <a:t>Obraz pochodzi z: https://mamotoja.pl/siatki-centylowe-jak-je-odczytywac,siatki-centylowe-niemowle-artykul,13914,r1p1.html; data dostępu 25.05.2020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373B1A75-5B3D-48FE-94A8-372FCEAD9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459"/>
            <a:ext cx="6000749" cy="64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16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D8A79C-03ED-426B-BF85-D0669622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Kryterium zębowe – wiek zębowy    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A3D72AF-569C-487A-98AD-E97C8CE3E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94503"/>
            <a:ext cx="9656369" cy="4546859"/>
          </a:xfrm>
        </p:spPr>
        <p:txBody>
          <a:bodyPr/>
          <a:lstStyle/>
          <a:p>
            <a:r>
              <a:rPr lang="pl-PL" dirty="0"/>
              <a:t>Ocenie poddaje się liczbę wyrżniętych zębów u badanego lub ich kategorie:</a:t>
            </a:r>
          </a:p>
          <a:p>
            <a:r>
              <a:rPr lang="pl-PL" dirty="0"/>
              <a:t>od 6 mies. do 2,5 roku - zęby mleczne,</a:t>
            </a:r>
          </a:p>
          <a:p>
            <a:r>
              <a:rPr lang="pl-PL" dirty="0"/>
              <a:t> od 5-6 do 14-15 r. życia - zęby stałe.</a:t>
            </a:r>
          </a:p>
          <a:p>
            <a:r>
              <a:rPr lang="pl-PL" dirty="0"/>
              <a:t>Wiek zębowy dziecka ocenia się poprzez  </a:t>
            </a:r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porównywanie łącznej liczby zębów stałych u poddawanego ocenie dziecka, w porównaniu  z średnią liczbą zębów w grupie porównawczej.</a:t>
            </a:r>
          </a:p>
          <a:p>
            <a:r>
              <a:rPr lang="pl-PL" dirty="0"/>
              <a:t>Wiek kalendarzowy wyrzynania się zębów - w populacji stanowiącej punkt odniesienia ( rycina poniżej)</a:t>
            </a:r>
          </a:p>
        </p:txBody>
      </p:sp>
    </p:spTree>
    <p:extLst>
      <p:ext uri="{BB962C8B-B14F-4D97-AF65-F5344CB8AC3E}">
        <p14:creationId xmlns:p14="http://schemas.microsoft.com/office/powerpoint/2010/main" xmlns="" val="341064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C637F2-2435-46DE-A200-EBD67434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274002" y="609600"/>
            <a:ext cx="1546398" cy="609600"/>
          </a:xfrm>
        </p:spPr>
        <p:txBody>
          <a:bodyPr>
            <a:normAutofit fontScale="90000"/>
          </a:bodyPr>
          <a:lstStyle/>
          <a:p>
            <a:r>
              <a:rPr lang="pl-PL" sz="1400" dirty="0"/>
              <a:t>Rycina pochodzi z:( </a:t>
            </a:r>
            <a:r>
              <a:rPr lang="pl-PL" sz="1400" dirty="0">
                <a:hlinkClick r:id="rId2"/>
              </a:rPr>
              <a:t>https://mamaortodonta.pl/wymiana-zebow-mlecznych-na-stale/</a:t>
            </a:r>
            <a:r>
              <a:rPr lang="pl-PL" sz="1400" dirty="0"/>
              <a:t>) data dostępu 22.05.20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EB0FFCD5-5FF8-4143-B7F2-87A096E92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97831"/>
            <a:ext cx="7442200" cy="6490121"/>
          </a:xfrm>
        </p:spPr>
      </p:pic>
    </p:spTree>
    <p:extLst>
      <p:ext uri="{BB962C8B-B14F-4D97-AF65-F5344CB8AC3E}">
        <p14:creationId xmlns:p14="http://schemas.microsoft.com/office/powerpoint/2010/main" xmlns="" val="211409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F251AF-0548-48C0-A8AB-9D59281C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" y="274638"/>
            <a:ext cx="11534503" cy="822642"/>
          </a:xfrm>
        </p:spPr>
        <p:txBody>
          <a:bodyPr>
            <a:normAutofit/>
          </a:bodyPr>
          <a:lstStyle/>
          <a:p>
            <a:r>
              <a:rPr lang="pl-PL" dirty="0">
                <a:cs typeface="Arial"/>
              </a:rPr>
              <a:t>Kryterium wtórnych cech płciowych (zewnętrznych) 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38C1103-025B-46C4-B82F-10DD05695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1" y="1149531"/>
            <a:ext cx="11717382" cy="54341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2800" dirty="0">
                <a:cs typeface="Arial"/>
              </a:rPr>
              <a:t>Ocenia się: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  <a:cs typeface="Arial"/>
              </a:rPr>
              <a:t>Pierwszorzędowe cechy płciowe: </a:t>
            </a:r>
            <a:r>
              <a:rPr lang="pl-PL" sz="2800" dirty="0">
                <a:cs typeface="Arial"/>
              </a:rPr>
              <a:t>( </a:t>
            </a:r>
            <a:r>
              <a:rPr lang="pl-PL" sz="2800" dirty="0">
                <a:solidFill>
                  <a:schemeClr val="tx1"/>
                </a:solidFill>
                <a:cs typeface="Arial"/>
              </a:rPr>
              <a:t>trudne do obserwacji wizualnej):</a:t>
            </a:r>
          </a:p>
          <a:p>
            <a:pPr marL="344170" indent="-344170"/>
            <a:r>
              <a:rPr lang="pl-PL" sz="2800" dirty="0">
                <a:cs typeface="Arial"/>
              </a:rPr>
              <a:t> </a:t>
            </a:r>
            <a:r>
              <a:rPr lang="pl-PL" sz="2800" dirty="0">
                <a:solidFill>
                  <a:schemeClr val="tx1"/>
                </a:solidFill>
                <a:cs typeface="Arial"/>
              </a:rPr>
              <a:t>u chłopców rozwój narządów płciowych (jądra, moszna),</a:t>
            </a:r>
          </a:p>
          <a:p>
            <a:pPr marL="344170" indent="-344170"/>
            <a:r>
              <a:rPr lang="pl-PL" sz="2800" dirty="0">
                <a:solidFill>
                  <a:schemeClr val="tx1"/>
                </a:solidFill>
                <a:cs typeface="Arial"/>
              </a:rPr>
              <a:t> u dziewcząt - rozwój jajników</a:t>
            </a:r>
            <a:r>
              <a:rPr lang="pl-PL" sz="2800" dirty="0">
                <a:cs typeface="Arial"/>
              </a:rPr>
              <a:t>.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  <a:cs typeface="Arial"/>
              </a:rPr>
              <a:t>Drugorzędowe cechy płciowe</a:t>
            </a:r>
            <a:r>
              <a:rPr lang="pl-PL" sz="2800" dirty="0">
                <a:cs typeface="Arial"/>
              </a:rPr>
              <a:t>:</a:t>
            </a:r>
          </a:p>
          <a:p>
            <a:pPr marL="344170" indent="-344170"/>
            <a:r>
              <a:rPr lang="pl-PL" sz="2800" dirty="0">
                <a:cs typeface="Arial"/>
              </a:rPr>
              <a:t>u obojga płci – rozwój zewnętrznych narządów płciowych.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  <a:cs typeface="Arial"/>
              </a:rPr>
              <a:t>Trzeciorzędowe cechy płciowe: </a:t>
            </a:r>
            <a:r>
              <a:rPr lang="pl-PL" sz="2800" dirty="0">
                <a:solidFill>
                  <a:schemeClr val="tx1"/>
                </a:solidFill>
                <a:cs typeface="Arial"/>
              </a:rPr>
              <a:t>gruczoł piersiowy (stadium pączka gruczołu jest pierwszą oznaką pokwitania dziewczynek), pojawia się owłosienie łonowe, męski zarost twarzy, pojawiają się różnice w budowie ciała (kośćca, mięśni, krtani)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cs typeface="Arial"/>
              </a:rPr>
              <a:t>Drugo – i trzeciorzędowe cechy płciowe nazywa się również wtórnymi.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  <a:cs typeface="Arial"/>
              </a:rPr>
              <a:t>Wykorzystując unormowaną 5-stopniową</a:t>
            </a:r>
            <a:r>
              <a:rPr lang="pl-PL" sz="2800" dirty="0">
                <a:cs typeface="Arial"/>
              </a:rPr>
              <a:t>, </a:t>
            </a:r>
            <a:r>
              <a:rPr lang="pl-PL" sz="2800" dirty="0">
                <a:solidFill>
                  <a:srgbClr val="FF0000"/>
                </a:solidFill>
                <a:cs typeface="Arial"/>
              </a:rPr>
              <a:t>skalę Tannera</a:t>
            </a:r>
            <a:r>
              <a:rPr lang="pl-PL" sz="2800" dirty="0">
                <a:solidFill>
                  <a:schemeClr val="tx1"/>
                </a:solidFill>
                <a:cs typeface="Arial"/>
              </a:rPr>
              <a:t>( z wzorcowymi zdjęciami) ocenia się stadium rozwoju</a:t>
            </a:r>
            <a:r>
              <a:rPr lang="pl-PL" sz="2800" dirty="0">
                <a:cs typeface="Arial"/>
              </a:rPr>
              <a:t> </a:t>
            </a:r>
            <a:r>
              <a:rPr lang="pl-PL" sz="2800" dirty="0">
                <a:solidFill>
                  <a:schemeClr val="tx1"/>
                </a:solidFill>
                <a:cs typeface="Arial"/>
              </a:rPr>
              <a:t>płciowego. </a:t>
            </a:r>
          </a:p>
          <a:p>
            <a:pPr marL="344170" indent="-344170"/>
            <a:r>
              <a:rPr lang="pl-PL" sz="2800" dirty="0">
                <a:solidFill>
                  <a:schemeClr val="tx1"/>
                </a:solidFill>
                <a:cs typeface="Arial"/>
              </a:rPr>
              <a:t>Wiek kalendarzowy dziecka porównujemy do zakresu normy  wieku występowania tego samego stadium w rozwoju płciowym w populacji porównawczej. </a:t>
            </a:r>
          </a:p>
          <a:p>
            <a:pPr marL="344170" indent="-344170">
              <a:buNone/>
            </a:pPr>
            <a:r>
              <a:rPr lang="pl-PL" sz="2800" dirty="0">
                <a:solidFill>
                  <a:schemeClr val="tx1"/>
                </a:solidFill>
                <a:cs typeface="Arial"/>
              </a:rPr>
              <a:t>Taka metoda oceny jest możliwa tylko w trakcie dojrzewania płciowego, przez okres ok 2-5 lat.</a:t>
            </a:r>
          </a:p>
          <a:p>
            <a:pPr marL="344170" indent="-344170"/>
            <a:r>
              <a:rPr lang="pl-PL" sz="2800" dirty="0">
                <a:solidFill>
                  <a:schemeClr val="tx1"/>
                </a:solidFill>
                <a:cs typeface="Arial"/>
              </a:rPr>
              <a:t> Pojawienie się pierwszej miesiączki  u dziewcząt jest wyznacznikiem osiągnięcia dojrzałości płciowej.</a:t>
            </a:r>
            <a:r>
              <a:rPr lang="pl-PL" sz="2400" dirty="0">
                <a:solidFill>
                  <a:schemeClr val="tx1"/>
                </a:solidFill>
                <a:cs typeface="Arial"/>
              </a:rPr>
              <a:t> </a:t>
            </a:r>
            <a:endParaRPr lang="pl-PL" sz="28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52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09662" y="0"/>
            <a:ext cx="1682338" cy="534389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SKALA TANERA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48" y="281523"/>
            <a:ext cx="4973241" cy="641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08270" y="320635"/>
            <a:ext cx="4833257" cy="635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4BDAB8-44C1-49E4-927B-B295315D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2" y="0"/>
            <a:ext cx="8506559" cy="48985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  <a:cs typeface="Arial"/>
              </a:rPr>
              <a:t>Ocena wieku rozwojowego              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32C981-90C6-472F-AF57-108D7C78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6" y="489856"/>
            <a:ext cx="11103428" cy="6368144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2400" dirty="0">
                <a:cs typeface="Arial"/>
              </a:rPr>
              <a:t>Osoby w tym samym wieku kalendarzowym mogą różnić się od siebie stopniem zaawansowania rozwoju somatycznego, funkcjonalnego, osiągnięciem dojrzałości płciowej. </a:t>
            </a:r>
          </a:p>
          <a:p>
            <a:pPr marL="344170" indent="-344170"/>
            <a:r>
              <a:rPr lang="pl-PL" sz="2400" dirty="0">
                <a:cs typeface="Arial"/>
              </a:rPr>
              <a:t>Wiek kalendarzowy nie zawsze jest równoznacznym z rozwojem biologicznym.</a:t>
            </a:r>
          </a:p>
          <a:p>
            <a:pPr marL="344170" indent="-344170"/>
            <a:r>
              <a:rPr lang="pl-PL" sz="2400" dirty="0">
                <a:cs typeface="Arial"/>
              </a:rPr>
              <a:t>Wiek rozwojowy – biologiczny: określa  właściwą miarowość rozwoju.</a:t>
            </a:r>
          </a:p>
          <a:p>
            <a:pPr marL="344170" indent="-344170"/>
            <a:r>
              <a:rPr lang="pl-PL" sz="2400" dirty="0">
                <a:cs typeface="Arial"/>
              </a:rPr>
              <a:t>Stopnień wykształcenia określonych cech budowy lub  rozwoju fizycznego układów w stosunku do przeciętnego( średniego) poziomu w danej grupie  wiekowej. Określa progres lub opóźnienie w rozwoju organizmu lub danej cechy</a:t>
            </a:r>
          </a:p>
          <a:p>
            <a:pPr marL="344170" indent="-344170"/>
            <a:r>
              <a:rPr lang="pl-PL" sz="2400" dirty="0">
                <a:cs typeface="Arial"/>
              </a:rPr>
              <a:t>Wiek biologiczny:  związany jest z całym okresem życia osobnika.</a:t>
            </a:r>
          </a:p>
          <a:p>
            <a:pPr marL="344170" indent="-344170"/>
            <a:r>
              <a:rPr lang="pl-PL" sz="2400" dirty="0">
                <a:cs typeface="Arial"/>
              </a:rPr>
              <a:t>Wiek rozwojowy: odnosi się wyłącznie się do okresu zmian postępujących w rozwoju.</a:t>
            </a:r>
          </a:p>
          <a:p>
            <a:pPr marL="344170" indent="-344170"/>
            <a:endParaRPr lang="pl-PL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21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FFFBF8-D60C-4E3E-97B8-0D26AB72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  <a:cs typeface="Arial"/>
              </a:rPr>
              <a:t>Kryterium wieku szkieletowego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84B13B-FF4C-47E3-9514-6F6624E9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254034"/>
            <a:ext cx="10907486" cy="5133703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3200" b="1" dirty="0">
                <a:cs typeface="Arial"/>
              </a:rPr>
              <a:t>Określenie wieku szkieletowego </a:t>
            </a:r>
            <a:r>
              <a:rPr lang="pl-PL" sz="3200" b="1" u="sng" dirty="0">
                <a:cs typeface="Arial"/>
              </a:rPr>
              <a:t>ocenia się na podstawie progresji procesów kostnienia postępujących z wiekiem. </a:t>
            </a:r>
          </a:p>
          <a:p>
            <a:pPr marL="344170" indent="-344170"/>
            <a:r>
              <a:rPr lang="pl-PL" sz="3200" b="1" dirty="0">
                <a:cs typeface="Arial"/>
              </a:rPr>
              <a:t>W okresie ontogenezy </a:t>
            </a:r>
            <a:r>
              <a:rPr lang="pl-PL" sz="3200" b="1" u="sng" dirty="0">
                <a:cs typeface="Arial"/>
              </a:rPr>
              <a:t>pojawianie się punktów kostnienia jest ściśle określone.</a:t>
            </a:r>
          </a:p>
          <a:p>
            <a:pPr marL="344170" indent="-344170"/>
            <a:r>
              <a:rPr lang="pl-PL" sz="3200" b="1" dirty="0">
                <a:cs typeface="Arial"/>
              </a:rPr>
              <a:t>Ocenia się </a:t>
            </a:r>
            <a:r>
              <a:rPr lang="pl-PL" sz="3200" b="1" u="sng" dirty="0">
                <a:cs typeface="Arial"/>
              </a:rPr>
              <a:t>kolejność występowania jąder kostnienia:  dalszych nasad kości przedramienia, nadgarstka, śródręcza i palców. </a:t>
            </a:r>
          </a:p>
          <a:p>
            <a:pPr marL="0" indent="0">
              <a:buNone/>
            </a:pPr>
            <a:endParaRPr lang="pl-PL" sz="3200" b="1" dirty="0">
              <a:cs typeface="Arial"/>
            </a:endParaRPr>
          </a:p>
          <a:p>
            <a:pPr marL="0" indent="0">
              <a:buNone/>
            </a:pPr>
            <a:endParaRPr lang="pl-PL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8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F5B7FF-A40F-4CDD-A358-8799B6A0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274638"/>
            <a:ext cx="9991634" cy="940208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  <a:cs typeface="Arial"/>
              </a:rPr>
              <a:t>Kryterium wieku szkieletowego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FF8D4A-EEE0-4701-B481-7FE41E81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07" y="898071"/>
            <a:ext cx="11144250" cy="5685291"/>
          </a:xfrm>
        </p:spPr>
        <p:txBody>
          <a:bodyPr>
            <a:normAutofit fontScale="92500"/>
          </a:bodyPr>
          <a:lstStyle/>
          <a:p>
            <a:pPr marL="344170" indent="-344170"/>
            <a:r>
              <a:rPr lang="pl-PL" sz="2400" dirty="0">
                <a:cs typeface="Arial"/>
              </a:rPr>
              <a:t>Wyróżniamy 2 metody oceny:</a:t>
            </a:r>
          </a:p>
          <a:p>
            <a:pPr marL="457200" indent="-457200">
              <a:buAutoNum type="arabicPeriod"/>
            </a:pPr>
            <a:r>
              <a:rPr lang="pl-PL" sz="2400" dirty="0">
                <a:cs typeface="Arial"/>
              </a:rPr>
              <a:t>Atlasowa( Todda): w odniesieniu do wieku płci zdjęcia rentgenowskie badanego zestawia się z wzorcami znajdującymi się w atlasie radiologicznym. W Polsce w roku 1969 roku Kopczyńska-Sikorska stworzyła Atlas radiologiczny rozwoju kośćca dłoni i nadgarstka, wykorzystywany do dnia dzisiejszego</a:t>
            </a:r>
          </a:p>
          <a:p>
            <a:pPr marL="457200" indent="-457200">
              <a:buAutoNum type="arabicPeriod"/>
            </a:pPr>
            <a:r>
              <a:rPr lang="pl-PL" sz="2400" dirty="0">
                <a:cs typeface="Arial"/>
              </a:rPr>
              <a:t>Punktowa Achesona: pojawianie się </a:t>
            </a:r>
            <a:r>
              <a:rPr lang="pl-PL" sz="2400" u="sng" dirty="0">
                <a:cs typeface="Arial"/>
              </a:rPr>
              <a:t>jąder kostnienia w określonych kościach, ich kształt i wielkość, </a:t>
            </a:r>
            <a:r>
              <a:rPr lang="pl-PL" sz="2400" dirty="0">
                <a:cs typeface="Arial"/>
              </a:rPr>
              <a:t>poddawane jest ocenie punktowej. Wiek kostny weryfikowany jest położeniem na siatce centylowej sumy punktów uzyskanych w ocenie jąder kostnienia.</a:t>
            </a:r>
          </a:p>
          <a:p>
            <a:pPr marL="0" indent="0">
              <a:buNone/>
            </a:pPr>
            <a:r>
              <a:rPr lang="pl-PL" sz="2400" dirty="0">
                <a:cs typeface="Arial"/>
              </a:rPr>
              <a:t>Za zakończenie procesów kostnienia 20 kości można uzyskać maksymalnie1000 pkt </a:t>
            </a:r>
          </a:p>
          <a:p>
            <a:pPr marL="0" indent="0">
              <a:buNone/>
            </a:pPr>
            <a:r>
              <a:rPr lang="pl-PL" sz="2400" dirty="0">
                <a:cs typeface="Arial"/>
              </a:rPr>
              <a:t>Metoda pozwala oceniać wiek rozwojowy, od urodzenia do zakończenia fazy młodzieńczej. </a:t>
            </a:r>
          </a:p>
          <a:p>
            <a:pPr marL="0" indent="0">
              <a:buNone/>
            </a:pPr>
            <a:r>
              <a:rPr lang="pl-PL" sz="2400" dirty="0">
                <a:cs typeface="Arial"/>
              </a:rPr>
              <a:t>Szkodliwe działanie promieni RTG ogranicza stosowanie tej metody.</a:t>
            </a:r>
          </a:p>
          <a:p>
            <a:pPr marL="0" indent="0">
              <a:buNone/>
            </a:pPr>
            <a:r>
              <a:rPr lang="pl-PL" sz="15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Bibliografia: Kopczyńska-Sikorska J., „ Atlas radiologiczny rozwoju kośćca dłoni i nadgarstka„; PZWL Warszawa,1969.</a:t>
            </a:r>
          </a:p>
        </p:txBody>
      </p:sp>
    </p:spTree>
    <p:extLst>
      <p:ext uri="{BB962C8B-B14F-4D97-AF65-F5344CB8AC3E}">
        <p14:creationId xmlns:p14="http://schemas.microsoft.com/office/powerpoint/2010/main" xmlns="" val="349192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62" y="181155"/>
            <a:ext cx="8962846" cy="657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B02A4295-CC54-4176-A61A-4F0B26555102}"/>
              </a:ext>
            </a:extLst>
          </p:cNvPr>
          <p:cNvSpPr/>
          <p:nvPr/>
        </p:nvSpPr>
        <p:spPr>
          <a:xfrm>
            <a:off x="10854813" y="3105835"/>
            <a:ext cx="1189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Rycina pochodzi z: red. Gołąb </a:t>
            </a:r>
            <a:r>
              <a:rPr lang="pl-PL" sz="1050" dirty="0" err="1"/>
              <a:t>S.,Chrzanowska</a:t>
            </a:r>
            <a:r>
              <a:rPr lang="pl-PL" sz="1050" dirty="0"/>
              <a:t> M. „Przewodnik do ćwiczeń z </a:t>
            </a:r>
            <a:r>
              <a:rPr lang="pl-PL" sz="1050" dirty="0" err="1"/>
              <a:t>antropologii”,AWF</a:t>
            </a:r>
            <a:r>
              <a:rPr lang="pl-PL" sz="1050" dirty="0"/>
              <a:t>, Kraków 2014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Bibliografia :</a:t>
            </a:r>
          </a:p>
          <a:p>
            <a:r>
              <a:rPr lang="pl-PL" dirty="0"/>
              <a:t>Red. Charzewski J., „Antropologia”,  wyd. I, AWF im. J. Piłsudskiego, Warszawa 2011 </a:t>
            </a:r>
          </a:p>
          <a:p>
            <a:r>
              <a:rPr lang="pl-PL" dirty="0"/>
              <a:t>Red. Gołąb S., Chrzanowska M., Przewodnik do ćwiczeń z antropologii, wyd. III poprawione i uzupełnione, AWF Kraków 2014</a:t>
            </a:r>
          </a:p>
          <a:p>
            <a:r>
              <a:rPr lang="pl-PL" dirty="0"/>
              <a:t>Wolański N., Kaczmarek M., Rozwój biologiczny człowieka od poczęcia do śmierci, wyd. IX, PWN Warszawa 2018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rozwoju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223159"/>
            <a:ext cx="9832328" cy="5130140"/>
          </a:xfrm>
        </p:spPr>
        <p:txBody>
          <a:bodyPr/>
          <a:lstStyle/>
          <a:p>
            <a:pPr>
              <a:buNone/>
            </a:pPr>
            <a:r>
              <a:rPr lang="pl-PL" sz="3200" dirty="0" smtClean="0"/>
              <a:t>Ocena rozwoju fizycznego polega na: 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wykonaniu pomiarów antropometrycznych,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porównaniu uzyskanych danych z pomiarów z czyli </a:t>
            </a:r>
            <a:r>
              <a:rPr lang="pl-PL" sz="3200" b="1" dirty="0" smtClean="0"/>
              <a:t>normami( biologicznymi układami odniesienia: tabele norm, siatki centylowe, wskaźniki proporcji </a:t>
            </a:r>
            <a:r>
              <a:rPr lang="pl-PL" sz="3200" b="1" dirty="0" err="1" smtClean="0"/>
              <a:t>Queteleta</a:t>
            </a:r>
            <a:r>
              <a:rPr lang="pl-PL" sz="3200" b="1" dirty="0" smtClean="0"/>
              <a:t>, </a:t>
            </a:r>
            <a:r>
              <a:rPr lang="pl-PL" sz="3200" b="1" dirty="0" err="1" smtClean="0"/>
              <a:t>morfogramy</a:t>
            </a:r>
            <a:r>
              <a:rPr lang="pl-PL" sz="3200" b="1" dirty="0" smtClean="0"/>
              <a:t>, wskaźniki składu ciała, wiek morfologiczny( zębowy kostny, cech płciowych</a:t>
            </a:r>
            <a:r>
              <a:rPr lang="pl-PL" sz="3200" dirty="0" smtClean="0"/>
              <a:t>)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interpretacji uzyskanych danych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Podstawowe pomiary antropometryczne wykorzystywane w ocenie rozwoju fizycznego, wzrastania 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3200" dirty="0" smtClean="0"/>
              <a:t>1. masa ciała </a:t>
            </a:r>
          </a:p>
          <a:p>
            <a:pPr marL="514350" indent="-514350">
              <a:buNone/>
            </a:pPr>
            <a:r>
              <a:rPr lang="pl-PL" sz="3200" dirty="0" smtClean="0"/>
              <a:t>2. wysokość  ciała (u niemowląt i dzieci w wieku </a:t>
            </a:r>
            <a:r>
              <a:rPr lang="pl-PL" sz="3200" dirty="0" err="1" smtClean="0"/>
              <a:t>poniemowlęcym</a:t>
            </a:r>
            <a:r>
              <a:rPr lang="pl-PL" sz="3200" dirty="0" smtClean="0"/>
              <a:t> mówimy o długości ciała) </a:t>
            </a:r>
          </a:p>
          <a:p>
            <a:pPr marL="514350" indent="-514350">
              <a:buNone/>
            </a:pPr>
            <a:r>
              <a:rPr lang="pl-PL" sz="3200" dirty="0" smtClean="0"/>
              <a:t>3. obwód głowy (do 3 roku życia)</a:t>
            </a:r>
          </a:p>
          <a:p>
            <a:pPr marL="514350" indent="-514350">
              <a:buNone/>
            </a:pPr>
            <a:r>
              <a:rPr lang="pl-PL" sz="3200" dirty="0" smtClean="0"/>
              <a:t>4. obwód klatki piersiowej (do 3 roku życia)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56260"/>
            <a:ext cx="8596668" cy="9144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1257" y="1520042"/>
            <a:ext cx="5807033" cy="5106389"/>
          </a:xfrm>
        </p:spPr>
        <p:txBody>
          <a:bodyPr/>
          <a:lstStyle/>
          <a:p>
            <a:pPr>
              <a:buNone/>
            </a:pPr>
            <a:r>
              <a:rPr lang="pl-PL" sz="2800" dirty="0" smtClean="0"/>
              <a:t>Pomiar masy ciała: </a:t>
            </a:r>
          </a:p>
          <a:p>
            <a:pPr>
              <a:buNone/>
            </a:pPr>
            <a:r>
              <a:rPr lang="pl-PL" sz="2800" dirty="0" smtClean="0"/>
              <a:t> 1.dzieci starsze: waga lekarska(które potrafią samodzielnie stanąć na wadze); dzieci młodsze-waga niemowlęca. </a:t>
            </a:r>
          </a:p>
          <a:p>
            <a:pPr>
              <a:buNone/>
            </a:pPr>
            <a:r>
              <a:rPr lang="pl-PL" sz="2800" dirty="0" smtClean="0"/>
              <a:t>2.dokładność pomiar z dokładnością do 100 g </a:t>
            </a:r>
          </a:p>
          <a:p>
            <a:pPr>
              <a:buNone/>
            </a:pPr>
            <a:r>
              <a:rPr lang="pl-PL" sz="400" dirty="0" smtClean="0"/>
              <a:t> zdjęcie pochodzi z : https://elektrowag.pl/userdata/public/gfx/272/wpt-ow.jpg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90547" y="1413164"/>
            <a:ext cx="5106637" cy="51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9838" y="201882"/>
            <a:ext cx="8596668" cy="724394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37506" y="1318160"/>
            <a:ext cx="5533902" cy="522514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400" dirty="0" smtClean="0"/>
              <a:t>antropometr typu Martina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2400" dirty="0" smtClean="0"/>
              <a:t> ławeczka Epsteina,  taśma metryczna  wzrostomierz umieszczony na wadze lekarskiej, </a:t>
            </a:r>
            <a:r>
              <a:rPr lang="pl-PL" sz="2400" dirty="0" err="1" smtClean="0"/>
              <a:t>liberometr</a:t>
            </a:r>
            <a:r>
              <a:rPr lang="pl-PL" sz="2400" dirty="0" smtClean="0"/>
              <a:t> (pomiar długości ciała u niemowląt w pozycji leżącej)</a:t>
            </a:r>
          </a:p>
          <a:p>
            <a:pPr marL="514350" indent="-514350">
              <a:buAutoNum type="arabicPeriod"/>
            </a:pPr>
            <a:r>
              <a:rPr lang="pl-PL" sz="2400" dirty="0" smtClean="0"/>
              <a:t>pomiar wysokości ciała w pozycji stojącej, dokładność odczytu do 1 mm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72052" y="1353787"/>
            <a:ext cx="5213267" cy="5201392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36EFDE-4D9A-4C0B-B2D8-AA850A2A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Wiek biologiczny=rozwojowy najczęściej opisuje się za pomocą: </a:t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C22DE8D-9976-4594-82CA-B192288FD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Kryterium wieku morfologicznego: wagowo – wzrostowego,</a:t>
            </a:r>
          </a:p>
          <a:p>
            <a:r>
              <a:rPr lang="pl-PL" dirty="0"/>
              <a:t>Kryterium wieku zębowego,</a:t>
            </a:r>
          </a:p>
          <a:p>
            <a:r>
              <a:rPr lang="pl-PL" dirty="0"/>
              <a:t>Kryterium wiek kostnego,</a:t>
            </a:r>
          </a:p>
          <a:p>
            <a:r>
              <a:rPr lang="pl-PL" dirty="0"/>
              <a:t>Kryterium wieku wtórnych cech płciowych,</a:t>
            </a:r>
          </a:p>
          <a:p>
            <a:pPr marL="0" indent="0">
              <a:buNone/>
            </a:pPr>
            <a:r>
              <a:rPr lang="pl-PL" dirty="0"/>
              <a:t>Oraz podlegającego ocenie przez różnych specjalistów:</a:t>
            </a:r>
          </a:p>
          <a:p>
            <a:r>
              <a:rPr lang="pl-PL" dirty="0"/>
              <a:t>Kryterium wieku koordynacyjnego/</a:t>
            </a:r>
            <a:r>
              <a:rPr lang="pl-PL" dirty="0" err="1"/>
              <a:t>neuromotorycznego</a:t>
            </a:r>
            <a:r>
              <a:rPr lang="pl-PL" dirty="0"/>
              <a:t>,</a:t>
            </a:r>
          </a:p>
          <a:p>
            <a:r>
              <a:rPr lang="pl-PL" dirty="0"/>
              <a:t>Kryterium wieku hormonalnego,</a:t>
            </a:r>
          </a:p>
          <a:p>
            <a:r>
              <a:rPr lang="pl-PL" dirty="0"/>
              <a:t>Kryterium wieku psychicznego,</a:t>
            </a:r>
          </a:p>
          <a:p>
            <a:r>
              <a:rPr lang="pl-PL" dirty="0"/>
              <a:t>Kryterium wieku dojrzałości społecznej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651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F7517E-B028-469C-B36B-0EEB7A82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609599"/>
            <a:ext cx="10523209" cy="56359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  <a:cs typeface="Arial"/>
              </a:rPr>
              <a:t>Kryteria i metody oceny wieku </a:t>
            </a:r>
            <a:r>
              <a:rPr lang="pl-PL" dirty="0" smtClean="0">
                <a:solidFill>
                  <a:srgbClr val="FF0000"/>
                </a:solidFill>
                <a:cs typeface="Arial"/>
              </a:rPr>
              <a:t>rozwojowego</a:t>
            </a:r>
            <a:r>
              <a:rPr lang="pl-PL" dirty="0">
                <a:solidFill>
                  <a:srgbClr val="FF0000"/>
                </a:solidFill>
                <a:cs typeface="Arial"/>
              </a:rPr>
              <a:t>      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BD86DA-46E2-495D-8DD4-F451B77D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9" y="1259457"/>
            <a:ext cx="10956664" cy="513287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sz="2400" dirty="0">
                <a:solidFill>
                  <a:srgbClr val="FF0000"/>
                </a:solidFill>
                <a:cs typeface="Arial" panose="020B0604020202020204"/>
              </a:rPr>
              <a:t>Kryterium morfologiczne/</a:t>
            </a:r>
            <a:r>
              <a:rPr lang="pl-PL" sz="2400" dirty="0">
                <a:cs typeface="Arial" panose="020B0604020202020204"/>
              </a:rPr>
              <a:t>wiek morfologiczny to wyniki pomiarów (wysokość ciała, masa ciała i wzajemne ich relacje)i odniesienie ich do unormowanych standardów/norm rozwojowych w formie tablic, siatek lub w postaci graficznej.</a:t>
            </a:r>
          </a:p>
          <a:p>
            <a:pPr marL="0" indent="0">
              <a:buNone/>
            </a:pPr>
            <a:r>
              <a:rPr lang="pl-PL" sz="2400" dirty="0">
                <a:cs typeface="Arial" panose="020B0604020202020204"/>
              </a:rPr>
              <a:t>Ze względu na  rodzaj i konstrukcję standardu wyróżniamy: </a:t>
            </a:r>
          </a:p>
          <a:p>
            <a:pPr marL="342900" indent="-342900"/>
            <a:r>
              <a:rPr lang="pl-PL" sz="2400" dirty="0">
                <a:cs typeface="Arial" panose="020B0604020202020204"/>
              </a:rPr>
              <a:t>Metodę tablic </a:t>
            </a:r>
            <a:r>
              <a:rPr lang="pl-PL" sz="2400" dirty="0" err="1">
                <a:cs typeface="Arial" panose="020B0604020202020204"/>
              </a:rPr>
              <a:t>Pirqueta</a:t>
            </a:r>
            <a:endParaRPr lang="pl-PL" sz="2400" dirty="0">
              <a:cs typeface="Arial" panose="020B0604020202020204"/>
            </a:endParaRPr>
          </a:p>
          <a:p>
            <a:pPr marL="342900" indent="-342900"/>
            <a:r>
              <a:rPr lang="pl-PL" sz="2400" dirty="0">
                <a:cs typeface="Arial" panose="020B0604020202020204"/>
              </a:rPr>
              <a:t>Metodę </a:t>
            </a:r>
            <a:r>
              <a:rPr lang="pl-PL" sz="2400" dirty="0" err="1">
                <a:cs typeface="Arial" panose="020B0604020202020204"/>
              </a:rPr>
              <a:t>morfogramów</a:t>
            </a:r>
            <a:endParaRPr lang="pl-PL" sz="2400" dirty="0">
              <a:cs typeface="Arial" panose="020B0604020202020204"/>
            </a:endParaRPr>
          </a:p>
          <a:p>
            <a:pPr marL="342900" indent="-342900"/>
            <a:r>
              <a:rPr lang="pl-PL" sz="2400" dirty="0">
                <a:cs typeface="Arial" panose="020B0604020202020204"/>
              </a:rPr>
              <a:t>Graficzną metodę oceny wieku rozwojowego oraz korelacji wartości wagowo – wzrostowych</a:t>
            </a:r>
          </a:p>
          <a:p>
            <a:pPr marL="342900" indent="-342900"/>
            <a:r>
              <a:rPr lang="pl-PL" sz="2400" dirty="0">
                <a:solidFill>
                  <a:srgbClr val="FF0000"/>
                </a:solidFill>
                <a:cs typeface="Arial" panose="020B0604020202020204"/>
              </a:rPr>
              <a:t>Np. w metodzie tablic lub siatek centylowych</a:t>
            </a:r>
          </a:p>
          <a:p>
            <a:pPr marL="0" indent="0">
              <a:buNone/>
            </a:pPr>
            <a:endParaRPr lang="pl-PL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92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58DAA7-77C9-46E7-803B-12430DF6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48" y="609600"/>
            <a:ext cx="11346426" cy="77674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Ocena wieku rozwojowego – SIATKI CENTYLOWE             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664E1ED-D82C-4BE1-AC8D-003EC8CB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617133"/>
            <a:ext cx="10030581" cy="4432811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2400" dirty="0">
                <a:cs typeface="Arial"/>
              </a:rPr>
              <a:t>W jednorazowym badaniu wieku morfologicznego wyniki pomiarów badanego( np. wzrost, waga) zestawia się z odpowiednimi normami, znajdującymi się w tabelach lub siatkach centylowych. Normy uporządkowane ś w zależności od wieku w którym wielkość cechy odpowiada medianie.</a:t>
            </a:r>
          </a:p>
          <a:p>
            <a:pPr marL="344170" indent="-344170"/>
            <a:r>
              <a:rPr lang="pl-PL" sz="2400" dirty="0">
                <a:cs typeface="Arial"/>
              </a:rPr>
              <a:t>Ciągły sposób badania polega na nanoszeniu na siatkę centylową danych, a następnie połączeniu kilku punktów z kolejnych pomiarów w różnym wieku kalendarzowym. W ten sposób powstaje krzywa indywidualnego rozwoju dla danego osobnika. Jej przebieg analizujemy na tle kanałów centylowych, oceniając poziom, tempo i harmonijność rozwoju.</a:t>
            </a:r>
          </a:p>
        </p:txBody>
      </p:sp>
    </p:spTree>
    <p:extLst>
      <p:ext uri="{BB962C8B-B14F-4D97-AF65-F5344CB8AC3E}">
        <p14:creationId xmlns:p14="http://schemas.microsoft.com/office/powerpoint/2010/main" xmlns="" val="76649969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1333</Words>
  <Application>Microsoft Office PowerPoint</Application>
  <PresentationFormat>Niestandardowy</PresentationFormat>
  <Paragraphs>108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Faseta</vt:lpstr>
      <vt:lpstr>LABORATORIUM 6  </vt:lpstr>
      <vt:lpstr>Ocena wieku rozwojowego              </vt:lpstr>
      <vt:lpstr>Ocena rozwoju </vt:lpstr>
      <vt:lpstr>Podstawowe pomiary antropometryczne wykorzystywane w ocenie rozwoju fizycznego, wzrastania : </vt:lpstr>
      <vt:lpstr>Slajd 5</vt:lpstr>
      <vt:lpstr>Slajd 6</vt:lpstr>
      <vt:lpstr>Wiek biologiczny=rozwojowy najczęściej opisuje się za pomocą:  </vt:lpstr>
      <vt:lpstr>Kryteria i metody oceny wieku rozwojowego      </vt:lpstr>
      <vt:lpstr>Ocena wieku rozwojowego – SIATKI CENTYLOWE              </vt:lpstr>
      <vt:lpstr>Siatki centylowe</vt:lpstr>
      <vt:lpstr>Siatki centylowe – interpretacja</vt:lpstr>
      <vt:lpstr>Obraz pochodzi z: https://mamotoja.pl/siatki-centylowe-jak-je-odczytywac,siatki-centylowe-niemowle-artykul,13914,r1p1.html; data dostępu 25.05.2020</vt:lpstr>
      <vt:lpstr>Obraz pochodzi z: https://mamotoja.pl/siatki-centylowe-jak-je-odczytywac,siatki-centylowe-niemowle-artykul,13914,r1p1.html; data dostępu 25.05.2020</vt:lpstr>
      <vt:lpstr>Obraz pochodzi z: https://mamotoja.pl/siatki-centylowe-jak-je-odczytywac,siatki-centylowe-niemowle-artykul,13914,r1p1.html; data dostępu 25.05.2020</vt:lpstr>
      <vt:lpstr>Obraz pochodzi z: https://mamotoja.pl/siatki-centylowe-jak-je-odczytywac,siatki-centylowe-niemowle-artykul,13914,r1p1.html; data dostępu 25.05.2020</vt:lpstr>
      <vt:lpstr>Kryterium zębowe – wiek zębowy     </vt:lpstr>
      <vt:lpstr>Rycina pochodzi z:( https://mamaortodonta.pl/wymiana-zebow-mlecznych-na-stale/) data dostępu 22.05.20</vt:lpstr>
      <vt:lpstr>Kryterium wtórnych cech płciowych (zewnętrznych)  </vt:lpstr>
      <vt:lpstr>SKALA TANERA</vt:lpstr>
      <vt:lpstr>Kryterium wieku szkieletowego</vt:lpstr>
      <vt:lpstr>Kryterium wieku szkieletowego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LABORATORIUM VII</dc:title>
  <dc:creator>Agnieszka Ursel</dc:creator>
  <cp:lastModifiedBy>Acer</cp:lastModifiedBy>
  <cp:revision>14</cp:revision>
  <dcterms:created xsi:type="dcterms:W3CDTF">2020-05-25T09:10:03Z</dcterms:created>
  <dcterms:modified xsi:type="dcterms:W3CDTF">2021-02-15T08:28:36Z</dcterms:modified>
</cp:coreProperties>
</file>